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18"/>
  </p:notesMasterIdLst>
  <p:sldIdLst>
    <p:sldId id="341" r:id="rId3"/>
    <p:sldId id="350" r:id="rId4"/>
    <p:sldId id="379" r:id="rId5"/>
    <p:sldId id="393" r:id="rId6"/>
    <p:sldId id="394" r:id="rId7"/>
    <p:sldId id="378" r:id="rId8"/>
    <p:sldId id="388" r:id="rId9"/>
    <p:sldId id="390" r:id="rId10"/>
    <p:sldId id="400" r:id="rId11"/>
    <p:sldId id="401" r:id="rId12"/>
    <p:sldId id="389" r:id="rId13"/>
    <p:sldId id="404" r:id="rId14"/>
    <p:sldId id="396" r:id="rId15"/>
    <p:sldId id="403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905"/>
    <a:srgbClr val="6C1C0C"/>
    <a:srgbClr val="6F4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9C8A6-841D-41EA-AC51-332AD0CFA1AB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FFD43-9772-494E-A4D9-8D9E183BD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2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2E20E-1C9D-C54A-9C52-DA204C181CD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98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2E20E-1C9D-C54A-9C52-DA204C181CD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75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2E20E-1C9D-C54A-9C52-DA204C181C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52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649015" y="18895"/>
            <a:ext cx="3542979" cy="1303587"/>
          </a:xfrm>
          <a:prstGeom prst="rect">
            <a:avLst/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177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0"/>
            <a:ext cx="12191989" cy="93931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9272469" y="0"/>
            <a:ext cx="2919525" cy="904511"/>
          </a:xfrm>
          <a:prstGeom prst="rect">
            <a:avLst/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08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649015" y="18895"/>
            <a:ext cx="3542979" cy="1303587"/>
          </a:xfrm>
          <a:prstGeom prst="rect">
            <a:avLst/>
          </a:prstGeom>
          <a:solidFill>
            <a:srgbClr val="04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3667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21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960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34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743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537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833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170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81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30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151F-D688-6141-A0B2-66F0774B3D4E}" type="datetimeFigureOut">
              <a:rPr lang="ru-RU" smtClean="0"/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AB09-B287-BF44-B086-718238F9A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48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8625" y="6251171"/>
            <a:ext cx="226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г. Москва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41526" y="6251171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5E6C72F-371C-194D-B35B-60B86CD0277B}" type="datetime1">
              <a:rPr lang="ru-RU" smtClean="0">
                <a:solidFill>
                  <a:schemeClr val="bg1"/>
                </a:solidFill>
              </a:rPr>
              <a:t>15.09.2024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4729" y="1500706"/>
            <a:ext cx="8341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ПроГеоСеть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Управление сетями постоянно действующих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ГНСС станций</a:t>
            </a:r>
            <a:r>
              <a:rPr lang="ru-RU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537518-7CBD-5C68-C936-64DB3066C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356369"/>
            <a:ext cx="2184297" cy="696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A950F-A7C3-2C2B-69F2-5BE3A14429B5}"/>
              </a:ext>
            </a:extLst>
          </p:cNvPr>
          <p:cNvSpPr txBox="1"/>
          <p:nvPr/>
        </p:nvSpPr>
        <p:spPr>
          <a:xfrm>
            <a:off x="3776703" y="5238630"/>
            <a:ext cx="802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Докладчик –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Алексей Иванович Разумовский</a:t>
            </a:r>
            <a:endParaRPr lang="ru-RU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2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0" y="12739"/>
            <a:ext cx="7275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000" spc="6" dirty="0">
                <a:solidFill>
                  <a:srgbClr val="FFFFFF"/>
                </a:solidFill>
                <a:latin typeface="Arial"/>
                <a:cs typeface="Arial"/>
              </a:rPr>
              <a:t>РРР обработка суточных файлов на пункте </a:t>
            </a:r>
            <a:r>
              <a:rPr lang="en-US" sz="2000" spc="6" dirty="0">
                <a:solidFill>
                  <a:srgbClr val="FFFFFF"/>
                </a:solidFill>
                <a:latin typeface="Arial"/>
                <a:cs typeface="Arial"/>
              </a:rPr>
              <a:t>NGNK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2358FA-97C5-B731-22D4-A627F1945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6" y="966846"/>
            <a:ext cx="12017327" cy="43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2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53527" y="118625"/>
            <a:ext cx="671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Виртуальная </a:t>
            </a:r>
            <a:r>
              <a:rPr lang="ru-RU" sz="2800" spc="-61" dirty="0">
                <a:solidFill>
                  <a:srgbClr val="FFFFFF"/>
                </a:solidFill>
                <a:latin typeface="Arial"/>
                <a:cs typeface="Arial"/>
              </a:rPr>
              <a:t>базовая станция - </a:t>
            </a:r>
            <a:r>
              <a:rPr kumimoji="0" lang="ru-RU" sz="2800" b="0" i="0" u="none" strike="noStrike" kern="1200" cap="none" spc="-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VRS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C9889-E4AE-F0DB-97A2-0F9FAF56759E}"/>
              </a:ext>
            </a:extLst>
          </p:cNvPr>
          <p:cNvSpPr txBox="1"/>
          <p:nvPr/>
        </p:nvSpPr>
        <p:spPr>
          <a:xfrm>
            <a:off x="7407666" y="1091851"/>
            <a:ext cx="46127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FSBrabo"/>
              </a:rPr>
              <a:t>Необходим кластер по крайней мере из 3</a:t>
            </a: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FSBrabo"/>
              </a:rPr>
              <a:t>-</a:t>
            </a:r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FSBrabo"/>
              </a:rPr>
              <a:t>х постоянно действующие станции – ПДБС, передающих кодовые и фазовые измерения на ЦОД</a:t>
            </a: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FSBrabo"/>
              </a:rPr>
              <a:t>.</a:t>
            </a:r>
            <a:endParaRPr lang="ru-RU" sz="2000" b="1" i="0" dirty="0">
              <a:solidFill>
                <a:schemeClr val="accent1">
                  <a:lumMod val="75000"/>
                </a:schemeClr>
              </a:solidFill>
              <a:effectLst/>
              <a:latin typeface="FSBrabo"/>
            </a:endParaRP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SBrabo"/>
              </a:rPr>
              <a:t>Пользователь сообщает ЦОД приблизительные координаты места –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FSBrabo"/>
              </a:rPr>
              <a:t>NMEA(GGA).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SBrabo"/>
              </a:rPr>
              <a:t>Центр обработки данных – ЦОД, на основе обработки базовых линий вычисляет тропосферную и ионосферные коррекции для спутниковых измерений.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FSBrabo"/>
            </a:endParaRPr>
          </a:p>
          <a:p>
            <a:endParaRPr lang="en-US" sz="2000" b="1" i="0" dirty="0">
              <a:solidFill>
                <a:schemeClr val="accent1">
                  <a:lumMod val="75000"/>
                </a:schemeClr>
              </a:solidFill>
              <a:effectLst/>
              <a:latin typeface="FSBrabo"/>
            </a:endParaRPr>
          </a:p>
          <a:p>
            <a:r>
              <a:rPr lang="ru-RU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FSBrabo"/>
              </a:rPr>
              <a:t>Преимущество: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FSBrabo"/>
              </a:rPr>
              <a:t>быстрое фиксированное решение на коротком расстоянии.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03973A-63D2-77E0-BA14-DE56351EC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8673"/>
            <a:ext cx="7407666" cy="47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78120" y="205271"/>
            <a:ext cx="512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Виртуальная станция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89821" y="1187182"/>
            <a:ext cx="3813756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5" marR="3258" lvl="0" indent="0" algn="l" defTabSz="914400" rtl="0" eaLnBrk="1" fontAlgn="auto" latinLnBrk="0" hangingPunct="1">
              <a:lnSpc>
                <a:spcPct val="150000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03A034-BC13-D227-1D65-395A65663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53" y="919930"/>
            <a:ext cx="9142520" cy="53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1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9138E-9AD1-9281-1DCA-2E9A980A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A248A-05B3-8D98-2C93-D0160F00F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F6D2AE-C6B4-CE33-E253-F511EB2B7B1C}"/>
              </a:ext>
            </a:extLst>
          </p:cNvPr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024D280-1C33-0740-AA14-557840F65B23}" type="slidenum">
              <a:rPr lang="ru-RU" sz="1600" b="1" smtClean="0">
                <a:solidFill>
                  <a:schemeClr val="bg1"/>
                </a:solidFill>
              </a:rPr>
              <a:t>13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64812D6A-6B67-751F-89C7-7E5B1CA76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F32A227-9FFE-53FE-A7DE-34C036F52383}"/>
              </a:ext>
            </a:extLst>
          </p:cNvPr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024D280-1C33-0740-AA14-557840F65B23}" type="slidenum">
              <a:rPr lang="ru-RU" sz="1600" b="1" smtClean="0">
                <a:solidFill>
                  <a:schemeClr val="bg1"/>
                </a:solidFill>
              </a:rPr>
              <a:t>13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5" name="Picture 2">
            <a:extLst>
              <a:ext uri="{FF2B5EF4-FFF2-40B4-BE49-F238E27FC236}">
                <a16:creationId xmlns:a16="http://schemas.microsoft.com/office/drawing/2014/main" id="{9BF673F0-C7E5-E70C-1AB6-40C77B4E6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F2740216-BA9A-65FD-E1BD-4A6AD80D4D50}"/>
              </a:ext>
            </a:extLst>
          </p:cNvPr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024D280-1C33-0740-AA14-557840F65B23}" type="slidenum">
              <a:rPr lang="ru-RU" sz="1600" b="1" smtClean="0">
                <a:solidFill>
                  <a:schemeClr val="bg1"/>
                </a:solidFill>
              </a:rPr>
              <a:t>13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CD9A385-507C-289B-D8D7-9630B2F3E892}"/>
              </a:ext>
            </a:extLst>
          </p:cNvPr>
          <p:cNvSpPr txBox="1"/>
          <p:nvPr/>
        </p:nvSpPr>
        <p:spPr>
          <a:xfrm>
            <a:off x="188422" y="205271"/>
            <a:ext cx="671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-55" dirty="0">
                <a:solidFill>
                  <a:schemeClr val="bg1"/>
                </a:solidFill>
                <a:cs typeface="Arial"/>
              </a:rPr>
              <a:t>Сравнение прямого </a:t>
            </a:r>
            <a:r>
              <a:rPr lang="en-US" sz="2800" spc="-55" dirty="0">
                <a:solidFill>
                  <a:schemeClr val="bg1"/>
                </a:solidFill>
                <a:cs typeface="Arial"/>
              </a:rPr>
              <a:t>RTK </a:t>
            </a:r>
            <a:r>
              <a:rPr lang="ru-RU" sz="2800" spc="-55" dirty="0">
                <a:solidFill>
                  <a:schemeClr val="bg1"/>
                </a:solidFill>
                <a:cs typeface="Arial"/>
              </a:rPr>
              <a:t>и </a:t>
            </a:r>
            <a:r>
              <a:rPr lang="en-US" sz="2800" spc="-55" dirty="0">
                <a:solidFill>
                  <a:schemeClr val="bg1"/>
                </a:solidFill>
                <a:cs typeface="Arial"/>
              </a:rPr>
              <a:t>VRS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093B4E-9015-75DA-4F29-42A974CC2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F97D5B-5937-B2E6-3829-D858CD9AC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982" y="3054063"/>
            <a:ext cx="1518036" cy="7498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2429AE-0909-82FD-9329-CC1DC7350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982" y="3054063"/>
            <a:ext cx="1518036" cy="749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B8E0BF-A831-1D55-F7B1-77F2D101C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982" y="3054063"/>
            <a:ext cx="1518036" cy="749873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759C4E-1CE9-028F-A83C-D4512EAA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4328"/>
              </p:ext>
            </p:extLst>
          </p:nvPr>
        </p:nvGraphicFramePr>
        <p:xfrm>
          <a:off x="1157831" y="946298"/>
          <a:ext cx="9644848" cy="5230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079">
                  <a:extLst>
                    <a:ext uri="{9D8B030D-6E8A-4147-A177-3AD203B41FA5}">
                      <a16:colId xmlns:a16="http://schemas.microsoft.com/office/drawing/2014/main" val="1591203757"/>
                    </a:ext>
                  </a:extLst>
                </a:gridCol>
                <a:gridCol w="1930702">
                  <a:extLst>
                    <a:ext uri="{9D8B030D-6E8A-4147-A177-3AD203B41FA5}">
                      <a16:colId xmlns:a16="http://schemas.microsoft.com/office/drawing/2014/main" val="1972825053"/>
                    </a:ext>
                  </a:extLst>
                </a:gridCol>
                <a:gridCol w="2282417">
                  <a:extLst>
                    <a:ext uri="{9D8B030D-6E8A-4147-A177-3AD203B41FA5}">
                      <a16:colId xmlns:a16="http://schemas.microsoft.com/office/drawing/2014/main" val="3353666290"/>
                    </a:ext>
                  </a:extLst>
                </a:gridCol>
                <a:gridCol w="1399420">
                  <a:extLst>
                    <a:ext uri="{9D8B030D-6E8A-4147-A177-3AD203B41FA5}">
                      <a16:colId xmlns:a16="http://schemas.microsoft.com/office/drawing/2014/main" val="4129289890"/>
                    </a:ext>
                  </a:extLst>
                </a:gridCol>
                <a:gridCol w="1580230">
                  <a:extLst>
                    <a:ext uri="{9D8B030D-6E8A-4147-A177-3AD203B41FA5}">
                      <a16:colId xmlns:a16="http://schemas.microsoft.com/office/drawing/2014/main" val="3847277782"/>
                    </a:ext>
                  </a:extLst>
                </a:gridCol>
              </a:tblGrid>
              <a:tr h="8318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Время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Балобаново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Домодедово, %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Софрино, %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VRS</a:t>
                      </a:r>
                      <a:r>
                        <a:rPr lang="ru-RU" sz="1400" kern="100">
                          <a:effectLst/>
                        </a:rPr>
                        <a:t>, %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extLst>
                  <a:ext uri="{0D108BD9-81ED-4DB2-BD59-A6C34878D82A}">
                    <a16:rowId xmlns:a16="http://schemas.microsoft.com/office/drawing/2014/main" val="1668082769"/>
                  </a:ext>
                </a:extLst>
              </a:tr>
              <a:tr h="549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13.07.2024 11:00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71.00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94.28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extLst>
                  <a:ext uri="{0D108BD9-81ED-4DB2-BD59-A6C34878D82A}">
                    <a16:rowId xmlns:a16="http://schemas.microsoft.com/office/drawing/2014/main" val="980497918"/>
                  </a:ext>
                </a:extLst>
              </a:tr>
              <a:tr h="549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13.07.2024 12:00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43.51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92.25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extLst>
                  <a:ext uri="{0D108BD9-81ED-4DB2-BD59-A6C34878D82A}">
                    <a16:rowId xmlns:a16="http://schemas.microsoft.com/office/drawing/2014/main" val="1383804409"/>
                  </a:ext>
                </a:extLst>
              </a:tr>
              <a:tr h="549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13.07.2024 13:00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12.60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98.90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93.08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extLst>
                  <a:ext uri="{0D108BD9-81ED-4DB2-BD59-A6C34878D82A}">
                    <a16:rowId xmlns:a16="http://schemas.microsoft.com/office/drawing/2014/main" val="1940037687"/>
                  </a:ext>
                </a:extLst>
              </a:tr>
              <a:tr h="549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13.07.2024 14:00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8.29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99.77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99.47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extLst>
                  <a:ext uri="{0D108BD9-81ED-4DB2-BD59-A6C34878D82A}">
                    <a16:rowId xmlns:a16="http://schemas.microsoft.com/office/drawing/2014/main" val="1200341606"/>
                  </a:ext>
                </a:extLst>
              </a:tr>
              <a:tr h="549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13.07.2024 15:00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1.63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45.29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94.92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extLst>
                  <a:ext uri="{0D108BD9-81ED-4DB2-BD59-A6C34878D82A}">
                    <a16:rowId xmlns:a16="http://schemas.microsoft.com/office/drawing/2014/main" val="1459457636"/>
                  </a:ext>
                </a:extLst>
              </a:tr>
              <a:tr h="549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13.07.2024 16:00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99.46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87.33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extLst>
                  <a:ext uri="{0D108BD9-81ED-4DB2-BD59-A6C34878D82A}">
                    <a16:rowId xmlns:a16="http://schemas.microsoft.com/office/drawing/2014/main" val="4014624659"/>
                  </a:ext>
                </a:extLst>
              </a:tr>
              <a:tr h="549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</a:rPr>
                        <a:t>13.07.2024 17:00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76.77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73.98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extLst>
                  <a:ext uri="{0D108BD9-81ED-4DB2-BD59-A6C34878D82A}">
                    <a16:rowId xmlns:a16="http://schemas.microsoft.com/office/drawing/2014/main" val="3790905549"/>
                  </a:ext>
                </a:extLst>
              </a:tr>
              <a:tr h="5498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</a:rPr>
                        <a:t>13.07.2024 18:00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0.00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18.97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47.43</a:t>
                      </a:r>
                      <a:endParaRPr lang="ru-RU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48.13</a:t>
                      </a:r>
                      <a:endParaRPr lang="ru-RU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36" marR="49336" marT="0" marB="0"/>
                </a:tc>
                <a:extLst>
                  <a:ext uri="{0D108BD9-81ED-4DB2-BD59-A6C34878D82A}">
                    <a16:rowId xmlns:a16="http://schemas.microsoft.com/office/drawing/2014/main" val="51291196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8419770D-D265-02F0-6702-7D0B5049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10336" y="1758928"/>
            <a:ext cx="29408501" cy="52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2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0" y="12739"/>
            <a:ext cx="7275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000" spc="6" dirty="0">
                <a:solidFill>
                  <a:srgbClr val="FFFFFF"/>
                </a:solidFill>
                <a:latin typeface="Arial"/>
                <a:cs typeface="Arial"/>
              </a:rPr>
              <a:t>Сервис постобработки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8E317EE-A3FB-129F-8776-58427A052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72" y="890014"/>
            <a:ext cx="5977339" cy="5220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7ADF4C-EAB0-18CC-05FA-8F0C185B8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8" y="920852"/>
            <a:ext cx="3536023" cy="33670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4DBDF4-9D0A-6B9D-DE97-EF6756486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04" y="924363"/>
            <a:ext cx="3979928" cy="50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9156" y="2613630"/>
            <a:ext cx="5968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2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</a:t>
            </a:r>
            <a:br>
              <a:rPr kumimoji="0" lang="ru-RU" sz="4800" b="0" i="0" u="none" strike="noStrike" kern="1200" cap="none" spc="2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4800" b="0" i="0" u="none" strike="noStrike" kern="1200" cap="none" spc="2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1526" y="6251171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6C72F-371C-194D-B35B-60B86CD0277B}" type="datetime1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15.09.2024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05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726" y="201168"/>
            <a:ext cx="748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Проект </a:t>
            </a:r>
            <a:r>
              <a:rPr lang="ru-RU" sz="2800" dirty="0" err="1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ПроГео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sp>
        <p:nvSpPr>
          <p:cNvPr id="11" name="object 40"/>
          <p:cNvSpPr txBox="1"/>
          <p:nvPr/>
        </p:nvSpPr>
        <p:spPr>
          <a:xfrm>
            <a:off x="4859676" y="928766"/>
            <a:ext cx="6875140" cy="5928950"/>
          </a:xfrm>
          <a:prstGeom prst="rect">
            <a:avLst/>
          </a:prstGeom>
        </p:spPr>
        <p:txBody>
          <a:bodyPr vert="horz" wrap="square" lIns="0" tIns="15068" rIns="0" bIns="0" rtlCol="0">
            <a:spAutoFit/>
          </a:bodyPr>
          <a:lstStyle/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1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Сайт </a:t>
            </a:r>
            <a:r>
              <a:rPr kumimoji="0" lang="ru-RU" sz="2000" b="1" i="0" u="none" strike="noStrike" kern="1200" cap="none" spc="13" normalizeH="0" baseline="0" noProof="0" dirty="0" err="1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ПроГео</a:t>
            </a:r>
            <a:endParaRPr kumimoji="0" lang="ru-RU" sz="2000" b="1" i="0" u="none" strike="noStrike" kern="1200" cap="none" spc="13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696" marR="3258" lvl="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spc="13" dirty="0">
              <a:solidFill>
                <a:srgbClr val="043673"/>
              </a:solidFill>
              <a:latin typeface="Arial"/>
              <a:cs typeface="Arial"/>
            </a:endParaRPr>
          </a:p>
          <a:p>
            <a:pPr marL="16696" marR="3258" lvl="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13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2446" marR="3258" indent="-285750" defTabSz="914400">
              <a:lnSpc>
                <a:spcPct val="200000"/>
              </a:lnSpc>
              <a:spcBef>
                <a:spcPts val="119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sz="2000" b="1" i="0" u="none" strike="noStrike" kern="1200" cap="none" spc="1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Облачные сервисы ГНСС</a:t>
            </a:r>
          </a:p>
          <a:p>
            <a:pPr marL="16696" marR="3258" defTabSz="914400">
              <a:lnSpc>
                <a:spcPct val="200000"/>
              </a:lnSpc>
              <a:spcBef>
                <a:spcPts val="119"/>
              </a:spcBef>
              <a:defRPr/>
            </a:pPr>
            <a:endParaRPr kumimoji="0" lang="en-US" sz="2000" b="1" i="0" u="none" strike="noStrike" kern="1200" cap="none" spc="-3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-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Программа </a:t>
            </a:r>
            <a:r>
              <a:rPr kumimoji="0" lang="ru-RU" sz="2000" b="1" i="0" u="none" strike="noStrike" kern="1200" cap="none" spc="-3" normalizeH="0" baseline="0" noProof="0" dirty="0" err="1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посто</a:t>
            </a:r>
            <a:r>
              <a:rPr lang="ru-RU" sz="2000" b="1" spc="-3" dirty="0" err="1">
                <a:solidFill>
                  <a:srgbClr val="043673"/>
                </a:solidFill>
                <a:latin typeface="Arial"/>
                <a:cs typeface="Arial"/>
              </a:rPr>
              <a:t>бработки</a:t>
            </a:r>
            <a:r>
              <a:rPr lang="ru-RU" sz="2000" b="1" spc="-3" dirty="0">
                <a:solidFill>
                  <a:srgbClr val="043673"/>
                </a:solidFill>
                <a:latin typeface="Arial"/>
                <a:cs typeface="Arial"/>
              </a:rPr>
              <a:t> </a:t>
            </a:r>
            <a:r>
              <a:rPr lang="ru-RU" sz="2000" b="1" spc="-3" dirty="0" err="1">
                <a:solidFill>
                  <a:srgbClr val="043673"/>
                </a:solidFill>
                <a:latin typeface="Arial"/>
                <a:cs typeface="Arial"/>
              </a:rPr>
              <a:t>ПроГеоОфис</a:t>
            </a:r>
            <a:endParaRPr lang="ru-RU" sz="2000" b="1" spc="-3" dirty="0">
              <a:solidFill>
                <a:srgbClr val="043673"/>
              </a:solidFill>
              <a:latin typeface="Arial"/>
              <a:cs typeface="Arial"/>
            </a:endParaRPr>
          </a:p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-3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6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Полевое приложение </a:t>
            </a:r>
            <a:r>
              <a:rPr kumimoji="0" lang="ru-RU" sz="2000" b="1" i="0" u="none" strike="noStrike" kern="1200" cap="none" spc="6" normalizeH="0" baseline="0" noProof="0" dirty="0" err="1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ПроГеоМобайл</a:t>
            </a:r>
            <a:r>
              <a:rPr kumimoji="0" lang="ru-RU" sz="2000" b="1" i="0" u="none" strike="noStrike" kern="1200" cap="none" spc="6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6696" marR="3258" lvl="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62" b="0" i="0" u="none" strike="noStrike" kern="1200" cap="none" spc="13" normalizeH="0" baseline="0" noProof="0" dirty="0">
                <a:ln>
                  <a:noFill/>
                </a:ln>
                <a:solidFill>
                  <a:srgbClr val="233A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9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72DFE1-43C7-DCD3-BDE6-7D8360192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6" y="923791"/>
            <a:ext cx="4077104" cy="5153121"/>
          </a:xfrm>
          <a:prstGeom prst="rect">
            <a:avLst/>
          </a:prstGeom>
        </p:spPr>
      </p:pic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4B306C2C-E673-0BFE-FC39-EA7C1DA3EA77}"/>
              </a:ext>
            </a:extLst>
          </p:cNvPr>
          <p:cNvSpPr/>
          <p:nvPr/>
        </p:nvSpPr>
        <p:spPr>
          <a:xfrm>
            <a:off x="3624164" y="4340012"/>
            <a:ext cx="909322" cy="2157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5769D1E2-E932-0936-07B5-2F612EA10104}"/>
              </a:ext>
            </a:extLst>
          </p:cNvPr>
          <p:cNvSpPr/>
          <p:nvPr/>
        </p:nvSpPr>
        <p:spPr>
          <a:xfrm>
            <a:off x="3633169" y="5524836"/>
            <a:ext cx="909322" cy="2157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лево 7">
            <a:extLst>
              <a:ext uri="{FF2B5EF4-FFF2-40B4-BE49-F238E27FC236}">
                <a16:creationId xmlns:a16="http://schemas.microsoft.com/office/drawing/2014/main" id="{229E4EB9-3694-1254-0C20-976DAB2F390B}"/>
              </a:ext>
            </a:extLst>
          </p:cNvPr>
          <p:cNvSpPr/>
          <p:nvPr/>
        </p:nvSpPr>
        <p:spPr>
          <a:xfrm>
            <a:off x="3520562" y="3321121"/>
            <a:ext cx="909322" cy="2157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7C591CF5-ED4B-2E5B-F06F-DF665DAAE3A3}"/>
              </a:ext>
            </a:extLst>
          </p:cNvPr>
          <p:cNvSpPr/>
          <p:nvPr/>
        </p:nvSpPr>
        <p:spPr>
          <a:xfrm>
            <a:off x="3467029" y="1225285"/>
            <a:ext cx="909322" cy="2157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7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8625" y="6251171"/>
            <a:ext cx="226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г. Москва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41526" y="6251171"/>
            <a:ext cx="186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5E6C72F-371C-194D-B35B-60B86CD0277B}" type="datetime1">
              <a:rPr lang="ru-RU" smtClean="0">
                <a:solidFill>
                  <a:schemeClr val="bg1"/>
                </a:solidFill>
              </a:rPr>
              <a:t>15.09.2024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3542" y="2379430"/>
            <a:ext cx="56703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https://progeo.expert/</a:t>
            </a:r>
            <a:r>
              <a:rPr lang="ru-RU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ru-RU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ru-RU"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ru-RU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ГНСС площадка </a:t>
            </a:r>
            <a:endParaRPr lang="ru-RU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537518-7CBD-5C68-C936-64DB3066C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356369"/>
            <a:ext cx="2184297" cy="696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A1EFF9-3C59-FDBA-385B-0D14F5796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65" y="647272"/>
            <a:ext cx="5563456" cy="55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726" y="201168"/>
            <a:ext cx="748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Облачные сервисы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sp>
        <p:nvSpPr>
          <p:cNvPr id="11" name="object 40"/>
          <p:cNvSpPr txBox="1"/>
          <p:nvPr/>
        </p:nvSpPr>
        <p:spPr>
          <a:xfrm>
            <a:off x="3226084" y="1019931"/>
            <a:ext cx="8965915" cy="4646548"/>
          </a:xfrm>
          <a:prstGeom prst="rect">
            <a:avLst/>
          </a:prstGeom>
        </p:spPr>
        <p:txBody>
          <a:bodyPr vert="horz" wrap="square" lIns="0" tIns="15068" rIns="0" bIns="0" rtlCol="0">
            <a:spAutoFit/>
          </a:bodyPr>
          <a:lstStyle/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13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ПроГеоСеть</a:t>
            </a:r>
            <a:r>
              <a:rPr kumimoji="0" lang="ru-RU" sz="2400" b="1" i="0" u="none" strike="noStrike" kern="1200" cap="none" spc="13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управление станциями ГНСС</a:t>
            </a:r>
            <a:endParaRPr kumimoji="0" lang="en-US" sz="2400" b="1" i="0" u="none" strike="noStrike" kern="1200" cap="none" spc="-3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6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Сервис постобработки</a:t>
            </a:r>
          </a:p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6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Преобразование координат – локализация, </a:t>
            </a:r>
            <a:r>
              <a:rPr kumimoji="0" lang="ru-RU" sz="2400" i="0" u="none" strike="noStrike" kern="1200" cap="none" spc="6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датум</a:t>
            </a:r>
            <a:r>
              <a:rPr kumimoji="0" lang="ru-RU" sz="2400" i="0" u="none" strike="noStrike" kern="1200" cap="none" spc="6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пересчет систем координат</a:t>
            </a:r>
          </a:p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spc="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Преобразования </a:t>
            </a:r>
            <a:r>
              <a:rPr lang="en-US" sz="2400" spc="6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RINEX, RTCM</a:t>
            </a:r>
            <a:endParaRPr kumimoji="0" lang="en-US" sz="2400" i="0" u="none" strike="noStrike" kern="1200" cap="none" spc="6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400" i="0" u="none" strike="noStrike" kern="1200" cap="none" spc="0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62" b="0" i="0" u="none" strike="noStrike" kern="1200" cap="none" spc="13" normalizeH="0" baseline="0" noProof="0" dirty="0">
                <a:ln>
                  <a:noFill/>
                </a:ln>
                <a:solidFill>
                  <a:srgbClr val="233A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9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04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726" y="201168"/>
            <a:ext cx="925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err="1">
                <a:solidFill>
                  <a:schemeClr val="lt1"/>
                </a:solidFill>
                <a:latin typeface="+mj-lt"/>
                <a:ea typeface="Calibri"/>
                <a:cs typeface="Calibri"/>
                <a:sym typeface="Calibri"/>
              </a:rPr>
              <a:t>ПроГеоСеть</a:t>
            </a:r>
            <a:r>
              <a:rPr lang="ru-R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kumimoji="0" lang="ru-RU" sz="2000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управление сетями </a:t>
            </a:r>
            <a:r>
              <a:rPr lang="ru-RU" sz="2000" spc="6" dirty="0">
                <a:solidFill>
                  <a:srgbClr val="FFFFFF"/>
                </a:solidFill>
                <a:latin typeface="Arial"/>
                <a:cs typeface="Arial"/>
              </a:rPr>
              <a:t>ГНСС </a:t>
            </a:r>
            <a:r>
              <a:rPr kumimoji="0" lang="ru-RU" sz="2000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станций : ФАГС, ФСГС, </a:t>
            </a:r>
            <a:r>
              <a:rPr kumimoji="0" lang="en-US" sz="2000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RTN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sp>
        <p:nvSpPr>
          <p:cNvPr id="11" name="object 40"/>
          <p:cNvSpPr txBox="1"/>
          <p:nvPr/>
        </p:nvSpPr>
        <p:spPr>
          <a:xfrm>
            <a:off x="3482939" y="1019932"/>
            <a:ext cx="8709060" cy="5300573"/>
          </a:xfrm>
          <a:prstGeom prst="rect">
            <a:avLst/>
          </a:prstGeom>
        </p:spPr>
        <p:txBody>
          <a:bodyPr vert="horz" wrap="square" lIns="0" tIns="15068" rIns="0" bIns="0" rtlCol="0">
            <a:spAutoFit/>
          </a:bodyPr>
          <a:lstStyle/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1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NTRIP caster : </a:t>
            </a:r>
            <a:r>
              <a:rPr kumimoji="0" lang="ru-RU" sz="2000" b="1" i="0" u="none" strike="noStrike" kern="1200" cap="none" spc="1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транспорт и преобразование данных </a:t>
            </a:r>
            <a:r>
              <a:rPr kumimoji="0" lang="en-US" sz="2000" b="1" i="0" u="none" strike="noStrike" kern="1200" cap="none" spc="1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RTCM</a:t>
            </a:r>
            <a:r>
              <a:rPr kumimoji="0" lang="ru-RU" sz="2000" b="1" i="0" u="none" strike="noStrike" kern="1200" cap="none" spc="1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1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lang="ru-RU" sz="2000" b="1" i="0" u="none" strike="noStrike" kern="1200" cap="none" spc="1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1" i="0" u="none" strike="noStrike" kern="1200" cap="none" spc="13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MSM</a:t>
            </a:r>
            <a:endParaRPr kumimoji="0" lang="en-US" sz="2000" b="1" i="0" u="none" strike="noStrike" kern="1200" cap="none" spc="-3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6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Мониторинг станций</a:t>
            </a:r>
            <a:endParaRPr kumimoji="0" lang="en-US" sz="2000" b="1" i="0" u="none" strike="noStrike" kern="1200" cap="none" spc="6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9646" marR="3258" lvl="1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6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Качество ГНСС данных</a:t>
            </a:r>
          </a:p>
          <a:p>
            <a:pPr marL="759646" marR="3258" lvl="1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6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Контроль координат – уравнивание, РРР</a:t>
            </a:r>
            <a:endParaRPr kumimoji="0" lang="en-US" sz="2000" b="1" i="0" u="none" strike="noStrike" kern="1200" cap="none" spc="6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9646" marR="3258" lvl="1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spc="6" dirty="0">
                <a:solidFill>
                  <a:srgbClr val="043673"/>
                </a:solidFill>
                <a:latin typeface="Arial"/>
                <a:cs typeface="Arial"/>
              </a:rPr>
              <a:t>Сервис </a:t>
            </a:r>
            <a:r>
              <a:rPr lang="en-US" sz="2000" b="1" spc="6" dirty="0">
                <a:solidFill>
                  <a:srgbClr val="043673"/>
                </a:solidFill>
                <a:latin typeface="Arial"/>
                <a:cs typeface="Arial"/>
              </a:rPr>
              <a:t>VRS</a:t>
            </a:r>
            <a:r>
              <a:rPr lang="ru-RU" sz="2000" b="1" spc="6" dirty="0">
                <a:solidFill>
                  <a:srgbClr val="043673"/>
                </a:solidFill>
                <a:latin typeface="Arial"/>
                <a:cs typeface="Arial"/>
              </a:rPr>
              <a:t> </a:t>
            </a:r>
            <a:endParaRPr lang="en-US" sz="2000" b="1" spc="6" dirty="0">
              <a:solidFill>
                <a:srgbClr val="043673"/>
              </a:solidFill>
              <a:latin typeface="Arial"/>
              <a:cs typeface="Arial"/>
            </a:endParaRPr>
          </a:p>
          <a:p>
            <a:pPr marL="473896" marR="3258" lvl="1" defTabSz="914400">
              <a:lnSpc>
                <a:spcPct val="200000"/>
              </a:lnSpc>
              <a:spcBef>
                <a:spcPts val="119"/>
              </a:spcBef>
              <a:defRPr/>
            </a:pPr>
            <a:r>
              <a:rPr kumimoji="0" lang="ru-RU" sz="2000" b="1" i="0" u="none" strike="noStrike" kern="1200" cap="none" spc="6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Мониторинг станций</a:t>
            </a:r>
            <a:endParaRPr lang="ru-RU" sz="2000" b="1" spc="6" dirty="0">
              <a:solidFill>
                <a:srgbClr val="043673"/>
              </a:solidFill>
              <a:latin typeface="Arial"/>
              <a:cs typeface="Arial"/>
            </a:endParaRPr>
          </a:p>
          <a:p>
            <a:pPr marL="302446" marR="3258" lvl="0" indent="-28575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6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База данных координатных систем</a:t>
            </a:r>
          </a:p>
          <a:p>
            <a:pPr marL="16696" marR="3258" lvl="0" algn="l" defTabSz="914400" rtl="0" eaLnBrk="1" fontAlgn="auto" latinLnBrk="0" hangingPunct="1">
              <a:lnSpc>
                <a:spcPct val="200000"/>
              </a:lnSpc>
              <a:spcBef>
                <a:spcPts val="119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62" b="0" i="0" u="none" strike="noStrike" kern="1200" cap="none" spc="13" normalizeH="0" baseline="0" noProof="0" dirty="0">
                <a:ln>
                  <a:noFill/>
                </a:ln>
                <a:solidFill>
                  <a:srgbClr val="233A7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9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09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024D280-1C33-0740-AA14-557840F65B23}" type="slidenum">
              <a:rPr lang="ru-RU" sz="1600" b="1" smtClean="0">
                <a:solidFill>
                  <a:schemeClr val="bg1"/>
                </a:solidFill>
              </a:rPr>
              <a:t>6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024D280-1C33-0740-AA14-557840F65B23}" type="slidenum">
              <a:rPr lang="ru-RU" sz="1600" b="1" smtClean="0">
                <a:solidFill>
                  <a:schemeClr val="bg1"/>
                </a:solidFill>
              </a:rPr>
              <a:t>6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024D280-1C33-0740-AA14-557840F65B23}" type="slidenum">
              <a:rPr lang="ru-RU" sz="1600" b="1" smtClean="0">
                <a:solidFill>
                  <a:schemeClr val="bg1"/>
                </a:solidFill>
              </a:rPr>
              <a:t>6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726" y="201168"/>
            <a:ext cx="748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44" algn="ctr"/>
            <a:r>
              <a:rPr lang="en-US" sz="2800" spc="29" dirty="0">
                <a:solidFill>
                  <a:schemeClr val="bg1"/>
                </a:solidFill>
                <a:cs typeface="Arial"/>
              </a:rPr>
              <a:t>NTRIP</a:t>
            </a:r>
            <a:r>
              <a:rPr lang="ru-RU" sz="2800" spc="29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spc="29" dirty="0">
                <a:solidFill>
                  <a:schemeClr val="bg1"/>
                </a:solidFill>
                <a:cs typeface="Arial"/>
              </a:rPr>
              <a:t>caster</a:t>
            </a:r>
            <a:endParaRPr lang="ru-RU" sz="28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sp>
        <p:nvSpPr>
          <p:cNvPr id="11" name="object 40"/>
          <p:cNvSpPr txBox="1"/>
          <p:nvPr/>
        </p:nvSpPr>
        <p:spPr>
          <a:xfrm>
            <a:off x="7818634" y="1019931"/>
            <a:ext cx="3903973" cy="3793685"/>
          </a:xfrm>
          <a:prstGeom prst="rect">
            <a:avLst/>
          </a:prstGeom>
        </p:spPr>
        <p:txBody>
          <a:bodyPr vert="horz" wrap="square" lIns="0" tIns="15068" rIns="0" bIns="0" rtlCol="0">
            <a:spAutoFit/>
          </a:bodyPr>
          <a:lstStyle/>
          <a:p>
            <a:pPr marL="16696" marR="799384">
              <a:lnSpc>
                <a:spcPct val="150000"/>
              </a:lnSpc>
              <a:spcBef>
                <a:spcPts val="122"/>
              </a:spcBef>
              <a:buFont typeface="Wingdings"/>
              <a:buChar char=""/>
              <a:tabLst>
                <a:tab pos="94884" algn="l"/>
              </a:tabLst>
            </a:pPr>
            <a:r>
              <a:rPr lang="en-US" sz="2000" spc="1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W</a:t>
            </a:r>
            <a:r>
              <a:rPr lang="ru-RU" sz="2000" spc="10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eb</a:t>
            </a:r>
            <a:r>
              <a:rPr lang="en-US" sz="2000" spc="1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-</a:t>
            </a:r>
            <a:r>
              <a:rPr lang="ru-RU" sz="1600" spc="-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интерфейс управления </a:t>
            </a:r>
            <a:endParaRPr lang="en-US" sz="1600" spc="-189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pPr marL="16696" marR="799384">
              <a:lnSpc>
                <a:spcPct val="150000"/>
              </a:lnSpc>
              <a:spcBef>
                <a:spcPts val="122"/>
              </a:spcBef>
              <a:buFont typeface="Wingdings"/>
              <a:buChar char=""/>
              <a:tabLst>
                <a:tab pos="94884" algn="l"/>
              </a:tabLst>
            </a:pPr>
            <a:r>
              <a:rPr lang="ru-RU" sz="1600" spc="99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/>
              </a:rPr>
              <a:t> 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версии</a:t>
            </a:r>
            <a:r>
              <a:rPr lang="ru-RU" sz="1600" spc="-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под</a:t>
            </a:r>
            <a:r>
              <a:rPr lang="ru-RU" sz="1600" spc="-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Linux</a:t>
            </a:r>
            <a:r>
              <a:rPr lang="ru-RU" sz="1600" spc="-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spc="-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и</a:t>
            </a:r>
            <a:r>
              <a:rPr lang="ru-RU" sz="1600" spc="-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spc="-5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Windows </a:t>
            </a:r>
            <a:r>
              <a:rPr lang="ru-RU" sz="1600" spc="-18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pPr marL="16696" marR="799384">
              <a:lnSpc>
                <a:spcPct val="150000"/>
              </a:lnSpc>
              <a:spcBef>
                <a:spcPts val="122"/>
              </a:spcBef>
              <a:buFont typeface="Wingdings"/>
              <a:buChar char=""/>
              <a:tabLst>
                <a:tab pos="94884" algn="l"/>
              </a:tabLst>
            </a:pPr>
            <a:r>
              <a:rPr lang="ru-RU" sz="1600" spc="3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/>
              </a:rPr>
              <a:t> </a:t>
            </a:r>
            <a:r>
              <a:rPr lang="ru-RU" sz="1600" spc="-1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NTRIP </a:t>
            </a:r>
            <a:r>
              <a:rPr lang="ru-RU" sz="1600" spc="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протокол версии </a:t>
            </a:r>
            <a:r>
              <a:rPr lang="ru-RU" sz="1600" spc="-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2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pPr marL="94476" marR="277320" indent="-77780">
              <a:lnSpc>
                <a:spcPct val="150000"/>
              </a:lnSpc>
              <a:spcBef>
                <a:spcPts val="144"/>
              </a:spcBef>
              <a:buFont typeface="Wingdings"/>
              <a:buChar char=""/>
              <a:tabLst>
                <a:tab pos="94884" algn="l"/>
              </a:tabLst>
            </a:pPr>
            <a:r>
              <a:rPr lang="ru-RU" sz="1600" spc="-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передача</a:t>
            </a:r>
            <a:r>
              <a:rPr lang="ru-RU" sz="1600" spc="-22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корректирующей</a:t>
            </a:r>
            <a:r>
              <a:rPr lang="ru-RU" sz="1600" spc="-19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информации </a:t>
            </a:r>
            <a:r>
              <a:rPr lang="ru-RU" sz="1600" spc="-186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spc="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в</a:t>
            </a:r>
            <a:r>
              <a:rPr lang="ru-RU" sz="1600" spc="-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форматах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spc="-1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RTCM</a:t>
            </a:r>
            <a:r>
              <a:rPr lang="ru-RU" sz="1600" spc="-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3.0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MSM</a:t>
            </a:r>
            <a:r>
              <a:rPr lang="en-US" sz="1600" spc="1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, CMR</a:t>
            </a:r>
            <a:r>
              <a:rPr lang="ru-RU" sz="1600" spc="1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по защищенному подключению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pPr marL="94476" indent="-78187">
              <a:lnSpc>
                <a:spcPct val="150000"/>
              </a:lnSpc>
              <a:spcBef>
                <a:spcPts val="35"/>
              </a:spcBef>
              <a:buFont typeface="Wingdings"/>
              <a:buChar char=""/>
              <a:tabLst>
                <a:tab pos="94884" algn="l"/>
              </a:tabLst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администрирование </a:t>
            </a:r>
            <a:r>
              <a:rPr lang="ru-RU" sz="1600" spc="1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потоков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pPr marL="94476" indent="-78187">
              <a:lnSpc>
                <a:spcPct val="150000"/>
              </a:lnSpc>
              <a:spcBef>
                <a:spcPts val="35"/>
              </a:spcBef>
              <a:buFont typeface="Wingdings"/>
              <a:buChar char=""/>
              <a:tabLst>
                <a:tab pos="94884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биллинг</a:t>
            </a:r>
            <a:r>
              <a:rPr lang="ru-RU" sz="1600" spc="-1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spc="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подключений</a:t>
            </a:r>
            <a:endParaRPr lang="en-US" sz="1600" spc="3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  <a:p>
            <a:pPr marL="94476" indent="-78187">
              <a:lnSpc>
                <a:spcPct val="150000"/>
              </a:lnSpc>
              <a:spcBef>
                <a:spcPts val="35"/>
              </a:spcBef>
              <a:buFont typeface="Wingdings"/>
              <a:buChar char=""/>
              <a:tabLst>
                <a:tab pos="94884" algn="l"/>
              </a:tabLst>
            </a:pPr>
            <a:r>
              <a:rPr lang="en-US" sz="1600" spc="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 </a:t>
            </a:r>
            <a:r>
              <a:rPr lang="ru-RU" sz="1600" spc="3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масштабирование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B7D136-4DA9-0EEA-DA0B-E09185372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" y="929181"/>
            <a:ext cx="7653794" cy="41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3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2192" y="201168"/>
            <a:ext cx="853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pc="6" dirty="0">
                <a:solidFill>
                  <a:srgbClr val="FFFFFF"/>
                </a:solidFill>
                <a:latin typeface="Arial"/>
                <a:cs typeface="Arial"/>
              </a:rPr>
              <a:t>Зона покрытия </a:t>
            </a:r>
            <a:r>
              <a:rPr lang="en-US" sz="2800" spc="6" dirty="0">
                <a:solidFill>
                  <a:srgbClr val="FFFFFF"/>
                </a:solidFill>
                <a:latin typeface="Arial"/>
                <a:cs typeface="Arial"/>
              </a:rPr>
              <a:t>RTK  </a:t>
            </a:r>
            <a:r>
              <a:rPr lang="ru-RU" sz="2800" spc="6" dirty="0">
                <a:solidFill>
                  <a:srgbClr val="FFFFFF"/>
                </a:solidFill>
                <a:latin typeface="Arial"/>
                <a:cs typeface="Arial"/>
              </a:rPr>
              <a:t>сети </a:t>
            </a:r>
            <a:r>
              <a:rPr lang="en-US" sz="2800" spc="6" dirty="0">
                <a:solidFill>
                  <a:srgbClr val="FFFFFF"/>
                </a:solidFill>
                <a:latin typeface="Arial"/>
                <a:cs typeface="Arial"/>
              </a:rPr>
              <a:t>Progress 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9F0A38-B1AB-41C0-D13F-F0BFC6CDD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91225"/>
            <a:ext cx="10222787" cy="52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2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8422" y="205271"/>
            <a:ext cx="671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Мониторинг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8773" y="3925491"/>
            <a:ext cx="10483002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5" marR="3258" lvl="0" algn="l" defTabSz="914400" rtl="0" eaLnBrk="1" fontAlgn="auto" latinLnBrk="0" hangingPunct="1">
              <a:lnSpc>
                <a:spcPct val="150000"/>
              </a:lnSpc>
              <a:spcBef>
                <a:spcPts val="48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-22" normalizeH="0" baseline="0" noProof="0" dirty="0">
              <a:ln>
                <a:noFill/>
              </a:ln>
              <a:solidFill>
                <a:srgbClr val="04367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3895" marR="3258" lvl="0" indent="-285750" algn="l" defTabSz="914400" rtl="0" eaLnBrk="1" fontAlgn="auto" latinLnBrk="0" hangingPunct="1">
              <a:lnSpc>
                <a:spcPct val="150000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-22" normalizeH="0" baseline="0" noProof="0" dirty="0">
                <a:ln>
                  <a:noFill/>
                </a:ln>
                <a:solidFill>
                  <a:srgbClr val="04367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Мониторинг координат станций в режиме реального времени</a:t>
            </a:r>
          </a:p>
          <a:p>
            <a:pPr marL="293895" marR="3258" lvl="0" indent="-285750" algn="l" defTabSz="914400" rtl="0" eaLnBrk="1" fontAlgn="auto" latinLnBrk="0" hangingPunct="1">
              <a:lnSpc>
                <a:spcPct val="150000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spc="-22" dirty="0">
                <a:solidFill>
                  <a:srgbClr val="043673"/>
                </a:solidFill>
                <a:latin typeface="Arial"/>
                <a:cs typeface="Arial"/>
              </a:rPr>
              <a:t>Постобработка </a:t>
            </a:r>
            <a:r>
              <a:rPr lang="en-US" sz="2000" b="1" spc="-22" dirty="0">
                <a:solidFill>
                  <a:srgbClr val="043673"/>
                </a:solidFill>
                <a:latin typeface="Arial"/>
                <a:cs typeface="Arial"/>
              </a:rPr>
              <a:t>RTCM </a:t>
            </a:r>
            <a:r>
              <a:rPr lang="ru-RU" sz="2000" b="1" spc="-22" dirty="0">
                <a:solidFill>
                  <a:srgbClr val="043673"/>
                </a:solidFill>
                <a:latin typeface="Arial"/>
                <a:cs typeface="Arial"/>
              </a:rPr>
              <a:t>файлов и уравнивание сети станция каждые 4 часа</a:t>
            </a:r>
          </a:p>
          <a:p>
            <a:pPr marL="293895" marR="3258" lvl="0" indent="-285750" algn="l" defTabSz="914400" rtl="0" eaLnBrk="1" fontAlgn="auto" latinLnBrk="0" hangingPunct="1">
              <a:lnSpc>
                <a:spcPct val="150000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spc="-22" dirty="0">
                <a:solidFill>
                  <a:srgbClr val="043673"/>
                </a:solidFill>
                <a:latin typeface="Arial"/>
                <a:cs typeface="Arial"/>
              </a:rPr>
              <a:t>РРР обработка суточных файлов</a:t>
            </a:r>
          </a:p>
          <a:p>
            <a:pPr marL="8145" marR="3258" lvl="0" indent="0" algn="l" defTabSz="914400" rtl="0" eaLnBrk="1" fontAlgn="auto" latinLnBrk="0" hangingPunct="1">
              <a:lnSpc>
                <a:spcPct val="150000"/>
              </a:lnSpc>
              <a:spcBef>
                <a:spcPts val="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E551F2-AC31-6465-0DE3-183456B32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447" y="964566"/>
            <a:ext cx="8160019" cy="29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2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6185251"/>
            <a:ext cx="12191988" cy="672749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1159232" y="6336959"/>
            <a:ext cx="86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4D280-1C33-0740-AA14-557840F65B23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0" y="12739"/>
            <a:ext cx="7275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ru-RU" sz="2000" b="1" spc="6" dirty="0">
                <a:solidFill>
                  <a:srgbClr val="FFFFFF"/>
                </a:solidFill>
                <a:cs typeface="Arial"/>
              </a:rPr>
              <a:t>Статистики пункта </a:t>
            </a:r>
            <a:r>
              <a:rPr lang="en-US" sz="2000" b="1" spc="6" dirty="0">
                <a:solidFill>
                  <a:srgbClr val="FFFFFF"/>
                </a:solidFill>
                <a:cs typeface="Arial"/>
              </a:rPr>
              <a:t>NGNK </a:t>
            </a:r>
            <a:r>
              <a:rPr lang="ru-RU" sz="2000" b="1" spc="6" dirty="0">
                <a:solidFill>
                  <a:srgbClr val="FFFFFF"/>
                </a:solidFill>
                <a:cs typeface="Arial"/>
              </a:rPr>
              <a:t>из уравнивание сети на</a:t>
            </a:r>
          </a:p>
          <a:p>
            <a:pPr lvl="0" algn="ctr" defTabSz="914400">
              <a:defRPr/>
            </a:pPr>
            <a:r>
              <a:rPr lang="ru-RU" sz="2000" b="1" spc="6" dirty="0">
                <a:solidFill>
                  <a:srgbClr val="FFFFFF"/>
                </a:solidFill>
                <a:cs typeface="Arial"/>
              </a:rPr>
              <a:t> 1 сентября 2024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04E2BE-1FFA-4BD3-58E1-FF377353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80" y="118625"/>
            <a:ext cx="2184297" cy="696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FD4BE1-D0FE-EBD9-1012-31813C155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6846"/>
            <a:ext cx="12163835" cy="45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3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Презентация_шаблон">
  <a:themeElements>
    <a:clrScheme name="Custom 3">
      <a:dk1>
        <a:srgbClr val="000000"/>
      </a:dk1>
      <a:lt1>
        <a:srgbClr val="FFFFFF"/>
      </a:lt1>
      <a:dk2>
        <a:srgbClr val="002D72"/>
      </a:dk2>
      <a:lt2>
        <a:srgbClr val="E7E6E6"/>
      </a:lt2>
      <a:accent1>
        <a:srgbClr val="325AE4"/>
      </a:accent1>
      <a:accent2>
        <a:srgbClr val="8A1538"/>
      </a:accent2>
      <a:accent3>
        <a:srgbClr val="A5A5A5"/>
      </a:accent3>
      <a:accent4>
        <a:srgbClr val="DCFF41"/>
      </a:accent4>
      <a:accent5>
        <a:srgbClr val="4472C4"/>
      </a:accent5>
      <a:accent6>
        <a:srgbClr val="47AD9A"/>
      </a:accent6>
      <a:hlink>
        <a:srgbClr val="B6C2D9"/>
      </a:hlink>
      <a:folHlink>
        <a:srgbClr val="E15F8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" id="{08BEB7BF-4847-3243-9FD2-E9CDA654D383}" vid="{3F67BE3D-637A-9A4B-BE31-93CC6136C0C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987</TotalTime>
  <Words>379</Words>
  <Application>Microsoft Office PowerPoint</Application>
  <PresentationFormat>Широкоэкранный</PresentationFormat>
  <Paragraphs>153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FSBrabo</vt:lpstr>
      <vt:lpstr>Quattrocento Sans</vt:lpstr>
      <vt:lpstr>Wingdings</vt:lpstr>
      <vt:lpstr>Небесная</vt:lpstr>
      <vt:lpstr>Презентация_шаблон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Razumovsky</dc:creator>
  <cp:lastModifiedBy>Alexey Razumovsky</cp:lastModifiedBy>
  <cp:revision>43</cp:revision>
  <dcterms:created xsi:type="dcterms:W3CDTF">2024-04-03T06:59:26Z</dcterms:created>
  <dcterms:modified xsi:type="dcterms:W3CDTF">2024-09-15T04:23:41Z</dcterms:modified>
</cp:coreProperties>
</file>