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  <p:sldMasterId id="2147483737" r:id="rId2"/>
    <p:sldMasterId id="2147483711" r:id="rId3"/>
    <p:sldMasterId id="2147483725" r:id="rId4"/>
  </p:sldMasterIdLst>
  <p:notesMasterIdLst>
    <p:notesMasterId r:id="rId30"/>
  </p:notesMasterIdLst>
  <p:handoutMasterIdLst>
    <p:handoutMasterId r:id="rId31"/>
  </p:handoutMasterIdLst>
  <p:sldIdLst>
    <p:sldId id="282" r:id="rId5"/>
    <p:sldId id="418" r:id="rId6"/>
    <p:sldId id="417" r:id="rId7"/>
    <p:sldId id="419" r:id="rId8"/>
    <p:sldId id="420" r:id="rId9"/>
    <p:sldId id="413" r:id="rId10"/>
    <p:sldId id="399" r:id="rId11"/>
    <p:sldId id="400" r:id="rId12"/>
    <p:sldId id="401" r:id="rId13"/>
    <p:sldId id="414" r:id="rId14"/>
    <p:sldId id="402" r:id="rId15"/>
    <p:sldId id="416" r:id="rId16"/>
    <p:sldId id="415" r:id="rId17"/>
    <p:sldId id="403" r:id="rId18"/>
    <p:sldId id="407" r:id="rId19"/>
    <p:sldId id="404" r:id="rId20"/>
    <p:sldId id="405" r:id="rId21"/>
    <p:sldId id="406" r:id="rId22"/>
    <p:sldId id="412" r:id="rId23"/>
    <p:sldId id="408" r:id="rId24"/>
    <p:sldId id="410" r:id="rId25"/>
    <p:sldId id="409" r:id="rId26"/>
    <p:sldId id="421" r:id="rId27"/>
    <p:sldId id="422" r:id="rId28"/>
    <p:sldId id="341" r:id="rId29"/>
  </p:sldIdLst>
  <p:sldSz cx="9906000" cy="6858000" type="A4"/>
  <p:notesSz cx="6797675" cy="9928225"/>
  <p:defaultTextStyle>
    <a:defPPr>
      <a:defRPr lang="ru-RU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4"/>
    <a:srgbClr val="FFFF99"/>
    <a:srgbClr val="75A4DD"/>
    <a:srgbClr val="9DA9BF"/>
    <a:srgbClr val="93A5C9"/>
    <a:srgbClr val="DFF0F9"/>
    <a:srgbClr val="4F81BD"/>
    <a:srgbClr val="EC3618"/>
    <a:srgbClr val="77933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>
      <p:cViewPr varScale="1">
        <p:scale>
          <a:sx n="88" d="100"/>
          <a:sy n="88" d="100"/>
        </p:scale>
        <p:origin x="1277" y="2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/>
          <a:lstStyle>
            <a:lvl1pPr algn="r" defTabSz="91277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A5F819-E808-4F24-83B7-7218BD17B26B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 anchor="b"/>
          <a:lstStyle>
            <a:lvl1pPr algn="l" defTabSz="91277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wrap="square" lIns="91278" tIns="45639" rIns="91278" bIns="456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467B055-8DE0-43F0-99CF-87E30BD6DE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502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/>
          <a:lstStyle>
            <a:lvl1pPr algn="l" defTabSz="91277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/>
          <a:lstStyle>
            <a:lvl1pPr algn="r" defTabSz="91277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4C17A8-D7F5-43A2-9249-CA164BED45EA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8" tIns="45639" rIns="91278" bIns="4563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6464"/>
            <a:ext cx="5438775" cy="4467225"/>
          </a:xfrm>
          <a:prstGeom prst="rect">
            <a:avLst/>
          </a:prstGeom>
        </p:spPr>
        <p:txBody>
          <a:bodyPr vert="horz" lIns="91278" tIns="45639" rIns="91278" bIns="4563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 anchor="b"/>
          <a:lstStyle>
            <a:lvl1pPr algn="l" defTabSz="91277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wrap="square" lIns="91278" tIns="45639" rIns="91278" bIns="456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A83A271-9796-45DA-9A57-FFC5E654E7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9402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914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9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3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775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6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7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84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Главным принципом реализации проекта «Цифровая</a:t>
            </a:r>
            <a:r>
              <a:rPr lang="ru-RU" baseline="0" dirty="0" smtClean="0"/>
              <a:t> Земля»</a:t>
            </a:r>
            <a:r>
              <a:rPr lang="ru-RU" dirty="0" smtClean="0"/>
              <a:t> является перенос</a:t>
            </a:r>
            <a:r>
              <a:rPr lang="ru-RU" baseline="0" dirty="0" smtClean="0"/>
              <a:t> всех технологий в облачную инфраструктуру и предоставления данных, услуг и сервисов ДЗЗ из космоса – непосредственно в облаке. Чтобы пользователь максимально использовал ресурс облака, не перекачивая данные и промежуточные продукты ДЗЗ себе, а производил всю обработку в облаке  и на выходе получал конечный продукт, в том числе тематический, который забирал себе.</a:t>
            </a:r>
            <a:br>
              <a:rPr lang="ru-RU" baseline="0" dirty="0" smtClean="0"/>
            </a:br>
            <a:r>
              <a:rPr lang="ru-RU" baseline="0" dirty="0" smtClean="0"/>
              <a:t>Хотя конечно же мы не будем ограничивать пользователей, у которых уже создана какая либо система, в которую он сможет по АПИ забирать себе любого уровня продукт, будь то данные ДЗЗ первичного, стандартного уровня, индексные изображения или продукты с тематической обработкой, причем с теми параметрами, которыми ему нужны.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4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E2E1-58C5-214A-AFE7-FF5827B0C62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65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>
            <a:extLst>
              <a:ext uri="{FF2B5EF4-FFF2-40B4-BE49-F238E27FC236}">
                <a16:creationId xmlns:a16="http://schemas.microsoft.com/office/drawing/2014/main" id="{BB105915-0A36-4D00-882C-50AC32CE5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>
            <a:extLst>
              <a:ext uri="{FF2B5EF4-FFF2-40B4-BE49-F238E27FC236}">
                <a16:creationId xmlns:a16="http://schemas.microsoft.com/office/drawing/2014/main" id="{9688AA9B-2FF4-4722-8960-9C6A66847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C8B27752-DA86-4519-BA1D-F7F21CDD0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C0258C-1578-46FA-AB0B-F6A21CC3D8C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7098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99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5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61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F9A7D-6C47-43CE-BAE1-1BB6B53E2A94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4C1E8-34E9-45BE-886A-2C7C9AB5C2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8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80E8-BE1F-458E-ABBD-30A63CF0FD00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53FA-91CD-4B7D-9346-22B445FBC5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3B4B-2956-4C4A-A461-DC33E144E7F0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FCB7A-14CC-4254-B512-6EA9180D56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5F9B-5F89-4626-9DEB-2BDD0D0A68F7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1B03D-3495-4B98-B2BB-EE8C22B454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72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72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3B85C-DC6D-423F-8510-8966D74CBF61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934C2-043E-4E7A-81AE-FAC9BFC00AF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17D4-6976-4768-9601-94F952983719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6A48-9141-4D0F-A3D8-D14E8A6A90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91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54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81B11-7336-4852-B917-C519AC904DC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E585D-BD69-4BFC-BE18-D1159B7E54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2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FC0B4-6312-4109-879F-BCC2FD161C8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11986-30E4-4494-84B2-847919EC5F9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9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39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DA467-FCED-4C6A-9373-8829B96AA38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A5ED9-A9F9-4F45-8085-281D16D8457F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BA67D-F336-4E46-8560-82D44ACA5DE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D640F-95B6-4E41-A0F2-46D7915AC0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F1E19-0FFB-484F-80C9-BEF03E9EFC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499" y="273079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ED619-945D-466C-8D3C-2551202F3D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B7E27-0D69-49F6-9F37-00E14DB6196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FCF52-4BBE-4CCD-8310-FE9B66030F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67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8" y="274667"/>
            <a:ext cx="65341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27E42-1499-4846-AA4D-30B1C8E88D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54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C9D88-9251-45D7-B553-C16B8AC2812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7AAC5-D15B-454F-BE6F-3CE1911439C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2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40201-DC2A-4BED-AB3F-2F1CD1E36B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2A583-CFD5-4C5B-A0D3-2A7DAFA7415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3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E6764-B341-4DFD-A126-3971FFBA083B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72E22-ED7F-4DB7-8FDF-EEE90ACB28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9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9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70E50-13C8-4E05-B578-8135EBC5B1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438B5-D7C0-4A2D-9ADD-A419A5CBB19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6F473-4567-44B8-ABE4-9078A0376F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79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0BD7A-0B68-4F96-AD39-99EDDDC997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1ACF7-DD2D-4DE1-97EB-C5FF9C5CBC7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6CAA5-D1CD-4291-BB37-CA8AA098D1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67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8" y="274667"/>
            <a:ext cx="65341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5E293-4161-4219-9D85-C07F9EEB6D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55FF6-3ADB-474B-A30B-F7F5D2D05B1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FD0B3-D5A0-4124-B9B2-EFE12AA8F4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54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7D9B3-D1DB-4B13-801E-298FD7C40C2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75CBE-D84E-46FF-A1CD-77132F1BBF36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55C5F-BE13-4721-8680-74A8D16AA1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04F0B-0D03-4414-BFC6-9C9D0A9CB6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2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47997-51DB-4DEB-94E8-D497934D4FC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36BA7-EB3A-40E1-9876-9C2DAE41B4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9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9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A0633-2D8E-433E-B183-EF35FED436D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0981-2AB0-4BC1-B0F4-900A1411A1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CFE0F-40B4-418B-ADC0-312AF596FE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79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EE44F-1172-4EE5-A852-A5E49071A76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A3136-5A3C-4A05-809C-08BC3CD1589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D4711-9E01-4E1D-9403-48CEF93A35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67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8" y="274667"/>
            <a:ext cx="65341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533CE-9662-43E1-A513-78E49B8D12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8E3DF-4B1D-4507-8126-A9D2256773E3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2E8FE-AB6F-4A86-9453-DEC7FFB740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90B50-7505-4385-9D50-4AA72CFD5551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00B55-CB6C-4CDB-A4E8-31F2F56A35A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64DAD-8094-4736-A821-45CBCFC54570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B708D-85F8-4DD4-95F2-DF6F3123264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ADF0-BE7D-41B7-A966-4082D7115335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418FE-3F4D-4E34-99A0-172D27881BC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5119F-A14E-4F1D-9B08-90ACD06949D2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FDC53-D4CC-4D6A-A60F-A9FE91076A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309828" y="142875"/>
            <a:ext cx="7286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78"/>
            <a:ext cx="23114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E8197C-1771-4BE1-B156-073122F0AFD0}" type="datetime1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78"/>
            <a:ext cx="31369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78"/>
            <a:ext cx="23114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FB97532-F449-4D5F-8CF9-F184DA8F330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Параллелограмм 2"/>
          <p:cNvSpPr/>
          <p:nvPr userDrawn="1"/>
        </p:nvSpPr>
        <p:spPr>
          <a:xfrm>
            <a:off x="2309828" y="182563"/>
            <a:ext cx="7286625" cy="582612"/>
          </a:xfrm>
          <a:custGeom>
            <a:avLst/>
            <a:gdLst>
              <a:gd name="connsiteX0" fmla="*/ 0 w 6687624"/>
              <a:gd name="connsiteY0" fmla="*/ 571504 h 571504"/>
              <a:gd name="connsiteX1" fmla="*/ 497208 w 6687624"/>
              <a:gd name="connsiteY1" fmla="*/ 0 h 571504"/>
              <a:gd name="connsiteX2" fmla="*/ 6687624 w 6687624"/>
              <a:gd name="connsiteY2" fmla="*/ 0 h 571504"/>
              <a:gd name="connsiteX3" fmla="*/ 6190416 w 6687624"/>
              <a:gd name="connsiteY3" fmla="*/ 571504 h 571504"/>
              <a:gd name="connsiteX4" fmla="*/ 0 w 6687624"/>
              <a:gd name="connsiteY4" fmla="*/ 571504 h 571504"/>
              <a:gd name="connsiteX0" fmla="*/ 0 w 6196134"/>
              <a:gd name="connsiteY0" fmla="*/ 571504 h 571504"/>
              <a:gd name="connsiteX1" fmla="*/ 497208 w 6196134"/>
              <a:gd name="connsiteY1" fmla="*/ 0 h 571504"/>
              <a:gd name="connsiteX2" fmla="*/ 6196134 w 6196134"/>
              <a:gd name="connsiteY2" fmla="*/ 0 h 571504"/>
              <a:gd name="connsiteX3" fmla="*/ 6190416 w 6196134"/>
              <a:gd name="connsiteY3" fmla="*/ 571504 h 571504"/>
              <a:gd name="connsiteX4" fmla="*/ 0 w 6196134"/>
              <a:gd name="connsiteY4" fmla="*/ 571504 h 571504"/>
              <a:gd name="connsiteX0" fmla="*/ 371472 w 6567606"/>
              <a:gd name="connsiteY0" fmla="*/ 582934 h 582934"/>
              <a:gd name="connsiteX1" fmla="*/ 0 w 6567606"/>
              <a:gd name="connsiteY1" fmla="*/ 0 h 582934"/>
              <a:gd name="connsiteX2" fmla="*/ 6567606 w 6567606"/>
              <a:gd name="connsiteY2" fmla="*/ 11430 h 582934"/>
              <a:gd name="connsiteX3" fmla="*/ 6561888 w 6567606"/>
              <a:gd name="connsiteY3" fmla="*/ 582934 h 582934"/>
              <a:gd name="connsiteX4" fmla="*/ 371472 w 6567606"/>
              <a:gd name="connsiteY4" fmla="*/ 582934 h 5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606" h="582934">
                <a:moveTo>
                  <a:pt x="371472" y="582934"/>
                </a:moveTo>
                <a:lnTo>
                  <a:pt x="0" y="0"/>
                </a:lnTo>
                <a:lnTo>
                  <a:pt x="6567606" y="11430"/>
                </a:lnTo>
                <a:lnTo>
                  <a:pt x="6561888" y="582934"/>
                </a:lnTo>
                <a:lnTo>
                  <a:pt x="371472" y="582934"/>
                </a:ln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4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9390067" y="6486553"/>
            <a:ext cx="7064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7" rIns="91413" bIns="45707" anchor="ctr"/>
          <a:lstStyle/>
          <a:p>
            <a:pPr algn="ctr"/>
            <a:fld id="{397B51C8-8913-4481-B0FB-B95534858137}" type="slidenum">
              <a:rPr lang="ru-RU" altLang="ru-RU" sz="1100" b="1">
                <a:solidFill>
                  <a:srgbClr val="7F7F7F"/>
                </a:solidFill>
                <a:latin typeface="Arial" charset="0"/>
                <a:cs typeface="Arial" charset="0"/>
              </a:rPr>
              <a:pPr algn="ctr"/>
              <a:t>‹#›</a:t>
            </a:fld>
            <a:endParaRPr lang="ru-RU" altLang="ru-RU" sz="1100" b="1">
              <a:solidFill>
                <a:srgbClr val="7F7F7F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9196393" y="6580216"/>
            <a:ext cx="7064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3" tIns="45707" rIns="91413" bIns="45707" anchor="ctr"/>
          <a:lstStyle/>
          <a:p>
            <a:pPr algn="ctr"/>
            <a:endParaRPr lang="ru-RU" altLang="ru-RU" sz="1100" b="1" dirty="0">
              <a:solidFill>
                <a:srgbClr val="7F7F7F"/>
              </a:solidFill>
              <a:latin typeface="Arial" charset="0"/>
              <a:cs typeface="Arial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DBACC58B-9792-4858-B7C0-E5E927996B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00" y="73799"/>
            <a:ext cx="1080120" cy="8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86" r:id="rId14"/>
  </p:sldLayoutIdLst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78"/>
            <a:ext cx="23114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0CEB04-A256-4801-A70C-EE7C1609ED42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78"/>
            <a:ext cx="31369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78"/>
            <a:ext cx="23114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C46C3C1-4FEF-4458-B3FA-1A50BB6683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78"/>
            <a:ext cx="23114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1946F0-A197-4137-BBD8-D3F0744AE24F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78"/>
            <a:ext cx="31369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78"/>
            <a:ext cx="23114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9BA050E-D0F4-466A-B485-9A346F453E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78"/>
            <a:ext cx="23114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12279E-1E80-49B6-9F0D-2681168205F9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78"/>
            <a:ext cx="31369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78"/>
            <a:ext cx="23114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53A3056-1EBE-4A78-AA2A-0519A51425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" y="0"/>
            <a:ext cx="1136576" cy="6858000"/>
          </a:xfrm>
          <a:prstGeom prst="rect">
            <a:avLst/>
          </a:prstGeom>
          <a:solidFill>
            <a:srgbClr val="000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63" tIns="40231" rIns="80463" bIns="40231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008" y="-20457"/>
            <a:ext cx="9993560" cy="69573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47217" y="1052736"/>
            <a:ext cx="9401208" cy="339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463" tIns="40231" rIns="80463" bIns="40231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tabLst>
                <a:tab pos="3793307" algn="l"/>
              </a:tabLst>
            </a:pPr>
            <a:r>
              <a:rPr lang="ru-RU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дистанционного зондирования Земли из космоса – источник формирования пространственных данных Российской Федерации. Вопросы нормативного правового регулирования и взаимодействия пространственных данных и данных дистанционного зондирования Земли из космоса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1EA97B5-BB31-49EC-BB28-B09D671E4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00" y="73799"/>
            <a:ext cx="1080120" cy="8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6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 descr="C:\Users\tsymbarovich_pr\Downloads\25194745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1"/>
          <a:stretch/>
        </p:blipFill>
        <p:spPr bwMode="auto">
          <a:xfrm rot="10344218">
            <a:off x="224253" y="1052393"/>
            <a:ext cx="909639" cy="87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8977" y="2175942"/>
            <a:ext cx="1686680" cy="568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32" b="1" i="1" dirty="0">
                <a:solidFill>
                  <a:schemeClr val="accent4">
                    <a:lumMod val="75000"/>
                  </a:schemeClr>
                </a:solidFill>
              </a:rPr>
              <a:t>Данные ДЗЗ с российских </a:t>
            </a:r>
          </a:p>
          <a:p>
            <a:pPr algn="ctr"/>
            <a:r>
              <a:rPr lang="ru-RU" sz="1032" b="1" i="1" dirty="0">
                <a:solidFill>
                  <a:schemeClr val="accent4">
                    <a:lumMod val="75000"/>
                  </a:schemeClr>
                </a:solidFill>
              </a:rPr>
              <a:t>государственных </a:t>
            </a:r>
          </a:p>
          <a:p>
            <a:pPr algn="ctr"/>
            <a:r>
              <a:rPr lang="ru-RU" sz="1032" b="1" i="1" dirty="0">
                <a:solidFill>
                  <a:schemeClr val="accent4">
                    <a:lumMod val="75000"/>
                  </a:schemeClr>
                </a:solidFill>
              </a:rPr>
              <a:t>космических аппаратов</a:t>
            </a:r>
            <a:endParaRPr lang="ru-RU" sz="1032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3" name="TextBox 3"/>
          <p:cNvSpPr txBox="1">
            <a:spLocks noChangeArrowheads="1"/>
          </p:cNvSpPr>
          <p:nvPr/>
        </p:nvSpPr>
        <p:spPr bwMode="auto">
          <a:xfrm>
            <a:off x="2184110" y="795468"/>
            <a:ext cx="6385735" cy="5897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706" tIns="44353" rIns="88706" bIns="44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25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(штатная) технология предоставления данных ДЗЗ потребителю</a:t>
            </a:r>
            <a:endParaRPr lang="en-US" altLang="ru-RU" sz="1625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29" y="1739644"/>
            <a:ext cx="1897833" cy="460435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1831278" y="1299098"/>
            <a:ext cx="23880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0680" y="3056570"/>
            <a:ext cx="554578" cy="4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" name="Группа 81"/>
          <p:cNvGrpSpPr/>
          <p:nvPr/>
        </p:nvGrpSpPr>
        <p:grpSpPr>
          <a:xfrm>
            <a:off x="2208347" y="4282943"/>
            <a:ext cx="1148076" cy="1229885"/>
            <a:chOff x="6302523" y="5742870"/>
            <a:chExt cx="1413016" cy="1513705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6435561" y="5910616"/>
              <a:ext cx="1126108" cy="130064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6491741" y="6575314"/>
              <a:ext cx="1013971" cy="681261"/>
              <a:chOff x="3806413" y="2074374"/>
              <a:chExt cx="970711" cy="637252"/>
            </a:xfrm>
          </p:grpSpPr>
          <p:pic>
            <p:nvPicPr>
              <p:cNvPr id="91" name="Picture 4" descr="C:\Users\tsymbarovich_pr\Downloads\Database free icon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9713" y="2074374"/>
                <a:ext cx="364112" cy="364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3806413" y="2422551"/>
                <a:ext cx="970711" cy="28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737" dirty="0">
                    <a:solidFill>
                      <a:schemeClr val="accent5">
                        <a:lumMod val="50000"/>
                      </a:schemeClr>
                    </a:solidFill>
                  </a:rPr>
                  <a:t>Системы хранения</a:t>
                </a:r>
              </a:p>
            </p:txBody>
          </p:sp>
        </p:grpSp>
        <p:pic>
          <p:nvPicPr>
            <p:cNvPr id="85" name="Picture 4" descr="C:\Users\tsymbarovich_pr\Downloads\Database free ic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906" y="6527624"/>
              <a:ext cx="314408" cy="321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4" descr="C:\Users\tsymbarovich_pr\Downloads\Database free ic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787" y="6527624"/>
              <a:ext cx="296411" cy="30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Прямоугольник 86"/>
            <p:cNvSpPr/>
            <p:nvPr/>
          </p:nvSpPr>
          <p:spPr>
            <a:xfrm>
              <a:off x="6302523" y="5742870"/>
              <a:ext cx="1413016" cy="66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300" b="1" dirty="0">
                  <a:solidFill>
                    <a:schemeClr val="accent5">
                      <a:lumMod val="50000"/>
                    </a:schemeClr>
                  </a:solidFill>
                </a:rPr>
                <a:t>ФФД</a:t>
              </a:r>
              <a:r>
                <a:rPr lang="ru-RU" sz="325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ru-RU" sz="1300" b="1" dirty="0">
                  <a:solidFill>
                    <a:schemeClr val="accent5">
                      <a:lumMod val="50000"/>
                    </a:schemeClr>
                  </a:solidFill>
                </a:rPr>
                <a:t>ДЗЗ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736428" y="2470888"/>
            <a:ext cx="880155" cy="45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Первичная </a:t>
            </a:r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</a:t>
            </a:r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бработка</a:t>
            </a:r>
            <a:endParaRPr lang="ru-RU" sz="117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Стрелка влево 94"/>
          <p:cNvSpPr/>
          <p:nvPr/>
        </p:nvSpPr>
        <p:spPr>
          <a:xfrm flipH="1">
            <a:off x="5402508" y="3022502"/>
            <a:ext cx="526359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97" name="Стрелка влево 96"/>
          <p:cNvSpPr/>
          <p:nvPr/>
        </p:nvSpPr>
        <p:spPr>
          <a:xfrm rot="16200000" flipH="1">
            <a:off x="4549958" y="3926962"/>
            <a:ext cx="526359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548445" y="4502924"/>
            <a:ext cx="853119" cy="273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79" dirty="0" err="1"/>
              <a:t>Геопортал</a:t>
            </a:r>
            <a:endParaRPr lang="ru-RU" sz="1179" dirty="0"/>
          </a:p>
        </p:txBody>
      </p:sp>
      <p:sp>
        <p:nvSpPr>
          <p:cNvPr id="108" name="Стрелка влево 107"/>
          <p:cNvSpPr/>
          <p:nvPr/>
        </p:nvSpPr>
        <p:spPr>
          <a:xfrm rot="5400000" flipH="1">
            <a:off x="6434845" y="3923369"/>
            <a:ext cx="526359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044001" y="3197652"/>
            <a:ext cx="1376301" cy="45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Заявка</a:t>
            </a:r>
            <a:b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потребителя</a:t>
            </a:r>
            <a:endParaRPr lang="ru-RU" sz="117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0" name="Picture 18" descr="Users icon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54" y="2757866"/>
            <a:ext cx="411207" cy="4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5258" y="3056570"/>
            <a:ext cx="554578" cy="4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338" y="3056570"/>
            <a:ext cx="554578" cy="4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Стрелка влево 124"/>
          <p:cNvSpPr/>
          <p:nvPr/>
        </p:nvSpPr>
        <p:spPr>
          <a:xfrm rot="5400000" flipH="1">
            <a:off x="2540954" y="3892084"/>
            <a:ext cx="526359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126" name="Стрелка влево 125"/>
          <p:cNvSpPr/>
          <p:nvPr/>
        </p:nvSpPr>
        <p:spPr>
          <a:xfrm flipH="1">
            <a:off x="3395801" y="4920556"/>
            <a:ext cx="834122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11515" y="3779418"/>
            <a:ext cx="4776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16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698105" y="5122258"/>
            <a:ext cx="4776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16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922900" y="3888311"/>
            <a:ext cx="4776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16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451256" y="2689802"/>
            <a:ext cx="4776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16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1" name="Группа 130"/>
          <p:cNvGrpSpPr/>
          <p:nvPr/>
        </p:nvGrpSpPr>
        <p:grpSpPr>
          <a:xfrm>
            <a:off x="6123987" y="2451642"/>
            <a:ext cx="1148076" cy="1229885"/>
            <a:chOff x="6302523" y="5742870"/>
            <a:chExt cx="1413016" cy="1513705"/>
          </a:xfrm>
        </p:grpSpPr>
        <p:sp>
          <p:nvSpPr>
            <p:cNvPr id="132" name="Прямоугольник 131"/>
            <p:cNvSpPr/>
            <p:nvPr/>
          </p:nvSpPr>
          <p:spPr>
            <a:xfrm>
              <a:off x="6435561" y="5910616"/>
              <a:ext cx="1126108" cy="130064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3" name="Группа 132"/>
            <p:cNvGrpSpPr/>
            <p:nvPr/>
          </p:nvGrpSpPr>
          <p:grpSpPr>
            <a:xfrm>
              <a:off x="6491741" y="6575314"/>
              <a:ext cx="1013971" cy="681261"/>
              <a:chOff x="3806413" y="2074374"/>
              <a:chExt cx="970711" cy="637252"/>
            </a:xfrm>
          </p:grpSpPr>
          <p:pic>
            <p:nvPicPr>
              <p:cNvPr id="137" name="Picture 4" descr="C:\Users\tsymbarovich_pr\Downloads\Database free icon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9713" y="2074374"/>
                <a:ext cx="364112" cy="364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8" name="TextBox 137"/>
              <p:cNvSpPr txBox="1"/>
              <p:nvPr/>
            </p:nvSpPr>
            <p:spPr>
              <a:xfrm>
                <a:off x="3806413" y="2422551"/>
                <a:ext cx="970711" cy="28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737" dirty="0">
                    <a:solidFill>
                      <a:schemeClr val="accent5">
                        <a:lumMod val="50000"/>
                      </a:schemeClr>
                    </a:solidFill>
                  </a:rPr>
                  <a:t>Системы хранения</a:t>
                </a:r>
              </a:p>
            </p:txBody>
          </p:sp>
        </p:grpSp>
        <p:pic>
          <p:nvPicPr>
            <p:cNvPr id="134" name="Picture 4" descr="C:\Users\tsymbarovich_pr\Downloads\Database free ic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906" y="6527624"/>
              <a:ext cx="314408" cy="321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" descr="C:\Users\tsymbarovich_pr\Downloads\Database free icon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787" y="6527624"/>
              <a:ext cx="296411" cy="30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Прямоугольник 135"/>
            <p:cNvSpPr/>
            <p:nvPr/>
          </p:nvSpPr>
          <p:spPr>
            <a:xfrm>
              <a:off x="6302523" y="5742870"/>
              <a:ext cx="1413016" cy="66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300" b="1" dirty="0">
                  <a:solidFill>
                    <a:schemeClr val="accent5">
                      <a:lumMod val="50000"/>
                    </a:schemeClr>
                  </a:solidFill>
                </a:rPr>
                <a:t>ФФД</a:t>
              </a:r>
              <a:r>
                <a:rPr lang="ru-RU" sz="3250" b="1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ru-RU" sz="1300" b="1" dirty="0">
                  <a:solidFill>
                    <a:schemeClr val="accent5">
                      <a:lumMod val="50000"/>
                    </a:schemeClr>
                  </a:solidFill>
                </a:rPr>
                <a:t>ДЗЗ</a:t>
              </a:r>
            </a:p>
          </p:txBody>
        </p:sp>
      </p:grpSp>
      <p:sp>
        <p:nvSpPr>
          <p:cNvPr id="139" name="Стрелка влево 138"/>
          <p:cNvSpPr/>
          <p:nvPr/>
        </p:nvSpPr>
        <p:spPr>
          <a:xfrm flipH="1">
            <a:off x="7383567" y="3051792"/>
            <a:ext cx="736250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905956" y="3794431"/>
            <a:ext cx="4776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16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185299" y="4482728"/>
            <a:ext cx="1174994" cy="45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Публикация</a:t>
            </a:r>
            <a:b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179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геопортале</a:t>
            </a:r>
            <a:endParaRPr lang="ru-RU" sz="117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3" name="Группа 142"/>
          <p:cNvGrpSpPr/>
          <p:nvPr/>
        </p:nvGrpSpPr>
        <p:grpSpPr>
          <a:xfrm>
            <a:off x="6165684" y="5143401"/>
            <a:ext cx="635858" cy="647280"/>
            <a:chOff x="9847093" y="1116478"/>
            <a:chExt cx="782594" cy="796651"/>
          </a:xfrm>
        </p:grpSpPr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1630" y="1116478"/>
              <a:ext cx="534638" cy="53463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9847093" y="1659884"/>
              <a:ext cx="782594" cy="25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31">
                <a:defRPr/>
              </a:pPr>
              <a:r>
                <a:rPr lang="ru-RU" sz="737" dirty="0">
                  <a:solidFill>
                    <a:schemeClr val="accent5">
                      <a:lumMod val="50000"/>
                    </a:schemeClr>
                  </a:solidFill>
                </a:rPr>
                <a:t>Продукт</a:t>
              </a:r>
              <a:endParaRPr lang="ru-RU" sz="737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1866976" y="3596868"/>
            <a:ext cx="916667" cy="27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Архивация</a:t>
            </a:r>
            <a:endParaRPr lang="ru-RU" sz="117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812568" y="4328393"/>
            <a:ext cx="1726021" cy="818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Предоставление данных потребителям* на безвозмездной основе</a:t>
            </a:r>
          </a:p>
        </p:txBody>
      </p:sp>
      <p:sp>
        <p:nvSpPr>
          <p:cNvPr id="69" name="Стрелка влево 68"/>
          <p:cNvSpPr/>
          <p:nvPr/>
        </p:nvSpPr>
        <p:spPr>
          <a:xfrm rot="12298208" flipH="1">
            <a:off x="1469176" y="1628112"/>
            <a:ext cx="703302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pic>
        <p:nvPicPr>
          <p:cNvPr id="1026" name="Рисунок 1" descr="cid:image001.png@01D80BAD.ED8F784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40" y="1604655"/>
            <a:ext cx="996526" cy="7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Стрелка влево 69"/>
          <p:cNvSpPr/>
          <p:nvPr/>
        </p:nvSpPr>
        <p:spPr>
          <a:xfrm rot="5400000" flipH="1">
            <a:off x="2519206" y="2579583"/>
            <a:ext cx="526359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71" name="Стрелка влево 70"/>
          <p:cNvSpPr/>
          <p:nvPr/>
        </p:nvSpPr>
        <p:spPr>
          <a:xfrm rot="1471469" flipH="1">
            <a:off x="1358958" y="1863942"/>
            <a:ext cx="703302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992598" y="2503411"/>
            <a:ext cx="4776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16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46220" y="2706740"/>
            <a:ext cx="4776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16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" name="Picture 18" descr="Users icon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56" y="5113345"/>
            <a:ext cx="411207" cy="4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Стрелка влево 87"/>
          <p:cNvSpPr/>
          <p:nvPr/>
        </p:nvSpPr>
        <p:spPr>
          <a:xfrm rot="10800000" flipH="1">
            <a:off x="3698105" y="1933671"/>
            <a:ext cx="1012233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69891" y="1496938"/>
            <a:ext cx="1743601" cy="63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Оператор федерального </a:t>
            </a:r>
          </a:p>
          <a:p>
            <a:pPr algn="ctr"/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фонда данных ДЗЗ</a:t>
            </a:r>
            <a:endParaRPr lang="ru-RU" sz="117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1233" y="3931969"/>
            <a:ext cx="210506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Данные ДЗЗ с негосударственных </a:t>
            </a:r>
          </a:p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космических аппаратов:</a:t>
            </a:r>
          </a:p>
        </p:txBody>
      </p:sp>
      <p:sp>
        <p:nvSpPr>
          <p:cNvPr id="77" name="Стрелка влево 76"/>
          <p:cNvSpPr/>
          <p:nvPr/>
        </p:nvSpPr>
        <p:spPr>
          <a:xfrm rot="5400000" flipH="1">
            <a:off x="4372577" y="3929959"/>
            <a:ext cx="526359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pic>
        <p:nvPicPr>
          <p:cNvPr id="78" name="Picture 3" descr="C:\Users\pavlov_av\Desktop\portfolio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66" y="3230497"/>
            <a:ext cx="519607" cy="51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7466666" y="4353163"/>
            <a:ext cx="2289804" cy="174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*федеральные органы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государственной власти,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органы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государственной</a:t>
            </a:r>
          </a:p>
          <a:p>
            <a:pPr algn="just"/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власти субъектов Российской Федерации и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органы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местного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самоуправления;</a:t>
            </a:r>
            <a:endParaRPr lang="ru-RU" sz="97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ю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ридические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или физические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лица,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случае исполнения ими контракта на</a:t>
            </a:r>
          </a:p>
          <a:p>
            <a:pPr algn="just"/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закупку товара, работы, услуги для обеспечения государственных или</a:t>
            </a:r>
          </a:p>
          <a:p>
            <a:pPr algn="just"/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муниципальных </a:t>
            </a:r>
            <a:r>
              <a:rPr lang="ru-RU" sz="9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нужд</a:t>
            </a:r>
            <a:endParaRPr lang="ru-RU" sz="97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8570156" y="3164476"/>
            <a:ext cx="635858" cy="647280"/>
            <a:chOff x="9847093" y="1116478"/>
            <a:chExt cx="782594" cy="796651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1630" y="1116478"/>
              <a:ext cx="534638" cy="534638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9847093" y="1659884"/>
              <a:ext cx="782594" cy="25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31">
                <a:defRPr/>
              </a:pPr>
              <a:r>
                <a:rPr lang="ru-RU" sz="737" dirty="0">
                  <a:solidFill>
                    <a:schemeClr val="accent5">
                      <a:lumMod val="50000"/>
                    </a:schemeClr>
                  </a:solidFill>
                </a:rPr>
                <a:t>Продукт</a:t>
              </a:r>
              <a:endParaRPr lang="ru-RU" sz="737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8207147" y="2800146"/>
            <a:ext cx="1376301" cy="45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Иные потребители</a:t>
            </a:r>
            <a:endParaRPr lang="ru-RU" sz="117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063542" y="3752668"/>
            <a:ext cx="1376301" cy="27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7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плату</a:t>
            </a:r>
            <a:endParaRPr lang="ru-RU" sz="117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1233" y="5165585"/>
            <a:ext cx="177965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П</a:t>
            </a:r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ереданные в федеральный </a:t>
            </a:r>
          </a:p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фонд безвозмездно </a:t>
            </a:r>
          </a:p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Операторами </a:t>
            </a:r>
          </a:p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негосударственных КА ДЗЗ</a:t>
            </a:r>
            <a:endParaRPr lang="ru-RU" sz="975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01233" y="4508005"/>
            <a:ext cx="182133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З</a:t>
            </a:r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акупленные федеральными </a:t>
            </a:r>
          </a:p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органами исполнительной </a:t>
            </a:r>
          </a:p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власти за счет средств </a:t>
            </a:r>
          </a:p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федерального бюджета РФ</a:t>
            </a:r>
            <a:endParaRPr lang="ru-RU" sz="975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01233" y="4282943"/>
            <a:ext cx="1867819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Закупленные </a:t>
            </a:r>
            <a:r>
              <a:rPr lang="ru-RU" sz="975" b="1" i="1" dirty="0" err="1">
                <a:solidFill>
                  <a:schemeClr val="accent4">
                    <a:lumMod val="75000"/>
                  </a:schemeClr>
                </a:solidFill>
              </a:rPr>
              <a:t>Госкорпорацией</a:t>
            </a:r>
            <a:r>
              <a:rPr lang="ru-RU" sz="975" b="1" i="1" dirty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</p:txBody>
      </p:sp>
      <p:sp>
        <p:nvSpPr>
          <p:cNvPr id="114" name="Стрелка влево 113"/>
          <p:cNvSpPr/>
          <p:nvPr/>
        </p:nvSpPr>
        <p:spPr>
          <a:xfrm flipH="1">
            <a:off x="1841190" y="5261733"/>
            <a:ext cx="384680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115" name="Стрелка влево 114"/>
          <p:cNvSpPr/>
          <p:nvPr/>
        </p:nvSpPr>
        <p:spPr>
          <a:xfrm flipH="1">
            <a:off x="1845897" y="4791811"/>
            <a:ext cx="384680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sp>
        <p:nvSpPr>
          <p:cNvPr id="117" name="Стрелка влево 116"/>
          <p:cNvSpPr/>
          <p:nvPr/>
        </p:nvSpPr>
        <p:spPr>
          <a:xfrm flipH="1">
            <a:off x="1841190" y="4376007"/>
            <a:ext cx="384680" cy="192788"/>
          </a:xfrm>
          <a:prstGeom prst="leftArrow">
            <a:avLst>
              <a:gd name="adj1" fmla="val 21820"/>
              <a:gd name="adj2" fmla="val 772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37" b="1" i="1" dirty="0">
              <a:solidFill>
                <a:schemeClr val="bg1"/>
              </a:solidFill>
              <a:latin typeface="Calibri (Основной текст)"/>
            </a:endParaRPr>
          </a:p>
        </p:txBody>
      </p:sp>
      <p:pic>
        <p:nvPicPr>
          <p:cNvPr id="119" name="Picture 2" descr="C:\Users\pavlov_av\Desktop\Геопортал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54" y="4799692"/>
            <a:ext cx="1299700" cy="6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8" descr="Users icon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314" y="3089256"/>
            <a:ext cx="411207" cy="4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7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5" grpId="0" animBg="1"/>
      <p:bldP spid="97" grpId="0" animBg="1"/>
      <p:bldP spid="108" grpId="0" animBg="1"/>
      <p:bldP spid="109" grpId="0"/>
      <p:bldP spid="125" grpId="0" animBg="1"/>
      <p:bldP spid="126" grpId="0" animBg="1"/>
      <p:bldP spid="127" grpId="0"/>
      <p:bldP spid="128" grpId="0"/>
      <p:bldP spid="129" grpId="0"/>
      <p:bldP spid="130" grpId="0"/>
      <p:bldP spid="139" grpId="0" animBg="1"/>
      <p:bldP spid="140" grpId="0"/>
      <p:bldP spid="142" grpId="0"/>
      <p:bldP spid="146" grpId="0"/>
      <p:bldP spid="147" grpId="0"/>
      <p:bldP spid="74" grpId="0"/>
      <p:bldP spid="80" grpId="0"/>
      <p:bldP spid="72" grpId="0"/>
      <p:bldP spid="77" grpId="0" animBg="1"/>
      <p:bldP spid="79" grpId="0"/>
      <p:bldP spid="98" grpId="0"/>
      <p:bldP spid="99" grpId="0"/>
      <p:bldP spid="114" grpId="0" animBg="1"/>
      <p:bldP spid="115" grpId="0" animBg="1"/>
      <p:bldP spid="1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48B5BF-AEEC-434F-B598-A0DEA52642C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3" r="7208" b="5533"/>
          <a:stretch/>
        </p:blipFill>
        <p:spPr bwMode="auto">
          <a:xfrm>
            <a:off x="274109" y="764704"/>
            <a:ext cx="9357781" cy="5971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1CB5CF-3CE5-4A7D-B978-B2A05CCFD7E7}"/>
              </a:ext>
            </a:extLst>
          </p:cNvPr>
          <p:cNvSpPr/>
          <p:nvPr/>
        </p:nvSpPr>
        <p:spPr>
          <a:xfrm>
            <a:off x="3584848" y="14203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Оснащение ЕТРИС ДЗЗ средствами хранения КГПИ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88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672" y="137206"/>
            <a:ext cx="7524328" cy="527723"/>
          </a:xfrm>
          <a:prstGeom prst="rect">
            <a:avLst/>
          </a:prstGeom>
          <a:noFill/>
        </p:spPr>
        <p:txBody>
          <a:bodyPr wrap="square" lIns="77833" tIns="38918" rIns="77833" bIns="38918" anchor="ctr">
            <a:noAutofit/>
          </a:bodyPr>
          <a:lstStyle>
            <a:defPPr>
              <a:defRPr lang="ru-RU"/>
            </a:defPPr>
            <a:lvl1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1" cap="all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ru-RU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ИНТЕГРАЦИЯ ФОНДА С ДРУГИМИ ИНФОРМАЦИОННЫМИ </a:t>
            </a:r>
            <a:r>
              <a:rPr lang="ru-RU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СИСТЕМАМИ</a:t>
            </a:r>
            <a:r>
              <a:rPr lang="en-US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ru-RU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С ИСПОЛЬЗОВАНИЕМ </a:t>
            </a:r>
            <a:r>
              <a:rPr lang="en-US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API</a:t>
            </a:r>
            <a:endParaRPr lang="ru-RU" sz="2000" cap="none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21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052736"/>
            <a:ext cx="6624736" cy="332127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14" y="3140968"/>
            <a:ext cx="6693145" cy="3312368"/>
          </a:xfrm>
        </p:spPr>
      </p:pic>
    </p:spTree>
    <p:extLst>
      <p:ext uri="{BB962C8B-B14F-4D97-AF65-F5344CB8AC3E}">
        <p14:creationId xmlns:p14="http://schemas.microsoft.com/office/powerpoint/2010/main" val="1635642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8544" y="908721"/>
            <a:ext cx="3240360" cy="567755"/>
          </a:xfrm>
        </p:spPr>
        <p:txBody>
          <a:bodyPr>
            <a:normAutofit/>
          </a:bodyPr>
          <a:lstStyle/>
          <a:p>
            <a:pPr algn="ctr">
              <a:lnSpc>
                <a:spcPct val="124000"/>
              </a:lnSpc>
              <a:spcBef>
                <a:spcPts val="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Банк базовых продуктов межведомственного использования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97016" y="989038"/>
            <a:ext cx="4041776" cy="639763"/>
          </a:xfrm>
        </p:spPr>
        <p:txBody>
          <a:bodyPr>
            <a:noAutofit/>
          </a:bodyPr>
          <a:lstStyle/>
          <a:p>
            <a:pPr algn="ctr">
              <a:lnSpc>
                <a:spcPct val="144000"/>
              </a:lnSpc>
              <a:spcBef>
                <a:spcPts val="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Уникальные отраслевые сервисы</a:t>
            </a:r>
          </a:p>
          <a:p>
            <a:pPr algn="ctr">
              <a:lnSpc>
                <a:spcPct val="144000"/>
              </a:lnSpc>
              <a:spcBef>
                <a:spcPts val="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основе данных дистанционного зондирования Земли из космоса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672" y="137206"/>
            <a:ext cx="7524328" cy="527723"/>
          </a:xfrm>
          <a:prstGeom prst="rect">
            <a:avLst/>
          </a:prstGeom>
          <a:noFill/>
        </p:spPr>
        <p:txBody>
          <a:bodyPr wrap="square" lIns="77833" tIns="38918" rIns="77833" bIns="38918" anchor="ctr">
            <a:noAutofit/>
          </a:bodyPr>
          <a:lstStyle>
            <a:defPPr>
              <a:defRPr lang="ru-RU"/>
            </a:defPPr>
            <a:lvl1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1" cap="all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r>
              <a:rPr lang="ru-RU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ИНТЕГРАЦИЯ ФОНДА С ДРУГИМИ ИНФОРМАЦИОННЫМИ </a:t>
            </a:r>
            <a:r>
              <a:rPr lang="ru-RU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СИСТЕМАМИ</a:t>
            </a:r>
            <a:r>
              <a:rPr lang="en-US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ru-RU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С ИСПОЛЬЗОВАНИЕМ </a:t>
            </a:r>
            <a:r>
              <a:rPr lang="en-US" sz="2000" cap="none" dirty="0">
                <a:solidFill>
                  <a:schemeClr val="tx2">
                    <a:lumMod val="75000"/>
                  </a:schemeClr>
                </a:solidFill>
                <a:effectLst/>
              </a:rPr>
              <a:t>API</a:t>
            </a:r>
            <a:endParaRPr lang="ru-RU" sz="2000" cap="none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632520" y="5413574"/>
            <a:ext cx="5328592" cy="1215827"/>
          </a:xfrm>
          <a:prstGeom prst="rect">
            <a:avLst/>
          </a:prstGeom>
        </p:spPr>
        <p:txBody>
          <a:bodyPr vert="horz" lIns="77921" tIns="38961" rIns="77921" bIns="38961" rtlCol="0" anchor="b">
            <a:normAutofit/>
          </a:bodyPr>
          <a:lstStyle>
            <a:lvl1pPr marL="0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07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14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21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427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034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641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248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855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 также: Администрация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Владимирской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области,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Территориальный фонд информации Республики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Коми,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"Умный лес" Пермского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Система космического мониторинга (СКМ)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МЧС</a:t>
            </a:r>
            <a:r>
              <a:rPr 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ТОР КНД,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Югорский НИИ информационных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endParaRPr lang="ru-RU" sz="1300" b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3356993"/>
            <a:ext cx="2304256" cy="1775205"/>
          </a:xfrm>
        </p:spPr>
      </p:pic>
      <p:pic>
        <p:nvPicPr>
          <p:cNvPr id="19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633449"/>
            <a:ext cx="4032448" cy="2015138"/>
          </a:xfrm>
          <a:prstGeom prst="rect">
            <a:avLst/>
          </a:prstGeom>
        </p:spPr>
      </p:pic>
      <p:pic>
        <p:nvPicPr>
          <p:cNvPr id="20" name="Объект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1628801"/>
            <a:ext cx="3240360" cy="1623671"/>
          </a:xfrm>
          <a:prstGeom prst="rect">
            <a:avLst/>
          </a:prstGeom>
        </p:spPr>
      </p:pic>
      <p:pic>
        <p:nvPicPr>
          <p:cNvPr id="25" name="Объект 2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5" y="3717697"/>
            <a:ext cx="2929403" cy="1808843"/>
          </a:xfrm>
        </p:spPr>
      </p:pic>
      <p:pic>
        <p:nvPicPr>
          <p:cNvPr id="5121" name="Picture 1" descr="C:\Users\pavlov_av\Desktop\200422_11-46_2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12" y="5085184"/>
            <a:ext cx="3326308" cy="9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4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0B71F4-C6FA-444B-A367-FFDEDAE35296}"/>
              </a:ext>
            </a:extLst>
          </p:cNvPr>
          <p:cNvSpPr/>
          <p:nvPr/>
        </p:nvSpPr>
        <p:spPr>
          <a:xfrm>
            <a:off x="3152800" y="14203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Виды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геоданных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хранящихся в едином банке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геопространственных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данных ЕТРИС ДЗЗ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D5D650-3A6E-4A42-B6D0-1BC68E262AC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12768" r="4536" b="4910"/>
          <a:stretch/>
        </p:blipFill>
        <p:spPr bwMode="auto">
          <a:xfrm>
            <a:off x="200472" y="860371"/>
            <a:ext cx="9433048" cy="56649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241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D6621E-4FF0-4050-BF27-681535EA5DF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9" t="18375" r="10879" b="4496"/>
          <a:stretch/>
        </p:blipFill>
        <p:spPr bwMode="auto">
          <a:xfrm>
            <a:off x="128464" y="846906"/>
            <a:ext cx="9577064" cy="5606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5EF013-D37D-408C-85C8-91DA7538FA14}"/>
              </a:ext>
            </a:extLst>
          </p:cNvPr>
          <p:cNvSpPr/>
          <p:nvPr/>
        </p:nvSpPr>
        <p:spPr>
          <a:xfrm>
            <a:off x="2504728" y="108243"/>
            <a:ext cx="6408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Взаимодействие ведомственных и региональных информационных систем для организации доступа к данным ДЗЗ и другой КГПИ через сервисы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геопортала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Госкорпорации «Роскосмос»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6358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51D569-CB27-4490-919B-9AEE77A7B37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 r="9848" b="25364"/>
          <a:stretch/>
        </p:blipFill>
        <p:spPr bwMode="auto">
          <a:xfrm>
            <a:off x="272480" y="1052736"/>
            <a:ext cx="9361040" cy="5112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A0CF82-9E2A-4523-9453-CACA8076AEA0}"/>
              </a:ext>
            </a:extLst>
          </p:cNvPr>
          <p:cNvSpPr/>
          <p:nvPr/>
        </p:nvSpPr>
        <p:spPr>
          <a:xfrm>
            <a:off x="3152800" y="14203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Создание ЕСМДП данными ДЗЗ всей территории Земного шара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16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4FA274-8F39-444A-87C9-CA622DFE61F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r="12977" b="18366"/>
          <a:stretch/>
        </p:blipFill>
        <p:spPr bwMode="auto">
          <a:xfrm>
            <a:off x="560512" y="788364"/>
            <a:ext cx="8856984" cy="5927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88E8E3-D368-4D47-8EA1-7922911C0534}"/>
              </a:ext>
            </a:extLst>
          </p:cNvPr>
          <p:cNvSpPr/>
          <p:nvPr/>
        </p:nvSpPr>
        <p:spPr>
          <a:xfrm>
            <a:off x="3152800" y="14203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принципы реализации проекта «Цифровая Земля»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24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B07148-744D-4637-8A82-1F82F9E9A31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7140"/>
          <a:stretch/>
        </p:blipFill>
        <p:spPr bwMode="auto">
          <a:xfrm>
            <a:off x="615950" y="711835"/>
            <a:ext cx="8674100" cy="5434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19DB4A-6C2B-4E6C-A673-D6B788D42EB0}"/>
              </a:ext>
            </a:extLst>
          </p:cNvPr>
          <p:cNvSpPr/>
          <p:nvPr/>
        </p:nvSpPr>
        <p:spPr>
          <a:xfrm>
            <a:off x="3584848" y="14203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области применения ЕСМДП и продуктов на его основе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176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4B2DD-7637-41EF-A495-C463E3B385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1" y="1949942"/>
            <a:ext cx="8219026" cy="4266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CFB16-E051-480F-9DF2-1DBE267C469B}"/>
              </a:ext>
            </a:extLst>
          </p:cNvPr>
          <p:cNvSpPr txBox="1"/>
          <p:nvPr/>
        </p:nvSpPr>
        <p:spPr>
          <a:xfrm>
            <a:off x="1628844" y="4555338"/>
            <a:ext cx="1499962" cy="119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>
              <a:defRPr/>
            </a:pPr>
            <a:r>
              <a:rPr lang="ru-RU" sz="894" dirty="0">
                <a:solidFill>
                  <a:srgbClr val="00349B"/>
                </a:solidFill>
                <a:latin typeface="Noir Pro" panose="00000500000000000000" pitchFamily="50" charset="0"/>
              </a:rPr>
              <a:t>КОМПЛЕКС ВЫЧИСЛИТЕЛЬНЫХ РЕСУРСОВ, ОБЕСПЕЧИВАЮЩИЙ ОДНОВРЕМЕННОЕ ПОДКЛЮЧЕНИЕ К СИСТЕМЕ </a:t>
            </a:r>
            <a:r>
              <a:rPr lang="ru-RU" sz="894" b="1" dirty="0">
                <a:solidFill>
                  <a:srgbClr val="00349B"/>
                </a:solidFill>
                <a:latin typeface="Noir Pro" panose="00000500000000000000" pitchFamily="50" charset="0"/>
              </a:rPr>
              <a:t>БОЛЕЕ 20000 ПОТРЕБИТЕЛЕЙ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65156-E15A-46D0-A086-F7EBF7FE6551}"/>
              </a:ext>
            </a:extLst>
          </p:cNvPr>
          <p:cNvSpPr txBox="1"/>
          <p:nvPr/>
        </p:nvSpPr>
        <p:spPr>
          <a:xfrm>
            <a:off x="96052" y="2448293"/>
            <a:ext cx="2215219" cy="102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>
              <a:defRPr/>
            </a:pPr>
            <a:r>
              <a:rPr lang="ru-RU" sz="867" dirty="0">
                <a:solidFill>
                  <a:srgbClr val="00349B"/>
                </a:solidFill>
                <a:latin typeface="Noir Pro" panose="00000500000000000000" pitchFamily="50" charset="0"/>
              </a:rPr>
              <a:t>СОЗДАНА ТЕХНОЛОГИЯ </a:t>
            </a:r>
            <a:r>
              <a:rPr lang="ru-RU" sz="867" b="1" dirty="0">
                <a:solidFill>
                  <a:srgbClr val="00349B"/>
                </a:solidFill>
                <a:latin typeface="Noir Pro" panose="00000500000000000000" pitchFamily="50" charset="0"/>
              </a:rPr>
              <a:t>АВТОМАТИЧЕСКОЙ ПОТОКОВОЙ ОБРАБОТКИ ИНФОРМАЦИИ </a:t>
            </a:r>
            <a:r>
              <a:rPr lang="ru-RU" sz="867" dirty="0">
                <a:solidFill>
                  <a:srgbClr val="00349B"/>
                </a:solidFill>
                <a:latin typeface="Noir Pro" panose="00000500000000000000" pitchFamily="50" charset="0"/>
              </a:rPr>
              <a:t>И ФОРМИРОВАНИЯ СПЛОШНЫХ ПОКРЫТИЙ</a:t>
            </a:r>
          </a:p>
          <a:p>
            <a:pPr algn="ctr" defTabSz="742931">
              <a:defRPr/>
            </a:pPr>
            <a:r>
              <a:rPr lang="ru-RU" sz="867" dirty="0">
                <a:solidFill>
                  <a:srgbClr val="00349B"/>
                </a:solidFill>
                <a:latin typeface="Noir Pro" panose="00000500000000000000" pitchFamily="50" charset="0"/>
              </a:rPr>
              <a:t>(ТОЧНОСТЬ ГЕОПРИВЯЗКИ – </a:t>
            </a:r>
            <a:br>
              <a:rPr lang="ru-RU" sz="867" dirty="0">
                <a:solidFill>
                  <a:srgbClr val="00349B"/>
                </a:solidFill>
                <a:latin typeface="Noir Pro" panose="00000500000000000000" pitchFamily="50" charset="0"/>
              </a:rPr>
            </a:br>
            <a:r>
              <a:rPr lang="ru-RU" sz="867" dirty="0">
                <a:solidFill>
                  <a:srgbClr val="00349B"/>
                </a:solidFill>
                <a:latin typeface="Noir Pro" panose="00000500000000000000" pitchFamily="50" charset="0"/>
              </a:rPr>
              <a:t>В СРЕДНЕМ </a:t>
            </a:r>
            <a:r>
              <a:rPr lang="ru-RU" sz="867" u="sng" dirty="0">
                <a:solidFill>
                  <a:srgbClr val="00349B"/>
                </a:solidFill>
                <a:latin typeface="Noir Pro" panose="00000500000000000000" pitchFamily="50" charset="0"/>
              </a:rPr>
              <a:t>3 МЕТРА</a:t>
            </a:r>
            <a:r>
              <a:rPr lang="ru-RU" sz="867" dirty="0">
                <a:solidFill>
                  <a:srgbClr val="00349B"/>
                </a:solidFill>
                <a:latin typeface="Noir Pro" panose="00000500000000000000" pitchFamily="50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029AC-D9C3-4FF2-BA58-1C84CB4F04F4}"/>
              </a:ext>
            </a:extLst>
          </p:cNvPr>
          <p:cNvSpPr txBox="1"/>
          <p:nvPr/>
        </p:nvSpPr>
        <p:spPr>
          <a:xfrm>
            <a:off x="7063726" y="4002502"/>
            <a:ext cx="2893868" cy="204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>
              <a:defRPr/>
            </a:pPr>
            <a:r>
              <a:rPr lang="ru-RU" sz="975" b="1" dirty="0">
                <a:solidFill>
                  <a:srgbClr val="00349B"/>
                </a:solidFill>
                <a:latin typeface="Noir Pro" panose="00000500000000000000" pitchFamily="50" charset="0"/>
              </a:rPr>
              <a:t>ОБЕСПЕЧЕНО ФОРМИРОВАНИЕ ЕДИНОГО СПЛОШНОГО МНОГСЛОЙНОГО ДИНАМИЧЕСКОГО ПОКРЫТИЯ: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вся орбитальная группировка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вся страна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обновленный </a:t>
            </a:r>
            <a:r>
              <a:rPr lang="ru-RU" sz="975" dirty="0" err="1">
                <a:solidFill>
                  <a:prstClr val="black"/>
                </a:solidFill>
                <a:latin typeface="Noir Pro" panose="00000500000000000000" pitchFamily="50" charset="0"/>
              </a:rPr>
              <a:t>Геопортал</a:t>
            </a: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 с добавлением новых инструментов работы с данными ДЗЗ, в т.ч.</a:t>
            </a:r>
            <a:b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</a:b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с возможностью создания векторных слоев и подписок на данные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регулярное обновление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разновременные покрытия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высокоточная привязка (1-5 метров)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B3833-8FA8-470F-9456-71E8C70B1603}"/>
              </a:ext>
            </a:extLst>
          </p:cNvPr>
          <p:cNvSpPr txBox="1"/>
          <p:nvPr/>
        </p:nvSpPr>
        <p:spPr>
          <a:xfrm>
            <a:off x="7275391" y="2953824"/>
            <a:ext cx="243137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1"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 </a:t>
            </a:r>
            <a:r>
              <a:rPr lang="ru-RU" sz="975" b="1" dirty="0">
                <a:solidFill>
                  <a:srgbClr val="00349B"/>
                </a:solidFill>
                <a:latin typeface="Noir Pro" panose="00000500000000000000" pitchFamily="50" charset="0"/>
              </a:rPr>
              <a:t>ОБЕСПЕЧЕНО ПРЕДОСТАВЛЕНИЕ 7 СЕРВИСОВ ДЗЗ: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27 продуктов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тематические слои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аналитика отчеты</a:t>
            </a:r>
          </a:p>
          <a:p>
            <a:pPr marL="510766" lvl="1" indent="-139300" defTabSz="742931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ru-RU" sz="975" dirty="0">
                <a:solidFill>
                  <a:prstClr val="black"/>
                </a:solidFill>
                <a:latin typeface="Noir Pro" panose="00000500000000000000" pitchFamily="50" charset="0"/>
              </a:rPr>
              <a:t>подключение по </a:t>
            </a:r>
            <a:r>
              <a:rPr lang="en-US" sz="975" dirty="0">
                <a:solidFill>
                  <a:prstClr val="black"/>
                </a:solidFill>
                <a:latin typeface="Noir Pro" panose="00000500000000000000" pitchFamily="50" charset="0"/>
              </a:rPr>
              <a:t>API</a:t>
            </a:r>
            <a:endParaRPr lang="ru-RU" sz="975" dirty="0">
              <a:solidFill>
                <a:prstClr val="black"/>
              </a:solidFill>
              <a:latin typeface="Noir Pro" panose="00000500000000000000" pitchFamily="50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BCDFE1D-0006-4100-AB27-83B4A96DBF9A}"/>
              </a:ext>
            </a:extLst>
          </p:cNvPr>
          <p:cNvGrpSpPr/>
          <p:nvPr/>
        </p:nvGrpSpPr>
        <p:grpSpPr>
          <a:xfrm>
            <a:off x="3804276" y="2197048"/>
            <a:ext cx="2531320" cy="350881"/>
            <a:chOff x="4374674" y="1836925"/>
            <a:chExt cx="3115470" cy="431853"/>
          </a:xfrm>
        </p:grpSpPr>
        <p:sp>
          <p:nvSpPr>
            <p:cNvPr id="12" name="Стрелка: вниз 11">
              <a:extLst>
                <a:ext uri="{FF2B5EF4-FFF2-40B4-BE49-F238E27FC236}">
                  <a16:creationId xmlns:a16="http://schemas.microsoft.com/office/drawing/2014/main" id="{7582E807-F73D-47EC-8145-15CA1E4DDE22}"/>
                </a:ext>
              </a:extLst>
            </p:cNvPr>
            <p:cNvSpPr/>
            <p:nvPr/>
          </p:nvSpPr>
          <p:spPr>
            <a:xfrm rot="10800000">
              <a:off x="4374674" y="1836927"/>
              <a:ext cx="490940" cy="431851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Стрелка: вниз 12">
              <a:extLst>
                <a:ext uri="{FF2B5EF4-FFF2-40B4-BE49-F238E27FC236}">
                  <a16:creationId xmlns:a16="http://schemas.microsoft.com/office/drawing/2014/main" id="{A78D7978-84A7-4304-A116-2C1FF986B3AA}"/>
                </a:ext>
              </a:extLst>
            </p:cNvPr>
            <p:cNvSpPr/>
            <p:nvPr/>
          </p:nvSpPr>
          <p:spPr>
            <a:xfrm rot="10800000">
              <a:off x="5686939" y="1836926"/>
              <a:ext cx="490940" cy="431851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Стрелка: вниз 13">
              <a:extLst>
                <a:ext uri="{FF2B5EF4-FFF2-40B4-BE49-F238E27FC236}">
                  <a16:creationId xmlns:a16="http://schemas.microsoft.com/office/drawing/2014/main" id="{2365A76C-57D0-45AA-BCCA-5B3534E50A3A}"/>
                </a:ext>
              </a:extLst>
            </p:cNvPr>
            <p:cNvSpPr/>
            <p:nvPr/>
          </p:nvSpPr>
          <p:spPr>
            <a:xfrm rot="10800000">
              <a:off x="6999204" y="1836925"/>
              <a:ext cx="490940" cy="431851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C9F946-1D33-422F-92CC-E541DA4C1A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929" y="1586798"/>
            <a:ext cx="1288833" cy="3519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760FE1-1AD7-41BF-BA85-E2E3512BD5DD}"/>
              </a:ext>
            </a:extLst>
          </p:cNvPr>
          <p:cNvSpPr txBox="1"/>
          <p:nvPr/>
        </p:nvSpPr>
        <p:spPr>
          <a:xfrm>
            <a:off x="130903" y="708897"/>
            <a:ext cx="9517101" cy="8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соответствии с поручением Президента Российской Федерации в рамках национального проекта «Цифровая экономика Российской Федерации» Госкорпорацией «Роскосмос» завершено создание </a:t>
            </a:r>
            <a:r>
              <a:rPr lang="ru-RU" sz="17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системы «Цифровая Земля»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126D88-05E2-4891-8389-54E722050465}"/>
              </a:ext>
            </a:extLst>
          </p:cNvPr>
          <p:cNvSpPr txBox="1"/>
          <p:nvPr/>
        </p:nvSpPr>
        <p:spPr>
          <a:xfrm>
            <a:off x="3895245" y="4083318"/>
            <a:ext cx="21050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Noir Pro" panose="020B0604020202020204" charset="0"/>
              </a:rPr>
              <a:t>ПОКРЫТИЕ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378954-A355-4916-AD97-00D76587A4FD}"/>
              </a:ext>
            </a:extLst>
          </p:cNvPr>
          <p:cNvSpPr txBox="1"/>
          <p:nvPr/>
        </p:nvSpPr>
        <p:spPr>
          <a:xfrm>
            <a:off x="3855728" y="3164165"/>
            <a:ext cx="24894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FFFF00"/>
                </a:solidFill>
                <a:latin typeface="Noir Pro" panose="020B0604020202020204" charset="0"/>
              </a:rPr>
              <a:t>ТЕХНОЛОГИИ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DF6908-E354-461F-B4EA-E65C39C34295}"/>
              </a:ext>
            </a:extLst>
          </p:cNvPr>
          <p:cNvSpPr txBox="1"/>
          <p:nvPr/>
        </p:nvSpPr>
        <p:spPr>
          <a:xfrm>
            <a:off x="1774116" y="1710003"/>
            <a:ext cx="6496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FF0000"/>
                </a:solidFill>
                <a:latin typeface="Noir Pro" panose="020B0604020202020204" charset="0"/>
              </a:rPr>
              <a:t>СЕРВИСЫ, ПРОДУКТЫ И УСЛУГИ ДЗЗ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EAC3FE-5C0F-47A1-AAD1-3D667FD094E9}"/>
              </a:ext>
            </a:extLst>
          </p:cNvPr>
          <p:cNvSpPr txBox="1"/>
          <p:nvPr/>
        </p:nvSpPr>
        <p:spPr>
          <a:xfrm>
            <a:off x="3035602" y="5423790"/>
            <a:ext cx="39773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Noir Pro" panose="020B0604020202020204" charset="0"/>
              </a:rPr>
              <a:t>ПЕРВИЧНЫЕ ДАННЫЕ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7A1DDBC-444C-40D2-8B23-FD4814EBB963}"/>
              </a:ext>
            </a:extLst>
          </p:cNvPr>
          <p:cNvGrpSpPr/>
          <p:nvPr/>
        </p:nvGrpSpPr>
        <p:grpSpPr>
          <a:xfrm>
            <a:off x="3813487" y="5025776"/>
            <a:ext cx="2531320" cy="350881"/>
            <a:chOff x="4374674" y="1836925"/>
            <a:chExt cx="3115470" cy="431853"/>
          </a:xfrm>
          <a:solidFill>
            <a:schemeClr val="tx1"/>
          </a:solidFill>
        </p:grpSpPr>
        <p:sp>
          <p:nvSpPr>
            <p:cNvPr id="59" name="Стрелка: вниз 58">
              <a:extLst>
                <a:ext uri="{FF2B5EF4-FFF2-40B4-BE49-F238E27FC236}">
                  <a16:creationId xmlns:a16="http://schemas.microsoft.com/office/drawing/2014/main" id="{57E46905-9D10-4067-B0D0-25E75B2FDCE4}"/>
                </a:ext>
              </a:extLst>
            </p:cNvPr>
            <p:cNvSpPr/>
            <p:nvPr/>
          </p:nvSpPr>
          <p:spPr>
            <a:xfrm rot="10800000">
              <a:off x="4374674" y="1836927"/>
              <a:ext cx="490940" cy="431851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Стрелка: вниз 59">
              <a:extLst>
                <a:ext uri="{FF2B5EF4-FFF2-40B4-BE49-F238E27FC236}">
                  <a16:creationId xmlns:a16="http://schemas.microsoft.com/office/drawing/2014/main" id="{C6394197-2570-48E0-9C7E-70F4B7B25E71}"/>
                </a:ext>
              </a:extLst>
            </p:cNvPr>
            <p:cNvSpPr/>
            <p:nvPr/>
          </p:nvSpPr>
          <p:spPr>
            <a:xfrm rot="10800000">
              <a:off x="5686939" y="1836926"/>
              <a:ext cx="490940" cy="431851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Стрелка: вниз 60">
              <a:extLst>
                <a:ext uri="{FF2B5EF4-FFF2-40B4-BE49-F238E27FC236}">
                  <a16:creationId xmlns:a16="http://schemas.microsoft.com/office/drawing/2014/main" id="{75B3E375-C64E-4B72-A04F-40FD5F69FB89}"/>
                </a:ext>
              </a:extLst>
            </p:cNvPr>
            <p:cNvSpPr/>
            <p:nvPr/>
          </p:nvSpPr>
          <p:spPr>
            <a:xfrm rot="10800000">
              <a:off x="6999204" y="1836925"/>
              <a:ext cx="490940" cy="431851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31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679885D-C7FB-4656-BFFC-F9CEC897EA9A}"/>
              </a:ext>
            </a:extLst>
          </p:cNvPr>
          <p:cNvGrpSpPr/>
          <p:nvPr/>
        </p:nvGrpSpPr>
        <p:grpSpPr>
          <a:xfrm>
            <a:off x="7345308" y="2457190"/>
            <a:ext cx="286493" cy="286493"/>
            <a:chOff x="1503245" y="1882468"/>
            <a:chExt cx="807091" cy="807091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801191B2-7BCC-409F-B33B-33014A0EB944}"/>
                </a:ext>
              </a:extLst>
            </p:cNvPr>
            <p:cNvSpPr/>
            <p:nvPr/>
          </p:nvSpPr>
          <p:spPr>
            <a:xfrm>
              <a:off x="1503245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6B89110-019E-4972-98FA-DEB5CE336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707" y="1992082"/>
              <a:ext cx="561600" cy="561600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D9BAACB5-D134-427A-BC3D-23754A797B09}"/>
              </a:ext>
            </a:extLst>
          </p:cNvPr>
          <p:cNvGrpSpPr/>
          <p:nvPr/>
        </p:nvGrpSpPr>
        <p:grpSpPr>
          <a:xfrm>
            <a:off x="7704371" y="2457190"/>
            <a:ext cx="286493" cy="286493"/>
            <a:chOff x="4230965" y="1882468"/>
            <a:chExt cx="807091" cy="807091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150FF72D-4E2D-496D-A9E7-ACB8CB2583A0}"/>
                </a:ext>
              </a:extLst>
            </p:cNvPr>
            <p:cNvSpPr/>
            <p:nvPr/>
          </p:nvSpPr>
          <p:spPr>
            <a:xfrm>
              <a:off x="4230965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EFB05EC5-2F0D-4DBA-804C-19DABA6F8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509" y="2023633"/>
              <a:ext cx="540001" cy="540001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DF431EA-5063-41F2-9F89-1ED5209D0AD9}"/>
              </a:ext>
            </a:extLst>
          </p:cNvPr>
          <p:cNvGrpSpPr/>
          <p:nvPr/>
        </p:nvGrpSpPr>
        <p:grpSpPr>
          <a:xfrm>
            <a:off x="8063437" y="2439318"/>
            <a:ext cx="286493" cy="286493"/>
            <a:chOff x="6897763" y="1882468"/>
            <a:chExt cx="807091" cy="807091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0A0A852B-BBA2-4A0C-8700-E98C084CEB84}"/>
                </a:ext>
              </a:extLst>
            </p:cNvPr>
            <p:cNvSpPr/>
            <p:nvPr/>
          </p:nvSpPr>
          <p:spPr>
            <a:xfrm>
              <a:off x="6897763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4503BF3-4D24-4177-8125-B3507CDDE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430" y="2019111"/>
              <a:ext cx="540000" cy="54000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FFEAF8D-6C93-4CBE-827B-D0FA2B3F84DC}"/>
              </a:ext>
            </a:extLst>
          </p:cNvPr>
          <p:cNvGrpSpPr/>
          <p:nvPr/>
        </p:nvGrpSpPr>
        <p:grpSpPr>
          <a:xfrm>
            <a:off x="8411523" y="2443921"/>
            <a:ext cx="286493" cy="286493"/>
            <a:chOff x="9639080" y="1882468"/>
            <a:chExt cx="807091" cy="807091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B5BA6B9F-90C9-448C-B6B4-B439A6CBDAB5}"/>
                </a:ext>
              </a:extLst>
            </p:cNvPr>
            <p:cNvSpPr/>
            <p:nvPr/>
          </p:nvSpPr>
          <p:spPr>
            <a:xfrm>
              <a:off x="9639080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B2953ECC-8BFD-4AA6-A806-F6BE60B07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541" y="1993682"/>
              <a:ext cx="540000" cy="54000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D6D9C85A-B38B-473F-9971-E5BDFA8BB748}"/>
              </a:ext>
            </a:extLst>
          </p:cNvPr>
          <p:cNvGrpSpPr/>
          <p:nvPr/>
        </p:nvGrpSpPr>
        <p:grpSpPr>
          <a:xfrm>
            <a:off x="8759610" y="2439318"/>
            <a:ext cx="286493" cy="286493"/>
            <a:chOff x="2495966" y="3698770"/>
            <a:chExt cx="807091" cy="807091"/>
          </a:xfrm>
        </p:grpSpPr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50ECE286-4F23-4D5F-9DAC-B9B6E3F2D1D4}"/>
                </a:ext>
              </a:extLst>
            </p:cNvPr>
            <p:cNvSpPr/>
            <p:nvPr/>
          </p:nvSpPr>
          <p:spPr>
            <a:xfrm>
              <a:off x="2495966" y="3698770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1290F5C0-607D-4943-A40B-35CB6DA2A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962" y="3812707"/>
              <a:ext cx="563098" cy="563098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2AE97785-7BDE-4D14-8886-CBA6A2C7EF64}"/>
              </a:ext>
            </a:extLst>
          </p:cNvPr>
          <p:cNvGrpSpPr/>
          <p:nvPr/>
        </p:nvGrpSpPr>
        <p:grpSpPr>
          <a:xfrm>
            <a:off x="9117100" y="2442517"/>
            <a:ext cx="286493" cy="286493"/>
            <a:chOff x="5531146" y="3701152"/>
            <a:chExt cx="807091" cy="807091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15F8CCF7-F9F6-466A-8BE9-724353C3B2E4}"/>
                </a:ext>
              </a:extLst>
            </p:cNvPr>
            <p:cNvSpPr/>
            <p:nvPr/>
          </p:nvSpPr>
          <p:spPr>
            <a:xfrm>
              <a:off x="5531146" y="3701152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58962F6-AF1B-4CE7-AB46-7916B558B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474" y="3762873"/>
              <a:ext cx="561600" cy="561600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6223E99-93E8-442A-9FA8-47BE5CB7CE0A}"/>
              </a:ext>
            </a:extLst>
          </p:cNvPr>
          <p:cNvGrpSpPr/>
          <p:nvPr/>
        </p:nvGrpSpPr>
        <p:grpSpPr>
          <a:xfrm>
            <a:off x="9479696" y="2437950"/>
            <a:ext cx="286493" cy="286493"/>
            <a:chOff x="8566328" y="3698770"/>
            <a:chExt cx="807091" cy="807091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D34FBD5D-018F-4F60-8C2E-3153F857AFAC}"/>
                </a:ext>
              </a:extLst>
            </p:cNvPr>
            <p:cNvSpPr/>
            <p:nvPr/>
          </p:nvSpPr>
          <p:spPr>
            <a:xfrm>
              <a:off x="8566328" y="3698770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DB349208-3620-4A29-8B78-67D9CC88C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956" y="3850400"/>
              <a:ext cx="532713" cy="532713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ABECE3D-0CF4-41A7-89C9-A4BB9D7DDB16}"/>
              </a:ext>
            </a:extLst>
          </p:cNvPr>
          <p:cNvSpPr txBox="1"/>
          <p:nvPr/>
        </p:nvSpPr>
        <p:spPr>
          <a:xfrm>
            <a:off x="7270061" y="2232112"/>
            <a:ext cx="417102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2" dirty="0">
                <a:solidFill>
                  <a:schemeClr val="accent1">
                    <a:lumMod val="50000"/>
                  </a:schemeClr>
                </a:solidFill>
              </a:rPr>
              <a:t>Лес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B506B7-9232-4B5E-A4E1-198FF49155CC}"/>
              </a:ext>
            </a:extLst>
          </p:cNvPr>
          <p:cNvSpPr txBox="1"/>
          <p:nvPr/>
        </p:nvSpPr>
        <p:spPr>
          <a:xfrm>
            <a:off x="7631397" y="2679828"/>
            <a:ext cx="418704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2" dirty="0">
                <a:solidFill>
                  <a:schemeClr val="accent1">
                    <a:lumMod val="50000"/>
                  </a:schemeClr>
                </a:solidFill>
              </a:rPr>
              <a:t>Эко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FE2E860-AF5E-44BA-8A8E-DEF773DF5C60}"/>
              </a:ext>
            </a:extLst>
          </p:cNvPr>
          <p:cNvSpPr txBox="1"/>
          <p:nvPr/>
        </p:nvSpPr>
        <p:spPr>
          <a:xfrm>
            <a:off x="7800754" y="2189473"/>
            <a:ext cx="752129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2" dirty="0">
                <a:solidFill>
                  <a:schemeClr val="accent1">
                    <a:lumMod val="50000"/>
                  </a:schemeClr>
                </a:solidFill>
              </a:rPr>
              <a:t>Карьеры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53D592B-02EA-4559-BBC9-BBE3AC8BA77A}"/>
              </a:ext>
            </a:extLst>
          </p:cNvPr>
          <p:cNvSpPr txBox="1"/>
          <p:nvPr/>
        </p:nvSpPr>
        <p:spPr>
          <a:xfrm>
            <a:off x="8208803" y="2674782"/>
            <a:ext cx="713657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2" dirty="0">
                <a:solidFill>
                  <a:schemeClr val="accent1">
                    <a:lumMod val="50000"/>
                  </a:schemeClr>
                </a:solidFill>
              </a:rPr>
              <a:t>Стройка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F31FBF1-2CC3-40F9-A79D-C1A32C4B59BD}"/>
              </a:ext>
            </a:extLst>
          </p:cNvPr>
          <p:cNvSpPr txBox="1"/>
          <p:nvPr/>
        </p:nvSpPr>
        <p:spPr>
          <a:xfrm>
            <a:off x="8684832" y="2198937"/>
            <a:ext cx="404278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2" dirty="0">
                <a:solidFill>
                  <a:schemeClr val="accent1">
                    <a:lumMod val="50000"/>
                  </a:schemeClr>
                </a:solidFill>
              </a:rPr>
              <a:t>С/Х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BD3294-8B4F-4B13-BDE8-FBD1C6437859}"/>
              </a:ext>
            </a:extLst>
          </p:cNvPr>
          <p:cNvSpPr txBox="1"/>
          <p:nvPr/>
        </p:nvSpPr>
        <p:spPr>
          <a:xfrm>
            <a:off x="9071972" y="2670550"/>
            <a:ext cx="351378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2" dirty="0">
                <a:solidFill>
                  <a:schemeClr val="accent1">
                    <a:lumMod val="50000"/>
                  </a:schemeClr>
                </a:solidFill>
              </a:rPr>
              <a:t>ЧС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D32B956-561D-4E9B-A5EB-3849D3D94BAC}"/>
              </a:ext>
            </a:extLst>
          </p:cNvPr>
          <p:cNvSpPr txBox="1"/>
          <p:nvPr/>
        </p:nvSpPr>
        <p:spPr>
          <a:xfrm>
            <a:off x="9356460" y="2207772"/>
            <a:ext cx="585417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2" dirty="0">
                <a:solidFill>
                  <a:schemeClr val="accent1">
                    <a:lumMod val="50000"/>
                  </a:schemeClr>
                </a:solidFill>
              </a:rPr>
              <a:t>Земля</a:t>
            </a:r>
          </a:p>
        </p:txBody>
      </p:sp>
    </p:spTree>
    <p:extLst>
      <p:ext uri="{BB962C8B-B14F-4D97-AF65-F5344CB8AC3E}">
        <p14:creationId xmlns:p14="http://schemas.microsoft.com/office/powerpoint/2010/main" val="39518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56456" y="908720"/>
            <a:ext cx="961623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2800" dirty="0" smtClean="0">
              <a:solidFill>
                <a:srgbClr val="000064"/>
              </a:solidFill>
              <a:latin typeface="+mn-lt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На сегодняшний день в Российской Федерации, в отличие от Республики Беларусь и ряда других стран существует два нормативно закрепленных понятия: «Данные ДЗЗ из космоса» и «Пространственные данные».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 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Вопросы использования космических данных регулируются Федеральным законом «О космической деятельности». В то же время вопросы применения и использования пространственных данных – законом</a:t>
            </a:r>
            <a:r>
              <a:rPr lang="en-US" sz="2800" dirty="0" smtClean="0">
                <a:solidFill>
                  <a:srgbClr val="000064"/>
                </a:solidFill>
                <a:latin typeface="+mn-lt"/>
              </a:rPr>
              <a:t>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№ 431-ФЗ "О геодезии, картографии и пространственных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данных…»</a:t>
            </a:r>
            <a:endParaRPr lang="ru-R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8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639763" y="734517"/>
            <a:ext cx="9575800" cy="65524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95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проекта «Цифровая Земля» с федеральными и региональными информационными системами Российской Федерации</a:t>
            </a:r>
            <a:endParaRPr lang="ru-RU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79" name="Группа 23">
            <a:extLst>
              <a:ext uri="{FF2B5EF4-FFF2-40B4-BE49-F238E27FC236}">
                <a16:creationId xmlns:a16="http://schemas.microsoft.com/office/drawing/2014/main" id="{3F4DEE9B-83D0-4B47-80E2-07645CB84FAB}"/>
              </a:ext>
            </a:extLst>
          </p:cNvPr>
          <p:cNvGrpSpPr>
            <a:grpSpLocks/>
          </p:cNvGrpSpPr>
          <p:nvPr/>
        </p:nvGrpSpPr>
        <p:grpSpPr bwMode="auto">
          <a:xfrm>
            <a:off x="216694" y="3915270"/>
            <a:ext cx="5324475" cy="2310331"/>
            <a:chOff x="3037323" y="2493304"/>
            <a:chExt cx="3963563" cy="1719149"/>
          </a:xfrm>
        </p:grpSpPr>
        <p:sp>
          <p:nvSpPr>
            <p:cNvPr id="25" name="Прямоугольник 65">
              <a:extLst>
                <a:ext uri="{FF2B5EF4-FFF2-40B4-BE49-F238E27FC236}">
                  <a16:creationId xmlns:a16="http://schemas.microsoft.com/office/drawing/2014/main" id="{9CB0E2D7-F4FD-460D-9775-814E4C0D9056}"/>
                </a:ext>
              </a:extLst>
            </p:cNvPr>
            <p:cNvSpPr/>
            <p:nvPr/>
          </p:nvSpPr>
          <p:spPr>
            <a:xfrm>
              <a:off x="3309050" y="2493304"/>
              <a:ext cx="3010118" cy="4408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1300"/>
                </a:lnSpc>
                <a:defRPr/>
              </a:pPr>
              <a:r>
                <a:rPr lang="ru-RU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Проведена экспериментальная отработка в </a:t>
              </a:r>
              <a:br>
                <a:rPr lang="ru-RU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</a:br>
              <a:r>
                <a:rPr lang="ru-RU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8 пилотных регионах Российской Федерации на этапе создания сервисов ДЗЗ</a:t>
              </a:r>
            </a:p>
          </p:txBody>
        </p:sp>
        <p:pic>
          <p:nvPicPr>
            <p:cNvPr id="24598" name="Рисунок 25">
              <a:extLst>
                <a:ext uri="{FF2B5EF4-FFF2-40B4-BE49-F238E27FC236}">
                  <a16:creationId xmlns:a16="http://schemas.microsoft.com/office/drawing/2014/main" id="{800971CB-4C62-4285-8905-9DEE4BF06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130" y="3272477"/>
              <a:ext cx="256720" cy="27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Рисунок 26">
              <a:extLst>
                <a:ext uri="{FF2B5EF4-FFF2-40B4-BE49-F238E27FC236}">
                  <a16:creationId xmlns:a16="http://schemas.microsoft.com/office/drawing/2014/main" id="{1A217E56-0180-4F96-AE83-EB8D87CF8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366" y="3871984"/>
              <a:ext cx="505333" cy="28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Рисунок 27">
              <a:extLst>
                <a:ext uri="{FF2B5EF4-FFF2-40B4-BE49-F238E27FC236}">
                  <a16:creationId xmlns:a16="http://schemas.microsoft.com/office/drawing/2014/main" id="{AAB89C7C-EF6A-4CB9-9926-CD5DABFF3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524" y="3584495"/>
              <a:ext cx="337872" cy="24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Рисунок 29">
              <a:extLst>
                <a:ext uri="{FF2B5EF4-FFF2-40B4-BE49-F238E27FC236}">
                  <a16:creationId xmlns:a16="http://schemas.microsoft.com/office/drawing/2014/main" id="{29BAD90C-8860-4E92-AE77-3DA968A0E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323" y="3514782"/>
              <a:ext cx="346035" cy="284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Рисунок 30">
              <a:extLst>
                <a:ext uri="{FF2B5EF4-FFF2-40B4-BE49-F238E27FC236}">
                  <a16:creationId xmlns:a16="http://schemas.microsoft.com/office/drawing/2014/main" id="{891241BA-129D-4BF8-A827-243412483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905" y="3831540"/>
              <a:ext cx="256871" cy="28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Рисунок 31">
              <a:extLst>
                <a:ext uri="{FF2B5EF4-FFF2-40B4-BE49-F238E27FC236}">
                  <a16:creationId xmlns:a16="http://schemas.microsoft.com/office/drawing/2014/main" id="{F15A5E4D-31E3-4F40-9BC4-BD4CBADB6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515" y="3248404"/>
              <a:ext cx="227653" cy="227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Рисунок 32">
              <a:extLst>
                <a:ext uri="{FF2B5EF4-FFF2-40B4-BE49-F238E27FC236}">
                  <a16:creationId xmlns:a16="http://schemas.microsoft.com/office/drawing/2014/main" id="{4D10C2F2-5FB1-4463-A709-48C90B6C9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757" y="2966039"/>
              <a:ext cx="225484" cy="27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5" name="Рисунок 33">
              <a:extLst>
                <a:ext uri="{FF2B5EF4-FFF2-40B4-BE49-F238E27FC236}">
                  <a16:creationId xmlns:a16="http://schemas.microsoft.com/office/drawing/2014/main" id="{B245B444-9195-4B29-B9BB-22187022C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814" y="2866200"/>
              <a:ext cx="311053" cy="31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Прямоугольник 65">
              <a:extLst>
                <a:ext uri="{FF2B5EF4-FFF2-40B4-BE49-F238E27FC236}">
                  <a16:creationId xmlns:a16="http://schemas.microsoft.com/office/drawing/2014/main" id="{02BFA69A-A43D-40E6-AF6E-6769219222A0}"/>
                </a:ext>
              </a:extLst>
            </p:cNvPr>
            <p:cNvSpPr/>
            <p:nvPr/>
          </p:nvSpPr>
          <p:spPr>
            <a:xfrm>
              <a:off x="5189054" y="2851306"/>
              <a:ext cx="1811832" cy="136114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650"/>
                </a:spcAft>
                <a:defRPr/>
              </a:pPr>
              <a:r>
                <a:rPr lang="ru-RU" sz="119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Тверская область</a:t>
              </a:r>
              <a:endParaRPr lang="en-US" sz="1192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endParaRPr>
            </a:p>
            <a:p>
              <a:pPr>
                <a:lnSpc>
                  <a:spcPct val="200000"/>
                </a:lnSpc>
                <a:spcAft>
                  <a:spcPts val="650"/>
                </a:spcAft>
                <a:defRPr/>
              </a:pPr>
              <a:r>
                <a:rPr lang="ru-RU" sz="119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Кемеровская область</a:t>
              </a:r>
            </a:p>
            <a:p>
              <a:pPr>
                <a:lnSpc>
                  <a:spcPct val="200000"/>
                </a:lnSpc>
                <a:spcAft>
                  <a:spcPts val="650"/>
                </a:spcAft>
                <a:defRPr/>
              </a:pPr>
              <a:r>
                <a:rPr lang="ru-RU" sz="119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Республика Крым</a:t>
              </a:r>
            </a:p>
            <a:p>
              <a:pPr>
                <a:lnSpc>
                  <a:spcPct val="200000"/>
                </a:lnSpc>
                <a:spcAft>
                  <a:spcPts val="650"/>
                </a:spcAft>
                <a:defRPr/>
              </a:pPr>
              <a:r>
                <a:rPr lang="ru-RU" sz="119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Красноярский край</a:t>
              </a:r>
            </a:p>
          </p:txBody>
        </p:sp>
        <p:sp>
          <p:nvSpPr>
            <p:cNvPr id="24607" name="Rectangle 161">
              <a:extLst>
                <a:ext uri="{FF2B5EF4-FFF2-40B4-BE49-F238E27FC236}">
                  <a16:creationId xmlns:a16="http://schemas.microsoft.com/office/drawing/2014/main" id="{061BFF06-25A2-468A-97B1-438BE1C7E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377" y="2858024"/>
              <a:ext cx="2421537" cy="131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50"/>
                </a:spcAft>
                <a:buNone/>
              </a:pPr>
              <a:r>
                <a:rPr lang="ru-RU" altLang="ru-RU" sz="1137">
                  <a:solidFill>
                    <a:srgbClr val="262626"/>
                  </a:solidFill>
                  <a:latin typeface="Elektra Light Pro" panose="02000503030000020004"/>
                  <a:ea typeface="MS Mincho"/>
                  <a:cs typeface="MS Mincho"/>
                </a:rPr>
                <a:t>Свердловская область</a:t>
              </a:r>
            </a:p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50"/>
                </a:spcAft>
                <a:buNone/>
              </a:pPr>
              <a:r>
                <a:rPr lang="ru-RU" altLang="ru-RU" sz="1137">
                  <a:solidFill>
                    <a:srgbClr val="262626"/>
                  </a:solidFill>
                  <a:latin typeface="Elektra Light Pro" panose="02000503030000020004"/>
                  <a:ea typeface="MS Mincho"/>
                  <a:cs typeface="MS Mincho"/>
                </a:rPr>
                <a:t>Республика Татарстан</a:t>
              </a:r>
              <a:endParaRPr lang="ru-RU" altLang="ru-RU" sz="1137">
                <a:solidFill>
                  <a:srgbClr val="262626"/>
                </a:solidFill>
                <a:latin typeface="Elektra Light Pro" panose="02000503030000020004"/>
                <a:cs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50"/>
                </a:spcAft>
                <a:buNone/>
              </a:pPr>
              <a:r>
                <a:rPr lang="ru-RU" altLang="ru-RU" sz="1137">
                  <a:solidFill>
                    <a:srgbClr val="262626"/>
                  </a:solidFill>
                  <a:latin typeface="Elektra Light Pro" panose="02000503030000020004"/>
                  <a:ea typeface="MS Mincho"/>
                  <a:cs typeface="MS Mincho"/>
                </a:rPr>
                <a:t>Нижегородская область</a:t>
              </a:r>
            </a:p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50"/>
                </a:spcAft>
                <a:buNone/>
              </a:pPr>
              <a:r>
                <a:rPr lang="ru-RU" altLang="ru-RU" sz="1137">
                  <a:solidFill>
                    <a:srgbClr val="262626"/>
                  </a:solidFill>
                  <a:latin typeface="Elektra Light Pro" panose="02000503030000020004"/>
                  <a:cs typeface="Calibri" panose="020F0502020204030204" pitchFamily="34" charset="0"/>
                </a:rPr>
                <a:t>Самарская область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2739BE0-E004-4EB7-B82A-BA661E804C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94" b="1"/>
          <a:stretch/>
        </p:blipFill>
        <p:spPr>
          <a:xfrm>
            <a:off x="5494735" y="1602582"/>
            <a:ext cx="4332586" cy="238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581" name="Group 7">
            <a:extLst>
              <a:ext uri="{FF2B5EF4-FFF2-40B4-BE49-F238E27FC236}">
                <a16:creationId xmlns:a16="http://schemas.microsoft.com/office/drawing/2014/main" id="{37D5B7C2-E2C5-4569-8BCE-D2EF61FCB36F}"/>
              </a:ext>
            </a:extLst>
          </p:cNvPr>
          <p:cNvGrpSpPr>
            <a:grpSpLocks/>
          </p:cNvGrpSpPr>
          <p:nvPr/>
        </p:nvGrpSpPr>
        <p:grpSpPr bwMode="auto">
          <a:xfrm>
            <a:off x="6175773" y="3849490"/>
            <a:ext cx="3571578" cy="1969592"/>
            <a:chOff x="1804207" y="601197"/>
            <a:chExt cx="7160406" cy="3768023"/>
          </a:xfrm>
        </p:grpSpPr>
        <p:grpSp>
          <p:nvGrpSpPr>
            <p:cNvPr id="24592" name="Группа 39">
              <a:extLst>
                <a:ext uri="{FF2B5EF4-FFF2-40B4-BE49-F238E27FC236}">
                  <a16:creationId xmlns:a16="http://schemas.microsoft.com/office/drawing/2014/main" id="{DB0E1AF9-9D93-4328-ADC5-2F42F2BB71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4207" y="601197"/>
              <a:ext cx="7111915" cy="3768023"/>
              <a:chOff x="463550" y="639297"/>
              <a:chExt cx="8117610" cy="4300859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7815D34C-C63F-4483-9DD7-1A0CCF97F7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-611" t="1044" r="2952"/>
              <a:stretch/>
            </p:blipFill>
            <p:spPr>
              <a:xfrm>
                <a:off x="463550" y="639297"/>
                <a:ext cx="8116877" cy="43008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E16B22C2-AD8B-4BF6-9407-6203B3E03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39936" y="1081495"/>
                <a:ext cx="2210741" cy="148994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E9E491-DA2D-452E-9458-272FBF71A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60" t="3391" r="3993" b="3460"/>
            <a:stretch/>
          </p:blipFill>
          <p:spPr>
            <a:xfrm>
              <a:off x="5910644" y="880036"/>
              <a:ext cx="3053969" cy="3489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4F1C149B-09A8-4869-BEFD-B0F6346B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30380" y="902244"/>
              <a:ext cx="2234233" cy="1539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582" name="Рисунок 22">
            <a:extLst>
              <a:ext uri="{FF2B5EF4-FFF2-40B4-BE49-F238E27FC236}">
                <a16:creationId xmlns:a16="http://schemas.microsoft.com/office/drawing/2014/main" id="{A3F503C4-F7B4-456A-96D4-64DEA22E62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3218" y="574575"/>
            <a:ext cx="1172469" cy="86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62"/>
          </a:p>
        </p:txBody>
      </p:sp>
      <p:pic>
        <p:nvPicPr>
          <p:cNvPr id="24583" name="Picture 6" descr="https://moodle.opentechnology.ru/pluginfile.php/36122/course/overviewfiles/200422_11-46_284.jpg">
            <a:extLst>
              <a:ext uri="{FF2B5EF4-FFF2-40B4-BE49-F238E27FC236}">
                <a16:creationId xmlns:a16="http://schemas.microsoft.com/office/drawing/2014/main" id="{BFC3C7FD-19C5-4B1A-B9C6-35E83AACA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8" y="1618059"/>
            <a:ext cx="1617464" cy="45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47">
            <a:extLst>
              <a:ext uri="{FF2B5EF4-FFF2-40B4-BE49-F238E27FC236}">
                <a16:creationId xmlns:a16="http://schemas.microsoft.com/office/drawing/2014/main" id="{D8A7D41F-0041-4F49-B061-E4E118B3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05" y="2679602"/>
            <a:ext cx="1238250" cy="6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65">
            <a:extLst>
              <a:ext uri="{FF2B5EF4-FFF2-40B4-BE49-F238E27FC236}">
                <a16:creationId xmlns:a16="http://schemas.microsoft.com/office/drawing/2014/main" id="{02BFA69A-A43D-40E6-AF6E-6769219222A0}"/>
              </a:ext>
            </a:extLst>
          </p:cNvPr>
          <p:cNvSpPr/>
          <p:nvPr/>
        </p:nvSpPr>
        <p:spPr>
          <a:xfrm>
            <a:off x="2303662" y="1504554"/>
            <a:ext cx="2918917" cy="2675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300"/>
              </a:spcAft>
              <a:defRPr/>
            </a:pPr>
            <a:r>
              <a:rPr lang="ru-RU" sz="1192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Государственная информационная система «Типовое облачное решение по осуществлению контрольно-надзорной деятельности»</a:t>
            </a:r>
            <a:endParaRPr lang="en-US" sz="1192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 algn="just">
              <a:spcAft>
                <a:spcPts val="650"/>
              </a:spcAft>
              <a:defRPr/>
            </a:pPr>
            <a:r>
              <a:rPr lang="ru-RU" sz="1192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Информационная система МЧС России</a:t>
            </a:r>
          </a:p>
          <a:p>
            <a:pPr algn="just">
              <a:spcAft>
                <a:spcPts val="650"/>
              </a:spcAft>
              <a:defRPr/>
            </a:pPr>
            <a:endParaRPr lang="ru-RU" sz="325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 algn="just">
              <a:spcAft>
                <a:spcPts val="650"/>
              </a:spcAft>
              <a:defRPr/>
            </a:pPr>
            <a:r>
              <a:rPr lang="ru-RU" sz="1192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Геоинформационная система Рослесхоза по контролю за лесопользованием</a:t>
            </a:r>
          </a:p>
          <a:p>
            <a:pPr algn="just">
              <a:spcAft>
                <a:spcPts val="650"/>
              </a:spcAft>
              <a:defRPr/>
            </a:pPr>
            <a:endParaRPr lang="ru-RU" sz="325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 algn="just">
              <a:spcAft>
                <a:spcPts val="650"/>
              </a:spcAft>
              <a:defRPr/>
            </a:pP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ГИС мониторинга объектов </a:t>
            </a:r>
            <a:b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строительства нац. проектов</a:t>
            </a:r>
          </a:p>
          <a:p>
            <a:pPr algn="just">
              <a:spcAft>
                <a:spcPts val="650"/>
              </a:spcAft>
              <a:defRPr/>
            </a:pPr>
            <a:endParaRPr lang="ru-RU" sz="1192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</p:txBody>
      </p:sp>
      <p:grpSp>
        <p:nvGrpSpPr>
          <p:cNvPr id="24586" name="Group 12">
            <a:extLst>
              <a:ext uri="{FF2B5EF4-FFF2-40B4-BE49-F238E27FC236}">
                <a16:creationId xmlns:a16="http://schemas.microsoft.com/office/drawing/2014/main" id="{2A07A7CD-E9AA-4738-942A-0ECFD7799A4E}"/>
              </a:ext>
            </a:extLst>
          </p:cNvPr>
          <p:cNvGrpSpPr>
            <a:grpSpLocks/>
          </p:cNvGrpSpPr>
          <p:nvPr/>
        </p:nvGrpSpPr>
        <p:grpSpPr bwMode="auto">
          <a:xfrm>
            <a:off x="4742756" y="3754042"/>
            <a:ext cx="2864743" cy="1652290"/>
            <a:chOff x="150358" y="821333"/>
            <a:chExt cx="7126278" cy="4110005"/>
          </a:xfrm>
        </p:grpSpPr>
        <p:pic>
          <p:nvPicPr>
            <p:cNvPr id="55" name="Picture 11">
              <a:extLst>
                <a:ext uri="{FF2B5EF4-FFF2-40B4-BE49-F238E27FC236}">
                  <a16:creationId xmlns:a16="http://schemas.microsoft.com/office/drawing/2014/main" id="{4D935D0A-28E9-CB4D-BA03-66E9AD2A7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" b="1"/>
            <a:stretch/>
          </p:blipFill>
          <p:spPr>
            <a:xfrm>
              <a:off x="150358" y="821333"/>
              <a:ext cx="7126278" cy="41100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591" name="Picture 7">
              <a:extLst>
                <a:ext uri="{FF2B5EF4-FFF2-40B4-BE49-F238E27FC236}">
                  <a16:creationId xmlns:a16="http://schemas.microsoft.com/office/drawing/2014/main" id="{3518C097-29FC-4916-80FD-DC09E3016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" r="25304"/>
            <a:stretch>
              <a:fillRect/>
            </a:stretch>
          </p:blipFill>
          <p:spPr bwMode="auto">
            <a:xfrm>
              <a:off x="179388" y="821333"/>
              <a:ext cx="5328783" cy="4026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7" name="Picture 8" descr="https://rufincontrol.ru/upload/iblock/7e0/2017_06_23_019_949_01.jpg">
            <a:extLst>
              <a:ext uri="{FF2B5EF4-FFF2-40B4-BE49-F238E27FC236}">
                <a16:creationId xmlns:a16="http://schemas.microsoft.com/office/drawing/2014/main" id="{DE4CF48B-92AF-4C37-817E-A212C41A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3" y="3316784"/>
            <a:ext cx="816472" cy="54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8" descr="https://radem.igps.ru/assets/images/arc-main-logo.png">
            <a:extLst>
              <a:ext uri="{FF2B5EF4-FFF2-40B4-BE49-F238E27FC236}">
                <a16:creationId xmlns:a16="http://schemas.microsoft.com/office/drawing/2014/main" id="{C2614758-3BF1-4BD0-BE96-8979C9D7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84" y="2197200"/>
            <a:ext cx="47595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30">
            <a:extLst>
              <a:ext uri="{FF2B5EF4-FFF2-40B4-BE49-F238E27FC236}">
                <a16:creationId xmlns:a16="http://schemas.microsoft.com/office/drawing/2014/main" id="{4692452D-16D2-4177-9CE0-5B193632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6" y="624880"/>
            <a:ext cx="904181" cy="66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632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-14010" y="836061"/>
            <a:ext cx="10050851" cy="654743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75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Госкорпорации «Роскосмос» с федеральной государственной информационной системой Единая цифровая платформа «Национальна система пространственных данных» (ЕЦП НСПД)</a:t>
            </a: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185739" y="1660059"/>
            <a:ext cx="961623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1464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соглашения об информационном взаимодействии федеральной государственной информационной системы "Единая цифровая платформа "Национальная система пространственных данных" (далее – ФГИС ЕЦП НСПД) и федерального фонда данных ДЗЗ (далее – ФФД ДЗЗ) Госкорпорацией «Роскосмос» совместно с Росреестром выполнена интеграция ФГИС ЕЦП НСПД и ФФД ДЗЗ посредством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71464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71464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и продукты ДЗЗ переданные Госкорпорацией "Роскосмос" по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один из основных информационных слоев в ФГИС ЕЦП НСПД, который в связке с пространственными данными позволяет получить всеобъемлющую информацию о территории.</a:t>
            </a:r>
          </a:p>
          <a:p>
            <a:pPr indent="371464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71464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информационной системой «Цифровая Земля» было сформировано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тематических отчета по 4 городским округам и 18 муниципальным районам, участвующим в эксперименте по созданию системы, для их загрузки в ГИС ЕЦП НСПД.</a:t>
            </a:r>
          </a:p>
          <a:p>
            <a:pPr indent="371464" algn="just"/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66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3" y="2500805"/>
            <a:ext cx="5176917" cy="222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1" y="3729601"/>
            <a:ext cx="6597465" cy="2245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-14010" y="805105"/>
            <a:ext cx="10050851" cy="654743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75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Госкорпорации «Роскосмос» с федеральной государственной информационной системой Единая цифровая платформа «Национальна система пространственных данных» (ЕЦП НСПД)</a:t>
            </a:r>
          </a:p>
        </p:txBody>
      </p:sp>
      <p:sp>
        <p:nvSpPr>
          <p:cNvPr id="26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6397626" y="4939705"/>
            <a:ext cx="3302778" cy="125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8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Госкорпорацией «Роскосмос»</a:t>
            </a:r>
            <a:r>
              <a:rPr lang="ru-RU" sz="108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в 2022 году в рамках проведения эксперимента получено </a:t>
            </a:r>
            <a:br>
              <a:rPr lang="ru-RU" sz="108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</a:br>
            <a:r>
              <a:rPr lang="ru-RU" sz="108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1128688 </a:t>
            </a:r>
            <a:r>
              <a:rPr lang="ru-RU" sz="108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кв.км</a:t>
            </a:r>
            <a:r>
              <a:rPr lang="ru-RU" sz="108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данных ДЗЗ по требуемым территориям: Пермский край, Республика Татарстан, Краснодарский край, Иркутская область. Передано в ФГИС ЕЦП НСПД 528 маршрутов съемки.</a:t>
            </a:r>
          </a:p>
          <a:p>
            <a:pPr algn="ctr"/>
            <a:endParaRPr lang="ru-RU" sz="1083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166792" y="1670377"/>
            <a:ext cx="4003541" cy="925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8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ФГИС ЕЦП НСПД </a:t>
            </a:r>
            <a:r>
              <a:rPr lang="ru-RU" sz="108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– единая цифровая платформа пространственных данных, включающая в себя сведения об объектах недвижимости, зарегистрированных правах на недвижимое имущество и государственной кадастровой оценке</a:t>
            </a:r>
          </a:p>
          <a:p>
            <a:pPr algn="ctr"/>
            <a:endParaRPr lang="ru-RU" sz="1083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  <p:pic>
        <p:nvPicPr>
          <p:cNvPr id="11" name="Рисунок 10" descr="Z:\Яковлев\Покрытие районов ЕИР (в новых границах) на 17.10.2022 г.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39" y="1684276"/>
            <a:ext cx="4674978" cy="316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88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0" y="692696"/>
            <a:ext cx="9616230" cy="5877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ts val="25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Помимо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проекта «Цифровая Земля» в рамках программы «Цифровая экономика Российской Федерации реализуются еще два проекта,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связанные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с созданием единой электронной картографической основы  (ГИС ЕЭКО) и федерального портала пространственных данных (ГИС ФППД), направленных на развитие в Российской Федерации сервисов по предоставлению потребителям пространственных данных с использованием в том числе ЕЭКО. </a:t>
            </a:r>
          </a:p>
          <a:p>
            <a:pPr indent="450215" algn="just">
              <a:lnSpc>
                <a:spcPts val="25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64"/>
                </a:solidFill>
                <a:latin typeface="+mn-lt"/>
              </a:rPr>
              <a:t>На базе этих двух проектов и проекта «Цифровая Земля» предполагается создание к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2025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году единого общедоступного геоинформационного пространства Российской Федерации путем </a:t>
            </a:r>
            <a:r>
              <a:rPr lang="ru-RU" sz="2800" dirty="0" err="1">
                <a:solidFill>
                  <a:srgbClr val="000064"/>
                </a:solidFill>
                <a:latin typeface="+mn-lt"/>
              </a:rPr>
              <a:t>обьединения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 ресурсов этих трех систем и их информационного взаимодействия. При этом, как предполагается, будет создан единый информационный ресурс «Цифровая Россия», </a:t>
            </a:r>
            <a:r>
              <a:rPr lang="ru-RU" sz="2800" dirty="0" err="1">
                <a:solidFill>
                  <a:srgbClr val="000064"/>
                </a:solidFill>
                <a:latin typeface="+mn-lt"/>
              </a:rPr>
              <a:t>обьединяющий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 ЕЭКО, ФППД, Федеральный фонд данных ДЗЗ и ЕСМДП в единое целое.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5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128464" y="733246"/>
            <a:ext cx="961623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rgbClr val="000064"/>
                </a:solidFill>
                <a:latin typeface="+mn-lt"/>
              </a:rPr>
              <a:t>С учетом изложенного,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видится,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что основу единого геоинформационного пространства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страны могут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составить средства уже созданной и функционирующей в интересах обеспечения государственных органов власти данными ДЗЗ из космоса ЕТРИС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ДЗЗ, ФФДДЗЗ проекта «</a:t>
            </a:r>
            <a:r>
              <a:rPr lang="ru-RU" sz="2800" smtClean="0">
                <a:solidFill>
                  <a:srgbClr val="000064"/>
                </a:solidFill>
                <a:latin typeface="+mn-lt"/>
              </a:rPr>
              <a:t>Цифровая Земля»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и других элементов наземной космической инфраструктуры ДЗЗ во взаимодействии с ГИС ЕЭКО и </a:t>
            </a:r>
            <a:r>
              <a:rPr lang="ru-RU" sz="2800">
                <a:solidFill>
                  <a:srgbClr val="000064"/>
                </a:solidFill>
                <a:latin typeface="+mn-lt"/>
              </a:rPr>
              <a:t>ГИС </a:t>
            </a:r>
            <a:r>
              <a:rPr lang="ru-RU" sz="2800" smtClean="0">
                <a:solidFill>
                  <a:srgbClr val="000064"/>
                </a:solidFill>
                <a:latin typeface="+mn-lt"/>
              </a:rPr>
              <a:t>ФППД и НСПД.</a:t>
            </a:r>
            <a:endParaRPr lang="ru-RU" sz="2800" dirty="0">
              <a:solidFill>
                <a:srgbClr val="000064"/>
              </a:solidFill>
              <a:latin typeface="+mn-lt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rgbClr val="000064"/>
                </a:solidFill>
                <a:latin typeface="+mn-lt"/>
              </a:rPr>
              <a:t>Следует отметить, что информационное взаимодействие ведомственных информационных систем, включая фонд пространственных данных </a:t>
            </a:r>
            <a:r>
              <a:rPr lang="ru-RU" sz="2800" dirty="0" err="1">
                <a:solidFill>
                  <a:srgbClr val="000064"/>
                </a:solidFill>
                <a:latin typeface="+mn-lt"/>
              </a:rPr>
              <a:t>Росреестра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 и единого банка </a:t>
            </a:r>
            <a:r>
              <a:rPr lang="ru-RU" sz="2800" dirty="0" err="1">
                <a:solidFill>
                  <a:srgbClr val="000064"/>
                </a:solidFill>
                <a:latin typeface="+mn-lt"/>
              </a:rPr>
              <a:t>геопространственных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 данных ЕТРИС ДЗЗ </a:t>
            </a:r>
            <a:r>
              <a:rPr lang="ru-RU" sz="2800" dirty="0" err="1">
                <a:solidFill>
                  <a:srgbClr val="000064"/>
                </a:solidFill>
                <a:latin typeface="+mn-lt"/>
              </a:rPr>
              <a:t>Роскосмоса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 в части предоставления космических </a:t>
            </a:r>
            <a:r>
              <a:rPr lang="ru-RU" sz="2800" dirty="0" err="1">
                <a:solidFill>
                  <a:srgbClr val="000064"/>
                </a:solidFill>
                <a:latin typeface="+mn-lt"/>
              </a:rPr>
              <a:t>геопространственных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 данных уже организовано.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59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" y="0"/>
            <a:ext cx="1136576" cy="6858000"/>
          </a:xfrm>
          <a:prstGeom prst="rect">
            <a:avLst/>
          </a:prstGeom>
          <a:solidFill>
            <a:srgbClr val="000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63" tIns="40231" rIns="80463" bIns="40231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-72007"/>
            <a:ext cx="9993560" cy="69573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07247" y="2132883"/>
            <a:ext cx="9401208" cy="6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463" tIns="40231" rIns="80463" bIns="40231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tabLst>
                <a:tab pos="3793307" algn="l"/>
              </a:tabLst>
            </a:pPr>
            <a:r>
              <a:rPr lang="ru-R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AD859EA-AFCB-4998-B8E4-63F8410A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00" y="73799"/>
            <a:ext cx="1080120" cy="8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98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-14010" y="836061"/>
            <a:ext cx="10050851" cy="654743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275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56456" y="908720"/>
            <a:ext cx="961623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spcAft>
                <a:spcPts val="0"/>
              </a:spcAft>
            </a:pPr>
            <a:r>
              <a:rPr lang="ru-RU" sz="2800" dirty="0">
                <a:solidFill>
                  <a:srgbClr val="000064"/>
                </a:solidFill>
                <a:latin typeface="Calibri"/>
              </a:rPr>
              <a:t>В соответствии с пунктом 2 статьи 31 закона о КД к данным дистанционного зондирования земли из космоса относятся первичные данные, получаемые непосредственно с помощью аппаратуры дистанционного зондирования земли, установленной на борту космического аппарата, и передаваемые или доставляемые на землю из космоса посредством электромагнитных сигналов, фотопленки, магнитной ленты или какими-либо другими способами, а также материалы, полученные в результате обработки первичных данных, осуществляемой в целях обеспечения возможности их использования</a:t>
            </a:r>
            <a:r>
              <a:rPr lang="ru-RU" dirty="0">
                <a:solidFill>
                  <a:srgbClr val="000064"/>
                </a:solidFill>
                <a:latin typeface="Calibri"/>
              </a:rPr>
              <a:t>.</a:t>
            </a:r>
            <a:endParaRPr lang="ru-RU" sz="2800" dirty="0">
              <a:solidFill>
                <a:srgbClr val="000064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endParaRPr lang="ru-R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56456" y="908720"/>
            <a:ext cx="961623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В 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Федеральном законе от 30 декабря 2015 г. N 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431-ФЗ «О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геодезии, картографии и пространственных данных и о внесении изменений в отдельные законодательные акты Российской Федерации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»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закреплено, что  пространственные  данные – это данные о пространственных объектах (природные объекты, искусственные  и иные объекты (в том числе здания, сооружения), местоположение которых может быть определено, а также естественные небесные тела), включающие сведения об их форме, местоположении и свойствах, в том числе представленные с использованием координат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.</a:t>
            </a:r>
            <a:endParaRPr lang="ru-RU" sz="2800" dirty="0">
              <a:solidFill>
                <a:srgbClr val="000064"/>
              </a:solidFill>
              <a:latin typeface="+mn-lt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rgbClr val="000064"/>
                </a:solidFill>
                <a:latin typeface="+mn-lt"/>
              </a:rPr>
              <a:t>При этом, в Законе о КД отмечено, что пространственные данные не относятся к </a:t>
            </a:r>
            <a:r>
              <a:rPr lang="ru-RU" sz="2800" b="1" dirty="0">
                <a:solidFill>
                  <a:srgbClr val="000064"/>
                </a:solidFill>
                <a:latin typeface="+mn-lt"/>
              </a:rPr>
              <a:t>данным дистанционного зондирования Земли из космоса.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56456" y="908720"/>
            <a:ext cx="961623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0064"/>
                </a:solidFill>
                <a:latin typeface="+mn-lt"/>
              </a:rPr>
              <a:t>Данные </a:t>
            </a:r>
            <a:r>
              <a:rPr lang="ru-RU" sz="2800" b="1" dirty="0">
                <a:solidFill>
                  <a:srgbClr val="000064"/>
                </a:solidFill>
                <a:latin typeface="+mn-lt"/>
              </a:rPr>
              <a:t>дистанционного зондирования Земли из космоса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-первичные данные, получаемые непосредственно с помощью аппаратуры дистанционного зондирования Земли, установленной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на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борту космического аппарата, и передаваемые или доставляемые </a:t>
            </a: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на </a:t>
            </a:r>
            <a:r>
              <a:rPr lang="ru-RU" sz="2800" dirty="0">
                <a:solidFill>
                  <a:srgbClr val="000064"/>
                </a:solidFill>
                <a:latin typeface="+mn-lt"/>
              </a:rPr>
              <a:t>Землю из космоса посредством электромагнитных сигналов, фотопленки, магнитной ленты или какими-либо другими способами, 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rgbClr val="000064"/>
                </a:solidFill>
                <a:latin typeface="+mn-lt"/>
              </a:rPr>
              <a:t>а также </a:t>
            </a:r>
            <a:r>
              <a:rPr lang="ru-RU" sz="2800" strike="sngStrike" dirty="0">
                <a:solidFill>
                  <a:srgbClr val="000064"/>
                </a:solidFill>
                <a:latin typeface="+mn-lt"/>
              </a:rPr>
              <a:t>материалы, полученные в результате обработки первичных данных, осуществляемой в целях обеспечения возможности их </a:t>
            </a:r>
            <a:r>
              <a:rPr lang="ru-RU" sz="2800" strike="sngStrike" dirty="0" smtClean="0">
                <a:solidFill>
                  <a:srgbClr val="000064"/>
                </a:solidFill>
                <a:latin typeface="+mn-lt"/>
              </a:rPr>
              <a:t>использования </a:t>
            </a: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>продукты</a:t>
            </a:r>
            <a:r>
              <a:rPr lang="ru-RU" sz="2800" dirty="0">
                <a:solidFill>
                  <a:srgbClr val="FF0000"/>
                </a:solidFill>
                <a:latin typeface="+mn-lt"/>
              </a:rPr>
              <a:t>, созданные в результате обработки первичных данных посредством их </a:t>
            </a:r>
            <a:r>
              <a:rPr lang="ru-RU" sz="2800" dirty="0" err="1">
                <a:solidFill>
                  <a:srgbClr val="FF0000"/>
                </a:solidFill>
                <a:latin typeface="+mn-lt"/>
              </a:rPr>
              <a:t>геопривязки</a:t>
            </a:r>
            <a:r>
              <a:rPr lang="ru-RU" sz="2800" dirty="0">
                <a:solidFill>
                  <a:srgbClr val="FF0000"/>
                </a:solidFill>
                <a:latin typeface="+mn-lt"/>
              </a:rPr>
              <a:t>, радиометрической </a:t>
            </a: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>и </a:t>
            </a:r>
            <a:r>
              <a:rPr lang="ru-RU" sz="2800" dirty="0">
                <a:solidFill>
                  <a:srgbClr val="FF0000"/>
                </a:solidFill>
                <a:latin typeface="+mn-lt"/>
              </a:rPr>
              <a:t>геометрической коррекции, осуществляемой в целях обеспечения возможности их использования (далее - продукты);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 smtClean="0">
                <a:solidFill>
                  <a:srgbClr val="000064"/>
                </a:solidFill>
                <a:latin typeface="+mn-lt"/>
              </a:rPr>
              <a:t>»</a:t>
            </a:r>
            <a:endParaRPr lang="ru-R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31" y="554164"/>
            <a:ext cx="674285" cy="4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25" y="699235"/>
            <a:ext cx="826714" cy="61242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013713" y="2084128"/>
            <a:ext cx="1872000" cy="7312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63" dirty="0">
                <a:solidFill>
                  <a:schemeClr val="accent5">
                    <a:lumMod val="75000"/>
                  </a:schemeClr>
                </a:solidFill>
              </a:rPr>
              <a:t>Первичные данные (продукты уровня обработки 0)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09908" y="3705504"/>
            <a:ext cx="1872000" cy="5229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err="1" smtClean="0">
                <a:solidFill>
                  <a:schemeClr val="accent5">
                    <a:lumMod val="75000"/>
                  </a:schemeClr>
                </a:solidFill>
              </a:rPr>
              <a:t>Геопривязку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46697" y="4423720"/>
            <a:ext cx="1932747" cy="5229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</a:rPr>
              <a:t>Геометрическую коррекцию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67451" y="3703466"/>
            <a:ext cx="1871999" cy="5229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</a:rPr>
              <a:t>Радиометрическую коррекцию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Скругленный прямоугольник 16">
            <a:extLst>
              <a:ext uri="{FF2B5EF4-FFF2-40B4-BE49-F238E27FC236}">
                <a16:creationId xmlns:a16="http://schemas.microsoft.com/office/drawing/2014/main" id="{4EAB8E8A-6341-460C-BF88-75B3F4F5E468}"/>
              </a:ext>
            </a:extLst>
          </p:cNvPr>
          <p:cNvSpPr/>
          <p:nvPr/>
        </p:nvSpPr>
        <p:spPr>
          <a:xfrm>
            <a:off x="5880720" y="2084128"/>
            <a:ext cx="1901250" cy="7312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Продукты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1" name="Соединительная линия уступом 27">
            <a:extLst>
              <a:ext uri="{FF2B5EF4-FFF2-40B4-BE49-F238E27FC236}">
                <a16:creationId xmlns:a16="http://schemas.microsoft.com/office/drawing/2014/main" id="{8B40717B-C655-4BE8-9C64-7D382C9172E4}"/>
              </a:ext>
            </a:extLst>
          </p:cNvPr>
          <p:cNvCxnSpPr>
            <a:cxnSpLocks/>
            <a:stCxn id="45" idx="2"/>
            <a:endCxn id="17" idx="3"/>
          </p:cNvCxnSpPr>
          <p:nvPr/>
        </p:nvCxnSpPr>
        <p:spPr>
          <a:xfrm rot="5400000">
            <a:off x="4164860" y="1681748"/>
            <a:ext cx="488859" cy="1047151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2">
            <a:extLst>
              <a:ext uri="{FF2B5EF4-FFF2-40B4-BE49-F238E27FC236}">
                <a16:creationId xmlns:a16="http://schemas.microsoft.com/office/drawing/2014/main" id="{3EE67426-128D-47AE-8744-654145F34F2E}"/>
              </a:ext>
            </a:extLst>
          </p:cNvPr>
          <p:cNvSpPr/>
          <p:nvPr/>
        </p:nvSpPr>
        <p:spPr>
          <a:xfrm>
            <a:off x="3655788" y="1434075"/>
            <a:ext cx="2554151" cy="5268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schemeClr val="accent5">
                    <a:lumMod val="75000"/>
                  </a:schemeClr>
                </a:solidFill>
              </a:rPr>
              <a:t>Данные дзз из космоса</a:t>
            </a:r>
          </a:p>
        </p:txBody>
      </p:sp>
      <p:cxnSp>
        <p:nvCxnSpPr>
          <p:cNvPr id="48" name="Соединительная линия уступом 27">
            <a:extLst>
              <a:ext uri="{FF2B5EF4-FFF2-40B4-BE49-F238E27FC236}">
                <a16:creationId xmlns:a16="http://schemas.microsoft.com/office/drawing/2014/main" id="{ECEF020B-1E43-4500-BE16-5BBBC61464B9}"/>
              </a:ext>
            </a:extLst>
          </p:cNvPr>
          <p:cNvCxnSpPr>
            <a:cxnSpLocks/>
            <a:stCxn id="45" idx="2"/>
            <a:endCxn id="22" idx="1"/>
          </p:cNvCxnSpPr>
          <p:nvPr/>
        </p:nvCxnSpPr>
        <p:spPr>
          <a:xfrm rot="16200000" flipH="1">
            <a:off x="5162363" y="1731395"/>
            <a:ext cx="488859" cy="947856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27">
            <a:extLst>
              <a:ext uri="{FF2B5EF4-FFF2-40B4-BE49-F238E27FC236}">
                <a16:creationId xmlns:a16="http://schemas.microsoft.com/office/drawing/2014/main" id="{34AAF2D6-511C-4018-9385-15B396BA0D8D}"/>
              </a:ext>
            </a:extLst>
          </p:cNvPr>
          <p:cNvCxnSpPr>
            <a:cxnSpLocks/>
            <a:stCxn id="22" idx="2"/>
            <a:endCxn id="56" idx="0"/>
          </p:cNvCxnSpPr>
          <p:nvPr/>
        </p:nvCxnSpPr>
        <p:spPr>
          <a:xfrm rot="5400000">
            <a:off x="4764822" y="963629"/>
            <a:ext cx="214775" cy="3918274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27">
            <a:extLst>
              <a:ext uri="{FF2B5EF4-FFF2-40B4-BE49-F238E27FC236}">
                <a16:creationId xmlns:a16="http://schemas.microsoft.com/office/drawing/2014/main" id="{1FD91A87-EB75-46B4-B71A-D367C725210D}"/>
              </a:ext>
            </a:extLst>
          </p:cNvPr>
          <p:cNvCxnSpPr>
            <a:cxnSpLocks/>
            <a:stCxn id="56" idx="2"/>
            <a:endCxn id="27" idx="3"/>
          </p:cNvCxnSpPr>
          <p:nvPr/>
        </p:nvCxnSpPr>
        <p:spPr>
          <a:xfrm rot="5400000">
            <a:off x="2588830" y="3642736"/>
            <a:ext cx="417320" cy="23116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27">
            <a:extLst>
              <a:ext uri="{FF2B5EF4-FFF2-40B4-BE49-F238E27FC236}">
                <a16:creationId xmlns:a16="http://schemas.microsoft.com/office/drawing/2014/main" id="{D64E0B66-CB6B-418E-8EC2-F40E177B6F3C}"/>
              </a:ext>
            </a:extLst>
          </p:cNvPr>
          <p:cNvCxnSpPr>
            <a:cxnSpLocks/>
            <a:stCxn id="56" idx="2"/>
            <a:endCxn id="36" idx="1"/>
          </p:cNvCxnSpPr>
          <p:nvPr/>
        </p:nvCxnSpPr>
        <p:spPr>
          <a:xfrm rot="16200000" flipH="1">
            <a:off x="2832621" y="3630108"/>
            <a:ext cx="415281" cy="25438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48293E01-6C74-4933-9CC7-40B2778A3B7D}"/>
              </a:ext>
            </a:extLst>
          </p:cNvPr>
          <p:cNvCxnSpPr>
            <a:stCxn id="56" idx="2"/>
            <a:endCxn id="35" idx="0"/>
          </p:cNvCxnSpPr>
          <p:nvPr/>
        </p:nvCxnSpPr>
        <p:spPr>
          <a:xfrm>
            <a:off x="2913071" y="3549658"/>
            <a:ext cx="0" cy="8740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47252A6E-B894-491C-8D21-C32E34C9FEF9}"/>
              </a:ext>
            </a:extLst>
          </p:cNvPr>
          <p:cNvSpPr/>
          <p:nvPr/>
        </p:nvSpPr>
        <p:spPr>
          <a:xfrm>
            <a:off x="6274728" y="3699821"/>
            <a:ext cx="1316250" cy="409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Лес-контроль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F1D0BB8A-7438-4989-8410-D7B331F0B470}"/>
              </a:ext>
            </a:extLst>
          </p:cNvPr>
          <p:cNvSpPr/>
          <p:nvPr/>
        </p:nvSpPr>
        <p:spPr>
          <a:xfrm>
            <a:off x="7975153" y="3699821"/>
            <a:ext cx="1316250" cy="40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Эко-мониторинг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DD6A2F77-26F0-4410-82CC-E91BD87FFA38}"/>
              </a:ext>
            </a:extLst>
          </p:cNvPr>
          <p:cNvSpPr/>
          <p:nvPr/>
        </p:nvSpPr>
        <p:spPr>
          <a:xfrm>
            <a:off x="6274728" y="4222300"/>
            <a:ext cx="1316250" cy="40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Карьеры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1D0BB8A-7438-4989-8410-D7B331F0B470}"/>
              </a:ext>
            </a:extLst>
          </p:cNvPr>
          <p:cNvSpPr/>
          <p:nvPr/>
        </p:nvSpPr>
        <p:spPr>
          <a:xfrm>
            <a:off x="7975153" y="4222300"/>
            <a:ext cx="1316250" cy="40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Строй-контроль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1D0BB8A-7438-4989-8410-D7B331F0B470}"/>
              </a:ext>
            </a:extLst>
          </p:cNvPr>
          <p:cNvSpPr/>
          <p:nvPr/>
        </p:nvSpPr>
        <p:spPr>
          <a:xfrm>
            <a:off x="6274728" y="4741916"/>
            <a:ext cx="1316250" cy="40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Сельхоз-мониторинг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1D0BB8A-7438-4989-8410-D7B331F0B470}"/>
              </a:ext>
            </a:extLst>
          </p:cNvPr>
          <p:cNvSpPr/>
          <p:nvPr/>
        </p:nvSpPr>
        <p:spPr>
          <a:xfrm>
            <a:off x="7975153" y="4741916"/>
            <a:ext cx="1316250" cy="40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Чрезвычайные ситуации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1D0BB8A-7438-4989-8410-D7B331F0B470}"/>
              </a:ext>
            </a:extLst>
          </p:cNvPr>
          <p:cNvSpPr/>
          <p:nvPr/>
        </p:nvSpPr>
        <p:spPr>
          <a:xfrm>
            <a:off x="7122564" y="5261533"/>
            <a:ext cx="1316250" cy="40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Нарушенные земли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1" name="Соединительная линия уступом 27">
            <a:extLst>
              <a:ext uri="{FF2B5EF4-FFF2-40B4-BE49-F238E27FC236}">
                <a16:creationId xmlns:a16="http://schemas.microsoft.com/office/drawing/2014/main" id="{1FD91A87-EB75-46B4-B71A-D367C725210D}"/>
              </a:ext>
            </a:extLst>
          </p:cNvPr>
          <p:cNvCxnSpPr>
            <a:cxnSpLocks/>
            <a:stCxn id="65" idx="2"/>
            <a:endCxn id="79" idx="3"/>
          </p:cNvCxnSpPr>
          <p:nvPr/>
        </p:nvCxnSpPr>
        <p:spPr>
          <a:xfrm rot="5400000">
            <a:off x="7503794" y="3633395"/>
            <a:ext cx="358360" cy="183991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27">
            <a:extLst>
              <a:ext uri="{FF2B5EF4-FFF2-40B4-BE49-F238E27FC236}">
                <a16:creationId xmlns:a16="http://schemas.microsoft.com/office/drawing/2014/main" id="{1FD91A87-EB75-46B4-B71A-D367C725210D}"/>
              </a:ext>
            </a:extLst>
          </p:cNvPr>
          <p:cNvCxnSpPr>
            <a:cxnSpLocks/>
            <a:stCxn id="65" idx="2"/>
            <a:endCxn id="80" idx="1"/>
          </p:cNvCxnSpPr>
          <p:nvPr/>
        </p:nvCxnSpPr>
        <p:spPr>
          <a:xfrm rot="16200000" flipH="1">
            <a:off x="7695881" y="3625298"/>
            <a:ext cx="358360" cy="20018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27">
            <a:extLst>
              <a:ext uri="{FF2B5EF4-FFF2-40B4-BE49-F238E27FC236}">
                <a16:creationId xmlns:a16="http://schemas.microsoft.com/office/drawing/2014/main" id="{1FD91A87-EB75-46B4-B71A-D367C725210D}"/>
              </a:ext>
            </a:extLst>
          </p:cNvPr>
          <p:cNvCxnSpPr>
            <a:cxnSpLocks/>
            <a:stCxn id="65" idx="2"/>
            <a:endCxn id="81" idx="3"/>
          </p:cNvCxnSpPr>
          <p:nvPr/>
        </p:nvCxnSpPr>
        <p:spPr>
          <a:xfrm rot="5400000">
            <a:off x="7242554" y="3894635"/>
            <a:ext cx="880839" cy="183991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27">
            <a:extLst>
              <a:ext uri="{FF2B5EF4-FFF2-40B4-BE49-F238E27FC236}">
                <a16:creationId xmlns:a16="http://schemas.microsoft.com/office/drawing/2014/main" id="{1FD91A87-EB75-46B4-B71A-D367C725210D}"/>
              </a:ext>
            </a:extLst>
          </p:cNvPr>
          <p:cNvCxnSpPr>
            <a:cxnSpLocks/>
            <a:stCxn id="65" idx="2"/>
            <a:endCxn id="23" idx="1"/>
          </p:cNvCxnSpPr>
          <p:nvPr/>
        </p:nvCxnSpPr>
        <p:spPr>
          <a:xfrm rot="16200000" flipH="1">
            <a:off x="7434641" y="3886538"/>
            <a:ext cx="880839" cy="20018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27">
            <a:extLst>
              <a:ext uri="{FF2B5EF4-FFF2-40B4-BE49-F238E27FC236}">
                <a16:creationId xmlns:a16="http://schemas.microsoft.com/office/drawing/2014/main" id="{1FD91A87-EB75-46B4-B71A-D367C725210D}"/>
              </a:ext>
            </a:extLst>
          </p:cNvPr>
          <p:cNvCxnSpPr>
            <a:cxnSpLocks/>
            <a:stCxn id="65" idx="2"/>
            <a:endCxn id="24" idx="3"/>
          </p:cNvCxnSpPr>
          <p:nvPr/>
        </p:nvCxnSpPr>
        <p:spPr>
          <a:xfrm rot="5400000">
            <a:off x="6982745" y="4154443"/>
            <a:ext cx="1400456" cy="183991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27">
            <a:extLst>
              <a:ext uri="{FF2B5EF4-FFF2-40B4-BE49-F238E27FC236}">
                <a16:creationId xmlns:a16="http://schemas.microsoft.com/office/drawing/2014/main" id="{1FD91A87-EB75-46B4-B71A-D367C725210D}"/>
              </a:ext>
            </a:extLst>
          </p:cNvPr>
          <p:cNvCxnSpPr>
            <a:cxnSpLocks/>
            <a:stCxn id="65" idx="2"/>
            <a:endCxn id="25" idx="1"/>
          </p:cNvCxnSpPr>
          <p:nvPr/>
        </p:nvCxnSpPr>
        <p:spPr>
          <a:xfrm rot="16200000" flipH="1">
            <a:off x="7174832" y="4146346"/>
            <a:ext cx="1400456" cy="20018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48293E01-6C74-4933-9CC7-40B2778A3B7D}"/>
              </a:ext>
            </a:extLst>
          </p:cNvPr>
          <p:cNvCxnSpPr>
            <a:stCxn id="65" idx="2"/>
            <a:endCxn id="26" idx="0"/>
          </p:cNvCxnSpPr>
          <p:nvPr/>
        </p:nvCxnSpPr>
        <p:spPr>
          <a:xfrm>
            <a:off x="7774969" y="3546211"/>
            <a:ext cx="5720" cy="17153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55"/>
          <p:cNvSpPr/>
          <p:nvPr/>
        </p:nvSpPr>
        <p:spPr>
          <a:xfrm>
            <a:off x="2198613" y="3030154"/>
            <a:ext cx="1428916" cy="5195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</a:rPr>
              <a:t>Прошедшие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991996" y="3026706"/>
            <a:ext cx="1565946" cy="5195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Сервисы (услуги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</a:rPr>
              <a:t>) ДЗЗ*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C738BA9-28D8-4CB8-A629-FD4A3BC66E7F}"/>
              </a:ext>
            </a:extLst>
          </p:cNvPr>
          <p:cNvSpPr txBox="1"/>
          <p:nvPr/>
        </p:nvSpPr>
        <p:spPr>
          <a:xfrm>
            <a:off x="30058" y="5894780"/>
            <a:ext cx="4028131" cy="24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975" dirty="0">
                <a:solidFill>
                  <a:schemeClr val="accent1">
                    <a:lumMod val="50000"/>
                  </a:schemeClr>
                </a:solidFill>
              </a:rPr>
              <a:t>* </a:t>
            </a:r>
            <a:r>
              <a:rPr lang="ru-RU" sz="975" dirty="0" smtClean="0">
                <a:solidFill>
                  <a:schemeClr val="accent1">
                    <a:lumMod val="50000"/>
                  </a:schemeClr>
                </a:solidFill>
              </a:rPr>
              <a:t>Сервисы и услуги ДЗЗ не входят в состав данных ДЗЗ</a:t>
            </a:r>
            <a:endParaRPr lang="ru-RU" sz="975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13937" y="813903"/>
            <a:ext cx="447725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b="1" cap="all" dirty="0">
                <a:solidFill>
                  <a:schemeClr val="accent5">
                    <a:lumMod val="75000"/>
                  </a:schemeClr>
                </a:solidFill>
              </a:rPr>
              <a:t>СОСТАВ ДАННЫХ ДЗЗ ИЗ КОСМОСА</a:t>
            </a:r>
            <a:endParaRPr lang="ru-RU" sz="1950" b="1" cap="all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74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1A25C0-B5D0-40C9-AB1D-606DFAB7C32F}"/>
              </a:ext>
            </a:extLst>
          </p:cNvPr>
          <p:cNvSpPr/>
          <p:nvPr/>
        </p:nvSpPr>
        <p:spPr>
          <a:xfrm>
            <a:off x="3584848" y="14203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Текущий состав российской орбитальной группировки КА ДЗЗ</a:t>
            </a:r>
            <a:endParaRPr lang="ru-RU" dirty="0"/>
          </a:p>
        </p:txBody>
      </p:sp>
      <p:pic>
        <p:nvPicPr>
          <p:cNvPr id="187" name="Picture 27" descr="Электро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911808" flipH="1" flipV="1">
            <a:off x="6977696" y="2631531"/>
            <a:ext cx="729225" cy="77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" name="Rectangle 58"/>
          <p:cNvSpPr>
            <a:spLocks noChangeArrowheads="1"/>
          </p:cNvSpPr>
          <p:nvPr/>
        </p:nvSpPr>
        <p:spPr bwMode="auto">
          <a:xfrm>
            <a:off x="1668888" y="1301169"/>
            <a:ext cx="184714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ru-RU" sz="1200">
              <a:solidFill>
                <a:srgbClr val="3333FF"/>
              </a:solidFill>
              <a:cs typeface="Arial" charset="0"/>
            </a:endParaRPr>
          </a:p>
        </p:txBody>
      </p:sp>
      <p:sp>
        <p:nvSpPr>
          <p:cNvPr id="189" name="Text Box 50"/>
          <p:cNvSpPr txBox="1">
            <a:spLocks noChangeArrowheads="1"/>
          </p:cNvSpPr>
          <p:nvPr/>
        </p:nvSpPr>
        <p:spPr bwMode="auto">
          <a:xfrm>
            <a:off x="2812627" y="818654"/>
            <a:ext cx="3960935" cy="26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u="sng" dirty="0" err="1">
                <a:solidFill>
                  <a:srgbClr val="EA0000"/>
                </a:solidFill>
                <a:cs typeface="Arial" charset="0"/>
              </a:rPr>
              <a:t>Среднеорбитальная</a:t>
            </a: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 КС гидрометеорологического назначения</a:t>
            </a:r>
          </a:p>
        </p:txBody>
      </p:sp>
      <p:sp>
        <p:nvSpPr>
          <p:cNvPr id="190" name="Line 41"/>
          <p:cNvSpPr>
            <a:spLocks noChangeShapeType="1"/>
          </p:cNvSpPr>
          <p:nvPr/>
        </p:nvSpPr>
        <p:spPr bwMode="auto">
          <a:xfrm>
            <a:off x="638731" y="1167454"/>
            <a:ext cx="3244361" cy="1562448"/>
          </a:xfrm>
          <a:prstGeom prst="line">
            <a:avLst/>
          </a:prstGeom>
          <a:ln>
            <a:solidFill>
              <a:srgbClr val="EA0000"/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1" name="Line 44"/>
          <p:cNvSpPr>
            <a:spLocks noChangeShapeType="1"/>
          </p:cNvSpPr>
          <p:nvPr/>
        </p:nvSpPr>
        <p:spPr bwMode="auto">
          <a:xfrm>
            <a:off x="5911186" y="4003887"/>
            <a:ext cx="2719667" cy="1844103"/>
          </a:xfrm>
          <a:prstGeom prst="line">
            <a:avLst/>
          </a:prstGeom>
          <a:ln>
            <a:solidFill>
              <a:srgbClr val="EA0000"/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2" name="Text Box 60"/>
          <p:cNvSpPr txBox="1">
            <a:spLocks noChangeArrowheads="1"/>
          </p:cNvSpPr>
          <p:nvPr/>
        </p:nvSpPr>
        <p:spPr bwMode="auto">
          <a:xfrm>
            <a:off x="439041" y="1995236"/>
            <a:ext cx="2072054" cy="60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КС </a:t>
            </a:r>
            <a:r>
              <a:rPr lang="ru-RU" sz="1100" u="sng" dirty="0" err="1">
                <a:solidFill>
                  <a:srgbClr val="EA0000"/>
                </a:solidFill>
                <a:cs typeface="Arial" charset="0"/>
              </a:rPr>
              <a:t>природоресурсного</a:t>
            </a: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 назначения и видового наблюдения</a:t>
            </a:r>
          </a:p>
        </p:txBody>
      </p:sp>
      <p:pic>
        <p:nvPicPr>
          <p:cNvPr id="193" name="Picture 53" descr="Ресурс Д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4000"/>
          </a:blip>
          <a:srcRect/>
          <a:stretch>
            <a:fillRect/>
          </a:stretch>
        </p:blipFill>
        <p:spPr bwMode="auto">
          <a:xfrm rot="19038917">
            <a:off x="1824001" y="2611859"/>
            <a:ext cx="846992" cy="57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" name="Text Box 50"/>
          <p:cNvSpPr txBox="1">
            <a:spLocks noChangeArrowheads="1"/>
          </p:cNvSpPr>
          <p:nvPr/>
        </p:nvSpPr>
        <p:spPr bwMode="auto">
          <a:xfrm>
            <a:off x="7067523" y="2282949"/>
            <a:ext cx="314325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Высокоорбитальная КС гидрометеорологического назначения</a:t>
            </a:r>
          </a:p>
        </p:txBody>
      </p:sp>
      <p:sp>
        <p:nvSpPr>
          <p:cNvPr id="195" name="Line 35"/>
          <p:cNvSpPr>
            <a:spLocks noChangeShapeType="1"/>
          </p:cNvSpPr>
          <p:nvPr/>
        </p:nvSpPr>
        <p:spPr bwMode="auto">
          <a:xfrm flipH="1">
            <a:off x="4366661" y="4372982"/>
            <a:ext cx="159726" cy="452437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196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2619" y="4957267"/>
            <a:ext cx="729266" cy="41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" name="Line 41"/>
          <p:cNvSpPr>
            <a:spLocks noChangeShapeType="1"/>
          </p:cNvSpPr>
          <p:nvPr/>
        </p:nvSpPr>
        <p:spPr bwMode="auto">
          <a:xfrm flipH="1">
            <a:off x="5590259" y="1518653"/>
            <a:ext cx="2113608" cy="1220791"/>
          </a:xfrm>
          <a:prstGeom prst="line">
            <a:avLst/>
          </a:prstGeom>
          <a:ln>
            <a:solidFill>
              <a:srgbClr val="EA0000"/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98" name="Таблица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255130"/>
              </p:ext>
            </p:extLst>
          </p:nvPr>
        </p:nvGraphicFramePr>
        <p:xfrm>
          <a:off x="6542768" y="3301403"/>
          <a:ext cx="2494085" cy="903472"/>
        </p:xfrm>
        <a:graphic>
          <a:graphicData uri="http://schemas.openxmlformats.org/drawingml/2006/table">
            <a:tbl>
              <a:tblPr/>
              <a:tblGrid>
                <a:gridCol w="170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«Электро – Л» №2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2015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Электро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- Л» №3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245061"/>
                  </a:ext>
                </a:extLst>
              </a:tr>
            </a:tbl>
          </a:graphicData>
        </a:graphic>
      </p:graphicFrame>
      <p:graphicFrame>
        <p:nvGraphicFramePr>
          <p:cNvPr id="199" name="Таблица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593022"/>
              </p:ext>
            </p:extLst>
          </p:nvPr>
        </p:nvGraphicFramePr>
        <p:xfrm>
          <a:off x="5569290" y="1103610"/>
          <a:ext cx="2416419" cy="1228725"/>
        </p:xfrm>
        <a:graphic>
          <a:graphicData uri="http://schemas.openxmlformats.org/drawingml/2006/table">
            <a:tbl>
              <a:tblPr/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«Метеор-М» №1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2009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«Метеор-М» №2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«Метеор-М» №2-2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49538"/>
                  </a:ext>
                </a:extLst>
              </a:tr>
            </a:tbl>
          </a:graphicData>
        </a:graphic>
      </p:graphicFrame>
      <p:graphicFrame>
        <p:nvGraphicFramePr>
          <p:cNvPr id="200" name="Таблица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206650"/>
              </p:ext>
            </p:extLst>
          </p:nvPr>
        </p:nvGraphicFramePr>
        <p:xfrm>
          <a:off x="86272" y="3623679"/>
          <a:ext cx="2495550" cy="777240"/>
        </p:xfrm>
        <a:graphic>
          <a:graphicData uri="http://schemas.openxmlformats.org/drawingml/2006/table">
            <a:tbl>
              <a:tblPr/>
              <a:tblGrid>
                <a:gridCol w="1632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35" marR="84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35" marR="84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Ресурс-П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» №1</a:t>
                      </a:r>
                    </a:p>
                  </a:txBody>
                  <a:tcPr marL="84435" marR="84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marL="84435" marR="84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Ресурс-П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» №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4435" marR="84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4435" marR="844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1" name="Прямая соединительная линия 1"/>
          <p:cNvCxnSpPr/>
          <p:nvPr/>
        </p:nvCxnSpPr>
        <p:spPr bwMode="auto">
          <a:xfrm>
            <a:off x="3913860" y="2626725"/>
            <a:ext cx="65943" cy="285751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2" name="Прямая соединительная линия 2"/>
          <p:cNvCxnSpPr/>
          <p:nvPr/>
        </p:nvCxnSpPr>
        <p:spPr bwMode="auto">
          <a:xfrm>
            <a:off x="4089712" y="2642600"/>
            <a:ext cx="87923" cy="401637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03" name="Полилиния 42"/>
          <p:cNvGrpSpPr>
            <a:grpSpLocks/>
          </p:cNvGrpSpPr>
          <p:nvPr/>
        </p:nvGrpSpPr>
        <p:grpSpPr bwMode="auto">
          <a:xfrm>
            <a:off x="3946095" y="2020291"/>
            <a:ext cx="1748204" cy="2290763"/>
            <a:chOff x="4041648" y="1993392"/>
            <a:chExt cx="1749552" cy="2292096"/>
          </a:xfrm>
        </p:grpSpPr>
        <p:pic>
          <p:nvPicPr>
            <p:cNvPr id="204" name="Полилиния 4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1648" y="1993392"/>
              <a:ext cx="1749552" cy="2292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" name="Text Box 74"/>
            <p:cNvSpPr txBox="1">
              <a:spLocks noChangeArrowheads="1"/>
            </p:cNvSpPr>
            <p:nvPr/>
          </p:nvSpPr>
          <p:spPr bwMode="auto">
            <a:xfrm rot="-3290960">
              <a:off x="3662103" y="2785060"/>
              <a:ext cx="2546520" cy="691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206" name="Рисунок 48" descr="З-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3466919" y="2439389"/>
            <a:ext cx="2067657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7" name="Прямая соединительная линия 113"/>
          <p:cNvCxnSpPr>
            <a:cxnSpLocks noChangeShapeType="1"/>
          </p:cNvCxnSpPr>
          <p:nvPr/>
        </p:nvCxnSpPr>
        <p:spPr bwMode="auto">
          <a:xfrm flipH="1">
            <a:off x="3115962" y="3002954"/>
            <a:ext cx="660888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08" name="Прямая соединительная линия 112"/>
          <p:cNvCxnSpPr>
            <a:cxnSpLocks noChangeShapeType="1"/>
          </p:cNvCxnSpPr>
          <p:nvPr/>
        </p:nvCxnSpPr>
        <p:spPr bwMode="auto">
          <a:xfrm flipH="1">
            <a:off x="2935731" y="3066454"/>
            <a:ext cx="841130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09" name="Прямая соединительная линия 111"/>
          <p:cNvCxnSpPr>
            <a:cxnSpLocks noChangeShapeType="1"/>
          </p:cNvCxnSpPr>
          <p:nvPr/>
        </p:nvCxnSpPr>
        <p:spPr bwMode="auto">
          <a:xfrm flipH="1">
            <a:off x="2758408" y="3129954"/>
            <a:ext cx="990600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10" name="Прямая соединительная линия 110"/>
          <p:cNvCxnSpPr>
            <a:cxnSpLocks noChangeShapeType="1"/>
          </p:cNvCxnSpPr>
          <p:nvPr/>
        </p:nvCxnSpPr>
        <p:spPr bwMode="auto">
          <a:xfrm flipH="1">
            <a:off x="2644108" y="3193469"/>
            <a:ext cx="105214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11" name="Прямая соединительная линия 65"/>
          <p:cNvCxnSpPr>
            <a:cxnSpLocks noChangeShapeType="1"/>
          </p:cNvCxnSpPr>
          <p:nvPr/>
        </p:nvCxnSpPr>
        <p:spPr bwMode="auto">
          <a:xfrm flipH="1">
            <a:off x="2525416" y="3320469"/>
            <a:ext cx="1260230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sp>
        <p:nvSpPr>
          <p:cNvPr id="212" name="Полилиния 23"/>
          <p:cNvSpPr/>
          <p:nvPr/>
        </p:nvSpPr>
        <p:spPr bwMode="auto">
          <a:xfrm>
            <a:off x="2437547" y="2876586"/>
            <a:ext cx="4134196" cy="1173895"/>
          </a:xfrm>
          <a:custGeom>
            <a:avLst/>
            <a:gdLst>
              <a:gd name="connsiteX0" fmla="*/ 0 w 4929222"/>
              <a:gd name="connsiteY0" fmla="*/ 678661 h 1357322"/>
              <a:gd name="connsiteX1" fmla="*/ 1810305 w 4929222"/>
              <a:gd name="connsiteY1" fmla="*/ 24356 h 1357322"/>
              <a:gd name="connsiteX2" fmla="*/ 2464612 w 4929222"/>
              <a:gd name="connsiteY2" fmla="*/ 3 h 1357322"/>
              <a:gd name="connsiteX3" fmla="*/ 3118921 w 4929222"/>
              <a:gd name="connsiteY3" fmla="*/ 24356 h 1357322"/>
              <a:gd name="connsiteX4" fmla="*/ 4929222 w 4929222"/>
              <a:gd name="connsiteY4" fmla="*/ 678668 h 1357322"/>
              <a:gd name="connsiteX5" fmla="*/ 3118919 w 4929222"/>
              <a:gd name="connsiteY5" fmla="*/ 1332976 h 1357322"/>
              <a:gd name="connsiteX6" fmla="*/ 2464611 w 4929222"/>
              <a:gd name="connsiteY6" fmla="*/ 1357329 h 1357322"/>
              <a:gd name="connsiteX7" fmla="*/ 1810302 w 4929222"/>
              <a:gd name="connsiteY7" fmla="*/ 1332976 h 1357322"/>
              <a:gd name="connsiteX8" fmla="*/ 0 w 4929222"/>
              <a:gd name="connsiteY8" fmla="*/ 678665 h 1357322"/>
              <a:gd name="connsiteX9" fmla="*/ 0 w 4929222"/>
              <a:gd name="connsiteY9" fmla="*/ 678661 h 1357322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9" fmla="*/ 2556057 w 4929234"/>
              <a:gd name="connsiteY9" fmla="*/ 91440 h 1357326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9" fmla="*/ 2556057 w 4929234"/>
              <a:gd name="connsiteY9" fmla="*/ 91440 h 1357326"/>
              <a:gd name="connsiteX10" fmla="*/ 2464617 w 4929234"/>
              <a:gd name="connsiteY10" fmla="*/ 0 h 1357326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9" fmla="*/ 2647497 w 4929234"/>
              <a:gd name="connsiteY9" fmla="*/ 182880 h 1357326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0" fmla="*/ 3118926 w 4929234"/>
              <a:gd name="connsiteY0" fmla="*/ 0 h 1332973"/>
              <a:gd name="connsiteX1" fmla="*/ 4929227 w 4929234"/>
              <a:gd name="connsiteY1" fmla="*/ 654312 h 1332973"/>
              <a:gd name="connsiteX2" fmla="*/ 3118924 w 4929234"/>
              <a:gd name="connsiteY2" fmla="*/ 1308620 h 1332973"/>
              <a:gd name="connsiteX3" fmla="*/ 2464616 w 4929234"/>
              <a:gd name="connsiteY3" fmla="*/ 1332973 h 1332973"/>
              <a:gd name="connsiteX4" fmla="*/ 1810307 w 4929234"/>
              <a:gd name="connsiteY4" fmla="*/ 1308620 h 1332973"/>
              <a:gd name="connsiteX5" fmla="*/ 5 w 4929234"/>
              <a:gd name="connsiteY5" fmla="*/ 654309 h 1332973"/>
              <a:gd name="connsiteX6" fmla="*/ 5 w 4929234"/>
              <a:gd name="connsiteY6" fmla="*/ 654305 h 1332973"/>
              <a:gd name="connsiteX7" fmla="*/ 1810310 w 4929234"/>
              <a:gd name="connsiteY7" fmla="*/ 0 h 133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9234" h="1332973">
                <a:moveTo>
                  <a:pt x="3118926" y="0"/>
                </a:moveTo>
                <a:cubicBezTo>
                  <a:pt x="4188305" y="81085"/>
                  <a:pt x="4929234" y="348886"/>
                  <a:pt x="4929227" y="654312"/>
                </a:cubicBezTo>
                <a:cubicBezTo>
                  <a:pt x="4929227" y="959737"/>
                  <a:pt x="4188298" y="1227535"/>
                  <a:pt x="3118924" y="1308620"/>
                </a:cubicBezTo>
                <a:cubicBezTo>
                  <a:pt x="2905775" y="1324782"/>
                  <a:pt x="2685698" y="1332973"/>
                  <a:pt x="2464616" y="1332973"/>
                </a:cubicBezTo>
                <a:cubicBezTo>
                  <a:pt x="2243534" y="1332973"/>
                  <a:pt x="2023456" y="1324782"/>
                  <a:pt x="1810307" y="1308620"/>
                </a:cubicBezTo>
                <a:cubicBezTo>
                  <a:pt x="740930" y="1227535"/>
                  <a:pt x="0" y="959735"/>
                  <a:pt x="5" y="654309"/>
                </a:cubicBezTo>
                <a:lnTo>
                  <a:pt x="5" y="654305"/>
                </a:lnTo>
                <a:cubicBezTo>
                  <a:pt x="10" y="348881"/>
                  <a:pt x="740939" y="81084"/>
                  <a:pt x="1810310" y="0"/>
                </a:cubicBezTo>
              </a:path>
            </a:pathLst>
          </a:custGeom>
          <a:ln w="38100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13" name="Прямая соединительная линия 44"/>
          <p:cNvCxnSpPr>
            <a:cxnSpLocks noChangeShapeType="1"/>
          </p:cNvCxnSpPr>
          <p:nvPr/>
        </p:nvCxnSpPr>
        <p:spPr bwMode="auto">
          <a:xfrm>
            <a:off x="4960520" y="3816557"/>
            <a:ext cx="45427" cy="19367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14" name="Прямая соединительная линия 45"/>
          <p:cNvCxnSpPr>
            <a:cxnSpLocks noChangeShapeType="1"/>
          </p:cNvCxnSpPr>
          <p:nvPr/>
        </p:nvCxnSpPr>
        <p:spPr bwMode="auto">
          <a:xfrm>
            <a:off x="4882846" y="3884811"/>
            <a:ext cx="99646" cy="223839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15" name="Прямая соединительная линия 46"/>
          <p:cNvCxnSpPr>
            <a:cxnSpLocks noChangeShapeType="1"/>
          </p:cNvCxnSpPr>
          <p:nvPr/>
        </p:nvCxnSpPr>
        <p:spPr bwMode="auto">
          <a:xfrm>
            <a:off x="4825695" y="3921325"/>
            <a:ext cx="99646" cy="28892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16" name="Прямая соединительная линия 49"/>
          <p:cNvCxnSpPr>
            <a:cxnSpLocks noChangeShapeType="1"/>
          </p:cNvCxnSpPr>
          <p:nvPr/>
        </p:nvCxnSpPr>
        <p:spPr bwMode="auto">
          <a:xfrm flipH="1">
            <a:off x="2941585" y="3826866"/>
            <a:ext cx="1261696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17" name="Прямая соединительная линия 50"/>
          <p:cNvCxnSpPr>
            <a:cxnSpLocks noChangeShapeType="1"/>
          </p:cNvCxnSpPr>
          <p:nvPr/>
        </p:nvCxnSpPr>
        <p:spPr bwMode="auto">
          <a:xfrm flipH="1">
            <a:off x="2762808" y="3764956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18" name="Прямая соединительная линия 51"/>
          <p:cNvCxnSpPr>
            <a:cxnSpLocks noChangeShapeType="1"/>
          </p:cNvCxnSpPr>
          <p:nvPr/>
        </p:nvCxnSpPr>
        <p:spPr bwMode="auto">
          <a:xfrm flipH="1">
            <a:off x="3121828" y="3890366"/>
            <a:ext cx="1260230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19" name="Прямая соединительная линия 52"/>
          <p:cNvCxnSpPr>
            <a:cxnSpLocks noChangeShapeType="1"/>
          </p:cNvCxnSpPr>
          <p:nvPr/>
        </p:nvCxnSpPr>
        <p:spPr bwMode="auto">
          <a:xfrm flipH="1">
            <a:off x="3419304" y="3953866"/>
            <a:ext cx="1261696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0" name="Прямая соединительная линия 53"/>
          <p:cNvCxnSpPr>
            <a:cxnSpLocks noChangeShapeType="1"/>
          </p:cNvCxnSpPr>
          <p:nvPr/>
        </p:nvCxnSpPr>
        <p:spPr bwMode="auto">
          <a:xfrm flipH="1">
            <a:off x="4401112" y="3953866"/>
            <a:ext cx="1261696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1" name="Прямая соединительная линия 54"/>
          <p:cNvCxnSpPr>
            <a:cxnSpLocks noChangeShapeType="1"/>
          </p:cNvCxnSpPr>
          <p:nvPr/>
        </p:nvCxnSpPr>
        <p:spPr bwMode="auto">
          <a:xfrm flipH="1">
            <a:off x="4639973" y="3890366"/>
            <a:ext cx="1260230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2" name="Прямая соединительная линия 55"/>
          <p:cNvCxnSpPr>
            <a:cxnSpLocks noChangeShapeType="1"/>
          </p:cNvCxnSpPr>
          <p:nvPr/>
        </p:nvCxnSpPr>
        <p:spPr bwMode="auto">
          <a:xfrm flipH="1">
            <a:off x="4456792" y="3826866"/>
            <a:ext cx="1623646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3" name="Прямая соединительная линия 56"/>
          <p:cNvCxnSpPr>
            <a:cxnSpLocks noChangeShapeType="1"/>
          </p:cNvCxnSpPr>
          <p:nvPr/>
        </p:nvCxnSpPr>
        <p:spPr bwMode="auto">
          <a:xfrm flipH="1">
            <a:off x="4276562" y="3764956"/>
            <a:ext cx="1982664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4" name="Прямая соединительная линия 57"/>
          <p:cNvCxnSpPr>
            <a:cxnSpLocks noChangeShapeType="1"/>
          </p:cNvCxnSpPr>
          <p:nvPr/>
        </p:nvCxnSpPr>
        <p:spPr bwMode="auto">
          <a:xfrm flipH="1">
            <a:off x="4064073" y="3637958"/>
            <a:ext cx="2373922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5" name="Прямая соединительная линия 58"/>
          <p:cNvCxnSpPr>
            <a:cxnSpLocks noChangeShapeType="1"/>
          </p:cNvCxnSpPr>
          <p:nvPr/>
        </p:nvCxnSpPr>
        <p:spPr bwMode="auto">
          <a:xfrm flipH="1">
            <a:off x="4154934" y="3701453"/>
            <a:ext cx="2222988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6" name="Прямая соединительная линия 59"/>
          <p:cNvCxnSpPr>
            <a:cxnSpLocks noChangeShapeType="1"/>
          </p:cNvCxnSpPr>
          <p:nvPr/>
        </p:nvCxnSpPr>
        <p:spPr bwMode="auto">
          <a:xfrm flipH="1">
            <a:off x="5210009" y="3574469"/>
            <a:ext cx="1260230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7" name="Прямая соединительная линия 60"/>
          <p:cNvCxnSpPr>
            <a:cxnSpLocks noChangeShapeType="1"/>
          </p:cNvCxnSpPr>
          <p:nvPr/>
        </p:nvCxnSpPr>
        <p:spPr bwMode="auto">
          <a:xfrm flipH="1">
            <a:off x="5236383" y="3510969"/>
            <a:ext cx="1260230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8" name="Прямая соединительная линия 61"/>
          <p:cNvCxnSpPr>
            <a:cxnSpLocks noChangeShapeType="1"/>
          </p:cNvCxnSpPr>
          <p:nvPr/>
        </p:nvCxnSpPr>
        <p:spPr bwMode="auto">
          <a:xfrm flipH="1">
            <a:off x="2651439" y="3709391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29" name="Прямая соединительная линия 62"/>
          <p:cNvCxnSpPr>
            <a:cxnSpLocks noChangeShapeType="1"/>
          </p:cNvCxnSpPr>
          <p:nvPr/>
        </p:nvCxnSpPr>
        <p:spPr bwMode="auto">
          <a:xfrm flipH="1">
            <a:off x="2584032" y="3637958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30" name="Прямая соединительная линия 64"/>
          <p:cNvCxnSpPr>
            <a:cxnSpLocks noChangeShapeType="1"/>
          </p:cNvCxnSpPr>
          <p:nvPr/>
        </p:nvCxnSpPr>
        <p:spPr bwMode="auto">
          <a:xfrm flipH="1">
            <a:off x="2485859" y="3510969"/>
            <a:ext cx="1291002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31" name="Прямая соединительная линия 66"/>
          <p:cNvCxnSpPr>
            <a:cxnSpLocks noChangeShapeType="1"/>
          </p:cNvCxnSpPr>
          <p:nvPr/>
        </p:nvCxnSpPr>
        <p:spPr bwMode="auto">
          <a:xfrm flipH="1">
            <a:off x="5259832" y="3447469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32" name="Прямая соединительная линия 67"/>
          <p:cNvCxnSpPr>
            <a:cxnSpLocks noChangeShapeType="1"/>
          </p:cNvCxnSpPr>
          <p:nvPr/>
        </p:nvCxnSpPr>
        <p:spPr bwMode="auto">
          <a:xfrm flipH="1">
            <a:off x="5201208" y="2939454"/>
            <a:ext cx="444012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33" name="Прямая соединительная линия 68"/>
          <p:cNvCxnSpPr>
            <a:cxnSpLocks noChangeShapeType="1"/>
          </p:cNvCxnSpPr>
          <p:nvPr/>
        </p:nvCxnSpPr>
        <p:spPr bwMode="auto">
          <a:xfrm flipH="1">
            <a:off x="5239313" y="3002954"/>
            <a:ext cx="600808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34" name="Прямая соединительная линия 69"/>
          <p:cNvCxnSpPr>
            <a:cxnSpLocks noChangeShapeType="1"/>
          </p:cNvCxnSpPr>
          <p:nvPr/>
        </p:nvCxnSpPr>
        <p:spPr bwMode="auto">
          <a:xfrm flipH="1">
            <a:off x="5258371" y="3066454"/>
            <a:ext cx="782514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35" name="Прямая соединительная линия 70"/>
          <p:cNvCxnSpPr>
            <a:cxnSpLocks noChangeShapeType="1"/>
          </p:cNvCxnSpPr>
          <p:nvPr/>
        </p:nvCxnSpPr>
        <p:spPr bwMode="auto">
          <a:xfrm flipH="1">
            <a:off x="5237855" y="3129954"/>
            <a:ext cx="962756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36" name="Прямая соединительная линия 71"/>
          <p:cNvCxnSpPr>
            <a:cxnSpLocks noChangeShapeType="1"/>
          </p:cNvCxnSpPr>
          <p:nvPr/>
        </p:nvCxnSpPr>
        <p:spPr bwMode="auto">
          <a:xfrm>
            <a:off x="4141726" y="2231428"/>
            <a:ext cx="87923" cy="401639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37" name="Прямая соединительная линия 72"/>
          <p:cNvCxnSpPr>
            <a:cxnSpLocks noChangeShapeType="1"/>
          </p:cNvCxnSpPr>
          <p:nvPr/>
        </p:nvCxnSpPr>
        <p:spPr bwMode="auto">
          <a:xfrm>
            <a:off x="4560465" y="4010224"/>
            <a:ext cx="87923" cy="350837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38" name="Прямая соединительная линия 73"/>
          <p:cNvCxnSpPr>
            <a:cxnSpLocks noChangeShapeType="1"/>
          </p:cNvCxnSpPr>
          <p:nvPr/>
        </p:nvCxnSpPr>
        <p:spPr bwMode="auto">
          <a:xfrm>
            <a:off x="4209135" y="2218728"/>
            <a:ext cx="87923" cy="401639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39" name="Прямая соединительная линия 74"/>
          <p:cNvCxnSpPr>
            <a:cxnSpLocks noChangeShapeType="1"/>
          </p:cNvCxnSpPr>
          <p:nvPr/>
        </p:nvCxnSpPr>
        <p:spPr bwMode="auto">
          <a:xfrm>
            <a:off x="4280941" y="2223489"/>
            <a:ext cx="87923" cy="3921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0" name="Прямая соединительная линия 75"/>
          <p:cNvCxnSpPr>
            <a:cxnSpLocks noChangeShapeType="1"/>
          </p:cNvCxnSpPr>
          <p:nvPr/>
        </p:nvCxnSpPr>
        <p:spPr bwMode="auto">
          <a:xfrm>
            <a:off x="4643988" y="4010223"/>
            <a:ext cx="71804" cy="34766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1" name="Прямая соединительная линия 76"/>
          <p:cNvCxnSpPr>
            <a:cxnSpLocks noChangeShapeType="1"/>
          </p:cNvCxnSpPr>
          <p:nvPr/>
        </p:nvCxnSpPr>
        <p:spPr bwMode="auto">
          <a:xfrm>
            <a:off x="4715804" y="3981649"/>
            <a:ext cx="71803" cy="34607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2" name="Прямая соединительная линия 78"/>
          <p:cNvCxnSpPr>
            <a:cxnSpLocks noChangeShapeType="1"/>
          </p:cNvCxnSpPr>
          <p:nvPr/>
        </p:nvCxnSpPr>
        <p:spPr bwMode="auto">
          <a:xfrm>
            <a:off x="4787595" y="3946723"/>
            <a:ext cx="71804" cy="34766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3" name="Прямая соединительная линия 79"/>
          <p:cNvCxnSpPr>
            <a:cxnSpLocks noChangeShapeType="1"/>
          </p:cNvCxnSpPr>
          <p:nvPr/>
        </p:nvCxnSpPr>
        <p:spPr bwMode="auto">
          <a:xfrm>
            <a:off x="4443593" y="2294943"/>
            <a:ext cx="99646" cy="32067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4" name="Прямая соединительная линия 82"/>
          <p:cNvCxnSpPr>
            <a:cxnSpLocks noChangeShapeType="1"/>
          </p:cNvCxnSpPr>
          <p:nvPr/>
        </p:nvCxnSpPr>
        <p:spPr bwMode="auto">
          <a:xfrm>
            <a:off x="4083111" y="2255257"/>
            <a:ext cx="86458" cy="41592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5" name="Прямая соединительная линия 83"/>
          <p:cNvCxnSpPr>
            <a:cxnSpLocks noChangeShapeType="1"/>
          </p:cNvCxnSpPr>
          <p:nvPr/>
        </p:nvCxnSpPr>
        <p:spPr bwMode="auto">
          <a:xfrm>
            <a:off x="4023028" y="2299690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6" name="Прямая соединительная линия 84"/>
          <p:cNvCxnSpPr>
            <a:cxnSpLocks noChangeShapeType="1"/>
          </p:cNvCxnSpPr>
          <p:nvPr/>
        </p:nvCxnSpPr>
        <p:spPr bwMode="auto">
          <a:xfrm>
            <a:off x="3973205" y="2375892"/>
            <a:ext cx="150934" cy="60166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7" name="Прямая соединительная линия 85"/>
          <p:cNvCxnSpPr>
            <a:cxnSpLocks noChangeShapeType="1"/>
          </p:cNvCxnSpPr>
          <p:nvPr/>
        </p:nvCxnSpPr>
        <p:spPr bwMode="auto">
          <a:xfrm>
            <a:off x="4490569" y="4018682"/>
            <a:ext cx="69893" cy="328100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8" name="Прямая соединительная линия 86"/>
          <p:cNvCxnSpPr>
            <a:cxnSpLocks noChangeShapeType="1"/>
          </p:cNvCxnSpPr>
          <p:nvPr/>
        </p:nvCxnSpPr>
        <p:spPr bwMode="auto">
          <a:xfrm>
            <a:off x="4406231" y="4018682"/>
            <a:ext cx="67773" cy="297144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49" name="Прямая соединительная линия 87"/>
          <p:cNvCxnSpPr>
            <a:cxnSpLocks noChangeShapeType="1"/>
          </p:cNvCxnSpPr>
          <p:nvPr/>
        </p:nvCxnSpPr>
        <p:spPr bwMode="auto">
          <a:xfrm>
            <a:off x="3918252" y="2427944"/>
            <a:ext cx="81149" cy="32273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50" name="Прямая соединительная линия 88"/>
          <p:cNvCxnSpPr>
            <a:cxnSpLocks noChangeShapeType="1"/>
          </p:cNvCxnSpPr>
          <p:nvPr/>
        </p:nvCxnSpPr>
        <p:spPr bwMode="auto">
          <a:xfrm>
            <a:off x="3850113" y="2668006"/>
            <a:ext cx="32960" cy="169864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sp>
        <p:nvSpPr>
          <p:cNvPr id="251" name="Полилиния 67"/>
          <p:cNvSpPr/>
          <p:nvPr/>
        </p:nvSpPr>
        <p:spPr>
          <a:xfrm>
            <a:off x="4110266" y="2665312"/>
            <a:ext cx="455694" cy="1343061"/>
          </a:xfrm>
          <a:custGeom>
            <a:avLst/>
            <a:gdLst>
              <a:gd name="connsiteX0" fmla="*/ 134144 w 548481"/>
              <a:gd name="connsiteY0" fmla="*/ 0 h 1552575"/>
              <a:gd name="connsiteX1" fmla="*/ 72231 w 548481"/>
              <a:gd name="connsiteY1" fmla="*/ 47625 h 1552575"/>
              <a:gd name="connsiteX2" fmla="*/ 19844 w 548481"/>
              <a:gd name="connsiteY2" fmla="*/ 185738 h 1552575"/>
              <a:gd name="connsiteX3" fmla="*/ 794 w 548481"/>
              <a:gd name="connsiteY3" fmla="*/ 376238 h 1552575"/>
              <a:gd name="connsiteX4" fmla="*/ 15081 w 548481"/>
              <a:gd name="connsiteY4" fmla="*/ 585788 h 1552575"/>
              <a:gd name="connsiteX5" fmla="*/ 57944 w 548481"/>
              <a:gd name="connsiteY5" fmla="*/ 804863 h 1552575"/>
              <a:gd name="connsiteX6" fmla="*/ 138906 w 548481"/>
              <a:gd name="connsiteY6" fmla="*/ 1066800 h 1552575"/>
              <a:gd name="connsiteX7" fmla="*/ 253206 w 548481"/>
              <a:gd name="connsiteY7" fmla="*/ 1295400 h 1552575"/>
              <a:gd name="connsiteX8" fmla="*/ 391319 w 548481"/>
              <a:gd name="connsiteY8" fmla="*/ 1476375 h 1552575"/>
              <a:gd name="connsiteX9" fmla="*/ 548481 w 548481"/>
              <a:gd name="connsiteY9" fmla="*/ 1552575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481" h="1552575">
                <a:moveTo>
                  <a:pt x="134144" y="0"/>
                </a:moveTo>
                <a:cubicBezTo>
                  <a:pt x="112712" y="8334"/>
                  <a:pt x="91281" y="16669"/>
                  <a:pt x="72231" y="47625"/>
                </a:cubicBezTo>
                <a:cubicBezTo>
                  <a:pt x="53181" y="78581"/>
                  <a:pt x="31750" y="130969"/>
                  <a:pt x="19844" y="185738"/>
                </a:cubicBezTo>
                <a:cubicBezTo>
                  <a:pt x="7938" y="240507"/>
                  <a:pt x="1588" y="309563"/>
                  <a:pt x="794" y="376238"/>
                </a:cubicBezTo>
                <a:cubicBezTo>
                  <a:pt x="0" y="442913"/>
                  <a:pt x="5556" y="514351"/>
                  <a:pt x="15081" y="585788"/>
                </a:cubicBezTo>
                <a:cubicBezTo>
                  <a:pt x="24606" y="657226"/>
                  <a:pt x="37307" y="724694"/>
                  <a:pt x="57944" y="804863"/>
                </a:cubicBezTo>
                <a:cubicBezTo>
                  <a:pt x="78581" y="885032"/>
                  <a:pt x="106362" y="985044"/>
                  <a:pt x="138906" y="1066800"/>
                </a:cubicBezTo>
                <a:cubicBezTo>
                  <a:pt x="171450" y="1148556"/>
                  <a:pt x="211137" y="1227137"/>
                  <a:pt x="253206" y="1295400"/>
                </a:cubicBezTo>
                <a:cubicBezTo>
                  <a:pt x="295275" y="1363663"/>
                  <a:pt x="342107" y="1433513"/>
                  <a:pt x="391319" y="1476375"/>
                </a:cubicBezTo>
                <a:cubicBezTo>
                  <a:pt x="440532" y="1519238"/>
                  <a:pt x="494506" y="1535906"/>
                  <a:pt x="548481" y="1552575"/>
                </a:cubicBezTo>
              </a:path>
            </a:pathLst>
          </a:custGeom>
          <a:ln w="12700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52" name="Полилиния 68"/>
          <p:cNvSpPr/>
          <p:nvPr/>
        </p:nvSpPr>
        <p:spPr>
          <a:xfrm rot="151421">
            <a:off x="4522689" y="3099241"/>
            <a:ext cx="739340" cy="962389"/>
          </a:xfrm>
          <a:custGeom>
            <a:avLst/>
            <a:gdLst>
              <a:gd name="connsiteX0" fmla="*/ 854765 w 854765"/>
              <a:gd name="connsiteY0" fmla="*/ 0 h 1083365"/>
              <a:gd name="connsiteX1" fmla="*/ 496956 w 854765"/>
              <a:gd name="connsiteY1" fmla="*/ 546652 h 1083365"/>
              <a:gd name="connsiteX2" fmla="*/ 248478 w 854765"/>
              <a:gd name="connsiteY2" fmla="*/ 854765 h 1083365"/>
              <a:gd name="connsiteX3" fmla="*/ 0 w 854765"/>
              <a:gd name="connsiteY3" fmla="*/ 1083365 h 1083365"/>
              <a:gd name="connsiteX4" fmla="*/ 0 w 854765"/>
              <a:gd name="connsiteY4" fmla="*/ 1083365 h 108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765" h="1083365">
                <a:moveTo>
                  <a:pt x="854765" y="0"/>
                </a:moveTo>
                <a:cubicBezTo>
                  <a:pt x="726384" y="202095"/>
                  <a:pt x="598004" y="404191"/>
                  <a:pt x="496956" y="546652"/>
                </a:cubicBezTo>
                <a:cubicBezTo>
                  <a:pt x="395908" y="689113"/>
                  <a:pt x="331304" y="765313"/>
                  <a:pt x="248478" y="854765"/>
                </a:cubicBezTo>
                <a:cubicBezTo>
                  <a:pt x="165652" y="944217"/>
                  <a:pt x="0" y="1083365"/>
                  <a:pt x="0" y="1083365"/>
                </a:cubicBezTo>
                <a:lnTo>
                  <a:pt x="0" y="1083365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53" name="Прямая соединительная линия 92"/>
          <p:cNvCxnSpPr>
            <a:cxnSpLocks noChangeShapeType="1"/>
          </p:cNvCxnSpPr>
          <p:nvPr/>
        </p:nvCxnSpPr>
        <p:spPr bwMode="auto">
          <a:xfrm>
            <a:off x="3885282" y="2552119"/>
            <a:ext cx="64475" cy="25125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54" name="Прямая соединительная линия 93"/>
          <p:cNvCxnSpPr>
            <a:cxnSpLocks noChangeShapeType="1"/>
          </p:cNvCxnSpPr>
          <p:nvPr/>
        </p:nvCxnSpPr>
        <p:spPr bwMode="auto">
          <a:xfrm flipV="1">
            <a:off x="5015475" y="2134589"/>
            <a:ext cx="482111" cy="671512"/>
          </a:xfrm>
          <a:prstGeom prst="line">
            <a:avLst/>
          </a:prstGeom>
          <a:noFill/>
          <a:ln w="3175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55" name="Прямая соединительная линия 94"/>
          <p:cNvCxnSpPr>
            <a:cxnSpLocks noChangeShapeType="1"/>
          </p:cNvCxnSpPr>
          <p:nvPr/>
        </p:nvCxnSpPr>
        <p:spPr bwMode="auto">
          <a:xfrm flipH="1">
            <a:off x="5120594" y="2210790"/>
            <a:ext cx="391272" cy="611288"/>
          </a:xfrm>
          <a:prstGeom prst="line">
            <a:avLst/>
          </a:prstGeom>
          <a:noFill/>
          <a:ln w="3175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56" name="Прямая соединительная линия 95"/>
          <p:cNvCxnSpPr>
            <a:cxnSpLocks noChangeShapeType="1"/>
          </p:cNvCxnSpPr>
          <p:nvPr/>
        </p:nvCxnSpPr>
        <p:spPr bwMode="auto">
          <a:xfrm flipH="1">
            <a:off x="5164650" y="2313993"/>
            <a:ext cx="411696" cy="606071"/>
          </a:xfrm>
          <a:prstGeom prst="line">
            <a:avLst/>
          </a:prstGeom>
          <a:noFill/>
          <a:ln w="3175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57" name="Прямая соединительная линия 96"/>
          <p:cNvCxnSpPr>
            <a:cxnSpLocks noChangeShapeType="1"/>
          </p:cNvCxnSpPr>
          <p:nvPr/>
        </p:nvCxnSpPr>
        <p:spPr bwMode="auto">
          <a:xfrm flipH="1">
            <a:off x="4981397" y="2126669"/>
            <a:ext cx="420566" cy="60642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58" name="Прямая соединительная линия 97"/>
          <p:cNvCxnSpPr>
            <a:cxnSpLocks noChangeShapeType="1"/>
          </p:cNvCxnSpPr>
          <p:nvPr/>
        </p:nvCxnSpPr>
        <p:spPr bwMode="auto">
          <a:xfrm flipH="1">
            <a:off x="4921316" y="2179040"/>
            <a:ext cx="361950" cy="506412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59" name="Прямая соединительная линия 98"/>
          <p:cNvCxnSpPr>
            <a:cxnSpLocks noChangeShapeType="1"/>
          </p:cNvCxnSpPr>
          <p:nvPr/>
        </p:nvCxnSpPr>
        <p:spPr bwMode="auto">
          <a:xfrm flipH="1">
            <a:off x="4861235" y="2369557"/>
            <a:ext cx="183174" cy="287337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60" name="Прямая соединительная линия 99"/>
          <p:cNvCxnSpPr>
            <a:cxnSpLocks noChangeShapeType="1"/>
          </p:cNvCxnSpPr>
          <p:nvPr/>
        </p:nvCxnSpPr>
        <p:spPr bwMode="auto">
          <a:xfrm flipH="1">
            <a:off x="5185111" y="2525133"/>
            <a:ext cx="351670" cy="508219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61" name="Прямая соединительная линия 100"/>
          <p:cNvCxnSpPr>
            <a:cxnSpLocks noChangeShapeType="1"/>
          </p:cNvCxnSpPr>
          <p:nvPr/>
        </p:nvCxnSpPr>
        <p:spPr bwMode="auto">
          <a:xfrm flipH="1">
            <a:off x="4182382" y="3989518"/>
            <a:ext cx="118696" cy="190500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sp>
        <p:nvSpPr>
          <p:cNvPr id="262" name="Полилиния 78"/>
          <p:cNvSpPr/>
          <p:nvPr/>
        </p:nvSpPr>
        <p:spPr>
          <a:xfrm>
            <a:off x="4161934" y="2797432"/>
            <a:ext cx="845723" cy="1169628"/>
          </a:xfrm>
          <a:custGeom>
            <a:avLst/>
            <a:gdLst>
              <a:gd name="connsiteX0" fmla="*/ 939225 w 960603"/>
              <a:gd name="connsiteY0" fmla="*/ 0 h 1316432"/>
              <a:gd name="connsiteX1" fmla="*/ 955776 w 960603"/>
              <a:gd name="connsiteY1" fmla="*/ 57926 h 1316432"/>
              <a:gd name="connsiteX2" fmla="*/ 943363 w 960603"/>
              <a:gd name="connsiteY2" fmla="*/ 144815 h 1316432"/>
              <a:gd name="connsiteX3" fmla="*/ 852337 w 960603"/>
              <a:gd name="connsiteY3" fmla="*/ 388930 h 1316432"/>
              <a:gd name="connsiteX4" fmla="*/ 608221 w 960603"/>
              <a:gd name="connsiteY4" fmla="*/ 786136 h 1316432"/>
              <a:gd name="connsiteX5" fmla="*/ 397206 w 960603"/>
              <a:gd name="connsiteY5" fmla="*/ 1042664 h 1316432"/>
              <a:gd name="connsiteX6" fmla="*/ 219291 w 960603"/>
              <a:gd name="connsiteY6" fmla="*/ 1220579 h 1316432"/>
              <a:gd name="connsiteX7" fmla="*/ 82751 w 960603"/>
              <a:gd name="connsiteY7" fmla="*/ 1303330 h 1316432"/>
              <a:gd name="connsiteX8" fmla="*/ 0 w 960603"/>
              <a:gd name="connsiteY8" fmla="*/ 1299193 h 131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603" h="1316432">
                <a:moveTo>
                  <a:pt x="939225" y="0"/>
                </a:moveTo>
                <a:cubicBezTo>
                  <a:pt x="947155" y="16895"/>
                  <a:pt x="955086" y="33790"/>
                  <a:pt x="955776" y="57926"/>
                </a:cubicBezTo>
                <a:cubicBezTo>
                  <a:pt x="956466" y="82062"/>
                  <a:pt x="960603" y="89648"/>
                  <a:pt x="943363" y="144815"/>
                </a:cubicBezTo>
                <a:cubicBezTo>
                  <a:pt x="926123" y="199982"/>
                  <a:pt x="908194" y="282043"/>
                  <a:pt x="852337" y="388930"/>
                </a:cubicBezTo>
                <a:cubicBezTo>
                  <a:pt x="796480" y="495817"/>
                  <a:pt x="684076" y="677180"/>
                  <a:pt x="608221" y="786136"/>
                </a:cubicBezTo>
                <a:cubicBezTo>
                  <a:pt x="532366" y="895092"/>
                  <a:pt x="462028" y="970257"/>
                  <a:pt x="397206" y="1042664"/>
                </a:cubicBezTo>
                <a:cubicBezTo>
                  <a:pt x="332384" y="1115071"/>
                  <a:pt x="271700" y="1177135"/>
                  <a:pt x="219291" y="1220579"/>
                </a:cubicBezTo>
                <a:cubicBezTo>
                  <a:pt x="166882" y="1264023"/>
                  <a:pt x="119299" y="1290228"/>
                  <a:pt x="82751" y="1303330"/>
                </a:cubicBezTo>
                <a:cubicBezTo>
                  <a:pt x="46203" y="1316432"/>
                  <a:pt x="23101" y="1307812"/>
                  <a:pt x="0" y="1299193"/>
                </a:cubicBezTo>
              </a:path>
            </a:pathLst>
          </a:custGeom>
          <a:ln w="12700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63" name="Прямая соединительная линия 104"/>
          <p:cNvCxnSpPr>
            <a:cxnSpLocks noChangeShapeType="1"/>
          </p:cNvCxnSpPr>
          <p:nvPr/>
        </p:nvCxnSpPr>
        <p:spPr bwMode="auto">
          <a:xfrm flipH="1">
            <a:off x="4248342" y="4022444"/>
            <a:ext cx="120368" cy="185421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64" name="Прямая соединительная линия 105"/>
          <p:cNvCxnSpPr>
            <a:cxnSpLocks noChangeShapeType="1"/>
          </p:cNvCxnSpPr>
          <p:nvPr/>
        </p:nvCxnSpPr>
        <p:spPr bwMode="auto">
          <a:xfrm flipH="1">
            <a:off x="4096297" y="3963883"/>
            <a:ext cx="115764" cy="190500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65" name="Прямая соединительная линия 107"/>
          <p:cNvCxnSpPr>
            <a:cxnSpLocks noChangeShapeType="1"/>
          </p:cNvCxnSpPr>
          <p:nvPr/>
        </p:nvCxnSpPr>
        <p:spPr bwMode="auto">
          <a:xfrm flipH="1">
            <a:off x="5237843" y="3193469"/>
            <a:ext cx="1050680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66" name="Прямая соединительная линия 108"/>
          <p:cNvCxnSpPr>
            <a:cxnSpLocks noChangeShapeType="1"/>
          </p:cNvCxnSpPr>
          <p:nvPr/>
        </p:nvCxnSpPr>
        <p:spPr bwMode="auto">
          <a:xfrm flipH="1">
            <a:off x="5277408" y="3256969"/>
            <a:ext cx="1110762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67" name="Прямая соединительная линия 109"/>
          <p:cNvCxnSpPr>
            <a:cxnSpLocks noChangeShapeType="1"/>
          </p:cNvCxnSpPr>
          <p:nvPr/>
        </p:nvCxnSpPr>
        <p:spPr bwMode="auto">
          <a:xfrm flipH="1">
            <a:off x="2606008" y="3256969"/>
            <a:ext cx="1110762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68" name="Прямая соединительная линия 114"/>
          <p:cNvCxnSpPr>
            <a:cxnSpLocks noChangeShapeType="1"/>
          </p:cNvCxnSpPr>
          <p:nvPr/>
        </p:nvCxnSpPr>
        <p:spPr bwMode="auto">
          <a:xfrm flipH="1">
            <a:off x="3419296" y="2939454"/>
            <a:ext cx="420566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69" name="Прямая соединительная линия 115"/>
          <p:cNvCxnSpPr>
            <a:cxnSpLocks noChangeShapeType="1"/>
          </p:cNvCxnSpPr>
          <p:nvPr/>
        </p:nvCxnSpPr>
        <p:spPr bwMode="auto">
          <a:xfrm flipH="1">
            <a:off x="5281804" y="3320469"/>
            <a:ext cx="1170842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70" name="Прямая соединительная линия 116"/>
          <p:cNvCxnSpPr>
            <a:cxnSpLocks noChangeShapeType="1"/>
          </p:cNvCxnSpPr>
          <p:nvPr/>
        </p:nvCxnSpPr>
        <p:spPr bwMode="auto">
          <a:xfrm flipH="1">
            <a:off x="5289141" y="3383969"/>
            <a:ext cx="1201614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71" name="Прямая соединительная линия 117"/>
          <p:cNvCxnSpPr>
            <a:cxnSpLocks noChangeShapeType="1"/>
          </p:cNvCxnSpPr>
          <p:nvPr/>
        </p:nvCxnSpPr>
        <p:spPr bwMode="auto">
          <a:xfrm flipH="1">
            <a:off x="2465331" y="3383969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272" name="Прямая соединительная линия 118"/>
          <p:cNvCxnSpPr>
            <a:cxnSpLocks noChangeShapeType="1"/>
          </p:cNvCxnSpPr>
          <p:nvPr/>
        </p:nvCxnSpPr>
        <p:spPr bwMode="auto">
          <a:xfrm flipH="1">
            <a:off x="2465331" y="3447469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sp>
        <p:nvSpPr>
          <p:cNvPr id="273" name="Полилиния 94"/>
          <p:cNvSpPr/>
          <p:nvPr/>
        </p:nvSpPr>
        <p:spPr>
          <a:xfrm>
            <a:off x="3788870" y="3058227"/>
            <a:ext cx="287832" cy="872884"/>
          </a:xfrm>
          <a:custGeom>
            <a:avLst/>
            <a:gdLst>
              <a:gd name="connsiteX0" fmla="*/ 0 w 318052"/>
              <a:gd name="connsiteY0" fmla="*/ 0 h 983974"/>
              <a:gd name="connsiteX1" fmla="*/ 79513 w 318052"/>
              <a:gd name="connsiteY1" fmla="*/ 417444 h 983974"/>
              <a:gd name="connsiteX2" fmla="*/ 228600 w 318052"/>
              <a:gd name="connsiteY2" fmla="*/ 854765 h 983974"/>
              <a:gd name="connsiteX3" fmla="*/ 318052 w 318052"/>
              <a:gd name="connsiteY3" fmla="*/ 983974 h 9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052" h="983974">
                <a:moveTo>
                  <a:pt x="0" y="0"/>
                </a:moveTo>
                <a:cubicBezTo>
                  <a:pt x="20706" y="137491"/>
                  <a:pt x="41413" y="274983"/>
                  <a:pt x="79513" y="417444"/>
                </a:cubicBezTo>
                <a:cubicBezTo>
                  <a:pt x="117613" y="559905"/>
                  <a:pt x="188844" y="760343"/>
                  <a:pt x="228600" y="854765"/>
                </a:cubicBezTo>
                <a:cubicBezTo>
                  <a:pt x="268356" y="949187"/>
                  <a:pt x="293204" y="966580"/>
                  <a:pt x="318052" y="983974"/>
                </a:cubicBezTo>
              </a:path>
            </a:pathLst>
          </a:cu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74" name="Прямая соединительная линия 63"/>
          <p:cNvCxnSpPr>
            <a:cxnSpLocks noChangeShapeType="1"/>
          </p:cNvCxnSpPr>
          <p:nvPr/>
        </p:nvCxnSpPr>
        <p:spPr bwMode="auto">
          <a:xfrm flipH="1">
            <a:off x="2516619" y="3574469"/>
            <a:ext cx="141116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sp>
        <p:nvSpPr>
          <p:cNvPr id="275" name="Овал 105"/>
          <p:cNvSpPr/>
          <p:nvPr/>
        </p:nvSpPr>
        <p:spPr bwMode="auto">
          <a:xfrm>
            <a:off x="3609772" y="2580794"/>
            <a:ext cx="1686414" cy="1622509"/>
          </a:xfrm>
          <a:prstGeom prst="ellips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76" name="Прямая соединительная линия 108"/>
          <p:cNvCxnSpPr/>
          <p:nvPr/>
        </p:nvCxnSpPr>
        <p:spPr>
          <a:xfrm>
            <a:off x="4711758" y="1694063"/>
            <a:ext cx="390526" cy="619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Овал 27"/>
          <p:cNvSpPr/>
          <p:nvPr/>
        </p:nvSpPr>
        <p:spPr bwMode="auto">
          <a:xfrm rot="20689788">
            <a:off x="3857461" y="2148068"/>
            <a:ext cx="1188556" cy="2238891"/>
          </a:xfrm>
          <a:prstGeom prst="ellipse">
            <a:avLst/>
          </a:prstGeom>
          <a:noFill/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78" name="Line 35"/>
          <p:cNvSpPr>
            <a:spLocks noChangeShapeType="1"/>
          </p:cNvSpPr>
          <p:nvPr/>
        </p:nvSpPr>
        <p:spPr bwMode="auto">
          <a:xfrm flipH="1" flipV="1">
            <a:off x="2512955" y="2983903"/>
            <a:ext cx="1129812" cy="146051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79" name="Line 35"/>
          <p:cNvSpPr>
            <a:spLocks noChangeShapeType="1"/>
          </p:cNvSpPr>
          <p:nvPr/>
        </p:nvSpPr>
        <p:spPr bwMode="auto">
          <a:xfrm flipH="1">
            <a:off x="6407942" y="3034701"/>
            <a:ext cx="691662" cy="115888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80" name="Таблица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943409"/>
              </p:ext>
            </p:extLst>
          </p:nvPr>
        </p:nvGraphicFramePr>
        <p:xfrm>
          <a:off x="4664934" y="4825419"/>
          <a:ext cx="2198082" cy="1672892"/>
        </p:xfrm>
        <a:graphic>
          <a:graphicData uri="http://schemas.openxmlformats.org/drawingml/2006/table">
            <a:tbl>
              <a:tblPr/>
              <a:tblGrid>
                <a:gridCol w="1458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Канопус-В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» №2-ИК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2017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-В» №3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2018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«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Канопус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-В» №4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2018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-В» №5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5548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-В» №6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193170"/>
                  </a:ext>
                </a:extLst>
              </a:tr>
            </a:tbl>
          </a:graphicData>
        </a:graphic>
      </p:graphicFrame>
      <p:pic>
        <p:nvPicPr>
          <p:cNvPr id="281" name="Picture 53" descr="Ресурс Д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4000"/>
          </a:blip>
          <a:srcRect/>
          <a:stretch>
            <a:fillRect/>
          </a:stretch>
        </p:blipFill>
        <p:spPr bwMode="auto">
          <a:xfrm rot="19038917">
            <a:off x="1824001" y="2611860"/>
            <a:ext cx="846992" cy="57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" name="Picture 26" descr="Компоновка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77262">
            <a:off x="4119001" y="1166300"/>
            <a:ext cx="713728" cy="64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" name="Picture 26" descr="Компоновка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77262">
            <a:off x="3891640" y="1410790"/>
            <a:ext cx="713728" cy="64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64860" y="5228910"/>
            <a:ext cx="729266" cy="41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0943" y="5518458"/>
            <a:ext cx="729266" cy="41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0246" y="5844962"/>
            <a:ext cx="729266" cy="41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" name="Скругленный прямоугольник 286"/>
          <p:cNvSpPr/>
          <p:nvPr/>
        </p:nvSpPr>
        <p:spPr bwMode="auto">
          <a:xfrm>
            <a:off x="145079" y="4869160"/>
            <a:ext cx="3511777" cy="1771044"/>
          </a:xfrm>
          <a:prstGeom prst="roundRect">
            <a:avLst>
              <a:gd name="adj" fmla="val 6546"/>
            </a:avLst>
          </a:prstGeom>
          <a:solidFill>
            <a:srgbClr val="DDF2FF"/>
          </a:solidFill>
          <a:ln w="1905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6698" tIns="39883" rIns="76698" bIns="39883" numCol="1" rtlCol="0" anchor="ctr" anchorCtr="0" compatLnSpc="1">
            <a:prstTxWarp prst="textNoShape">
              <a:avLst/>
            </a:prstTxWarp>
          </a:bodyPr>
          <a:lstStyle/>
          <a:p>
            <a:pPr algn="ctr" defTabSz="779252">
              <a:lnSpc>
                <a:spcPct val="110000"/>
              </a:lnSpc>
            </a:pPr>
            <a:r>
              <a:rPr lang="ru-RU" sz="1000" b="1" cap="all" dirty="0">
                <a:solidFill>
                  <a:srgbClr val="16628C"/>
                </a:solidFill>
              </a:rPr>
              <a:t>В настоящее время российская орбитальная группировка обеспечивает все виды оптико-электронной съемки из космоса, в том числе и </a:t>
            </a:r>
            <a:r>
              <a:rPr lang="ru-RU" sz="1000" b="1" cap="all" dirty="0" err="1">
                <a:solidFill>
                  <a:srgbClr val="16628C"/>
                </a:solidFill>
              </a:rPr>
              <a:t>гиперспектральной</a:t>
            </a:r>
            <a:r>
              <a:rPr lang="ru-RU" sz="1000" b="1" cap="all" dirty="0">
                <a:solidFill>
                  <a:srgbClr val="16628C"/>
                </a:solidFill>
              </a:rPr>
              <a:t>. </a:t>
            </a:r>
          </a:p>
          <a:p>
            <a:pPr algn="ctr" defTabSz="779252">
              <a:lnSpc>
                <a:spcPct val="120000"/>
              </a:lnSpc>
              <a:spcBef>
                <a:spcPts val="426"/>
              </a:spcBef>
            </a:pPr>
            <a:r>
              <a:rPr lang="ru-RU" sz="1000" b="1" cap="all" dirty="0">
                <a:solidFill>
                  <a:srgbClr val="16628C"/>
                </a:solidFill>
              </a:rPr>
              <a:t>Получаемые информационные ресурсы обеспечивают  практически все потребности федеральных и региональных органов исполнительной власти</a:t>
            </a:r>
          </a:p>
        </p:txBody>
      </p:sp>
      <p:pic>
        <p:nvPicPr>
          <p:cNvPr id="28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35702" y="6180177"/>
            <a:ext cx="729266" cy="41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26" descr="Компоновка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77262">
            <a:off x="3776783" y="1652953"/>
            <a:ext cx="713728" cy="64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27" descr="Электро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911808" flipH="1" flipV="1">
            <a:off x="7622146" y="2573329"/>
            <a:ext cx="729225" cy="77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1" name="Прямая соединительная линия 105"/>
          <p:cNvCxnSpPr>
            <a:cxnSpLocks noChangeShapeType="1"/>
          </p:cNvCxnSpPr>
          <p:nvPr/>
        </p:nvCxnSpPr>
        <p:spPr bwMode="auto">
          <a:xfrm flipH="1">
            <a:off x="4078714" y="3939042"/>
            <a:ext cx="63192" cy="125452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292" name="Прямая соединительная линия 74"/>
          <p:cNvCxnSpPr>
            <a:cxnSpLocks noChangeShapeType="1"/>
          </p:cNvCxnSpPr>
          <p:nvPr/>
        </p:nvCxnSpPr>
        <p:spPr bwMode="auto">
          <a:xfrm>
            <a:off x="4346515" y="2194807"/>
            <a:ext cx="87923" cy="3921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93" name="Прямая соединительная линия 74"/>
          <p:cNvCxnSpPr>
            <a:cxnSpLocks noChangeShapeType="1"/>
          </p:cNvCxnSpPr>
          <p:nvPr/>
        </p:nvCxnSpPr>
        <p:spPr bwMode="auto">
          <a:xfrm>
            <a:off x="4505868" y="2221170"/>
            <a:ext cx="87923" cy="3921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94" name="Прямая соединительная линия 74"/>
          <p:cNvCxnSpPr>
            <a:cxnSpLocks noChangeShapeType="1"/>
          </p:cNvCxnSpPr>
          <p:nvPr/>
        </p:nvCxnSpPr>
        <p:spPr bwMode="auto">
          <a:xfrm>
            <a:off x="4596920" y="2349010"/>
            <a:ext cx="59874" cy="237909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295" name="Прямая соединительная линия 74"/>
          <p:cNvCxnSpPr>
            <a:cxnSpLocks noChangeShapeType="1"/>
          </p:cNvCxnSpPr>
          <p:nvPr/>
        </p:nvCxnSpPr>
        <p:spPr bwMode="auto">
          <a:xfrm>
            <a:off x="4688315" y="2448866"/>
            <a:ext cx="42852" cy="15504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pic>
        <p:nvPicPr>
          <p:cNvPr id="296" name="Picture 53" descr="Ресурс Д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4000"/>
          </a:blip>
          <a:srcRect/>
          <a:stretch>
            <a:fillRect/>
          </a:stretch>
        </p:blipFill>
        <p:spPr bwMode="auto">
          <a:xfrm rot="19038917">
            <a:off x="1365945" y="2876993"/>
            <a:ext cx="846992" cy="57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18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09AE33-ECC3-48B1-9C94-ED6F901B82B9}"/>
              </a:ext>
            </a:extLst>
          </p:cNvPr>
          <p:cNvSpPr/>
          <p:nvPr/>
        </p:nvSpPr>
        <p:spPr>
          <a:xfrm>
            <a:off x="3584848" y="14203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Единая территориально-распределенная информационная система ДЗЗ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60CB2D-9235-4915-9455-A380AF25A5C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/>
          <a:stretch/>
        </p:blipFill>
        <p:spPr bwMode="auto">
          <a:xfrm>
            <a:off x="542568" y="871018"/>
            <a:ext cx="8820864" cy="5874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303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467044-EEE2-4A24-A553-CAA34A96E68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9021" r="3642" b="5594"/>
          <a:stretch/>
        </p:blipFill>
        <p:spPr bwMode="auto">
          <a:xfrm>
            <a:off x="344488" y="836712"/>
            <a:ext cx="9217024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44A94A-E6F2-44B8-890F-FF24BA102E1E}"/>
              </a:ext>
            </a:extLst>
          </p:cNvPr>
          <p:cNvSpPr/>
          <p:nvPr/>
        </p:nvSpPr>
        <p:spPr>
          <a:xfrm>
            <a:off x="3584848" y="14203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Структура взаимодействия потребителей с ЕТРИС ДЗЗ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815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23577</TotalTime>
  <Words>1395</Words>
  <Application>Microsoft Office PowerPoint</Application>
  <PresentationFormat>Лист A4 (210x297 мм)</PresentationFormat>
  <Paragraphs>193</Paragraphs>
  <Slides>25</Slides>
  <Notes>11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(Основной текст)</vt:lpstr>
      <vt:lpstr>Elektra Light Pro</vt:lpstr>
      <vt:lpstr>MS Mincho</vt:lpstr>
      <vt:lpstr>Noir Pro</vt:lpstr>
      <vt:lpstr>Times New Roman</vt:lpstr>
      <vt:lpstr>Trebuchet MS</vt:lpstr>
      <vt:lpstr>Тема Office</vt:lpstr>
      <vt:lpstr>2_Специальное оформление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Apple</dc:creator>
  <cp:lastModifiedBy>Заичко Валерий Александрович</cp:lastModifiedBy>
  <cp:revision>888</cp:revision>
  <cp:lastPrinted>2018-11-23T11:39:16Z</cp:lastPrinted>
  <dcterms:created xsi:type="dcterms:W3CDTF">2014-07-15T01:53:40Z</dcterms:created>
  <dcterms:modified xsi:type="dcterms:W3CDTF">2024-09-15T18:31:35Z</dcterms:modified>
</cp:coreProperties>
</file>