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2" r:id="rId2"/>
    <p:sldId id="365" r:id="rId3"/>
    <p:sldId id="345" r:id="rId4"/>
    <p:sldId id="346" r:id="rId5"/>
    <p:sldId id="350" r:id="rId6"/>
    <p:sldId id="352" r:id="rId7"/>
    <p:sldId id="348" r:id="rId8"/>
    <p:sldId id="361" r:id="rId9"/>
    <p:sldId id="360" r:id="rId10"/>
    <p:sldId id="349" r:id="rId11"/>
    <p:sldId id="355" r:id="rId12"/>
    <p:sldId id="353" r:id="rId13"/>
    <p:sldId id="362" r:id="rId14"/>
    <p:sldId id="373" r:id="rId15"/>
    <p:sldId id="359" r:id="rId16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7FB"/>
    <a:srgbClr val="10263F"/>
    <a:srgbClr val="000000"/>
    <a:srgbClr val="1A314D"/>
    <a:srgbClr val="0D1D31"/>
    <a:srgbClr val="FFF899"/>
    <a:srgbClr val="00B0F0"/>
    <a:srgbClr val="E46C0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>
      <p:cViewPr varScale="1">
        <p:scale>
          <a:sx n="74" d="100"/>
          <a:sy n="74" d="100"/>
        </p:scale>
        <p:origin x="100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4229E7C-F7B5-4958-91DE-11360904B22C}" type="datetimeFigureOut">
              <a:rPr lang="ru-RU"/>
              <a:pPr>
                <a:defRPr/>
              </a:pPr>
              <a:t>10.09.2024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B5F611-7DD8-4734-A841-42F6C0328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72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740DC-3E88-4BE0-80DE-3AB03707CEF4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C8CE8-B80A-415A-A772-E995C03E2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7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4001-997D-4EAF-ADBD-3A40475E5830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C4B3-9CD0-4517-AC65-11E106207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3233A-73FE-4E8A-B945-697A37574699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2CB7-1BED-4385-AE1E-4A5D72B19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6619C-5B9A-4D04-8153-445063D218DE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A46D5-21E5-4F4A-869C-B09C25D4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5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AAC0-83B1-4539-8005-2AF9DE707867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67991-FE19-4C10-83D2-8806DBB07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B63B6-A96D-4A16-B115-DC28B1B4DF9B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B36F-661B-4936-BF36-F574A78B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59663-E745-4B38-9006-EA88917B9BFB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A97BB-9A27-4D7F-8A16-0E64EA793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7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8806F-5DCB-47BB-8E8C-7C5BE1A53246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3E904-B4C5-4935-8BBA-6E3677F46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C29BD-D3C7-4603-BDAB-9EA3584A5943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DE6B-1175-449D-A36E-F4392FFB0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A0ADD-2251-4463-A59A-0F4403A73F16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CA07-E768-4521-9AA8-0797BA4BC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72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5ADF-59CE-441C-AFF4-A49147BF9C97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0414-12D5-4616-8C33-52F41F99A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7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2E8244-0143-4A9D-B602-DA4784A705F5}" type="datetime1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B3F150-1368-475F-A77E-439DFF3E4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4.jp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4.wdp"/><Relationship Id="rId7" Type="http://schemas.openxmlformats.org/officeDocument/2006/relationships/image" Target="../media/image5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6.wdp"/><Relationship Id="rId7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microsoft.com/office/2007/relationships/hdphoto" Target="../media/hdphoto4.wdp"/><Relationship Id="rId4" Type="http://schemas.openxmlformats.org/officeDocument/2006/relationships/image" Target="../media/image6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jp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9496" y="2636912"/>
            <a:ext cx="92981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РАЗВИТИЕ РОССИЙСКОЙ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ОРБИТАЛЬНОЙ ГРУППИРОВКИ КС ДЗЗ</a:t>
            </a:r>
            <a:endParaRPr lang="ru-RU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2374438" cy="5760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04521" y="5301208"/>
            <a:ext cx="9808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Докладчик: Шилов Сергей Борисович - начальник отдела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Департамента научно-технических проектов и систем глобального мониторинга Госкорпорации «Роскосмос» </a:t>
            </a:r>
          </a:p>
        </p:txBody>
      </p:sp>
    </p:spTree>
    <p:extLst>
      <p:ext uri="{BB962C8B-B14F-4D97-AF65-F5344CB8AC3E}">
        <p14:creationId xmlns:p14="http://schemas.microsoft.com/office/powerpoint/2010/main" val="375703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38287"/>
            <a:ext cx="12192000" cy="5895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ОПТИКО-ЭЛЕКТРОННЫЕ КОСМИЧЕСКИЕ СИСТЕМЫ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ВЫСОКОДЕТАЛЬНОГО НАБЛЮДЕНИЯ ПОВЕРХНОСТИ ЗЕМЛИ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4" y="102349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02740" y="60014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668024" y="6360473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76313" y="4585374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894879" y="4800450"/>
            <a:ext cx="208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737882" y="4804333"/>
            <a:ext cx="566021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картографирование;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экология;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мониторинг чрезвычайных ситуаций;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инвентаризация  природных ресурсов;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данных для поиска нефти, газа и других полезных ископаемых</a:t>
            </a:r>
          </a:p>
        </p:txBody>
      </p:sp>
      <p:graphicFrame>
        <p:nvGraphicFramePr>
          <p:cNvPr id="36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443487"/>
              </p:ext>
            </p:extLst>
          </p:nvPr>
        </p:nvGraphicFramePr>
        <p:xfrm>
          <a:off x="26494" y="2931186"/>
          <a:ext cx="4711388" cy="3926817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89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05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Ресурс-П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Ресурс-ПМ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РБКС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Высота орбиты,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475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700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525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Пространственное разрешение,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b="0" strike="noStrike" kern="1200" baseline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 в панхроматическом диапазоне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0,7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0,3-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0,4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0,35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 в узких спектральных диапазонах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3-4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1,6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1,4 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Видеорежим,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0,4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размер кадра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 менее 1,5×1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Ширина полосы захвата в надире, км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17</a:t>
                      </a:r>
                      <a:r>
                        <a:rPr lang="ru-RU" sz="14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Ширина полосы обзора, км 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950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1400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880 км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511824" y="1075303"/>
            <a:ext cx="8156024" cy="4487762"/>
            <a:chOff x="4027274" y="673735"/>
            <a:chExt cx="8156024" cy="448776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027274" y="673735"/>
              <a:ext cx="7632848" cy="3544665"/>
              <a:chOff x="4314835" y="1075461"/>
              <a:chExt cx="7632848" cy="3544665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5071384" y="3782336"/>
                <a:ext cx="2101281" cy="275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altLang="ru-RU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РЕШАЕМЫЕ ЗАДАЧИ</a:t>
                </a:r>
              </a:p>
            </p:txBody>
          </p:sp>
          <p:cxnSp>
            <p:nvCxnSpPr>
              <p:cNvPr id="119" name="Прямая соединительная линия 118"/>
              <p:cNvCxnSpPr/>
              <p:nvPr/>
            </p:nvCxnSpPr>
            <p:spPr>
              <a:xfrm>
                <a:off x="5087427" y="4077072"/>
                <a:ext cx="2088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r="2731" b="34013"/>
              <a:stretch/>
            </p:blipFill>
            <p:spPr>
              <a:xfrm>
                <a:off x="4314835" y="1075461"/>
                <a:ext cx="7632848" cy="354466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14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D6D7F9"/>
                  </a:clrFrom>
                  <a:clrTo>
                    <a:srgbClr val="D6D7F9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543567" flipH="1">
                <a:off x="5631511" y="1180001"/>
                <a:ext cx="1577158" cy="13175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prstClr val="black">
                    <a:alpha val="65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325" y="1185143"/>
                <a:ext cx="1055111" cy="1207628"/>
              </a:xfrm>
              <a:prstGeom prst="rect">
                <a:avLst/>
              </a:prstGeom>
            </p:spPr>
          </p:pic>
        </p:grpSp>
        <p:sp>
          <p:nvSpPr>
            <p:cNvPr id="37" name="Треугольник 40"/>
            <p:cNvSpPr/>
            <p:nvPr/>
          </p:nvSpPr>
          <p:spPr>
            <a:xfrm rot="19699648">
              <a:off x="5552555" y="1722820"/>
              <a:ext cx="3021025" cy="3157027"/>
            </a:xfrm>
            <a:prstGeom prst="triangle">
              <a:avLst>
                <a:gd name="adj" fmla="val 52070"/>
              </a:avLst>
            </a:prstGeom>
            <a:gradFill>
              <a:gsLst>
                <a:gs pos="0">
                  <a:schemeClr val="accent6">
                    <a:alpha val="46000"/>
                  </a:schemeClr>
                </a:gs>
                <a:gs pos="60000">
                  <a:schemeClr val="accent6">
                    <a:alpha val="17000"/>
                  </a:schemeClr>
                </a:gs>
                <a:gs pos="79000">
                  <a:schemeClr val="accent6">
                    <a:alpha val="12000"/>
                  </a:schemeClr>
                </a:gs>
                <a:gs pos="9900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Треугольник 39"/>
            <p:cNvSpPr/>
            <p:nvPr/>
          </p:nvSpPr>
          <p:spPr>
            <a:xfrm rot="1095584">
              <a:off x="8044354" y="1726743"/>
              <a:ext cx="4138944" cy="3434754"/>
            </a:xfrm>
            <a:custGeom>
              <a:avLst/>
              <a:gdLst>
                <a:gd name="connsiteX0" fmla="*/ 0 w 4138944"/>
                <a:gd name="connsiteY0" fmla="*/ 3324016 h 3324016"/>
                <a:gd name="connsiteX1" fmla="*/ 2155148 w 4138944"/>
                <a:gd name="connsiteY1" fmla="*/ 0 h 3324016"/>
                <a:gd name="connsiteX2" fmla="*/ 4138944 w 4138944"/>
                <a:gd name="connsiteY2" fmla="*/ 3324016 h 3324016"/>
                <a:gd name="connsiteX3" fmla="*/ 0 w 4138944"/>
                <a:gd name="connsiteY3" fmla="*/ 3324016 h 3324016"/>
                <a:gd name="connsiteX0" fmla="*/ 0 w 4138944"/>
                <a:gd name="connsiteY0" fmla="*/ 3434754 h 3434754"/>
                <a:gd name="connsiteX1" fmla="*/ 1717697 w 4138944"/>
                <a:gd name="connsiteY1" fmla="*/ 0 h 3434754"/>
                <a:gd name="connsiteX2" fmla="*/ 4138944 w 4138944"/>
                <a:gd name="connsiteY2" fmla="*/ 3434754 h 3434754"/>
                <a:gd name="connsiteX3" fmla="*/ 0 w 4138944"/>
                <a:gd name="connsiteY3" fmla="*/ 3434754 h 343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8944" h="3434754">
                  <a:moveTo>
                    <a:pt x="0" y="3434754"/>
                  </a:moveTo>
                  <a:lnTo>
                    <a:pt x="1717697" y="0"/>
                  </a:lnTo>
                  <a:lnTo>
                    <a:pt x="4138944" y="3434754"/>
                  </a:lnTo>
                  <a:lnTo>
                    <a:pt x="0" y="3434754"/>
                  </a:lnTo>
                  <a:close/>
                </a:path>
              </a:pathLst>
            </a:custGeom>
            <a:gradFill>
              <a:gsLst>
                <a:gs pos="0">
                  <a:srgbClr val="A8A9F6">
                    <a:alpha val="50000"/>
                  </a:srgbClr>
                </a:gs>
                <a:gs pos="61000">
                  <a:srgbClr val="A8A9F6">
                    <a:alpha val="29000"/>
                  </a:srgbClr>
                </a:gs>
                <a:gs pos="80000">
                  <a:srgbClr val="A8A9F6">
                    <a:alpha val="16000"/>
                  </a:srgbClr>
                </a:gs>
                <a:gs pos="100000">
                  <a:srgbClr val="A8A9F6">
                    <a:alpha val="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Треугольник 40"/>
            <p:cNvSpPr/>
            <p:nvPr/>
          </p:nvSpPr>
          <p:spPr>
            <a:xfrm>
              <a:off x="6688846" y="1862358"/>
              <a:ext cx="3143807" cy="2254833"/>
            </a:xfrm>
            <a:prstGeom prst="triangle">
              <a:avLst>
                <a:gd name="adj" fmla="val 50092"/>
              </a:avLst>
            </a:prstGeom>
            <a:gradFill>
              <a:gsLst>
                <a:gs pos="0">
                  <a:srgbClr val="70AD47">
                    <a:alpha val="46000"/>
                  </a:srgbClr>
                </a:gs>
                <a:gs pos="60000">
                  <a:srgbClr val="70AD47">
                    <a:alpha val="17000"/>
                  </a:srgbClr>
                </a:gs>
                <a:gs pos="79000">
                  <a:srgbClr val="70AD47">
                    <a:alpha val="12000"/>
                  </a:srgbClr>
                </a:gs>
                <a:gs pos="99000">
                  <a:srgbClr val="70AD47">
                    <a:alpha val="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pic>
          <p:nvPicPr>
            <p:cNvPr id="23" name="Рисунок 22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144423">
              <a:off x="10039307" y="863733"/>
              <a:ext cx="856342" cy="10642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Прямоугольник 23"/>
          <p:cNvSpPr/>
          <p:nvPr/>
        </p:nvSpPr>
        <p:spPr>
          <a:xfrm>
            <a:off x="5572024" y="67917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</a:t>
            </a:r>
            <a:r>
              <a:rPr lang="ru-RU" alt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высокодетального</a:t>
            </a: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наблюдения</a:t>
            </a:r>
            <a:b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"Ресурс-ПМ" в 202</a:t>
            </a:r>
            <a:r>
              <a:rPr lang="en-US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году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" y="828687"/>
            <a:ext cx="3462695" cy="201987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3412" y="797522"/>
            <a:ext cx="2341741" cy="20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4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5481" y="157758"/>
            <a:ext cx="12143189" cy="3033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ОПТИКО-ЭЛЕКТРОННЫЕ СИСТЕМЫ СТЕРЕОСКОПИЧЕСКОГО НАБЛЮДЕНИЯ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" y="105416"/>
            <a:ext cx="1454875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39950" y="63081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2547717" y="758479"/>
            <a:ext cx="1839605" cy="1120548"/>
            <a:chOff x="1039246" y="1294834"/>
            <a:chExt cx="2967896" cy="182987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4741" y1="6581" x2="14741" y2="6581"/>
                          <a14:foregroundMark x1="12557" y1="10433" x2="12557" y2="10433"/>
                          <a14:foregroundMark x1="13103" y1="11236" x2="13103" y2="11236"/>
                          <a14:foregroundMark x1="10191" y1="11236" x2="10191" y2="11236"/>
                          <a14:foregroundMark x1="7006" y1="11236" x2="7006" y2="11236"/>
                          <a14:foregroundMark x1="12375" y1="7063" x2="12375" y2="7063"/>
                          <a14:foregroundMark x1="21747" y1="12199" x2="21747" y2="12199"/>
                          <a14:foregroundMark x1="24659" y1="13483" x2="24659" y2="13483"/>
                          <a14:foregroundMark x1="26388" y1="16051" x2="26388" y2="16051"/>
                          <a14:foregroundMark x1="18835" y1="15088" x2="18835" y2="15088"/>
                          <a14:foregroundMark x1="21565" y1="17335" x2="21565" y2="17335"/>
                          <a14:foregroundMark x1="25387" y1="9952" x2="25387" y2="9952"/>
                          <a14:foregroundMark x1="26843" y1="12199" x2="26843" y2="12199"/>
                          <a14:foregroundMark x1="28298" y1="12199" x2="28298" y2="12199"/>
                          <a14:foregroundMark x1="32848" y1="15088" x2="32848" y2="15088"/>
                          <a14:foregroundMark x1="35305" y1="15570" x2="35305" y2="15570"/>
                          <a14:foregroundMark x1="36488" y1="19422" x2="36488" y2="19422"/>
                          <a14:foregroundMark x1="29754" y1="19743" x2="29754" y2="19743"/>
                          <a14:foregroundMark x1="33121" y1="18941" x2="33121" y2="18941"/>
                          <a14:foregroundMark x1="34577" y1="18941" x2="34577" y2="18941"/>
                          <a14:foregroundMark x1="38217" y1="16854" x2="38217" y2="16854"/>
                          <a14:foregroundMark x1="65423" y1="26645" x2="65423" y2="26645"/>
                          <a14:foregroundMark x1="68062" y1="26645" x2="68062" y2="26645"/>
                          <a14:foregroundMark x1="64513" y1="30498" x2="64513" y2="30498"/>
                          <a14:foregroundMark x1="62329" y1="27929" x2="62329" y2="27929"/>
                          <a14:foregroundMark x1="65241" y1="22311" x2="65241" y2="22311"/>
                          <a14:foregroundMark x1="63512" y1="25843" x2="63512" y2="25843"/>
                          <a14:foregroundMark x1="77525" y1="31782" x2="77525" y2="31782"/>
                          <a14:foregroundMark x1="85987" y1="35152" x2="85987" y2="35152"/>
                          <a14:foregroundMark x1="91265" y1="33387" x2="91265" y2="33387"/>
                          <a14:foregroundMark x1="87898" y1="35474" x2="87898" y2="35474"/>
                          <a14:foregroundMark x1="80892" y1="30016" x2="80892" y2="30016"/>
                          <a14:foregroundMark x1="77980" y1="30016" x2="76797" y2="30016"/>
                          <a14:foregroundMark x1="73612" y1="30498" x2="73612" y2="30498"/>
                          <a14:foregroundMark x1="73885" y1="33066" x2="73885" y2="33066"/>
                          <a14:foregroundMark x1="88353" y1="33868" x2="88353" y2="33868"/>
                          <a14:foregroundMark x1="91993" y1="32584" x2="91993" y2="32584"/>
                          <a14:foregroundMark x1="94177" y1="33387" x2="94177" y2="33387"/>
                          <a14:foregroundMark x1="41492" y1="76244" x2="41492" y2="76244"/>
                          <a14:foregroundMark x1="52684" y1="18780" x2="52684" y2="18780"/>
                          <a14:foregroundMark x1="48044" y1="18138" x2="48044" y2="18138"/>
                          <a14:foregroundMark x1="43403" y1="20867" x2="43403" y2="20867"/>
                          <a14:foregroundMark x1="43676" y1="17657" x2="43676" y2="17657"/>
                          <a14:foregroundMark x1="22839" y1="9952" x2="22839" y2="9952"/>
                          <a14:foregroundMark x1="85350" y1="32424" x2="85350" y2="324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8741">
              <a:off x="1039246" y="1294834"/>
              <a:ext cx="2967896" cy="1393936"/>
            </a:xfrm>
            <a:prstGeom prst="rect">
              <a:avLst/>
            </a:prstGeom>
          </p:spPr>
        </p:pic>
        <p:sp>
          <p:nvSpPr>
            <p:cNvPr id="43" name="TextBox 50"/>
            <p:cNvSpPr txBox="1">
              <a:spLocks noChangeArrowheads="1"/>
            </p:cNvSpPr>
            <p:nvPr/>
          </p:nvSpPr>
          <p:spPr bwMode="auto">
            <a:xfrm>
              <a:off x="1392819" y="2687466"/>
              <a:ext cx="2260746" cy="437246"/>
            </a:xfrm>
            <a:prstGeom prst="rect">
              <a:avLst/>
            </a:prstGeom>
          </p:spPr>
          <p:txBody>
            <a:bodyPr wrap="square" lIns="112764" tIns="56382" rIns="112764" bIns="56382">
              <a:spAutoFit/>
            </a:bodyPr>
            <a:lstStyle>
              <a:defPPr>
                <a:defRPr lang="en-US"/>
              </a:defPPr>
              <a:lvl1pPr marL="0" algn="ctr" defTabSz="1127638" eaLnBrk="1" latinLnBrk="0" hangingPunct="1">
                <a:defRPr sz="1500" b="1" spc="-62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defRPr>
              </a:lvl1pPr>
              <a:lvl2pPr marL="631485" defTabSz="1262969" eaLnBrk="1" latinLnBrk="0" hangingPunct="1">
                <a:defRPr sz="2500">
                  <a:latin typeface="+mn-lt"/>
                  <a:cs typeface="+mn-cs"/>
                </a:defRPr>
              </a:lvl2pPr>
              <a:lvl3pPr marL="1262969" defTabSz="1262969" eaLnBrk="1" latinLnBrk="0" hangingPunct="1">
                <a:defRPr sz="2500">
                  <a:latin typeface="+mn-lt"/>
                  <a:cs typeface="+mn-cs"/>
                </a:defRPr>
              </a:lvl3pPr>
              <a:lvl4pPr marL="1894454" defTabSz="1262969" eaLnBrk="1" latinLnBrk="0" hangingPunct="1">
                <a:defRPr sz="2500">
                  <a:latin typeface="+mn-lt"/>
                  <a:cs typeface="+mn-cs"/>
                </a:defRPr>
              </a:lvl4pPr>
              <a:lvl5pPr marL="2525939" defTabSz="1262969" eaLnBrk="1" latinLnBrk="0" hangingPunct="1">
                <a:defRPr sz="2500">
                  <a:latin typeface="+mn-lt"/>
                  <a:cs typeface="+mn-cs"/>
                </a:defRPr>
              </a:lvl5pPr>
              <a:lvl6pPr marL="3157423" defTabSz="1262969">
                <a:defRPr sz="2500">
                  <a:latin typeface="+mn-lt"/>
                  <a:cs typeface="+mn-cs"/>
                </a:defRPr>
              </a:lvl6pPr>
              <a:lvl7pPr marL="3788908" defTabSz="1262969">
                <a:defRPr sz="2500">
                  <a:latin typeface="+mn-lt"/>
                  <a:cs typeface="+mn-cs"/>
                </a:defRPr>
              </a:lvl7pPr>
              <a:lvl8pPr marL="4420392" defTabSz="1262969">
                <a:defRPr sz="2500">
                  <a:latin typeface="+mn-lt"/>
                  <a:cs typeface="+mn-cs"/>
                </a:defRPr>
              </a:lvl8pPr>
              <a:lvl9pPr marL="5051877" defTabSz="1262969">
                <a:defRPr sz="2500">
                  <a:latin typeface="+mn-lt"/>
                  <a:cs typeface="+mn-cs"/>
                </a:defRPr>
              </a:lvl9pPr>
            </a:lstStyle>
            <a:p>
              <a:r>
                <a:rPr lang="ru-RU" altLang="ru-RU" sz="100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МКА "Аист-2Т"</a:t>
              </a: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4959563" y="2953183"/>
            <a:ext cx="7037633" cy="4985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1485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2969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4454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5939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57423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8908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20392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51877" algn="l" defTabSz="1262969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b="1" dirty="0">
                <a:latin typeface="Arial Black" panose="020B0A04020102020204" pitchFamily="34" charset="0"/>
                <a:cs typeface="Arial" panose="020B0604020202020204" pitchFamily="34" charset="0"/>
              </a:rPr>
              <a:t>Проект "Цифровая Земля" – комплексное решение, основанное на создании единого непрерывного динамического многослойного покрытия данными ДЗЗ различного пространственного разрешения территории всего Земного шара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57" y="850303"/>
            <a:ext cx="5563574" cy="220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62"/>
          <a:stretch/>
        </p:blipFill>
        <p:spPr bwMode="auto">
          <a:xfrm>
            <a:off x="141780" y="850303"/>
            <a:ext cx="1499940" cy="7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752093"/>
              </p:ext>
            </p:extLst>
          </p:nvPr>
        </p:nvGraphicFramePr>
        <p:xfrm>
          <a:off x="152083" y="3474335"/>
          <a:ext cx="11845113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66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5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Основные характеристики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Аист-2Т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Стереоскоп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Масса МКА, кг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760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определяется на этапе ЭП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Высота рабочей орбиты, км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350-500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510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Срок активного существования, лет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Полоса захвата в надир, км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38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Пространственное разрешение, м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 ПХ: 1,2 МС: 3,6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ПХ: 0,5 МС: 2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Наличие режима стереосъемки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Да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Да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Максимальная протяженность маршрута стереосъемки, км 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720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не менее 4200 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Точность определения координат объектов м, не хуже: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-  в надире в плане без использования (с использованием) опорных точек, 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-  по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стереоснимкам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      в плане без использования (с использованием) опорных точек,  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         по высоте без использования (с использованием) опорных точек, м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6 (3)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 (4)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16 (10)</a:t>
                      </a:r>
                    </a:p>
                  </a:txBody>
                  <a:tcPr marL="45398" marR="45398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1,5 (1)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(0,5)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 (1)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398" marR="45398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Спектральные каналы: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45398" marR="453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398" marR="453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ПХ: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0,58-0,80 мкм 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0,58-0,80 мкм 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МС:</a:t>
                      </a: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0,45-0,50; 0,52-0,60; 0,630-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0,69 мкм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B; G; R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; </a:t>
                      </a:r>
                      <a:r>
                        <a:rPr lang="pt-BR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IR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398" marR="45398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8" name="Picture 4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r="59284"/>
          <a:stretch/>
        </p:blipFill>
        <p:spPr bwMode="auto">
          <a:xfrm>
            <a:off x="-4140" y="1530823"/>
            <a:ext cx="1365581" cy="7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2534"/>
          <a:stretch/>
        </p:blipFill>
        <p:spPr bwMode="auto">
          <a:xfrm>
            <a:off x="31568" y="2173926"/>
            <a:ext cx="1442047" cy="78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7"/>
          <a:stretch/>
        </p:blipFill>
        <p:spPr bwMode="auto">
          <a:xfrm>
            <a:off x="106260" y="2774211"/>
            <a:ext cx="2097235" cy="83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159037-1467-9A9D-3AE9-5EE0E3C39148}"/>
              </a:ext>
            </a:extLst>
          </p:cNvPr>
          <p:cNvSpPr txBox="1"/>
          <p:nvPr/>
        </p:nvSpPr>
        <p:spPr>
          <a:xfrm>
            <a:off x="2841685" y="3056108"/>
            <a:ext cx="1356509" cy="267753"/>
          </a:xfrm>
          <a:prstGeom prst="rect">
            <a:avLst/>
          </a:prstGeom>
        </p:spPr>
        <p:txBody>
          <a:bodyPr wrap="square" lIns="112764" tIns="56382" rIns="112764" bIns="56382">
            <a:spAutoFit/>
          </a:bodyPr>
          <a:lstStyle>
            <a:defPPr>
              <a:defRPr lang="en-US"/>
            </a:defPPr>
            <a:lvl1pPr marL="0" algn="ctr" defTabSz="1127638" eaLnBrk="1" latinLnBrk="0" hangingPunct="1">
              <a:defRPr sz="1000" b="1" spc="-62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Calibri"/>
                <a:cs typeface="Arial" panose="020B0604020202020204" pitchFamily="34" charset="0"/>
              </a:defRPr>
            </a:lvl1pPr>
            <a:lvl2pPr marL="631485" defTabSz="1262969" eaLnBrk="1" latinLnBrk="0" hangingPunct="1">
              <a:defRPr sz="2500">
                <a:latin typeface="+mn-lt"/>
                <a:cs typeface="+mn-cs"/>
              </a:defRPr>
            </a:lvl2pPr>
            <a:lvl3pPr marL="1262969" defTabSz="1262969" eaLnBrk="1" latinLnBrk="0" hangingPunct="1">
              <a:defRPr sz="2500">
                <a:latin typeface="+mn-lt"/>
                <a:cs typeface="+mn-cs"/>
              </a:defRPr>
            </a:lvl3pPr>
            <a:lvl4pPr marL="1894454" defTabSz="1262969" eaLnBrk="1" latinLnBrk="0" hangingPunct="1">
              <a:defRPr sz="2500">
                <a:latin typeface="+mn-lt"/>
                <a:cs typeface="+mn-cs"/>
              </a:defRPr>
            </a:lvl4pPr>
            <a:lvl5pPr marL="2525939" defTabSz="1262969" eaLnBrk="1" latinLnBrk="0" hangingPunct="1">
              <a:defRPr sz="2500">
                <a:latin typeface="+mn-lt"/>
                <a:cs typeface="+mn-cs"/>
              </a:defRPr>
            </a:lvl5pPr>
            <a:lvl6pPr marL="3157423" defTabSz="1262969">
              <a:defRPr sz="2500">
                <a:latin typeface="+mn-lt"/>
                <a:cs typeface="+mn-cs"/>
              </a:defRPr>
            </a:lvl6pPr>
            <a:lvl7pPr marL="3788908" defTabSz="1262969">
              <a:defRPr sz="2500">
                <a:latin typeface="+mn-lt"/>
                <a:cs typeface="+mn-cs"/>
              </a:defRPr>
            </a:lvl7pPr>
            <a:lvl8pPr marL="4420392" defTabSz="1262969">
              <a:defRPr sz="2500">
                <a:latin typeface="+mn-lt"/>
                <a:cs typeface="+mn-cs"/>
              </a:defRPr>
            </a:lvl8pPr>
            <a:lvl9pPr marL="5051877" defTabSz="1262969">
              <a:defRPr sz="2500">
                <a:latin typeface="+mn-lt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КА "Стереоскоп"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DF604EF6-7F6F-B702-28D4-D0A27181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30" y="1985360"/>
            <a:ext cx="1604780" cy="11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293319" y="4231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Запланирован запуск нового поколения КА обзорного наблюдения</a:t>
            </a:r>
            <a:br>
              <a:rPr lang="ru-RU" altLang="ru-RU" sz="10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"Стереоскоп" в 2032 году</a:t>
            </a:r>
          </a:p>
        </p:txBody>
      </p:sp>
      <p:sp>
        <p:nvSpPr>
          <p:cNvPr id="28" name="Номер слайда 1"/>
          <p:cNvSpPr txBox="1">
            <a:spLocks/>
          </p:cNvSpPr>
          <p:nvPr/>
        </p:nvSpPr>
        <p:spPr>
          <a:xfrm>
            <a:off x="11821823" y="6551524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5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694831" y="922963"/>
            <a:ext cx="6690101" cy="4109883"/>
            <a:chOff x="3575720" y="554685"/>
            <a:chExt cx="7641490" cy="449619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6889" b="1609"/>
            <a:stretch/>
          </p:blipFill>
          <p:spPr>
            <a:xfrm>
              <a:off x="9877395" y="980729"/>
              <a:ext cx="853055" cy="39998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9" name="Группа 8"/>
            <p:cNvGrpSpPr/>
            <p:nvPr/>
          </p:nvGrpSpPr>
          <p:grpSpPr>
            <a:xfrm>
              <a:off x="3575720" y="554685"/>
              <a:ext cx="7641490" cy="4496190"/>
              <a:chOff x="3575720" y="554685"/>
              <a:chExt cx="7641490" cy="4496190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9" t="12096" r="21609" b="4571"/>
              <a:stretch/>
            </p:blipFill>
            <p:spPr>
              <a:xfrm rot="6088873">
                <a:off x="6041899" y="661298"/>
                <a:ext cx="565780" cy="4314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9" t="12096" r="21609" b="4571"/>
              <a:stretch/>
            </p:blipFill>
            <p:spPr>
              <a:xfrm rot="17055566">
                <a:off x="4778559" y="674345"/>
                <a:ext cx="581955" cy="50768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9" t="12096" r="21609" b="4571"/>
              <a:stretch/>
            </p:blipFill>
            <p:spPr>
              <a:xfrm rot="17055566">
                <a:off x="7283574" y="609425"/>
                <a:ext cx="581955" cy="50768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9" t="12096" r="21609" b="4571"/>
              <a:stretch/>
            </p:blipFill>
            <p:spPr>
              <a:xfrm rot="17055566">
                <a:off x="8705645" y="591819"/>
                <a:ext cx="581955" cy="50768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9" t="12096" r="21609" b="4571"/>
              <a:stretch/>
            </p:blipFill>
            <p:spPr>
              <a:xfrm rot="17055566">
                <a:off x="9879816" y="628933"/>
                <a:ext cx="581955" cy="50768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7" name="Группа 6"/>
              <p:cNvGrpSpPr/>
              <p:nvPr/>
            </p:nvGrpSpPr>
            <p:grpSpPr>
              <a:xfrm>
                <a:off x="3575720" y="836712"/>
                <a:ext cx="7641490" cy="4214163"/>
                <a:chOff x="3575720" y="969963"/>
                <a:chExt cx="7459734" cy="4080912"/>
              </a:xfrm>
            </p:grpSpPr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1746"/>
                <a:stretch/>
              </p:blipFill>
              <p:spPr>
                <a:xfrm>
                  <a:off x="3575720" y="1043417"/>
                  <a:ext cx="6506162" cy="4007458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grpSp>
              <p:nvGrpSpPr>
                <p:cNvPr id="6" name="Группа 5"/>
                <p:cNvGrpSpPr/>
                <p:nvPr/>
              </p:nvGrpSpPr>
              <p:grpSpPr>
                <a:xfrm>
                  <a:off x="3765850" y="969963"/>
                  <a:ext cx="7269604" cy="3656324"/>
                  <a:chOff x="3765850" y="969963"/>
                  <a:chExt cx="7269604" cy="3656324"/>
                </a:xfrm>
              </p:grpSpPr>
              <p:sp>
                <p:nvSpPr>
                  <p:cNvPr id="44" name="Треугольник 39"/>
                  <p:cNvSpPr/>
                  <p:nvPr/>
                </p:nvSpPr>
                <p:spPr>
                  <a:xfrm rot="1471738">
                    <a:off x="7872691" y="1080991"/>
                    <a:ext cx="3162763" cy="3434754"/>
                  </a:xfrm>
                  <a:custGeom>
                    <a:avLst/>
                    <a:gdLst>
                      <a:gd name="connsiteX0" fmla="*/ 0 w 4138944"/>
                      <a:gd name="connsiteY0" fmla="*/ 3324016 h 3324016"/>
                      <a:gd name="connsiteX1" fmla="*/ 2155148 w 4138944"/>
                      <a:gd name="connsiteY1" fmla="*/ 0 h 3324016"/>
                      <a:gd name="connsiteX2" fmla="*/ 4138944 w 4138944"/>
                      <a:gd name="connsiteY2" fmla="*/ 3324016 h 3324016"/>
                      <a:gd name="connsiteX3" fmla="*/ 0 w 4138944"/>
                      <a:gd name="connsiteY3" fmla="*/ 3324016 h 3324016"/>
                      <a:gd name="connsiteX0" fmla="*/ 0 w 4138944"/>
                      <a:gd name="connsiteY0" fmla="*/ 3434754 h 3434754"/>
                      <a:gd name="connsiteX1" fmla="*/ 1717697 w 4138944"/>
                      <a:gd name="connsiteY1" fmla="*/ 0 h 3434754"/>
                      <a:gd name="connsiteX2" fmla="*/ 4138944 w 4138944"/>
                      <a:gd name="connsiteY2" fmla="*/ 3434754 h 3434754"/>
                      <a:gd name="connsiteX3" fmla="*/ 0 w 4138944"/>
                      <a:gd name="connsiteY3" fmla="*/ 3434754 h 3434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38944" h="3434754">
                        <a:moveTo>
                          <a:pt x="0" y="3434754"/>
                        </a:moveTo>
                        <a:lnTo>
                          <a:pt x="1717697" y="0"/>
                        </a:lnTo>
                        <a:lnTo>
                          <a:pt x="4138944" y="3434754"/>
                        </a:lnTo>
                        <a:lnTo>
                          <a:pt x="0" y="343475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A8A9F6">
                          <a:alpha val="50000"/>
                        </a:srgbClr>
                      </a:gs>
                      <a:gs pos="61000">
                        <a:srgbClr val="A8A9F6">
                          <a:alpha val="29000"/>
                        </a:srgbClr>
                      </a:gs>
                      <a:gs pos="80000">
                        <a:srgbClr val="A8A9F6">
                          <a:alpha val="16000"/>
                        </a:srgbClr>
                      </a:gs>
                      <a:gs pos="100000">
                        <a:srgbClr val="A8A9F6">
                          <a:alpha val="200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9" name="Треугольник 39"/>
                  <p:cNvSpPr/>
                  <p:nvPr/>
                </p:nvSpPr>
                <p:spPr>
                  <a:xfrm rot="20598218">
                    <a:off x="3765850" y="1040888"/>
                    <a:ext cx="4138944" cy="3434754"/>
                  </a:xfrm>
                  <a:custGeom>
                    <a:avLst/>
                    <a:gdLst>
                      <a:gd name="connsiteX0" fmla="*/ 0 w 4138944"/>
                      <a:gd name="connsiteY0" fmla="*/ 3324016 h 3324016"/>
                      <a:gd name="connsiteX1" fmla="*/ 2155148 w 4138944"/>
                      <a:gd name="connsiteY1" fmla="*/ 0 h 3324016"/>
                      <a:gd name="connsiteX2" fmla="*/ 4138944 w 4138944"/>
                      <a:gd name="connsiteY2" fmla="*/ 3324016 h 3324016"/>
                      <a:gd name="connsiteX3" fmla="*/ 0 w 4138944"/>
                      <a:gd name="connsiteY3" fmla="*/ 3324016 h 3324016"/>
                      <a:gd name="connsiteX0" fmla="*/ 0 w 4138944"/>
                      <a:gd name="connsiteY0" fmla="*/ 3434754 h 3434754"/>
                      <a:gd name="connsiteX1" fmla="*/ 1717697 w 4138944"/>
                      <a:gd name="connsiteY1" fmla="*/ 0 h 3434754"/>
                      <a:gd name="connsiteX2" fmla="*/ 4138944 w 4138944"/>
                      <a:gd name="connsiteY2" fmla="*/ 3434754 h 3434754"/>
                      <a:gd name="connsiteX3" fmla="*/ 0 w 4138944"/>
                      <a:gd name="connsiteY3" fmla="*/ 3434754 h 3434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38944" h="3434754">
                        <a:moveTo>
                          <a:pt x="0" y="3434754"/>
                        </a:moveTo>
                        <a:lnTo>
                          <a:pt x="1717697" y="0"/>
                        </a:lnTo>
                        <a:lnTo>
                          <a:pt x="4138944" y="3434754"/>
                        </a:lnTo>
                        <a:lnTo>
                          <a:pt x="0" y="343475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A8A9F6">
                          <a:alpha val="50000"/>
                        </a:srgbClr>
                      </a:gs>
                      <a:gs pos="61000">
                        <a:srgbClr val="A8A9F6">
                          <a:alpha val="29000"/>
                        </a:srgbClr>
                      </a:gs>
                      <a:gs pos="80000">
                        <a:srgbClr val="A8A9F6">
                          <a:alpha val="16000"/>
                        </a:srgbClr>
                      </a:gs>
                      <a:gs pos="100000">
                        <a:srgbClr val="A8A9F6">
                          <a:alpha val="200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Треугольник 39"/>
                  <p:cNvSpPr/>
                  <p:nvPr/>
                </p:nvSpPr>
                <p:spPr>
                  <a:xfrm rot="20285750">
                    <a:off x="5182571" y="969963"/>
                    <a:ext cx="4138944" cy="3434754"/>
                  </a:xfrm>
                  <a:custGeom>
                    <a:avLst/>
                    <a:gdLst>
                      <a:gd name="connsiteX0" fmla="*/ 0 w 4138944"/>
                      <a:gd name="connsiteY0" fmla="*/ 3324016 h 3324016"/>
                      <a:gd name="connsiteX1" fmla="*/ 2155148 w 4138944"/>
                      <a:gd name="connsiteY1" fmla="*/ 0 h 3324016"/>
                      <a:gd name="connsiteX2" fmla="*/ 4138944 w 4138944"/>
                      <a:gd name="connsiteY2" fmla="*/ 3324016 h 3324016"/>
                      <a:gd name="connsiteX3" fmla="*/ 0 w 4138944"/>
                      <a:gd name="connsiteY3" fmla="*/ 3324016 h 3324016"/>
                      <a:gd name="connsiteX0" fmla="*/ 0 w 4138944"/>
                      <a:gd name="connsiteY0" fmla="*/ 3434754 h 3434754"/>
                      <a:gd name="connsiteX1" fmla="*/ 1717697 w 4138944"/>
                      <a:gd name="connsiteY1" fmla="*/ 0 h 3434754"/>
                      <a:gd name="connsiteX2" fmla="*/ 4138944 w 4138944"/>
                      <a:gd name="connsiteY2" fmla="*/ 3434754 h 3434754"/>
                      <a:gd name="connsiteX3" fmla="*/ 0 w 4138944"/>
                      <a:gd name="connsiteY3" fmla="*/ 3434754 h 3434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38944" h="3434754">
                        <a:moveTo>
                          <a:pt x="0" y="3434754"/>
                        </a:moveTo>
                        <a:lnTo>
                          <a:pt x="1717697" y="0"/>
                        </a:lnTo>
                        <a:lnTo>
                          <a:pt x="4138944" y="3434754"/>
                        </a:lnTo>
                        <a:lnTo>
                          <a:pt x="0" y="343475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A8A9F6">
                          <a:alpha val="50000"/>
                        </a:srgbClr>
                      </a:gs>
                      <a:gs pos="61000">
                        <a:srgbClr val="A8A9F6">
                          <a:alpha val="29000"/>
                        </a:srgbClr>
                      </a:gs>
                      <a:gs pos="80000">
                        <a:srgbClr val="A8A9F6">
                          <a:alpha val="16000"/>
                        </a:srgbClr>
                      </a:gs>
                      <a:gs pos="100000">
                        <a:srgbClr val="A8A9F6">
                          <a:alpha val="200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Треугольник 39"/>
                  <p:cNvSpPr/>
                  <p:nvPr/>
                </p:nvSpPr>
                <p:spPr>
                  <a:xfrm rot="536916">
                    <a:off x="5516353" y="1183777"/>
                    <a:ext cx="4138944" cy="3434754"/>
                  </a:xfrm>
                  <a:custGeom>
                    <a:avLst/>
                    <a:gdLst>
                      <a:gd name="connsiteX0" fmla="*/ 0 w 4138944"/>
                      <a:gd name="connsiteY0" fmla="*/ 3324016 h 3324016"/>
                      <a:gd name="connsiteX1" fmla="*/ 2155148 w 4138944"/>
                      <a:gd name="connsiteY1" fmla="*/ 0 h 3324016"/>
                      <a:gd name="connsiteX2" fmla="*/ 4138944 w 4138944"/>
                      <a:gd name="connsiteY2" fmla="*/ 3324016 h 3324016"/>
                      <a:gd name="connsiteX3" fmla="*/ 0 w 4138944"/>
                      <a:gd name="connsiteY3" fmla="*/ 3324016 h 3324016"/>
                      <a:gd name="connsiteX0" fmla="*/ 0 w 4138944"/>
                      <a:gd name="connsiteY0" fmla="*/ 3434754 h 3434754"/>
                      <a:gd name="connsiteX1" fmla="*/ 1717697 w 4138944"/>
                      <a:gd name="connsiteY1" fmla="*/ 0 h 3434754"/>
                      <a:gd name="connsiteX2" fmla="*/ 4138944 w 4138944"/>
                      <a:gd name="connsiteY2" fmla="*/ 3434754 h 3434754"/>
                      <a:gd name="connsiteX3" fmla="*/ 0 w 4138944"/>
                      <a:gd name="connsiteY3" fmla="*/ 3434754 h 3434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38944" h="3434754">
                        <a:moveTo>
                          <a:pt x="0" y="3434754"/>
                        </a:moveTo>
                        <a:lnTo>
                          <a:pt x="1717697" y="0"/>
                        </a:lnTo>
                        <a:lnTo>
                          <a:pt x="4138944" y="3434754"/>
                        </a:lnTo>
                        <a:lnTo>
                          <a:pt x="0" y="343475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A8A9F6">
                          <a:alpha val="50000"/>
                        </a:srgbClr>
                      </a:gs>
                      <a:gs pos="61000">
                        <a:srgbClr val="A8A9F6">
                          <a:alpha val="29000"/>
                        </a:srgbClr>
                      </a:gs>
                      <a:gs pos="80000">
                        <a:srgbClr val="A8A9F6">
                          <a:alpha val="16000"/>
                        </a:srgbClr>
                      </a:gs>
                      <a:gs pos="100000">
                        <a:srgbClr val="A8A9F6">
                          <a:alpha val="200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Треугольник 39"/>
                  <p:cNvSpPr/>
                  <p:nvPr/>
                </p:nvSpPr>
                <p:spPr>
                  <a:xfrm rot="1387921">
                    <a:off x="6565773" y="1191533"/>
                    <a:ext cx="4138944" cy="3434754"/>
                  </a:xfrm>
                  <a:custGeom>
                    <a:avLst/>
                    <a:gdLst>
                      <a:gd name="connsiteX0" fmla="*/ 0 w 4138944"/>
                      <a:gd name="connsiteY0" fmla="*/ 3324016 h 3324016"/>
                      <a:gd name="connsiteX1" fmla="*/ 2155148 w 4138944"/>
                      <a:gd name="connsiteY1" fmla="*/ 0 h 3324016"/>
                      <a:gd name="connsiteX2" fmla="*/ 4138944 w 4138944"/>
                      <a:gd name="connsiteY2" fmla="*/ 3324016 h 3324016"/>
                      <a:gd name="connsiteX3" fmla="*/ 0 w 4138944"/>
                      <a:gd name="connsiteY3" fmla="*/ 3324016 h 3324016"/>
                      <a:gd name="connsiteX0" fmla="*/ 0 w 4138944"/>
                      <a:gd name="connsiteY0" fmla="*/ 3434754 h 3434754"/>
                      <a:gd name="connsiteX1" fmla="*/ 1717697 w 4138944"/>
                      <a:gd name="connsiteY1" fmla="*/ 0 h 3434754"/>
                      <a:gd name="connsiteX2" fmla="*/ 4138944 w 4138944"/>
                      <a:gd name="connsiteY2" fmla="*/ 3434754 h 3434754"/>
                      <a:gd name="connsiteX3" fmla="*/ 0 w 4138944"/>
                      <a:gd name="connsiteY3" fmla="*/ 3434754 h 3434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38944" h="3434754">
                        <a:moveTo>
                          <a:pt x="0" y="3434754"/>
                        </a:moveTo>
                        <a:lnTo>
                          <a:pt x="1717697" y="0"/>
                        </a:lnTo>
                        <a:lnTo>
                          <a:pt x="4138944" y="3434754"/>
                        </a:lnTo>
                        <a:lnTo>
                          <a:pt x="0" y="343475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A8A9F6">
                          <a:alpha val="50000"/>
                        </a:srgbClr>
                      </a:gs>
                      <a:gs pos="61000">
                        <a:srgbClr val="A8A9F6">
                          <a:alpha val="29000"/>
                        </a:srgbClr>
                      </a:gs>
                      <a:gs pos="80000">
                        <a:srgbClr val="A8A9F6">
                          <a:alpha val="16000"/>
                        </a:srgbClr>
                      </a:gs>
                      <a:gs pos="100000">
                        <a:srgbClr val="A8A9F6">
                          <a:alpha val="200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</p:grpSp>
      </p:grpSp>
      <p:sp>
        <p:nvSpPr>
          <p:cNvPr id="25" name="Прямоугольник 24"/>
          <p:cNvSpPr/>
          <p:nvPr/>
        </p:nvSpPr>
        <p:spPr>
          <a:xfrm>
            <a:off x="0" y="14126"/>
            <a:ext cx="12072664" cy="5109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КОСМИЧЕСКАЯ СИСТЕМА ОПЕРАТИВНОГО МОНИТОРИНГА ТЕХНОГЕННЫХ И ПРИРОДНЫХ ЧРЕЗВЫЧАЙНЫХ СИТУАЦИЙ "КАНОПУС"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7" y="171822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11413" y="102800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734495" y="6462250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0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56356"/>
              </p:ext>
            </p:extLst>
          </p:nvPr>
        </p:nvGraphicFramePr>
        <p:xfrm>
          <a:off x="0" y="641434"/>
          <a:ext cx="5636400" cy="457888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669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193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R="36000" marT="36000" marB="36000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полоса захвата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6000" marT="45669" marB="45669" vert="vert270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Канопус-В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Канопус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-В-ИК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Канопус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-В-О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3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Многозональная съемочная система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МСА, км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Разрешение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 панхроматический канал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менее 23 км</a:t>
                      </a:r>
                    </a:p>
                  </a:txBody>
                  <a:tcPr marL="36000" marT="45669" marB="45669" vert="vert27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2,13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2,13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 мультиспектральный канал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10,6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10,6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Многоспектральная съёмочная аппаратура,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МСА-2М, км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Разрешение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 панхроматический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канал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85 (115) км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vert="vert27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1,6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 мультиспектральный канал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6,4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8561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Многоканальный радиометр среднего и дальнего ИК – диапазонов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МСУ-ИК-СРМ</a:t>
                      </a:r>
                    </a:p>
                  </a:txBody>
                  <a:tcPr marL="36000" marR="36000" marT="36000" marB="36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000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км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vert="vert27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км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200 км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км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очаг пожара размером 5</a:t>
                      </a:r>
                      <a:r>
                        <a:rPr lang="ru-RU" sz="1200" b="0" strike="noStrike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×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 м</a:t>
                      </a:r>
                    </a:p>
                  </a:txBody>
                  <a:tcPr marL="36000" marT="45669" marB="4566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5632485" y="4946291"/>
            <a:ext cx="2311851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636398" y="5196159"/>
            <a:ext cx="6235024" cy="1631216"/>
            <a:chOff x="5691549" y="5090300"/>
            <a:chExt cx="6235024" cy="163121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691549" y="5090300"/>
              <a:ext cx="6235024" cy="16312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104775" indent="-104775" algn="just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информационное обеспечение потребителей социально-экономической сферы;</a:t>
              </a:r>
            </a:p>
            <a:p>
              <a:pPr marL="104775" indent="-104775" algn="just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обнаружение лесных пожаров, выбросов загрязняющих средств в окружающую среду;</a:t>
              </a:r>
            </a:p>
            <a:p>
              <a:pPr marL="104775" indent="-104775" algn="just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мониторинг сельскохозяйственной деятельности;</a:t>
              </a:r>
            </a:p>
            <a:p>
              <a:pPr marL="104775" indent="-104775" algn="just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оперативное наблюдение регионов в интересах потребителей различных направлений деятельности</a:t>
              </a: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803419" y="5998934"/>
              <a:ext cx="5891617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795043" y="6271886"/>
              <a:ext cx="5891617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5809750" y="5478106"/>
              <a:ext cx="5891617" cy="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5775422" y="54397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обзорного наблюдения</a:t>
            </a:r>
            <a:b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ru-RU" alt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Канопус</a:t>
            </a: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-В-О" в 2029 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32700"/>
          <a:stretch/>
        </p:blipFill>
        <p:spPr>
          <a:xfrm>
            <a:off x="0" y="5220317"/>
            <a:ext cx="5694831" cy="16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2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4" y="3585609"/>
            <a:ext cx="12109356" cy="315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027" y="162475"/>
            <a:ext cx="12186973" cy="3016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КС РАДИОЛОКАЦИОННОГО НАБЛЮДЕНИЯ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37519" y="5832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602145" y="6514698"/>
            <a:ext cx="589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defTabSz="914400">
              <a:defRPr/>
            </a:pPr>
            <a:fld id="{19582CA1-8EED-43D0-AC31-9E06AEA64CA7}" type="slidenum">
              <a:rPr lang="ru-RU" sz="16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defTabSz="914400">
                <a:defRPr/>
              </a:pPr>
              <a:t>13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" y="105416"/>
            <a:ext cx="1454875" cy="353558"/>
          </a:xfrm>
          <a:prstGeom prst="rect">
            <a:avLst/>
          </a:prstGeom>
        </p:spPr>
      </p:pic>
      <p:pic>
        <p:nvPicPr>
          <p:cNvPr id="15" name="Объект 5" descr="обзор открытый1.jpg"/>
          <p:cNvPicPr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3" b="91089" l="13723" r="86023">
                        <a14:foregroundMark x1="16900" y1="13119" x2="27573" y2="15347"/>
                        <a14:foregroundMark x1="40915" y1="12129" x2="40915" y2="12129"/>
                      </a14:backgroundRemoval>
                    </a14:imgEffect>
                  </a14:imgLayer>
                </a14:imgProps>
              </a:ext>
            </a:extLst>
          </a:blip>
          <a:srcRect l="9932" r="4861" b="7077"/>
          <a:stretch/>
        </p:blipFill>
        <p:spPr>
          <a:xfrm>
            <a:off x="4293666" y="570364"/>
            <a:ext cx="1835006" cy="107059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9" name="Picture 3" descr="H:\01-02\GVS\Work\Кондор-ФКА-М\Картинки\Perspektiva2_0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r="2977" b="14676"/>
          <a:stretch/>
        </p:blipFill>
        <p:spPr bwMode="auto">
          <a:xfrm>
            <a:off x="8209315" y="773335"/>
            <a:ext cx="2113679" cy="15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Треугольник 39"/>
          <p:cNvSpPr/>
          <p:nvPr/>
        </p:nvSpPr>
        <p:spPr>
          <a:xfrm rot="20686752">
            <a:off x="1763760" y="1682750"/>
            <a:ext cx="1614734" cy="4071945"/>
          </a:xfrm>
          <a:custGeom>
            <a:avLst/>
            <a:gdLst>
              <a:gd name="connsiteX0" fmla="*/ 0 w 4138944"/>
              <a:gd name="connsiteY0" fmla="*/ 3324016 h 3324016"/>
              <a:gd name="connsiteX1" fmla="*/ 2155148 w 4138944"/>
              <a:gd name="connsiteY1" fmla="*/ 0 h 3324016"/>
              <a:gd name="connsiteX2" fmla="*/ 4138944 w 4138944"/>
              <a:gd name="connsiteY2" fmla="*/ 3324016 h 3324016"/>
              <a:gd name="connsiteX3" fmla="*/ 0 w 4138944"/>
              <a:gd name="connsiteY3" fmla="*/ 3324016 h 3324016"/>
              <a:gd name="connsiteX0" fmla="*/ 0 w 4138944"/>
              <a:gd name="connsiteY0" fmla="*/ 3434754 h 3434754"/>
              <a:gd name="connsiteX1" fmla="*/ 1717697 w 4138944"/>
              <a:gd name="connsiteY1" fmla="*/ 0 h 3434754"/>
              <a:gd name="connsiteX2" fmla="*/ 4138944 w 4138944"/>
              <a:gd name="connsiteY2" fmla="*/ 3434754 h 3434754"/>
              <a:gd name="connsiteX3" fmla="*/ 0 w 4138944"/>
              <a:gd name="connsiteY3" fmla="*/ 3434754 h 3434754"/>
              <a:gd name="connsiteX0" fmla="*/ 0 w 6444892"/>
              <a:gd name="connsiteY0" fmla="*/ 3434754 h 3842055"/>
              <a:gd name="connsiteX1" fmla="*/ 1717697 w 6444892"/>
              <a:gd name="connsiteY1" fmla="*/ 0 h 3842055"/>
              <a:gd name="connsiteX2" fmla="*/ 6444893 w 6444892"/>
              <a:gd name="connsiteY2" fmla="*/ 3842055 h 3842055"/>
              <a:gd name="connsiteX3" fmla="*/ 0 w 6444892"/>
              <a:gd name="connsiteY3" fmla="*/ 3434754 h 3842055"/>
              <a:gd name="connsiteX0" fmla="*/ 0 w 5399877"/>
              <a:gd name="connsiteY0" fmla="*/ 4442805 h 4442805"/>
              <a:gd name="connsiteX1" fmla="*/ 672681 w 5399877"/>
              <a:gd name="connsiteY1" fmla="*/ 0 h 4442805"/>
              <a:gd name="connsiteX2" fmla="*/ 5399877 w 5399877"/>
              <a:gd name="connsiteY2" fmla="*/ 3842055 h 4442805"/>
              <a:gd name="connsiteX3" fmla="*/ 0 w 5399877"/>
              <a:gd name="connsiteY3" fmla="*/ 4442805 h 4442805"/>
              <a:gd name="connsiteX0" fmla="*/ 0 w 4063676"/>
              <a:gd name="connsiteY0" fmla="*/ 4442805 h 4442805"/>
              <a:gd name="connsiteX1" fmla="*/ 672681 w 4063676"/>
              <a:gd name="connsiteY1" fmla="*/ 0 h 4442805"/>
              <a:gd name="connsiteX2" fmla="*/ 4063676 w 4063676"/>
              <a:gd name="connsiteY2" fmla="*/ 3979901 h 4442805"/>
              <a:gd name="connsiteX3" fmla="*/ 0 w 4063676"/>
              <a:gd name="connsiteY3" fmla="*/ 4442805 h 4442805"/>
              <a:gd name="connsiteX0" fmla="*/ 0 w 4063676"/>
              <a:gd name="connsiteY0" fmla="*/ 4800991 h 4800991"/>
              <a:gd name="connsiteX1" fmla="*/ 647019 w 4063676"/>
              <a:gd name="connsiteY1" fmla="*/ -1 h 4800991"/>
              <a:gd name="connsiteX2" fmla="*/ 4063676 w 4063676"/>
              <a:gd name="connsiteY2" fmla="*/ 4338087 h 4800991"/>
              <a:gd name="connsiteX3" fmla="*/ 0 w 4063676"/>
              <a:gd name="connsiteY3" fmla="*/ 4800991 h 4800991"/>
              <a:gd name="connsiteX0" fmla="*/ 0 w 3348363"/>
              <a:gd name="connsiteY0" fmla="*/ 4800992 h 4800992"/>
              <a:gd name="connsiteX1" fmla="*/ 647019 w 3348363"/>
              <a:gd name="connsiteY1" fmla="*/ 0 h 4800992"/>
              <a:gd name="connsiteX2" fmla="*/ 3348363 w 3348363"/>
              <a:gd name="connsiteY2" fmla="*/ 3844520 h 4800992"/>
              <a:gd name="connsiteX3" fmla="*/ 0 w 3348363"/>
              <a:gd name="connsiteY3" fmla="*/ 4800992 h 4800992"/>
              <a:gd name="connsiteX0" fmla="*/ 0 w 3222393"/>
              <a:gd name="connsiteY0" fmla="*/ 4971614 h 4971614"/>
              <a:gd name="connsiteX1" fmla="*/ 521049 w 3222393"/>
              <a:gd name="connsiteY1" fmla="*/ 0 h 4971614"/>
              <a:gd name="connsiteX2" fmla="*/ 3222393 w 3222393"/>
              <a:gd name="connsiteY2" fmla="*/ 3844520 h 4971614"/>
              <a:gd name="connsiteX3" fmla="*/ 0 w 3222393"/>
              <a:gd name="connsiteY3" fmla="*/ 4971614 h 4971614"/>
              <a:gd name="connsiteX0" fmla="*/ 0 w 2923452"/>
              <a:gd name="connsiteY0" fmla="*/ 5539132 h 5539132"/>
              <a:gd name="connsiteX1" fmla="*/ 222108 w 2923452"/>
              <a:gd name="connsiteY1" fmla="*/ 0 h 5539132"/>
              <a:gd name="connsiteX2" fmla="*/ 2923452 w 2923452"/>
              <a:gd name="connsiteY2" fmla="*/ 3844520 h 5539132"/>
              <a:gd name="connsiteX3" fmla="*/ 0 w 2923452"/>
              <a:gd name="connsiteY3" fmla="*/ 5539132 h 5539132"/>
              <a:gd name="connsiteX0" fmla="*/ 0 w 1619315"/>
              <a:gd name="connsiteY0" fmla="*/ 5539132 h 5539132"/>
              <a:gd name="connsiteX1" fmla="*/ 222108 w 1619315"/>
              <a:gd name="connsiteY1" fmla="*/ 0 h 5539132"/>
              <a:gd name="connsiteX2" fmla="*/ 1619315 w 1619315"/>
              <a:gd name="connsiteY2" fmla="*/ 3868551 h 5539132"/>
              <a:gd name="connsiteX3" fmla="*/ 0 w 1619315"/>
              <a:gd name="connsiteY3" fmla="*/ 5539132 h 5539132"/>
              <a:gd name="connsiteX0" fmla="*/ 483574 w 1397207"/>
              <a:gd name="connsiteY0" fmla="*/ 5617608 h 5617607"/>
              <a:gd name="connsiteX1" fmla="*/ 0 w 1397207"/>
              <a:gd name="connsiteY1" fmla="*/ 0 h 5617607"/>
              <a:gd name="connsiteX2" fmla="*/ 1397207 w 1397207"/>
              <a:gd name="connsiteY2" fmla="*/ 3868551 h 5617607"/>
              <a:gd name="connsiteX3" fmla="*/ 483574 w 1397207"/>
              <a:gd name="connsiteY3" fmla="*/ 5617608 h 5617607"/>
              <a:gd name="connsiteX0" fmla="*/ 1 w 1628739"/>
              <a:gd name="connsiteY0" fmla="*/ 5460260 h 5460260"/>
              <a:gd name="connsiteX1" fmla="*/ 231532 w 1628739"/>
              <a:gd name="connsiteY1" fmla="*/ 0 h 5460260"/>
              <a:gd name="connsiteX2" fmla="*/ 1628739 w 1628739"/>
              <a:gd name="connsiteY2" fmla="*/ 3868551 h 5460260"/>
              <a:gd name="connsiteX3" fmla="*/ 1 w 1628739"/>
              <a:gd name="connsiteY3" fmla="*/ 5460260 h 5460260"/>
              <a:gd name="connsiteX0" fmla="*/ 0 w 1599693"/>
              <a:gd name="connsiteY0" fmla="*/ 5460260 h 5460260"/>
              <a:gd name="connsiteX1" fmla="*/ 231531 w 1599693"/>
              <a:gd name="connsiteY1" fmla="*/ 0 h 5460260"/>
              <a:gd name="connsiteX2" fmla="*/ 1599693 w 1599693"/>
              <a:gd name="connsiteY2" fmla="*/ 4533246 h 5460260"/>
              <a:gd name="connsiteX3" fmla="*/ 0 w 1599693"/>
              <a:gd name="connsiteY3" fmla="*/ 5460260 h 5460260"/>
              <a:gd name="connsiteX0" fmla="*/ 91562 w 1368161"/>
              <a:gd name="connsiteY0" fmla="*/ 6110527 h 6110527"/>
              <a:gd name="connsiteX1" fmla="*/ -1 w 1368161"/>
              <a:gd name="connsiteY1" fmla="*/ 0 h 6110527"/>
              <a:gd name="connsiteX2" fmla="*/ 1368161 w 1368161"/>
              <a:gd name="connsiteY2" fmla="*/ 4533246 h 6110527"/>
              <a:gd name="connsiteX3" fmla="*/ 91562 w 1368161"/>
              <a:gd name="connsiteY3" fmla="*/ 6110527 h 6110527"/>
              <a:gd name="connsiteX0" fmla="*/ 91563 w 1843459"/>
              <a:gd name="connsiteY0" fmla="*/ 6110527 h 6110527"/>
              <a:gd name="connsiteX1" fmla="*/ 0 w 1843459"/>
              <a:gd name="connsiteY1" fmla="*/ 0 h 6110527"/>
              <a:gd name="connsiteX2" fmla="*/ 1843459 w 1843459"/>
              <a:gd name="connsiteY2" fmla="*/ 4474780 h 6110527"/>
              <a:gd name="connsiteX3" fmla="*/ 91563 w 1843459"/>
              <a:gd name="connsiteY3" fmla="*/ 6110527 h 6110527"/>
              <a:gd name="connsiteX0" fmla="*/ 429074 w 1843459"/>
              <a:gd name="connsiteY0" fmla="*/ 6260337 h 6260337"/>
              <a:gd name="connsiteX1" fmla="*/ 0 w 1843459"/>
              <a:gd name="connsiteY1" fmla="*/ 0 h 6260337"/>
              <a:gd name="connsiteX2" fmla="*/ 1843459 w 1843459"/>
              <a:gd name="connsiteY2" fmla="*/ 4474780 h 6260337"/>
              <a:gd name="connsiteX3" fmla="*/ 429074 w 1843459"/>
              <a:gd name="connsiteY3" fmla="*/ 6260337 h 6260337"/>
              <a:gd name="connsiteX0" fmla="*/ 429074 w 2134067"/>
              <a:gd name="connsiteY0" fmla="*/ 6260337 h 6260337"/>
              <a:gd name="connsiteX1" fmla="*/ 0 w 2134067"/>
              <a:gd name="connsiteY1" fmla="*/ 0 h 6260337"/>
              <a:gd name="connsiteX2" fmla="*/ 2134067 w 2134067"/>
              <a:gd name="connsiteY2" fmla="*/ 4566425 h 6260337"/>
              <a:gd name="connsiteX3" fmla="*/ 429074 w 2134067"/>
              <a:gd name="connsiteY3" fmla="*/ 6260337 h 6260337"/>
              <a:gd name="connsiteX0" fmla="*/ 591010 w 2134067"/>
              <a:gd name="connsiteY0" fmla="*/ 6134808 h 6134808"/>
              <a:gd name="connsiteX1" fmla="*/ 0 w 2134067"/>
              <a:gd name="connsiteY1" fmla="*/ 0 h 6134808"/>
              <a:gd name="connsiteX2" fmla="*/ 2134067 w 2134067"/>
              <a:gd name="connsiteY2" fmla="*/ 4566425 h 6134808"/>
              <a:gd name="connsiteX3" fmla="*/ 591010 w 2134067"/>
              <a:gd name="connsiteY3" fmla="*/ 6134808 h 6134808"/>
              <a:gd name="connsiteX0" fmla="*/ 591010 w 2272165"/>
              <a:gd name="connsiteY0" fmla="*/ 6134808 h 6134808"/>
              <a:gd name="connsiteX1" fmla="*/ 0 w 2272165"/>
              <a:gd name="connsiteY1" fmla="*/ 0 h 6134808"/>
              <a:gd name="connsiteX2" fmla="*/ 2272165 w 2272165"/>
              <a:gd name="connsiteY2" fmla="*/ 4862476 h 6134808"/>
              <a:gd name="connsiteX3" fmla="*/ 591010 w 2272165"/>
              <a:gd name="connsiteY3" fmla="*/ 6134808 h 6134808"/>
              <a:gd name="connsiteX0" fmla="*/ 591010 w 2261233"/>
              <a:gd name="connsiteY0" fmla="*/ 6134808 h 6134808"/>
              <a:gd name="connsiteX1" fmla="*/ 0 w 2261233"/>
              <a:gd name="connsiteY1" fmla="*/ 0 h 6134808"/>
              <a:gd name="connsiteX2" fmla="*/ 2261233 w 2261233"/>
              <a:gd name="connsiteY2" fmla="*/ 4508159 h 6134808"/>
              <a:gd name="connsiteX3" fmla="*/ 591010 w 2261233"/>
              <a:gd name="connsiteY3" fmla="*/ 6134808 h 613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33" h="6134808">
                <a:moveTo>
                  <a:pt x="591010" y="6134808"/>
                </a:moveTo>
                <a:lnTo>
                  <a:pt x="0" y="0"/>
                </a:lnTo>
                <a:lnTo>
                  <a:pt x="2261233" y="4508159"/>
                </a:lnTo>
                <a:lnTo>
                  <a:pt x="591010" y="6134808"/>
                </a:lnTo>
                <a:close/>
              </a:path>
            </a:pathLst>
          </a:custGeom>
          <a:solidFill>
            <a:srgbClr val="92D050">
              <a:alpha val="4902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Треугольник 39"/>
          <p:cNvSpPr/>
          <p:nvPr/>
        </p:nvSpPr>
        <p:spPr>
          <a:xfrm rot="1809498">
            <a:off x="8328456" y="2565262"/>
            <a:ext cx="2040364" cy="2742903"/>
          </a:xfrm>
          <a:custGeom>
            <a:avLst/>
            <a:gdLst>
              <a:gd name="connsiteX0" fmla="*/ 0 w 4138944"/>
              <a:gd name="connsiteY0" fmla="*/ 3324016 h 3324016"/>
              <a:gd name="connsiteX1" fmla="*/ 2155148 w 4138944"/>
              <a:gd name="connsiteY1" fmla="*/ 0 h 3324016"/>
              <a:gd name="connsiteX2" fmla="*/ 4138944 w 4138944"/>
              <a:gd name="connsiteY2" fmla="*/ 3324016 h 3324016"/>
              <a:gd name="connsiteX3" fmla="*/ 0 w 4138944"/>
              <a:gd name="connsiteY3" fmla="*/ 3324016 h 3324016"/>
              <a:gd name="connsiteX0" fmla="*/ 0 w 4138944"/>
              <a:gd name="connsiteY0" fmla="*/ 3434754 h 3434754"/>
              <a:gd name="connsiteX1" fmla="*/ 1717697 w 4138944"/>
              <a:gd name="connsiteY1" fmla="*/ 0 h 3434754"/>
              <a:gd name="connsiteX2" fmla="*/ 4138944 w 4138944"/>
              <a:gd name="connsiteY2" fmla="*/ 3434754 h 3434754"/>
              <a:gd name="connsiteX3" fmla="*/ 0 w 4138944"/>
              <a:gd name="connsiteY3" fmla="*/ 3434754 h 3434754"/>
              <a:gd name="connsiteX0" fmla="*/ 0 w 3622365"/>
              <a:gd name="connsiteY0" fmla="*/ 3383605 h 3434754"/>
              <a:gd name="connsiteX1" fmla="*/ 1201118 w 3622365"/>
              <a:gd name="connsiteY1" fmla="*/ 0 h 3434754"/>
              <a:gd name="connsiteX2" fmla="*/ 3622365 w 3622365"/>
              <a:gd name="connsiteY2" fmla="*/ 3434754 h 3434754"/>
              <a:gd name="connsiteX3" fmla="*/ 0 w 3622365"/>
              <a:gd name="connsiteY3" fmla="*/ 3383605 h 3434754"/>
              <a:gd name="connsiteX0" fmla="*/ 0 w 3463804"/>
              <a:gd name="connsiteY0" fmla="*/ 3383605 h 3383605"/>
              <a:gd name="connsiteX1" fmla="*/ 1201118 w 3463804"/>
              <a:gd name="connsiteY1" fmla="*/ 0 h 3383605"/>
              <a:gd name="connsiteX2" fmla="*/ 3463804 w 3463804"/>
              <a:gd name="connsiteY2" fmla="*/ 2995109 h 3383605"/>
              <a:gd name="connsiteX3" fmla="*/ 0 w 3463804"/>
              <a:gd name="connsiteY3" fmla="*/ 3383605 h 3383605"/>
              <a:gd name="connsiteX0" fmla="*/ 0 w 3668748"/>
              <a:gd name="connsiteY0" fmla="*/ 3072302 h 3072302"/>
              <a:gd name="connsiteX1" fmla="*/ 1406062 w 3668748"/>
              <a:gd name="connsiteY1" fmla="*/ 0 h 3072302"/>
              <a:gd name="connsiteX2" fmla="*/ 3668748 w 3668748"/>
              <a:gd name="connsiteY2" fmla="*/ 2995109 h 3072302"/>
              <a:gd name="connsiteX3" fmla="*/ 0 w 3668748"/>
              <a:gd name="connsiteY3" fmla="*/ 3072302 h 3072302"/>
              <a:gd name="connsiteX0" fmla="*/ 0 w 3546759"/>
              <a:gd name="connsiteY0" fmla="*/ 3072302 h 3072302"/>
              <a:gd name="connsiteX1" fmla="*/ 1406062 w 3546759"/>
              <a:gd name="connsiteY1" fmla="*/ 0 h 3072302"/>
              <a:gd name="connsiteX2" fmla="*/ 3546759 w 3546759"/>
              <a:gd name="connsiteY2" fmla="*/ 2381471 h 3072302"/>
              <a:gd name="connsiteX3" fmla="*/ 0 w 3546759"/>
              <a:gd name="connsiteY3" fmla="*/ 3072302 h 3072302"/>
              <a:gd name="connsiteX0" fmla="*/ 0 w 3625959"/>
              <a:gd name="connsiteY0" fmla="*/ 3116746 h 3116746"/>
              <a:gd name="connsiteX1" fmla="*/ 1485262 w 3625959"/>
              <a:gd name="connsiteY1" fmla="*/ 0 h 3116746"/>
              <a:gd name="connsiteX2" fmla="*/ 3625959 w 3625959"/>
              <a:gd name="connsiteY2" fmla="*/ 2381471 h 3116746"/>
              <a:gd name="connsiteX3" fmla="*/ 0 w 3625959"/>
              <a:gd name="connsiteY3" fmla="*/ 3116746 h 3116746"/>
              <a:gd name="connsiteX0" fmla="*/ 0 w 3630238"/>
              <a:gd name="connsiteY0" fmla="*/ 3116746 h 3116746"/>
              <a:gd name="connsiteX1" fmla="*/ 1485262 w 3630238"/>
              <a:gd name="connsiteY1" fmla="*/ 0 h 3116746"/>
              <a:gd name="connsiteX2" fmla="*/ 3630238 w 3630238"/>
              <a:gd name="connsiteY2" fmla="*/ 2447279 h 3116746"/>
              <a:gd name="connsiteX3" fmla="*/ 0 w 3630238"/>
              <a:gd name="connsiteY3" fmla="*/ 3116746 h 3116746"/>
              <a:gd name="connsiteX0" fmla="*/ 657916 w 4288154"/>
              <a:gd name="connsiteY0" fmla="*/ 3568163 h 3568163"/>
              <a:gd name="connsiteX1" fmla="*/ 0 w 4288154"/>
              <a:gd name="connsiteY1" fmla="*/ 0 h 3568163"/>
              <a:gd name="connsiteX2" fmla="*/ 4288154 w 4288154"/>
              <a:gd name="connsiteY2" fmla="*/ 2898696 h 3568163"/>
              <a:gd name="connsiteX3" fmla="*/ 657916 w 4288154"/>
              <a:gd name="connsiteY3" fmla="*/ 3568163 h 3568163"/>
              <a:gd name="connsiteX0" fmla="*/ 657916 w 3676185"/>
              <a:gd name="connsiteY0" fmla="*/ 3568163 h 3568163"/>
              <a:gd name="connsiteX1" fmla="*/ 0 w 3676185"/>
              <a:gd name="connsiteY1" fmla="*/ 0 h 3568163"/>
              <a:gd name="connsiteX2" fmla="*/ 3676186 w 3676185"/>
              <a:gd name="connsiteY2" fmla="*/ 1588027 h 3568163"/>
              <a:gd name="connsiteX3" fmla="*/ 657916 w 3676185"/>
              <a:gd name="connsiteY3" fmla="*/ 3568163 h 3568163"/>
              <a:gd name="connsiteX0" fmla="*/ 3471794 w 3676186"/>
              <a:gd name="connsiteY0" fmla="*/ 3813734 h 3813734"/>
              <a:gd name="connsiteX1" fmla="*/ 0 w 3676186"/>
              <a:gd name="connsiteY1" fmla="*/ 0 h 3813734"/>
              <a:gd name="connsiteX2" fmla="*/ 3676186 w 3676186"/>
              <a:gd name="connsiteY2" fmla="*/ 1588027 h 3813734"/>
              <a:gd name="connsiteX3" fmla="*/ 3471794 w 3676186"/>
              <a:gd name="connsiteY3" fmla="*/ 3813734 h 3813734"/>
              <a:gd name="connsiteX0" fmla="*/ 3471794 w 3605018"/>
              <a:gd name="connsiteY0" fmla="*/ 3813734 h 3813734"/>
              <a:gd name="connsiteX1" fmla="*/ 0 w 3605018"/>
              <a:gd name="connsiteY1" fmla="*/ 0 h 3813734"/>
              <a:gd name="connsiteX2" fmla="*/ 3605017 w 3605018"/>
              <a:gd name="connsiteY2" fmla="*/ 1440387 h 3813734"/>
              <a:gd name="connsiteX3" fmla="*/ 3471794 w 3605018"/>
              <a:gd name="connsiteY3" fmla="*/ 3813734 h 3813734"/>
              <a:gd name="connsiteX0" fmla="*/ 3471794 w 3471794"/>
              <a:gd name="connsiteY0" fmla="*/ 3813734 h 3813734"/>
              <a:gd name="connsiteX1" fmla="*/ 0 w 3471794"/>
              <a:gd name="connsiteY1" fmla="*/ 0 h 3813734"/>
              <a:gd name="connsiteX2" fmla="*/ 3333707 w 3471794"/>
              <a:gd name="connsiteY2" fmla="*/ 1370952 h 3813734"/>
              <a:gd name="connsiteX3" fmla="*/ 3471794 w 3471794"/>
              <a:gd name="connsiteY3" fmla="*/ 3813734 h 3813734"/>
              <a:gd name="connsiteX0" fmla="*/ 3536543 w 3536543"/>
              <a:gd name="connsiteY0" fmla="*/ 3862662 h 3862662"/>
              <a:gd name="connsiteX1" fmla="*/ 0 w 3536543"/>
              <a:gd name="connsiteY1" fmla="*/ 0 h 3862662"/>
              <a:gd name="connsiteX2" fmla="*/ 3333707 w 3536543"/>
              <a:gd name="connsiteY2" fmla="*/ 1370952 h 3862662"/>
              <a:gd name="connsiteX3" fmla="*/ 3536543 w 3536543"/>
              <a:gd name="connsiteY3" fmla="*/ 3862662 h 386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543" h="3862662">
                <a:moveTo>
                  <a:pt x="3536543" y="3862662"/>
                </a:moveTo>
                <a:lnTo>
                  <a:pt x="0" y="0"/>
                </a:lnTo>
                <a:lnTo>
                  <a:pt x="3333707" y="1370952"/>
                </a:lnTo>
                <a:lnTo>
                  <a:pt x="3536543" y="3862662"/>
                </a:lnTo>
                <a:close/>
              </a:path>
            </a:pathLst>
          </a:custGeom>
          <a:solidFill>
            <a:schemeClr val="accent4"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Треугольник 39"/>
          <p:cNvSpPr/>
          <p:nvPr/>
        </p:nvSpPr>
        <p:spPr>
          <a:xfrm>
            <a:off x="5353499" y="1483952"/>
            <a:ext cx="1387107" cy="4440085"/>
          </a:xfrm>
          <a:custGeom>
            <a:avLst/>
            <a:gdLst>
              <a:gd name="connsiteX0" fmla="*/ 0 w 4138944"/>
              <a:gd name="connsiteY0" fmla="*/ 3324016 h 3324016"/>
              <a:gd name="connsiteX1" fmla="*/ 2155148 w 4138944"/>
              <a:gd name="connsiteY1" fmla="*/ 0 h 3324016"/>
              <a:gd name="connsiteX2" fmla="*/ 4138944 w 4138944"/>
              <a:gd name="connsiteY2" fmla="*/ 3324016 h 3324016"/>
              <a:gd name="connsiteX3" fmla="*/ 0 w 4138944"/>
              <a:gd name="connsiteY3" fmla="*/ 3324016 h 3324016"/>
              <a:gd name="connsiteX0" fmla="*/ 0 w 4138944"/>
              <a:gd name="connsiteY0" fmla="*/ 3434754 h 3434754"/>
              <a:gd name="connsiteX1" fmla="*/ 1717697 w 4138944"/>
              <a:gd name="connsiteY1" fmla="*/ 0 h 3434754"/>
              <a:gd name="connsiteX2" fmla="*/ 4138944 w 4138944"/>
              <a:gd name="connsiteY2" fmla="*/ 3434754 h 3434754"/>
              <a:gd name="connsiteX3" fmla="*/ 0 w 4138944"/>
              <a:gd name="connsiteY3" fmla="*/ 3434754 h 3434754"/>
              <a:gd name="connsiteX0" fmla="*/ 0 w 4810672"/>
              <a:gd name="connsiteY0" fmla="*/ 3213434 h 3434754"/>
              <a:gd name="connsiteX1" fmla="*/ 2389425 w 4810672"/>
              <a:gd name="connsiteY1" fmla="*/ 0 h 3434754"/>
              <a:gd name="connsiteX2" fmla="*/ 4810672 w 4810672"/>
              <a:gd name="connsiteY2" fmla="*/ 3434754 h 3434754"/>
              <a:gd name="connsiteX3" fmla="*/ 0 w 4810672"/>
              <a:gd name="connsiteY3" fmla="*/ 3213434 h 3434754"/>
              <a:gd name="connsiteX0" fmla="*/ 0 w 4688539"/>
              <a:gd name="connsiteY0" fmla="*/ 3213434 h 3213434"/>
              <a:gd name="connsiteX1" fmla="*/ 2389425 w 4688539"/>
              <a:gd name="connsiteY1" fmla="*/ 0 h 3213434"/>
              <a:gd name="connsiteX2" fmla="*/ 4688539 w 4688539"/>
              <a:gd name="connsiteY2" fmla="*/ 3174377 h 3213434"/>
              <a:gd name="connsiteX3" fmla="*/ 0 w 4688539"/>
              <a:gd name="connsiteY3" fmla="*/ 3213434 h 3213434"/>
              <a:gd name="connsiteX0" fmla="*/ 0 w 4749606"/>
              <a:gd name="connsiteY0" fmla="*/ 3187397 h 3187397"/>
              <a:gd name="connsiteX1" fmla="*/ 2450492 w 4749606"/>
              <a:gd name="connsiteY1" fmla="*/ 0 h 3187397"/>
              <a:gd name="connsiteX2" fmla="*/ 4749606 w 4749606"/>
              <a:gd name="connsiteY2" fmla="*/ 3174377 h 3187397"/>
              <a:gd name="connsiteX3" fmla="*/ 0 w 4749606"/>
              <a:gd name="connsiteY3" fmla="*/ 3187397 h 3187397"/>
              <a:gd name="connsiteX0" fmla="*/ 0 w 3574081"/>
              <a:gd name="connsiteY0" fmla="*/ 4424187 h 4424187"/>
              <a:gd name="connsiteX1" fmla="*/ 1274967 w 3574081"/>
              <a:gd name="connsiteY1" fmla="*/ 0 h 4424187"/>
              <a:gd name="connsiteX2" fmla="*/ 3574081 w 3574081"/>
              <a:gd name="connsiteY2" fmla="*/ 3174377 h 4424187"/>
              <a:gd name="connsiteX3" fmla="*/ 0 w 3574081"/>
              <a:gd name="connsiteY3" fmla="*/ 4424187 h 4424187"/>
              <a:gd name="connsiteX0" fmla="*/ 0 w 2139026"/>
              <a:gd name="connsiteY0" fmla="*/ 4424187 h 4424187"/>
              <a:gd name="connsiteX1" fmla="*/ 1274967 w 2139026"/>
              <a:gd name="connsiteY1" fmla="*/ 0 h 4424187"/>
              <a:gd name="connsiteX2" fmla="*/ 2139026 w 2139026"/>
              <a:gd name="connsiteY2" fmla="*/ 2757774 h 4424187"/>
              <a:gd name="connsiteX3" fmla="*/ 0 w 2139026"/>
              <a:gd name="connsiteY3" fmla="*/ 4424187 h 4424187"/>
              <a:gd name="connsiteX0" fmla="*/ 0 w 1421499"/>
              <a:gd name="connsiteY0" fmla="*/ 4736639 h 4736639"/>
              <a:gd name="connsiteX1" fmla="*/ 557440 w 1421499"/>
              <a:gd name="connsiteY1" fmla="*/ 0 h 4736639"/>
              <a:gd name="connsiteX2" fmla="*/ 1421499 w 1421499"/>
              <a:gd name="connsiteY2" fmla="*/ 2757774 h 4736639"/>
              <a:gd name="connsiteX3" fmla="*/ 0 w 1421499"/>
              <a:gd name="connsiteY3" fmla="*/ 4736639 h 4736639"/>
              <a:gd name="connsiteX0" fmla="*/ 0 w 1986361"/>
              <a:gd name="connsiteY0" fmla="*/ 4736639 h 4736639"/>
              <a:gd name="connsiteX1" fmla="*/ 557440 w 1986361"/>
              <a:gd name="connsiteY1" fmla="*/ 0 h 4736639"/>
              <a:gd name="connsiteX2" fmla="*/ 1986361 w 1986361"/>
              <a:gd name="connsiteY2" fmla="*/ 2718718 h 4736639"/>
              <a:gd name="connsiteX3" fmla="*/ 0 w 1986361"/>
              <a:gd name="connsiteY3" fmla="*/ 4736639 h 4736639"/>
              <a:gd name="connsiteX0" fmla="*/ 0 w 1452032"/>
              <a:gd name="connsiteY0" fmla="*/ 4710602 h 4710602"/>
              <a:gd name="connsiteX1" fmla="*/ 23111 w 1452032"/>
              <a:gd name="connsiteY1" fmla="*/ 0 h 4710602"/>
              <a:gd name="connsiteX2" fmla="*/ 1452032 w 1452032"/>
              <a:gd name="connsiteY2" fmla="*/ 2718718 h 4710602"/>
              <a:gd name="connsiteX3" fmla="*/ 0 w 1452032"/>
              <a:gd name="connsiteY3" fmla="*/ 4710602 h 4710602"/>
              <a:gd name="connsiteX0" fmla="*/ 0 w 1665763"/>
              <a:gd name="connsiteY0" fmla="*/ 4710602 h 4710602"/>
              <a:gd name="connsiteX1" fmla="*/ 23111 w 1665763"/>
              <a:gd name="connsiteY1" fmla="*/ 0 h 4710602"/>
              <a:gd name="connsiteX2" fmla="*/ 1665763 w 1665763"/>
              <a:gd name="connsiteY2" fmla="*/ 2796831 h 4710602"/>
              <a:gd name="connsiteX3" fmla="*/ 0 w 1665763"/>
              <a:gd name="connsiteY3" fmla="*/ 4710602 h 4710602"/>
              <a:gd name="connsiteX0" fmla="*/ 0 w 1894761"/>
              <a:gd name="connsiteY0" fmla="*/ 4749658 h 4749658"/>
              <a:gd name="connsiteX1" fmla="*/ 252109 w 1894761"/>
              <a:gd name="connsiteY1" fmla="*/ 0 h 4749658"/>
              <a:gd name="connsiteX2" fmla="*/ 1894761 w 1894761"/>
              <a:gd name="connsiteY2" fmla="*/ 2796831 h 4749658"/>
              <a:gd name="connsiteX3" fmla="*/ 0 w 1894761"/>
              <a:gd name="connsiteY3" fmla="*/ 4749658 h 4749658"/>
              <a:gd name="connsiteX0" fmla="*/ 495953 w 2390714"/>
              <a:gd name="connsiteY0" fmla="*/ 4905884 h 4905884"/>
              <a:gd name="connsiteX1" fmla="*/ 0 w 2390714"/>
              <a:gd name="connsiteY1" fmla="*/ 0 h 4905884"/>
              <a:gd name="connsiteX2" fmla="*/ 2390714 w 2390714"/>
              <a:gd name="connsiteY2" fmla="*/ 2953057 h 4905884"/>
              <a:gd name="connsiteX3" fmla="*/ 495953 w 2390714"/>
              <a:gd name="connsiteY3" fmla="*/ 4905884 h 4905884"/>
              <a:gd name="connsiteX0" fmla="*/ 144823 w 2039584"/>
              <a:gd name="connsiteY0" fmla="*/ 4866828 h 4866828"/>
              <a:gd name="connsiteX1" fmla="*/ 0 w 2039584"/>
              <a:gd name="connsiteY1" fmla="*/ 0 h 4866828"/>
              <a:gd name="connsiteX2" fmla="*/ 2039584 w 2039584"/>
              <a:gd name="connsiteY2" fmla="*/ 2914001 h 4866828"/>
              <a:gd name="connsiteX3" fmla="*/ 144823 w 2039584"/>
              <a:gd name="connsiteY3" fmla="*/ 4866828 h 4866828"/>
              <a:gd name="connsiteX0" fmla="*/ 709686 w 2604447"/>
              <a:gd name="connsiteY0" fmla="*/ 4866828 h 4866828"/>
              <a:gd name="connsiteX1" fmla="*/ 0 w 2604447"/>
              <a:gd name="connsiteY1" fmla="*/ 0 h 4866828"/>
              <a:gd name="connsiteX2" fmla="*/ 2604447 w 2604447"/>
              <a:gd name="connsiteY2" fmla="*/ 2914001 h 4866828"/>
              <a:gd name="connsiteX3" fmla="*/ 709686 w 2604447"/>
              <a:gd name="connsiteY3" fmla="*/ 4866828 h 4866828"/>
              <a:gd name="connsiteX0" fmla="*/ 709686 w 1886919"/>
              <a:gd name="connsiteY0" fmla="*/ 4866828 h 4866828"/>
              <a:gd name="connsiteX1" fmla="*/ 0 w 1886919"/>
              <a:gd name="connsiteY1" fmla="*/ 0 h 4866828"/>
              <a:gd name="connsiteX2" fmla="*/ 1886919 w 1886919"/>
              <a:gd name="connsiteY2" fmla="*/ 2640606 h 4866828"/>
              <a:gd name="connsiteX3" fmla="*/ 709686 w 1886919"/>
              <a:gd name="connsiteY3" fmla="*/ 4866828 h 4866828"/>
              <a:gd name="connsiteX0" fmla="*/ 724953 w 1886919"/>
              <a:gd name="connsiteY0" fmla="*/ 4762677 h 4762677"/>
              <a:gd name="connsiteX1" fmla="*/ 0 w 1886919"/>
              <a:gd name="connsiteY1" fmla="*/ 0 h 4762677"/>
              <a:gd name="connsiteX2" fmla="*/ 1886919 w 1886919"/>
              <a:gd name="connsiteY2" fmla="*/ 2640606 h 4762677"/>
              <a:gd name="connsiteX3" fmla="*/ 724953 w 1886919"/>
              <a:gd name="connsiteY3" fmla="*/ 4762677 h 4762677"/>
              <a:gd name="connsiteX0" fmla="*/ 724953 w 1810585"/>
              <a:gd name="connsiteY0" fmla="*/ 4762677 h 4762677"/>
              <a:gd name="connsiteX1" fmla="*/ 0 w 1810585"/>
              <a:gd name="connsiteY1" fmla="*/ 0 h 4762677"/>
              <a:gd name="connsiteX2" fmla="*/ 1810585 w 1810585"/>
              <a:gd name="connsiteY2" fmla="*/ 2822870 h 4762677"/>
              <a:gd name="connsiteX3" fmla="*/ 724953 w 1810585"/>
              <a:gd name="connsiteY3" fmla="*/ 4762677 h 4762677"/>
              <a:gd name="connsiteX0" fmla="*/ 724953 w 1993783"/>
              <a:gd name="connsiteY0" fmla="*/ 4762677 h 4762677"/>
              <a:gd name="connsiteX1" fmla="*/ 0 w 1993783"/>
              <a:gd name="connsiteY1" fmla="*/ 0 h 4762677"/>
              <a:gd name="connsiteX2" fmla="*/ 1993783 w 1993783"/>
              <a:gd name="connsiteY2" fmla="*/ 2575512 h 4762677"/>
              <a:gd name="connsiteX3" fmla="*/ 724953 w 1993783"/>
              <a:gd name="connsiteY3" fmla="*/ 4762677 h 4762677"/>
              <a:gd name="connsiteX0" fmla="*/ 1137150 w 1993783"/>
              <a:gd name="connsiteY0" fmla="*/ 5010035 h 5010035"/>
              <a:gd name="connsiteX1" fmla="*/ 0 w 1993783"/>
              <a:gd name="connsiteY1" fmla="*/ 0 h 5010035"/>
              <a:gd name="connsiteX2" fmla="*/ 1993783 w 1993783"/>
              <a:gd name="connsiteY2" fmla="*/ 2575512 h 5010035"/>
              <a:gd name="connsiteX3" fmla="*/ 1137150 w 1993783"/>
              <a:gd name="connsiteY3" fmla="*/ 5010035 h 5010035"/>
              <a:gd name="connsiteX0" fmla="*/ 1137150 w 2054850"/>
              <a:gd name="connsiteY0" fmla="*/ 5010035 h 5010035"/>
              <a:gd name="connsiteX1" fmla="*/ 0 w 2054850"/>
              <a:gd name="connsiteY1" fmla="*/ 0 h 5010035"/>
              <a:gd name="connsiteX2" fmla="*/ 2054850 w 2054850"/>
              <a:gd name="connsiteY2" fmla="*/ 2627588 h 5010035"/>
              <a:gd name="connsiteX3" fmla="*/ 1137150 w 2054850"/>
              <a:gd name="connsiteY3" fmla="*/ 5010035 h 50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850" h="5010035">
                <a:moveTo>
                  <a:pt x="1137150" y="5010035"/>
                </a:moveTo>
                <a:lnTo>
                  <a:pt x="0" y="0"/>
                </a:lnTo>
                <a:lnTo>
                  <a:pt x="2054850" y="2627588"/>
                </a:lnTo>
                <a:lnTo>
                  <a:pt x="1137150" y="5010035"/>
                </a:lnTo>
                <a:close/>
              </a:path>
            </a:pathLst>
          </a:custGeom>
          <a:solidFill>
            <a:srgbClr val="E46C0A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2298" y="878675"/>
            <a:ext cx="16893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КА "Кондор-ФКА"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35886" y="876141"/>
            <a:ext cx="1366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КА "Обзор-Р"</a:t>
            </a:r>
          </a:p>
        </p:txBody>
      </p:sp>
      <p:pic>
        <p:nvPicPr>
          <p:cNvPr id="20" name="Picture 2" descr="H:\01-02\GVS\Work\Кондор-ФКА\Картинки\Kondor-FK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10711" r="27721" b="18355"/>
          <a:stretch/>
        </p:blipFill>
        <p:spPr bwMode="auto">
          <a:xfrm rot="21160551">
            <a:off x="302830" y="563190"/>
            <a:ext cx="2118575" cy="15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63555" y="766025"/>
            <a:ext cx="1638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"Кондор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ФКА-М"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2349522" y="1026444"/>
            <a:ext cx="2350407" cy="1736470"/>
            <a:chOff x="-8049522" y="-1695789"/>
            <a:chExt cx="3148036" cy="714248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8049522" y="-1643676"/>
              <a:ext cx="3013447" cy="593074"/>
            </a:xfrm>
            <a:prstGeom prst="round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4"/>
            <p:cNvSpPr txBox="1"/>
            <p:nvPr/>
          </p:nvSpPr>
          <p:spPr>
            <a:xfrm>
              <a:off x="-7885749" y="-1695789"/>
              <a:ext cx="2984263" cy="714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Разрешение: 1…12 м</a:t>
              </a: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Радиометрическая чувствительность: -20… -30 дБ;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захвата: 10…100 км;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обзора: 2 х 500 км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Поляризация: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Н/Н;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Запуск КА № 1 – 2023</a:t>
              </a:r>
            </a:p>
            <a:p>
              <a:pPr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Запуск КА № 2 – 2024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9698517" y="970589"/>
            <a:ext cx="2312944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Перспективный КА с улучшенными характеристиками</a:t>
            </a:r>
          </a:p>
          <a:p>
            <a:pPr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698130" y="1197644"/>
            <a:ext cx="2350407" cy="1736470"/>
            <a:chOff x="-8049522" y="-1695789"/>
            <a:chExt cx="3148037" cy="714248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-8049522" y="-1643676"/>
              <a:ext cx="3013447" cy="593074"/>
            </a:xfrm>
            <a:prstGeom prst="round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Скругленный прямоугольник 4"/>
            <p:cNvSpPr txBox="1"/>
            <p:nvPr/>
          </p:nvSpPr>
          <p:spPr>
            <a:xfrm>
              <a:off x="-7885748" y="-1695789"/>
              <a:ext cx="2984263" cy="714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Разрешение: 0,4…30 м</a:t>
              </a: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Радиометрическая чувствительность: -22… -35 дБ;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захвата: 10…220 км;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обзора: 2 х 500 км;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Поляризация полная: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Н/Н,</a:t>
              </a:r>
              <a:b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Н/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/Н,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/(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+Н), Н/(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+Н);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Запуск КА № 1 - 2032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935689" y="1025374"/>
            <a:ext cx="2320712" cy="1736470"/>
            <a:chOff x="-8049522" y="-1695789"/>
            <a:chExt cx="3148037" cy="714248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-8049522" y="-1643676"/>
              <a:ext cx="3013447" cy="593074"/>
            </a:xfrm>
            <a:prstGeom prst="round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Скругленный прямоугольник 4"/>
            <p:cNvSpPr txBox="1"/>
            <p:nvPr/>
          </p:nvSpPr>
          <p:spPr>
            <a:xfrm>
              <a:off x="-7885748" y="-1695789"/>
              <a:ext cx="2984263" cy="714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Разрешение: 1…500 м</a:t>
              </a: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Радиометрическая чувствительность: -16… -28 дБ;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захвата: 10…230 км;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Полоса обзора: 2 х 750 км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Поляризация полная: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Н/Н;</a:t>
              </a:r>
              <a:b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Н/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/Н, 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/(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+Н), Н/(</a:t>
              </a:r>
              <a:r>
                <a:rPr lang="en-US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  <a:r>
                <a:rPr lang="ru-RU" alt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+Н);</a:t>
              </a:r>
            </a:p>
            <a:p>
              <a:pPr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Запуск КА № 1 - 2025</a:t>
              </a: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6245638" y="2693922"/>
            <a:ext cx="1911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КА "Обзор-Х" 2030</a:t>
            </a:r>
            <a:endParaRPr lang="en-US" sz="1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КА "Обзор-</a:t>
            </a:r>
            <a:r>
              <a:rPr lang="en-US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LP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"</a:t>
            </a:r>
            <a:r>
              <a:rPr lang="en-US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 2034</a:t>
            </a:r>
            <a:endParaRPr lang="ru-RU" sz="1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2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B383E9F-D2F2-4A29-AED7-31424D64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2"/>
            <a:ext cx="12192000" cy="672465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EB3F169-023C-45B3-939B-AC9F1AED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876" y="5126633"/>
            <a:ext cx="1549632" cy="1392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455D57B-8C43-4947-85B2-420CA90C186C}"/>
              </a:ext>
            </a:extLst>
          </p:cNvPr>
          <p:cNvSpPr txBox="1"/>
          <p:nvPr/>
        </p:nvSpPr>
        <p:spPr>
          <a:xfrm>
            <a:off x="9889118" y="1091174"/>
            <a:ext cx="224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/C</a:t>
            </a:r>
            <a:r>
              <a:rPr lang="ru-RU" dirty="0" err="1">
                <a:latin typeface="Segoe UI" panose="020B0502040204020203" pitchFamily="34" charset="0"/>
                <a:cs typeface="Segoe UI" panose="020B0502040204020203" pitchFamily="34" charset="0"/>
              </a:rPr>
              <a:t>Вст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Анадырь (ввод в эксплуатацию в 2024 г)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9BC67B-EA1C-476A-972A-7E0F2C51F966}"/>
              </a:ext>
            </a:extLst>
          </p:cNvPr>
          <p:cNvSpPr txBox="1"/>
          <p:nvPr/>
        </p:nvSpPr>
        <p:spPr>
          <a:xfrm>
            <a:off x="5279302" y="2042129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/C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Дудинка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2EE50E-8BE7-4F04-A1D7-AA8C1127D48D}"/>
              </a:ext>
            </a:extLst>
          </p:cNvPr>
          <p:cNvSpPr txBox="1"/>
          <p:nvPr/>
        </p:nvSpPr>
        <p:spPr>
          <a:xfrm>
            <a:off x="4926044" y="4887279"/>
            <a:ext cx="224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К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Железногорск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20A9D08-31B2-4B95-8DD7-F787B57A114A}"/>
              </a:ext>
            </a:extLst>
          </p:cNvPr>
          <p:cNvSpPr txBox="1"/>
          <p:nvPr/>
        </p:nvSpPr>
        <p:spPr>
          <a:xfrm>
            <a:off x="8038303" y="5073287"/>
            <a:ext cx="224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космодром «Восточный»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1A193A6-7AA6-41CB-A117-0F259B5D9BFE}"/>
              </a:ext>
            </a:extLst>
          </p:cNvPr>
          <p:cNvSpPr txBox="1"/>
          <p:nvPr/>
        </p:nvSpPr>
        <p:spPr>
          <a:xfrm>
            <a:off x="-71942" y="1579333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З</a:t>
            </a:r>
          </a:p>
          <a:p>
            <a:pPr algn="ctr"/>
            <a:r>
              <a:rPr lang="ru-RU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г. Калининград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9C2F744-A6BA-4375-BF7B-2DD3B44E439A}"/>
              </a:ext>
            </a:extLst>
          </p:cNvPr>
          <p:cNvSpPr txBox="1"/>
          <p:nvPr/>
        </p:nvSpPr>
        <p:spPr>
          <a:xfrm>
            <a:off x="2580643" y="3769014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ПВ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Самара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2681AC-E5BE-4340-A8EA-137FA06327B6}"/>
              </a:ext>
            </a:extLst>
          </p:cNvPr>
          <p:cNvSpPr txBox="1"/>
          <p:nvPr/>
        </p:nvSpPr>
        <p:spPr>
          <a:xfrm>
            <a:off x="3152499" y="972747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/C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Мурманск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24A6C8-6A02-4077-BAB3-0B5D839D0077}"/>
              </a:ext>
            </a:extLst>
          </p:cNvPr>
          <p:cNvSpPr txBox="1"/>
          <p:nvPr/>
        </p:nvSpPr>
        <p:spPr>
          <a:xfrm>
            <a:off x="3677294" y="5925730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А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Антарктида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0C411CC-5BA3-4E0B-8C4A-B8582977E73E}"/>
              </a:ext>
            </a:extLst>
          </p:cNvPr>
          <p:cNvSpPr txBox="1"/>
          <p:nvPr/>
        </p:nvSpPr>
        <p:spPr>
          <a:xfrm>
            <a:off x="9922569" y="4931579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Д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Хабаровск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E47FE40-4B9F-4849-9FA4-0C1818AE5309}"/>
              </a:ext>
            </a:extLst>
          </p:cNvPr>
          <p:cNvSpPr txBox="1"/>
          <p:nvPr/>
        </p:nvSpPr>
        <p:spPr>
          <a:xfrm>
            <a:off x="3994133" y="4448681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С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Новосибирск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3E1ED8-D2C6-462E-B363-B6DFB436D5C7}"/>
              </a:ext>
            </a:extLst>
          </p:cNvPr>
          <p:cNvSpPr txBox="1"/>
          <p:nvPr/>
        </p:nvSpPr>
        <p:spPr>
          <a:xfrm>
            <a:off x="2228323" y="2743029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НКПОР-Р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Е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Москва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ED7F2235-DE67-416F-AEC8-30FF72CF9BDC}"/>
              </a:ext>
            </a:extLst>
          </p:cNvPr>
          <p:cNvSpPr/>
          <p:nvPr/>
        </p:nvSpPr>
        <p:spPr>
          <a:xfrm>
            <a:off x="5211261" y="2083932"/>
            <a:ext cx="290964" cy="3016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63D9B95F-B0DF-45BD-860B-AF0E8564501E}"/>
              </a:ext>
            </a:extLst>
          </p:cNvPr>
          <p:cNvSpPr/>
          <p:nvPr/>
        </p:nvSpPr>
        <p:spPr>
          <a:xfrm>
            <a:off x="6996535" y="6489195"/>
            <a:ext cx="290964" cy="3016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4C5321FE-2356-4459-B286-1107B6AFA51E}"/>
              </a:ext>
            </a:extLst>
          </p:cNvPr>
          <p:cNvSpPr/>
          <p:nvPr/>
        </p:nvSpPr>
        <p:spPr>
          <a:xfrm>
            <a:off x="9045430" y="6489197"/>
            <a:ext cx="290964" cy="3016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F20938-8156-42D7-893B-BFD687E64B5E}"/>
              </a:ext>
            </a:extLst>
          </p:cNvPr>
          <p:cNvSpPr txBox="1"/>
          <p:nvPr/>
        </p:nvSpPr>
        <p:spPr>
          <a:xfrm>
            <a:off x="7194684" y="6489196"/>
            <a:ext cx="1863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Центры Роско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моса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DBAF3D-FE59-43E6-9D44-8BA07E5A863A}"/>
              </a:ext>
            </a:extLst>
          </p:cNvPr>
          <p:cNvSpPr txBox="1"/>
          <p:nvPr/>
        </p:nvSpPr>
        <p:spPr>
          <a:xfrm>
            <a:off x="9388526" y="6489196"/>
            <a:ext cx="2022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Центры 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Ро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гидромета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DE46EC6D-1A2A-46D7-9B94-6B365389BD9A}"/>
              </a:ext>
            </a:extLst>
          </p:cNvPr>
          <p:cNvSpPr/>
          <p:nvPr/>
        </p:nvSpPr>
        <p:spPr>
          <a:xfrm>
            <a:off x="10932213" y="614210"/>
            <a:ext cx="290964" cy="301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D9FBA5D2-B43C-4EE3-8F4D-419BDE470597}"/>
              </a:ext>
            </a:extLst>
          </p:cNvPr>
          <p:cNvSpPr/>
          <p:nvPr/>
        </p:nvSpPr>
        <p:spPr>
          <a:xfrm>
            <a:off x="902618" y="966489"/>
            <a:ext cx="290964" cy="301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788D55CB-B166-4250-ABC6-315F4A6372CC}"/>
              </a:ext>
            </a:extLst>
          </p:cNvPr>
          <p:cNvSpPr/>
          <p:nvPr/>
        </p:nvSpPr>
        <p:spPr>
          <a:xfrm>
            <a:off x="3325265" y="506251"/>
            <a:ext cx="290964" cy="301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D5E2CF0F-E0FA-48A4-A658-C4CAFC2B0F0F}"/>
              </a:ext>
            </a:extLst>
          </p:cNvPr>
          <p:cNvSpPr/>
          <p:nvPr/>
        </p:nvSpPr>
        <p:spPr>
          <a:xfrm>
            <a:off x="3374707" y="3513754"/>
            <a:ext cx="290964" cy="301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7CBD4712-E16E-4252-89F7-C7AC39B73CB9}"/>
              </a:ext>
            </a:extLst>
          </p:cNvPr>
          <p:cNvSpPr/>
          <p:nvPr/>
        </p:nvSpPr>
        <p:spPr>
          <a:xfrm>
            <a:off x="2474585" y="2931632"/>
            <a:ext cx="254097" cy="25689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082335C6-8D6A-4AE9-9821-F36B631B48DF}"/>
              </a:ext>
            </a:extLst>
          </p:cNvPr>
          <p:cNvSpPr/>
          <p:nvPr/>
        </p:nvSpPr>
        <p:spPr>
          <a:xfrm>
            <a:off x="8913022" y="4855668"/>
            <a:ext cx="290964" cy="3069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55867309-9B30-4809-9D24-B073B1B8A0BE}"/>
              </a:ext>
            </a:extLst>
          </p:cNvPr>
          <p:cNvSpPr/>
          <p:nvPr/>
        </p:nvSpPr>
        <p:spPr>
          <a:xfrm>
            <a:off x="10086240" y="4923957"/>
            <a:ext cx="290964" cy="3016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B624F50D-7309-4D23-9FB0-5EE90CE1FAA4}"/>
              </a:ext>
            </a:extLst>
          </p:cNvPr>
          <p:cNvSpPr/>
          <p:nvPr/>
        </p:nvSpPr>
        <p:spPr>
          <a:xfrm>
            <a:off x="5442212" y="4313942"/>
            <a:ext cx="290964" cy="2945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5F43DB18-BF21-483D-BAB2-CE4A5591988C}"/>
              </a:ext>
            </a:extLst>
          </p:cNvPr>
          <p:cNvSpPr/>
          <p:nvPr/>
        </p:nvSpPr>
        <p:spPr>
          <a:xfrm>
            <a:off x="1426226" y="13719"/>
            <a:ext cx="9367409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7" tIns="52153" rIns="104307" bIns="52153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Единая территориально-распределенная информационная система ДЗЗ из космоса </a:t>
            </a:r>
          </a:p>
          <a:p>
            <a:pPr algn="ctr" defTabSz="94596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  <a:p>
            <a:pPr algn="ctr" defTabSz="94596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i="1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1E0B0BF6-954F-4205-863A-74150FF9BF49}"/>
              </a:ext>
            </a:extLst>
          </p:cNvPr>
          <p:cNvSpPr/>
          <p:nvPr/>
        </p:nvSpPr>
        <p:spPr>
          <a:xfrm>
            <a:off x="4401847" y="6506621"/>
            <a:ext cx="290964" cy="3016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262FF30-2640-4D3D-ABD6-5FC0B933D4D2}"/>
              </a:ext>
            </a:extLst>
          </p:cNvPr>
          <p:cNvSpPr txBox="1"/>
          <p:nvPr/>
        </p:nvSpPr>
        <p:spPr>
          <a:xfrm>
            <a:off x="4522994" y="6501044"/>
            <a:ext cx="2509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Национальный Центр ДЗЗ</a:t>
            </a: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72E4B30-6D4F-4AED-9BD8-F95C0E896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04" y="710194"/>
            <a:ext cx="528139" cy="49026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476E3DC-2D42-4270-80E4-1292A43C0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6555" y="374736"/>
            <a:ext cx="544835" cy="505765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6A1360E-4C53-400C-ABCC-4964D6105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3888" y="3171043"/>
            <a:ext cx="493352" cy="457975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29D868A-C0B5-49DE-B2AF-43A93E6A0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6669" y="1714989"/>
            <a:ext cx="544835" cy="50576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BDFF9E7-733E-4BDE-8154-DFB90430E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287" y="3959243"/>
            <a:ext cx="544835" cy="50576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C575C685-7A83-463C-9E81-B04087870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6190" y="4263797"/>
            <a:ext cx="544835" cy="50576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ECCA87CC-C79C-44D7-80EA-9D4031192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1043" y="4462207"/>
            <a:ext cx="544835" cy="505765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9C156C-C4DE-4BB0-8C71-86BD4AF64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2338" y="4359040"/>
            <a:ext cx="544835" cy="505765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48EABD0-6913-4DF4-8260-DC93AC9B0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8636" y="233740"/>
            <a:ext cx="544835" cy="50576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9C36E9F-C7F5-497B-820E-C9821D818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3020" y="5120386"/>
            <a:ext cx="641055" cy="595085"/>
          </a:xfrm>
          <a:prstGeom prst="rect">
            <a:avLst/>
          </a:prstGeom>
        </p:spPr>
      </p:pic>
      <p:cxnSp>
        <p:nvCxnSpPr>
          <p:cNvPr id="116" name="Скругленная соединительная линия 7">
            <a:extLst>
              <a:ext uri="{FF2B5EF4-FFF2-40B4-BE49-F238E27FC236}">
                <a16:creationId xmlns:a16="http://schemas.microsoft.com/office/drawing/2014/main" id="{B4208320-403D-486E-B049-9049F638CBB3}"/>
              </a:ext>
            </a:extLst>
          </p:cNvPr>
          <p:cNvCxnSpPr>
            <a:stCxn id="96" idx="5"/>
            <a:endCxn id="128" idx="2"/>
          </p:cNvCxnSpPr>
          <p:nvPr/>
        </p:nvCxnSpPr>
        <p:spPr>
          <a:xfrm rot="16200000" flipH="1">
            <a:off x="842361" y="1532571"/>
            <a:ext cx="1366835" cy="749614"/>
          </a:xfrm>
          <a:prstGeom prst="curvedConnector3">
            <a:avLst>
              <a:gd name="adj1" fmla="val 38891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кругленная соединительная линия 47">
            <a:extLst>
              <a:ext uri="{FF2B5EF4-FFF2-40B4-BE49-F238E27FC236}">
                <a16:creationId xmlns:a16="http://schemas.microsoft.com/office/drawing/2014/main" id="{885BEB52-CAA5-4D13-AE7A-B21A7429CF54}"/>
              </a:ext>
            </a:extLst>
          </p:cNvPr>
          <p:cNvCxnSpPr>
            <a:stCxn id="97" idx="4"/>
            <a:endCxn id="126" idx="0"/>
          </p:cNvCxnSpPr>
          <p:nvPr/>
        </p:nvCxnSpPr>
        <p:spPr>
          <a:xfrm rot="5400000">
            <a:off x="2306379" y="863994"/>
            <a:ext cx="1220464" cy="1108273"/>
          </a:xfrm>
          <a:prstGeom prst="curvedConnector3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Скругленная соединительная линия 81">
            <a:extLst>
              <a:ext uri="{FF2B5EF4-FFF2-40B4-BE49-F238E27FC236}">
                <a16:creationId xmlns:a16="http://schemas.microsoft.com/office/drawing/2014/main" id="{2E7830E5-D21B-4852-B8BA-5C3284FD58C5}"/>
              </a:ext>
            </a:extLst>
          </p:cNvPr>
          <p:cNvCxnSpPr>
            <a:cxnSpLocks/>
            <a:stCxn id="90" idx="2"/>
            <a:endCxn id="126" idx="7"/>
          </p:cNvCxnSpPr>
          <p:nvPr/>
        </p:nvCxnSpPr>
        <p:spPr>
          <a:xfrm rot="10800000">
            <a:off x="2697993" y="2166738"/>
            <a:ext cx="2513268" cy="68018"/>
          </a:xfrm>
          <a:prstGeom prst="curvedConnector4">
            <a:avLst>
              <a:gd name="adj1" fmla="val 18735"/>
              <a:gd name="adj2" fmla="val 436088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Скругленная соединительная линия 83">
            <a:extLst>
              <a:ext uri="{FF2B5EF4-FFF2-40B4-BE49-F238E27FC236}">
                <a16:creationId xmlns:a16="http://schemas.microsoft.com/office/drawing/2014/main" id="{9116C849-6C12-453E-89A2-017BD27D718F}"/>
              </a:ext>
            </a:extLst>
          </p:cNvPr>
          <p:cNvCxnSpPr>
            <a:cxnSpLocks/>
            <a:stCxn id="98" idx="2"/>
            <a:endCxn id="129" idx="2"/>
          </p:cNvCxnSpPr>
          <p:nvPr/>
        </p:nvCxnSpPr>
        <p:spPr>
          <a:xfrm rot="10800000">
            <a:off x="2369593" y="2757268"/>
            <a:ext cx="1005115" cy="907311"/>
          </a:xfrm>
          <a:prstGeom prst="curvedConnector2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кругленная соединительная линия 85">
            <a:extLst>
              <a:ext uri="{FF2B5EF4-FFF2-40B4-BE49-F238E27FC236}">
                <a16:creationId xmlns:a16="http://schemas.microsoft.com/office/drawing/2014/main" id="{CFD28639-9E4A-4B1F-BA85-C939C2E50AE2}"/>
              </a:ext>
            </a:extLst>
          </p:cNvPr>
          <p:cNvCxnSpPr>
            <a:cxnSpLocks/>
            <a:stCxn id="149" idx="0"/>
            <a:endCxn id="126" idx="3"/>
          </p:cNvCxnSpPr>
          <p:nvPr/>
        </p:nvCxnSpPr>
        <p:spPr>
          <a:xfrm rot="16200000" flipV="1">
            <a:off x="1780416" y="3081417"/>
            <a:ext cx="2429857" cy="1936780"/>
          </a:xfrm>
          <a:prstGeom prst="curvedConnector3">
            <a:avLst>
              <a:gd name="adj1" fmla="val 12368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Скругленная соединительная линия 87">
            <a:extLst>
              <a:ext uri="{FF2B5EF4-FFF2-40B4-BE49-F238E27FC236}">
                <a16:creationId xmlns:a16="http://schemas.microsoft.com/office/drawing/2014/main" id="{E91A492E-DE4D-45B4-8EA0-93837A39A734}"/>
              </a:ext>
            </a:extLst>
          </p:cNvPr>
          <p:cNvCxnSpPr>
            <a:cxnSpLocks/>
            <a:stCxn id="102" idx="7"/>
          </p:cNvCxnSpPr>
          <p:nvPr/>
        </p:nvCxnSpPr>
        <p:spPr>
          <a:xfrm rot="16200000" flipV="1">
            <a:off x="3391279" y="2057788"/>
            <a:ext cx="1718540" cy="2880032"/>
          </a:xfrm>
          <a:prstGeom prst="curvedConnector2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кругленная соединительная линия 91">
            <a:extLst>
              <a:ext uri="{FF2B5EF4-FFF2-40B4-BE49-F238E27FC236}">
                <a16:creationId xmlns:a16="http://schemas.microsoft.com/office/drawing/2014/main" id="{DF7DEFFA-6DA3-482C-B2E5-79D5A6D11F34}"/>
              </a:ext>
            </a:extLst>
          </p:cNvPr>
          <p:cNvCxnSpPr>
            <a:cxnSpLocks/>
          </p:cNvCxnSpPr>
          <p:nvPr/>
        </p:nvCxnSpPr>
        <p:spPr>
          <a:xfrm rot="10800000">
            <a:off x="2634313" y="2643750"/>
            <a:ext cx="3734659" cy="2121549"/>
          </a:xfrm>
          <a:prstGeom prst="curvedConnector3">
            <a:avLst>
              <a:gd name="adj1" fmla="val 5000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кругленная соединительная линия 93">
            <a:extLst>
              <a:ext uri="{FF2B5EF4-FFF2-40B4-BE49-F238E27FC236}">
                <a16:creationId xmlns:a16="http://schemas.microsoft.com/office/drawing/2014/main" id="{2864278B-0827-46D0-A1ED-586892037229}"/>
              </a:ext>
            </a:extLst>
          </p:cNvPr>
          <p:cNvCxnSpPr>
            <a:cxnSpLocks/>
            <a:stCxn id="100" idx="2"/>
          </p:cNvCxnSpPr>
          <p:nvPr/>
        </p:nvCxnSpPr>
        <p:spPr>
          <a:xfrm rot="10800000">
            <a:off x="2864128" y="2550732"/>
            <a:ext cx="6048895" cy="2458427"/>
          </a:xfrm>
          <a:prstGeom prst="curvedConnector3">
            <a:avLst>
              <a:gd name="adj1" fmla="val 5000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Скругленная соединительная линия 95">
            <a:extLst>
              <a:ext uri="{FF2B5EF4-FFF2-40B4-BE49-F238E27FC236}">
                <a16:creationId xmlns:a16="http://schemas.microsoft.com/office/drawing/2014/main" id="{5DD3DF93-16CE-485A-9091-BE3D0EFB5E4B}"/>
              </a:ext>
            </a:extLst>
          </p:cNvPr>
          <p:cNvCxnSpPr>
            <a:cxnSpLocks/>
            <a:stCxn id="101" idx="1"/>
          </p:cNvCxnSpPr>
          <p:nvPr/>
        </p:nvCxnSpPr>
        <p:spPr>
          <a:xfrm rot="16200000" flipV="1">
            <a:off x="5177062" y="16343"/>
            <a:ext cx="2515016" cy="7388562"/>
          </a:xfrm>
          <a:prstGeom prst="curvedConnector2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кругленная соединительная линия 97">
            <a:extLst>
              <a:ext uri="{FF2B5EF4-FFF2-40B4-BE49-F238E27FC236}">
                <a16:creationId xmlns:a16="http://schemas.microsoft.com/office/drawing/2014/main" id="{57056C28-9908-4741-99C8-F4A1F343DAC9}"/>
              </a:ext>
            </a:extLst>
          </p:cNvPr>
          <p:cNvCxnSpPr>
            <a:stCxn id="95" idx="4"/>
            <a:endCxn id="126" idx="7"/>
          </p:cNvCxnSpPr>
          <p:nvPr/>
        </p:nvCxnSpPr>
        <p:spPr>
          <a:xfrm rot="5400000">
            <a:off x="6262404" y="-2648554"/>
            <a:ext cx="1250881" cy="8379702"/>
          </a:xfrm>
          <a:prstGeom prst="curvedConnector3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Овал 125">
            <a:extLst>
              <a:ext uri="{FF2B5EF4-FFF2-40B4-BE49-F238E27FC236}">
                <a16:creationId xmlns:a16="http://schemas.microsoft.com/office/drawing/2014/main" id="{5D0CD069-D8D0-42D2-97EB-3899FA38203D}"/>
              </a:ext>
            </a:extLst>
          </p:cNvPr>
          <p:cNvSpPr/>
          <p:nvPr/>
        </p:nvSpPr>
        <p:spPr>
          <a:xfrm>
            <a:off x="1887977" y="2028362"/>
            <a:ext cx="948993" cy="9448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62D5B20E-E98B-4811-ADEB-9F4BA25C4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412" y="2826208"/>
            <a:ext cx="544835" cy="505765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AB875A7D-F2FE-4A04-8FB3-4E52309443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8168" y="2085031"/>
            <a:ext cx="544835" cy="505765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6AF3E01F-8E41-4198-B22A-96DD7891B7BB}"/>
              </a:ext>
            </a:extLst>
          </p:cNvPr>
          <p:cNvSpPr txBox="1"/>
          <p:nvPr/>
        </p:nvSpPr>
        <p:spPr>
          <a:xfrm>
            <a:off x="1625350" y="2295602"/>
            <a:ext cx="148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НКПОР-О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Москва</a:t>
            </a: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C19F35D3-A1F4-4A4A-A6A6-C9EFEB92D89B}"/>
              </a:ext>
            </a:extLst>
          </p:cNvPr>
          <p:cNvSpPr/>
          <p:nvPr/>
        </p:nvSpPr>
        <p:spPr>
          <a:xfrm>
            <a:off x="9989224" y="6132707"/>
            <a:ext cx="290964" cy="3069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37C24B3-61A4-4726-8B9D-49211C589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4909" y="5612830"/>
            <a:ext cx="544835" cy="505765"/>
          </a:xfrm>
          <a:prstGeom prst="rect">
            <a:avLst/>
          </a:prstGeom>
        </p:spPr>
      </p:pic>
      <p:cxnSp>
        <p:nvCxnSpPr>
          <p:cNvPr id="133" name="Скругленная соединительная линия 81">
            <a:extLst>
              <a:ext uri="{FF2B5EF4-FFF2-40B4-BE49-F238E27FC236}">
                <a16:creationId xmlns:a16="http://schemas.microsoft.com/office/drawing/2014/main" id="{BE44C807-B10F-417D-94B5-A6E4F79CA0F2}"/>
              </a:ext>
            </a:extLst>
          </p:cNvPr>
          <p:cNvCxnSpPr>
            <a:cxnSpLocks/>
          </p:cNvCxnSpPr>
          <p:nvPr/>
        </p:nvCxnSpPr>
        <p:spPr>
          <a:xfrm rot="10800000">
            <a:off x="2813564" y="2321886"/>
            <a:ext cx="5750894" cy="730641"/>
          </a:xfrm>
          <a:prstGeom prst="curvedConnector3">
            <a:avLst>
              <a:gd name="adj1" fmla="val 21257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Овал 133">
            <a:extLst>
              <a:ext uri="{FF2B5EF4-FFF2-40B4-BE49-F238E27FC236}">
                <a16:creationId xmlns:a16="http://schemas.microsoft.com/office/drawing/2014/main" id="{ABB0BCD9-2E4E-434C-B900-3F39F2C15C8C}"/>
              </a:ext>
            </a:extLst>
          </p:cNvPr>
          <p:cNvSpPr/>
          <p:nvPr/>
        </p:nvSpPr>
        <p:spPr>
          <a:xfrm>
            <a:off x="8564458" y="2964139"/>
            <a:ext cx="290964" cy="3069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F221B684-5F71-496B-80E5-23C11D8A7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5578" y="2531338"/>
            <a:ext cx="544835" cy="505765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627FA650-8B11-4513-8859-98970F280B19}"/>
              </a:ext>
            </a:extLst>
          </p:cNvPr>
          <p:cNvSpPr txBox="1"/>
          <p:nvPr/>
        </p:nvSpPr>
        <p:spPr>
          <a:xfrm>
            <a:off x="8031468" y="2971577"/>
            <a:ext cx="224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МППК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Якутск</a:t>
            </a:r>
          </a:p>
        </p:txBody>
      </p:sp>
      <p:cxnSp>
        <p:nvCxnSpPr>
          <p:cNvPr id="137" name="Скругленная соединительная линия 93">
            <a:extLst>
              <a:ext uri="{FF2B5EF4-FFF2-40B4-BE49-F238E27FC236}">
                <a16:creationId xmlns:a16="http://schemas.microsoft.com/office/drawing/2014/main" id="{772DAF34-496B-454D-A621-1870DBE2F5FF}"/>
              </a:ext>
            </a:extLst>
          </p:cNvPr>
          <p:cNvCxnSpPr>
            <a:cxnSpLocks/>
            <a:stCxn id="131" idx="1"/>
            <a:endCxn id="126" idx="3"/>
          </p:cNvCxnSpPr>
          <p:nvPr/>
        </p:nvCxnSpPr>
        <p:spPr>
          <a:xfrm rot="16200000" flipV="1">
            <a:off x="4358003" y="503830"/>
            <a:ext cx="3342785" cy="8004881"/>
          </a:xfrm>
          <a:prstGeom prst="curvedConnector3">
            <a:avLst>
              <a:gd name="adj1" fmla="val 20065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4D4EF0B2-0F32-4355-8D49-DB58C6587851}"/>
              </a:ext>
            </a:extLst>
          </p:cNvPr>
          <p:cNvSpPr txBox="1"/>
          <p:nvPr/>
        </p:nvSpPr>
        <p:spPr>
          <a:xfrm>
            <a:off x="8404484" y="6012073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НКПОИ-ВУЗ/ДВ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Владивосток</a:t>
            </a: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67F42255-B91D-417D-8A7C-632B28F53F43}"/>
              </a:ext>
            </a:extLst>
          </p:cNvPr>
          <p:cNvSpPr/>
          <p:nvPr/>
        </p:nvSpPr>
        <p:spPr>
          <a:xfrm>
            <a:off x="1269924" y="2875899"/>
            <a:ext cx="290964" cy="3069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C2157DBF-ABF8-4A36-BAF8-2CBFE7A5E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4" y="5144096"/>
            <a:ext cx="3022749" cy="1028742"/>
          </a:xfrm>
          <a:prstGeom prst="rect">
            <a:avLst/>
          </a:prstGeom>
        </p:spPr>
      </p:pic>
      <p:cxnSp>
        <p:nvCxnSpPr>
          <p:cNvPr id="141" name="Скругленная соединительная линия 85">
            <a:extLst>
              <a:ext uri="{FF2B5EF4-FFF2-40B4-BE49-F238E27FC236}">
                <a16:creationId xmlns:a16="http://schemas.microsoft.com/office/drawing/2014/main" id="{34F39E3E-1382-4208-9AB5-CE8B0A1D2248}"/>
              </a:ext>
            </a:extLst>
          </p:cNvPr>
          <p:cNvCxnSpPr>
            <a:cxnSpLocks/>
            <a:stCxn id="139" idx="7"/>
            <a:endCxn id="126" idx="3"/>
          </p:cNvCxnSpPr>
          <p:nvPr/>
        </p:nvCxnSpPr>
        <p:spPr>
          <a:xfrm rot="5400000" flipH="1" flipV="1">
            <a:off x="1729627" y="2623529"/>
            <a:ext cx="85977" cy="508677"/>
          </a:xfrm>
          <a:prstGeom prst="curvedConnector5">
            <a:avLst>
              <a:gd name="adj1" fmla="val 65217"/>
              <a:gd name="adj2" fmla="val 40528"/>
              <a:gd name="adj3" fmla="val -165885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35EE59F6-B409-49E2-9CF3-E279BCA46A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840" y="2374371"/>
            <a:ext cx="544835" cy="505765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79C85EBA-1AD7-41F1-840C-ED835437E59A}"/>
              </a:ext>
            </a:extLst>
          </p:cNvPr>
          <p:cNvSpPr txBox="1"/>
          <p:nvPr/>
        </p:nvSpPr>
        <p:spPr>
          <a:xfrm>
            <a:off x="321244" y="3208145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КПОИ-ВУЗ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г. Курск</a:t>
            </a:r>
          </a:p>
        </p:txBody>
      </p:sp>
      <p:cxnSp>
        <p:nvCxnSpPr>
          <p:cNvPr id="144" name="Скругленная соединительная линия 85">
            <a:extLst>
              <a:ext uri="{FF2B5EF4-FFF2-40B4-BE49-F238E27FC236}">
                <a16:creationId xmlns:a16="http://schemas.microsoft.com/office/drawing/2014/main" id="{9CF6BCFE-FA8B-4787-8F43-B85BDB7C042B}"/>
              </a:ext>
            </a:extLst>
          </p:cNvPr>
          <p:cNvCxnSpPr>
            <a:cxnSpLocks/>
            <a:endCxn id="126" idx="3"/>
          </p:cNvCxnSpPr>
          <p:nvPr/>
        </p:nvCxnSpPr>
        <p:spPr>
          <a:xfrm rot="5400000" flipH="1" flipV="1">
            <a:off x="495599" y="3606716"/>
            <a:ext cx="2303193" cy="759518"/>
          </a:xfrm>
          <a:prstGeom prst="curvedConnector3">
            <a:avLst>
              <a:gd name="adj1" fmla="val 5000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E453111-0692-4B08-8DF9-6275962D782B}"/>
              </a:ext>
            </a:extLst>
          </p:cNvPr>
          <p:cNvSpPr txBox="1"/>
          <p:nvPr/>
        </p:nvSpPr>
        <p:spPr>
          <a:xfrm>
            <a:off x="53435" y="5553558"/>
            <a:ext cx="186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НКП-Р-Т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Республика Куба</a:t>
            </a: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296894C-D23E-46F0-809A-8F62D2CA5B1D}"/>
              </a:ext>
            </a:extLst>
          </p:cNvPr>
          <p:cNvSpPr/>
          <p:nvPr/>
        </p:nvSpPr>
        <p:spPr>
          <a:xfrm>
            <a:off x="6354224" y="4646309"/>
            <a:ext cx="290964" cy="301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C9C2227E-A0A7-488D-981A-B60B9571E392}"/>
              </a:ext>
            </a:extLst>
          </p:cNvPr>
          <p:cNvSpPr/>
          <p:nvPr/>
        </p:nvSpPr>
        <p:spPr>
          <a:xfrm>
            <a:off x="1036634" y="5056451"/>
            <a:ext cx="290964" cy="3016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5488ED5-B71C-44A7-B491-3C2318D8F6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063" y="4644157"/>
            <a:ext cx="641055" cy="595085"/>
          </a:xfrm>
          <a:prstGeom prst="rect">
            <a:avLst/>
          </a:prstGeom>
        </p:spPr>
      </p:pic>
      <p:sp>
        <p:nvSpPr>
          <p:cNvPr id="149" name="Овал 148">
            <a:extLst>
              <a:ext uri="{FF2B5EF4-FFF2-40B4-BE49-F238E27FC236}">
                <a16:creationId xmlns:a16="http://schemas.microsoft.com/office/drawing/2014/main" id="{519C8398-59D8-4BB5-A685-5B418244F54B}"/>
              </a:ext>
            </a:extLst>
          </p:cNvPr>
          <p:cNvSpPr/>
          <p:nvPr/>
        </p:nvSpPr>
        <p:spPr>
          <a:xfrm>
            <a:off x="3818252" y="5264735"/>
            <a:ext cx="290964" cy="3016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1537519" y="5832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Рисунок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" y="105416"/>
            <a:ext cx="1454875" cy="353558"/>
          </a:xfrm>
          <a:prstGeom prst="rect">
            <a:avLst/>
          </a:prstGeom>
        </p:spPr>
      </p:pic>
      <p:sp>
        <p:nvSpPr>
          <p:cNvPr id="150" name="Номер слайда 1"/>
          <p:cNvSpPr txBox="1">
            <a:spLocks/>
          </p:cNvSpPr>
          <p:nvPr/>
        </p:nvSpPr>
        <p:spPr>
          <a:xfrm>
            <a:off x="11596611" y="6492875"/>
            <a:ext cx="589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1109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67" y="2636912"/>
            <a:ext cx="415526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02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 rot="21067507">
            <a:off x="5173889" y="398593"/>
            <a:ext cx="1201347" cy="4465867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876" y="99539"/>
            <a:ext cx="12042788" cy="512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ОРБИТАЛЬНАЯ ГРУППИРОВКА КОСМИЧЕСКИХ АППАРАТОВ КОСМИЧЕСКИХ СИСТЕМ ДИСТАНЦИОННОГО ЗОНДИРОВАНИЯ ЗЕМЛИ ПО СОСТОЯНИЮ НА 01.09.2024</a:t>
            </a:r>
          </a:p>
        </p:txBody>
      </p:sp>
      <p:sp>
        <p:nvSpPr>
          <p:cNvPr id="11" name="Дуга 10"/>
          <p:cNvSpPr/>
          <p:nvPr/>
        </p:nvSpPr>
        <p:spPr>
          <a:xfrm rot="12458524">
            <a:off x="5672412" y="2880402"/>
            <a:ext cx="618062" cy="2649677"/>
          </a:xfrm>
          <a:prstGeom prst="arc">
            <a:avLst>
              <a:gd name="adj1" fmla="val 14707562"/>
              <a:gd name="adj2" fmla="val 727655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04" y="3553934"/>
            <a:ext cx="1337988" cy="1337988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</a:effectLst>
        </p:spPr>
      </p:pic>
      <p:sp>
        <p:nvSpPr>
          <p:cNvPr id="10" name="Овал 9"/>
          <p:cNvSpPr/>
          <p:nvPr/>
        </p:nvSpPr>
        <p:spPr>
          <a:xfrm rot="21420023">
            <a:off x="5295073" y="2885763"/>
            <a:ext cx="1575264" cy="2495776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02304" y="2677313"/>
            <a:ext cx="4087741" cy="30210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Номер слайда 1"/>
          <p:cNvSpPr txBox="1">
            <a:spLocks/>
          </p:cNvSpPr>
          <p:nvPr/>
        </p:nvSpPr>
        <p:spPr>
          <a:xfrm>
            <a:off x="11424592" y="6437778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61462"/>
            <a:ext cx="1457306" cy="35355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624274" y="2706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017207" y="1324246"/>
            <a:ext cx="6813769" cy="5113532"/>
            <a:chOff x="1125706" y="1343169"/>
            <a:chExt cx="6813769" cy="511353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512573" y="1585167"/>
              <a:ext cx="12137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КА "Арктика-М"</a:t>
              </a:r>
            </a:p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(2 </a:t>
              </a:r>
              <a:r>
                <a:rPr lang="ru-RU" sz="10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шт</a:t>
              </a:r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64909" y="4966301"/>
              <a:ext cx="11705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КА "Метеор-М"</a:t>
              </a:r>
            </a:p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(2 </a:t>
              </a:r>
              <a:r>
                <a:rPr lang="ru-RU" sz="10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шт</a:t>
              </a:r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314588" y="4466490"/>
              <a:ext cx="12121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КА "Электро-Л" </a:t>
              </a:r>
            </a:p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(3 </a:t>
              </a:r>
              <a:r>
                <a:rPr lang="ru-RU" sz="10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шт</a:t>
              </a:r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770565" y="4929691"/>
              <a:ext cx="11689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КА "</a:t>
              </a:r>
              <a:r>
                <a:rPr lang="ru-RU" sz="10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Канопус</a:t>
              </a:r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-В"</a:t>
              </a:r>
            </a:p>
            <a:p>
              <a:pPr algn="ctr"/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(4 </a:t>
              </a:r>
              <a:r>
                <a:rPr lang="ru-RU" sz="10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шт</a:t>
              </a:r>
              <a:r>
                <a:rPr lang="ru-RU" sz="1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175" y="4546395"/>
              <a:ext cx="837422" cy="50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1227">
              <a:off x="4671178" y="1713748"/>
              <a:ext cx="1200820" cy="547341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6297083" y="6148924"/>
              <a:ext cx="1847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816643" y="5576211"/>
              <a:ext cx="5227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ССО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125706" y="3331193"/>
              <a:ext cx="4988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ГСО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222767" y="1343169"/>
              <a:ext cx="5180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ВЭО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4445364" y="3064620"/>
            <a:ext cx="1085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КА "Ресурс-П"</a:t>
            </a:r>
          </a:p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(1 </a:t>
            </a:r>
            <a:r>
              <a:rPr 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шт</a:t>
            </a:r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4606" y="5343666"/>
            <a:ext cx="140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КА "</a:t>
            </a:r>
            <a:r>
              <a:rPr 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Канопус</a:t>
            </a:r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-В-ИК"</a:t>
            </a:r>
          </a:p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(1 </a:t>
            </a:r>
            <a:r>
              <a:rPr 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шт</a:t>
            </a:r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1" name="Овал 30"/>
          <p:cNvSpPr/>
          <p:nvPr/>
        </p:nvSpPr>
        <p:spPr>
          <a:xfrm rot="2164953">
            <a:off x="6280349" y="700512"/>
            <a:ext cx="1440812" cy="4518739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14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6D7F9"/>
              </a:clrFrom>
              <a:clrTo>
                <a:srgbClr val="D6D7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68259" flipH="1">
            <a:off x="5333563" y="2764072"/>
            <a:ext cx="727249" cy="6075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:\01-02\GVS\Work\Кондор-ФКА\Картинки\Kondor-FK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10711" r="27721" b="18355"/>
          <a:stretch/>
        </p:blipFill>
        <p:spPr bwMode="auto">
          <a:xfrm rot="289433">
            <a:off x="6507719" y="3362580"/>
            <a:ext cx="642879" cy="4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211534" y="910394"/>
            <a:ext cx="2096157" cy="1158838"/>
            <a:chOff x="10015946" y="3723826"/>
            <a:chExt cx="2096157" cy="115883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1" t="81500" r="59001"/>
            <a:stretch/>
          </p:blipFill>
          <p:spPr>
            <a:xfrm>
              <a:off x="10640783" y="3733277"/>
              <a:ext cx="851232" cy="624936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10015946" y="3723826"/>
              <a:ext cx="2096157" cy="1158838"/>
              <a:chOff x="9863546" y="759954"/>
              <a:chExt cx="2096157" cy="1158838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863546" y="1436648"/>
                <a:ext cx="209615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ГИДРОМЕТЕОРОЛОГИЧЕСКИЕ</a:t>
                </a:r>
              </a:p>
              <a:p>
                <a:pPr algn="ctr"/>
                <a:r>
                  <a:rPr lang="ru-RU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СПУТНИКИ</a:t>
                </a:r>
              </a:p>
            </p:txBody>
          </p:sp>
          <p:sp>
            <p:nvSpPr>
              <p:cNvPr id="18" name="Левая круглая скобка 17"/>
              <p:cNvSpPr/>
              <p:nvPr/>
            </p:nvSpPr>
            <p:spPr>
              <a:xfrm>
                <a:off x="9902903" y="759954"/>
                <a:ext cx="45719" cy="1158838"/>
              </a:xfrm>
              <a:prstGeom prst="leftBracke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Левая круглая скобка 36"/>
              <p:cNvSpPr/>
              <p:nvPr/>
            </p:nvSpPr>
            <p:spPr>
              <a:xfrm flipH="1">
                <a:off x="11898132" y="759954"/>
                <a:ext cx="45719" cy="1158838"/>
              </a:xfrm>
              <a:prstGeom prst="leftBracke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9878567" y="910394"/>
            <a:ext cx="2264916" cy="1158838"/>
            <a:chOff x="9795671" y="757994"/>
            <a:chExt cx="2264916" cy="1158838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9795671" y="757994"/>
              <a:ext cx="2264916" cy="1128425"/>
              <a:chOff x="9848133" y="685013"/>
              <a:chExt cx="2264916" cy="1128425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7294" y="685013"/>
                <a:ext cx="550876" cy="690838"/>
              </a:xfrm>
              <a:prstGeom prst="rect">
                <a:avLst/>
              </a:prstGeom>
            </p:spPr>
          </p:pic>
          <p:sp>
            <p:nvSpPr>
              <p:cNvPr id="46" name="Прямоугольник 45"/>
              <p:cNvSpPr/>
              <p:nvPr/>
            </p:nvSpPr>
            <p:spPr>
              <a:xfrm>
                <a:off x="9848133" y="1351773"/>
                <a:ext cx="22649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ПРИРОДОРЕСУРСНЫЕ</a:t>
                </a:r>
              </a:p>
              <a:p>
                <a:pPr algn="ctr"/>
                <a:r>
                  <a:rPr lang="ru-RU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СПУТНИКИ</a:t>
                </a:r>
              </a:p>
            </p:txBody>
          </p:sp>
        </p:grpSp>
        <p:sp>
          <p:nvSpPr>
            <p:cNvPr id="42" name="Левая круглая скобка 41"/>
            <p:cNvSpPr/>
            <p:nvPr/>
          </p:nvSpPr>
          <p:spPr>
            <a:xfrm>
              <a:off x="10108829" y="757994"/>
              <a:ext cx="45719" cy="1158838"/>
            </a:xfrm>
            <a:prstGeom prst="leftBracke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Левая круглая скобка 43"/>
            <p:cNvSpPr/>
            <p:nvPr/>
          </p:nvSpPr>
          <p:spPr>
            <a:xfrm flipH="1">
              <a:off x="11695834" y="757994"/>
              <a:ext cx="45719" cy="1158838"/>
            </a:xfrm>
            <a:prstGeom prst="leftBracke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Овал 8"/>
          <p:cNvSpPr/>
          <p:nvPr/>
        </p:nvSpPr>
        <p:spPr>
          <a:xfrm>
            <a:off x="4740905" y="3121886"/>
            <a:ext cx="2632520" cy="205326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 rot="5400000">
            <a:off x="5658120" y="-2124014"/>
            <a:ext cx="875756" cy="11953329"/>
          </a:xfrm>
          <a:prstGeom prst="arc">
            <a:avLst>
              <a:gd name="adj1" fmla="val 15413793"/>
              <a:gd name="adj2" fmla="val 614976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pic>
        <p:nvPicPr>
          <p:cNvPr id="5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791">
            <a:off x="1642163" y="3633342"/>
            <a:ext cx="1161233" cy="8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D:\Слайды\Рисунки аппаратов\Канопус-В\Рис-Канопус-В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894">
            <a:off x="5748320" y="4865358"/>
            <a:ext cx="807141" cy="4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2096" r="21609" b="4571"/>
          <a:stretch/>
        </p:blipFill>
        <p:spPr>
          <a:xfrm rot="1637500">
            <a:off x="6774738" y="4461434"/>
            <a:ext cx="616289" cy="469928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6452047" y="3792443"/>
            <a:ext cx="2145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КА "Кондор-ФКА"</a:t>
            </a:r>
          </a:p>
          <a:p>
            <a:pPr algn="ctr"/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(1 </a:t>
            </a:r>
            <a:r>
              <a:rPr lang="ru-RU" sz="1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шт</a:t>
            </a:r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76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/>
          <a:stretch/>
        </p:blipFill>
        <p:spPr bwMode="auto">
          <a:xfrm flipH="1">
            <a:off x="87350" y="679633"/>
            <a:ext cx="3793194" cy="20019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" y="132951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75520" y="13712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611038" y="6388358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007768" y="1006164"/>
            <a:ext cx="7859215" cy="3924077"/>
            <a:chOff x="3192270" y="374310"/>
            <a:chExt cx="5942919" cy="3054135"/>
          </a:xfrm>
        </p:grpSpPr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2270" y="374310"/>
              <a:ext cx="5942919" cy="305413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11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120">
              <a:off x="4456460" y="1398754"/>
              <a:ext cx="974171" cy="72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120">
              <a:off x="5843363" y="1398756"/>
              <a:ext cx="974171" cy="72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6120">
              <a:off x="7433754" y="1398757"/>
              <a:ext cx="974171" cy="72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177233" y="5173234"/>
            <a:ext cx="2311851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3019" y="5416280"/>
            <a:ext cx="785921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изображений облачности и подстилающей поверхности Земли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информации об атмосферных процессах и климатических изменениях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проведение гелиогеофизических измерений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ретрансляция сигналов от аварийных радиобуев системы КОСПАС-САРСАТ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298837" y="5730949"/>
            <a:ext cx="662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V="1">
            <a:off x="4298838" y="5986130"/>
            <a:ext cx="6610167" cy="234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4295799" y="5439669"/>
            <a:ext cx="2088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0" name="Таблица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62620"/>
              </p:ext>
            </p:extLst>
          </p:nvPr>
        </p:nvGraphicFramePr>
        <p:xfrm>
          <a:off x="84566" y="2694635"/>
          <a:ext cx="3793194" cy="40588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1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167">
                <a:tc>
                  <a:txBody>
                    <a:bodyPr/>
                    <a:lstStyle/>
                    <a:p>
                      <a:pPr algn="ctr"/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 "Электро-Л"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"Электро-М"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6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Число каналов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канала ВД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каналов ВД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742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 каналов ИК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 каналов ИК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7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Разрешение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ВД – 1 км,</a:t>
                      </a:r>
                    </a:p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ИК – 4 км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ВД – 0</a:t>
                      </a:r>
                      <a:r>
                        <a:rPr lang="en-US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км,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ИК – 2 км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0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Периодичность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круглосуточная – 30 мин </a:t>
                      </a:r>
                    </a:p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(штатный режим)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круглосуточная</a:t>
                      </a:r>
                      <a:r>
                        <a:rPr lang="ru-RU" altLang="ru-RU" sz="14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– 10 мин</a:t>
                      </a:r>
                    </a:p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(штатный режим)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2000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 мин</a:t>
                      </a:r>
                      <a:r>
                        <a:rPr lang="en-US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(учащённый режим)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мин</a:t>
                      </a:r>
                      <a:r>
                        <a:rPr lang="en-US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altLang="ru-RU" sz="14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(учащённый режим)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1" name="TextBox 50"/>
          <p:cNvSpPr txBox="1">
            <a:spLocks noChangeArrowheads="1"/>
          </p:cNvSpPr>
          <p:nvPr/>
        </p:nvSpPr>
        <p:spPr bwMode="auto">
          <a:xfrm>
            <a:off x="4213120" y="584426"/>
            <a:ext cx="79788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гидрометеорологического назначения </a:t>
            </a:r>
            <a:br>
              <a:rPr lang="ru-RU" altLang="ru-RU" sz="11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"Электро-М" в 2032 году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81059"/>
              </p:ext>
            </p:extLst>
          </p:nvPr>
        </p:nvGraphicFramePr>
        <p:xfrm>
          <a:off x="5663952" y="3697888"/>
          <a:ext cx="43330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17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Точки стояния КА "Электро-Л"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14.5</a:t>
                      </a:r>
                      <a:r>
                        <a:rPr kumimoji="0" lang="en-US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з. д.,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­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76</a:t>
                      </a:r>
                      <a:r>
                        <a:rPr kumimoji="0" lang="en-US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в. д., 165.8</a:t>
                      </a:r>
                      <a:r>
                        <a:rPr kumimoji="0" lang="en-US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º</a:t>
                      </a:r>
                      <a:r>
                        <a:rPr kumimoji="0" lang="ru-RU" alt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в. д.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 flipV="1">
            <a:off x="4298838" y="6262577"/>
            <a:ext cx="6599534" cy="462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295800" y="6570921"/>
            <a:ext cx="6466769" cy="303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42360"/>
            <a:ext cx="1207266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ГЕОСТАЦИОНАРНЫЙ ГИДРОМЕТЕОРОЛОГИЧЕСКИЙ КОСМИЧЕСКИЙ КОМПЛЕКС И 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КОСМИЧЕСКАЯ СИСТЕМА "ЭЛЕКТРО"</a:t>
            </a:r>
          </a:p>
        </p:txBody>
      </p:sp>
    </p:spTree>
    <p:extLst>
      <p:ext uri="{BB962C8B-B14F-4D97-AF65-F5344CB8AC3E}">
        <p14:creationId xmlns:p14="http://schemas.microsoft.com/office/powerpoint/2010/main" val="196064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1"/>
          <p:cNvSpPr txBox="1">
            <a:spLocks/>
          </p:cNvSpPr>
          <p:nvPr/>
        </p:nvSpPr>
        <p:spPr>
          <a:xfrm>
            <a:off x="11756212" y="6542123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1189" y="4567870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6347" y="4863094"/>
            <a:ext cx="72056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обеспечение  арктического региона гидрометеорологической информацией: прогноз погоды в региональном и глобальном масштабах, прогноз и состояние акваторий морей, океанов, Северного морского пути, условий для полетов авиации, гелиогеофизической обстановки в околоземном космическом пространстве, состояния ионосферы и магнитного поля Земли 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проведение мониторинга климата и глобальных изменений,  контроль экологии окружающей среды, чрезвычайных ситуаций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ретрансляция сигналов от аварийных радиобуев системы КОСПАС-САРСАТ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083078" y="5914917"/>
            <a:ext cx="6995782" cy="1757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5180565" y="4863094"/>
            <a:ext cx="2088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63819"/>
              </p:ext>
            </p:extLst>
          </p:nvPr>
        </p:nvGraphicFramePr>
        <p:xfrm>
          <a:off x="14152" y="2971224"/>
          <a:ext cx="4943872" cy="38308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5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"Арктика-М"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"Арктика-МП"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45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Число каналов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канала ВД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каналов ВД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035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 каналов ИК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 каналов ИК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3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Разрешение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ВД – 1 км, в ИК–4 км</a:t>
                      </a:r>
                      <a:r>
                        <a:rPr lang="en-US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;</a:t>
                      </a: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 ВД – 0</a:t>
                      </a:r>
                      <a:r>
                        <a:rPr lang="en-US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км, в ИК– 2 км</a:t>
                      </a:r>
                      <a:r>
                        <a:rPr lang="en-US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;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Периодичность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vert="vert27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круглосуточная – 30 мин (штатный режим)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круглосуточная – 10 мин (штатный режим)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077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 мин</a:t>
                      </a:r>
                      <a:r>
                        <a:rPr lang="en-US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(учащённый режим)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 мин</a:t>
                      </a:r>
                      <a:r>
                        <a:rPr lang="en-US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(учащённый режим)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162"/>
            <a:ext cx="4943543" cy="226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5083078" y="6463083"/>
            <a:ext cx="6974517" cy="2789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0660"/>
            <a:ext cx="1457306" cy="353558"/>
          </a:xfrm>
          <a:prstGeom prst="rect">
            <a:avLst/>
          </a:prstGeom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1492802" y="5832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735960" y="600909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гидрометеорологического назначения</a:t>
            </a:r>
            <a:b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 "Арктика-МП" в 2035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53" y="28172"/>
            <a:ext cx="1217784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ВЫСОКОЭЛЛИПТИЧЕСКАЯ КОСМИЧЕСКАЯ СИСТЕМА 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ГИДРОМЕТЕОРОЛОГИЧЕСКОГО  НАЗНАЧЕНИЯ "АРКТИКА-М"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056290" y="952076"/>
            <a:ext cx="7022570" cy="3701060"/>
            <a:chOff x="5476576" y="1028475"/>
            <a:chExt cx="7022570" cy="370106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0" t="34151" r="21310" b="-1"/>
            <a:stretch/>
          </p:blipFill>
          <p:spPr>
            <a:xfrm>
              <a:off x="5476576" y="1028475"/>
              <a:ext cx="7022570" cy="3701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30" b="9158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4" t="10061" r="33681" b="8110"/>
            <a:stretch/>
          </p:blipFill>
          <p:spPr>
            <a:xfrm>
              <a:off x="8532510" y="3047623"/>
              <a:ext cx="991846" cy="991846"/>
            </a:xfrm>
            <a:prstGeom prst="ellipse">
              <a:avLst/>
            </a:prstGeom>
          </p:spPr>
        </p:pic>
        <p:sp>
          <p:nvSpPr>
            <p:cNvPr id="19" name="Дуга 18"/>
            <p:cNvSpPr/>
            <p:nvPr/>
          </p:nvSpPr>
          <p:spPr>
            <a:xfrm rot="3619339">
              <a:off x="6943542" y="2808060"/>
              <a:ext cx="3194115" cy="304033"/>
            </a:xfrm>
            <a:prstGeom prst="arc">
              <a:avLst>
                <a:gd name="adj1" fmla="val 21340338"/>
                <a:gd name="adj2" fmla="val 19848429"/>
              </a:avLst>
            </a:prstGeom>
            <a:ln w="12700">
              <a:solidFill>
                <a:srgbClr val="E9ED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Дуга 19"/>
            <p:cNvSpPr/>
            <p:nvPr/>
          </p:nvSpPr>
          <p:spPr>
            <a:xfrm rot="17980661" flipH="1">
              <a:off x="7759700" y="2632272"/>
              <a:ext cx="3409407" cy="433035"/>
            </a:xfrm>
            <a:prstGeom prst="arc">
              <a:avLst>
                <a:gd name="adj1" fmla="val 21229072"/>
                <a:gd name="adj2" fmla="val 19799496"/>
              </a:avLst>
            </a:prstGeom>
            <a:ln w="12700">
              <a:solidFill>
                <a:srgbClr val="E9ED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3" descr="Электро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4557">
              <a:off x="7507751" y="1629963"/>
              <a:ext cx="511090" cy="43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Электро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14157">
              <a:off x="10003500" y="1359357"/>
              <a:ext cx="524745" cy="34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3" descr="Электро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4557">
              <a:off x="9112599" y="4078680"/>
              <a:ext cx="349568" cy="29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Электро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14157">
              <a:off x="8392915" y="4064099"/>
              <a:ext cx="373684" cy="24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936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46095" y="4556318"/>
            <a:ext cx="7118552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получение исходных гидрометеорологических данных в глобальном масштабе для составления прогноза погоды;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 опасных погодных явлений и предупреждение об их приближении; 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 климатообразующих факторов и мониторинг глобальных изменений;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 радиационной и гелиогеофизической обстановки в околоземном космическом пространстве в интересах безопасности полетов, устойчивой радиосвязи, здоровья людей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7" y="185069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51963" y="37069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653739" y="6424825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66331" y="4266061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71616" y="5013176"/>
            <a:ext cx="6840275" cy="264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5207754" y="4556318"/>
            <a:ext cx="6814528" cy="44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8009" b="39237"/>
          <a:stretch/>
        </p:blipFill>
        <p:spPr>
          <a:xfrm>
            <a:off x="5046094" y="998084"/>
            <a:ext cx="7060645" cy="32230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049" y="902644"/>
            <a:ext cx="2801644" cy="256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497" y="857571"/>
            <a:ext cx="2535598" cy="262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4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74111"/>
              </p:ext>
            </p:extLst>
          </p:nvPr>
        </p:nvGraphicFramePr>
        <p:xfrm>
          <a:off x="6886" y="3573016"/>
          <a:ext cx="5039209" cy="289499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824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horzOverflow="overflow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 "Метеор-М"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T="45669" marB="45669" anchor="ctr" horzOverflow="overflow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КА "Метеор-МП"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T="45669" marB="45669" anchor="ctr" horzOverflow="overflow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Разрешение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 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T="45669" marB="4566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 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T="45669" marB="45669" anchor="ctr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Ширина полосы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2900 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T="45669" marB="45669" anchor="ctr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  <a:sym typeface="Symbol"/>
                        </a:rPr>
                        <a:t>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2950 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Спектральный диапазон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anchor="ctr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0,5 - 12,5 мкм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0,402 - 13,785 мкм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5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спектральных диапазонов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9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Периодичность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2000" marR="36000" marT="36000" marB="36000" anchor="ctr" horzOverflow="overflow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раз в сутки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r>
                        <a:rPr lang="ru-RU" alt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раз в сутки</a:t>
                      </a:r>
                      <a:endParaRPr lang="ru-RU" alt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36000" marB="36000" anchor="ctr" horzOverflow="overflow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5" name="Прямая соединительная линия 44"/>
          <p:cNvCxnSpPr/>
          <p:nvPr/>
        </p:nvCxnSpPr>
        <p:spPr>
          <a:xfrm>
            <a:off x="5171616" y="5373216"/>
            <a:ext cx="6850666" cy="300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171616" y="5733257"/>
            <a:ext cx="6829884" cy="129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Треугольник 40"/>
          <p:cNvSpPr/>
          <p:nvPr/>
        </p:nvSpPr>
        <p:spPr>
          <a:xfrm rot="19613058">
            <a:off x="6068773" y="2088121"/>
            <a:ext cx="3021025" cy="3157027"/>
          </a:xfrm>
          <a:prstGeom prst="triangle">
            <a:avLst>
              <a:gd name="adj" fmla="val 52070"/>
            </a:avLst>
          </a:prstGeom>
          <a:gradFill>
            <a:gsLst>
              <a:gs pos="0">
                <a:schemeClr val="accent6">
                  <a:alpha val="46000"/>
                </a:schemeClr>
              </a:gs>
              <a:gs pos="60000">
                <a:schemeClr val="accent6">
                  <a:alpha val="17000"/>
                </a:schemeClr>
              </a:gs>
              <a:gs pos="79000">
                <a:schemeClr val="accent6">
                  <a:alpha val="12000"/>
                </a:schemeClr>
              </a:gs>
              <a:gs pos="99000">
                <a:schemeClr val="accent6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реугольник 39"/>
          <p:cNvSpPr/>
          <p:nvPr/>
        </p:nvSpPr>
        <p:spPr>
          <a:xfrm rot="1095584">
            <a:off x="7797562" y="2313972"/>
            <a:ext cx="4138944" cy="3728843"/>
          </a:xfrm>
          <a:custGeom>
            <a:avLst/>
            <a:gdLst>
              <a:gd name="connsiteX0" fmla="*/ 0 w 4138944"/>
              <a:gd name="connsiteY0" fmla="*/ 3324016 h 3324016"/>
              <a:gd name="connsiteX1" fmla="*/ 2155148 w 4138944"/>
              <a:gd name="connsiteY1" fmla="*/ 0 h 3324016"/>
              <a:gd name="connsiteX2" fmla="*/ 4138944 w 4138944"/>
              <a:gd name="connsiteY2" fmla="*/ 3324016 h 3324016"/>
              <a:gd name="connsiteX3" fmla="*/ 0 w 4138944"/>
              <a:gd name="connsiteY3" fmla="*/ 3324016 h 3324016"/>
              <a:gd name="connsiteX0" fmla="*/ 0 w 4138944"/>
              <a:gd name="connsiteY0" fmla="*/ 3434754 h 3434754"/>
              <a:gd name="connsiteX1" fmla="*/ 1717697 w 4138944"/>
              <a:gd name="connsiteY1" fmla="*/ 0 h 3434754"/>
              <a:gd name="connsiteX2" fmla="*/ 4138944 w 4138944"/>
              <a:gd name="connsiteY2" fmla="*/ 3434754 h 3434754"/>
              <a:gd name="connsiteX3" fmla="*/ 0 w 4138944"/>
              <a:gd name="connsiteY3" fmla="*/ 3434754 h 343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944" h="3434754">
                <a:moveTo>
                  <a:pt x="0" y="3434754"/>
                </a:moveTo>
                <a:lnTo>
                  <a:pt x="1717697" y="0"/>
                </a:lnTo>
                <a:lnTo>
                  <a:pt x="4138944" y="3434754"/>
                </a:lnTo>
                <a:lnTo>
                  <a:pt x="0" y="3434754"/>
                </a:lnTo>
                <a:close/>
              </a:path>
            </a:pathLst>
          </a:custGeom>
          <a:gradFill>
            <a:gsLst>
              <a:gs pos="0">
                <a:srgbClr val="A8A9F6">
                  <a:alpha val="50000"/>
                </a:srgbClr>
              </a:gs>
              <a:gs pos="61000">
                <a:srgbClr val="A8A9F6">
                  <a:alpha val="29000"/>
                </a:srgbClr>
              </a:gs>
              <a:gs pos="80000">
                <a:srgbClr val="A8A9F6">
                  <a:alpha val="16000"/>
                </a:srgbClr>
              </a:gs>
              <a:gs pos="100000">
                <a:srgbClr val="A8A9F6">
                  <a:alpha val="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65225" y="581460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гидрометеорологического назначения</a:t>
            </a:r>
          </a:p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"Метеор-МП" в 2032 году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4"/>
          <a:stretch/>
        </p:blipFill>
        <p:spPr bwMode="auto">
          <a:xfrm rot="860234">
            <a:off x="8996783" y="1239890"/>
            <a:ext cx="2590261" cy="11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4869"/>
            <a:ext cx="12192000" cy="51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КОСМИЧЕСКИЙ КОМПЛЕКС ГИДРОМЕТЕОРОЛОГИЧЕСКОГО ОБЕСПЕЧЕНИЯ</a:t>
            </a:r>
            <a:b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КОСМИЧЕСКАЯ СИСТЕМА НА ЕГО ОСНОВЕ - "МЕТЕОР"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0290">
            <a:off x="5809819" y="1600918"/>
            <a:ext cx="1653994" cy="111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220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903960" y="3821879"/>
            <a:ext cx="728242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анализ и прогноз состояния акватории морей, океанов, ледяного покрова в Арктике, Антарктике, замерзающих морях, крупных реках и озерах, обеспечение безопасности мореплавания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 чрезвычайных ситуаций природного и техногенного характера, опасных природных явлений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оперативный контроль состояния водной среды и соблюдения правил использования континентального шельфа в исключительной экономической зоне Российской Федерации;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своевременное обнаружение, определение площади и конфигурации разливов нефтепродуктов на водной поверхности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мониторинг промысловых районов Мирового океана  и информирование рыболовного флота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63212"/>
              </p:ext>
            </p:extLst>
          </p:nvPr>
        </p:nvGraphicFramePr>
        <p:xfrm>
          <a:off x="18129" y="1556791"/>
          <a:ext cx="4853735" cy="52231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74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Целевая аппаратура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Диапазон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Бортовой радиолокатор БРЛК 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Х – диапазон;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VV + HH,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HH + HV 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Сканер цветности океана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МСУ-О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каналов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0,407 – 0,875 мкм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Микроволновый радиометр оперативной океанографии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МиРОО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 СВЧ диапазоне 45 каналов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Полоса обзора 2200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Многозональное сканирующее устройство  МСУ-МР-ИК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канала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3,5-4,1 мкм;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10,5-11,5 мкм;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11,5-12,5 мкм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Аппаратура радио-просвечивания атмосферы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АРМА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L1,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ГЛОНАСС,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GPS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01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Система сбора и передачи данных с наземных платформ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БРК ССПД</a:t>
                      </a: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latinLnBrk="0"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-73753" y="585418"/>
            <a:ext cx="3732837" cy="1034542"/>
            <a:chOff x="3707068" y="771424"/>
            <a:chExt cx="5092320" cy="1706283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71" r="56956" b="10332"/>
            <a:stretch/>
          </p:blipFill>
          <p:spPr>
            <a:xfrm>
              <a:off x="7133413" y="771424"/>
              <a:ext cx="1665975" cy="1701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71" b="10332"/>
            <a:stretch/>
          </p:blipFill>
          <p:spPr>
            <a:xfrm>
              <a:off x="3707068" y="776423"/>
              <a:ext cx="3870387" cy="1701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8" y="153505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92666" y="-4311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749609" y="6515492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61398" y="3557551"/>
            <a:ext cx="230419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074450" y="3824295"/>
            <a:ext cx="6967547" cy="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070563" y="4552437"/>
            <a:ext cx="6967547" cy="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061398" y="5056493"/>
            <a:ext cx="6967547" cy="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066680" y="5797965"/>
            <a:ext cx="6967547" cy="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071364" y="6381328"/>
            <a:ext cx="6967547" cy="1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4919741" y="497436"/>
            <a:ext cx="7135938" cy="3038295"/>
            <a:chOff x="4919741" y="497436"/>
            <a:chExt cx="7135938" cy="303829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919741" y="1034798"/>
              <a:ext cx="7135938" cy="2500933"/>
              <a:chOff x="4919741" y="1034798"/>
              <a:chExt cx="7135938" cy="2500933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r="18009" b="67080"/>
              <a:stretch/>
            </p:blipFill>
            <p:spPr>
              <a:xfrm>
                <a:off x="4919741" y="1034798"/>
                <a:ext cx="7135938" cy="174613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15" r="5044"/>
              <a:stretch/>
            </p:blipFill>
            <p:spPr>
              <a:xfrm>
                <a:off x="4927148" y="1940888"/>
                <a:ext cx="7128531" cy="159484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0234">
              <a:off x="6894983" y="497436"/>
              <a:ext cx="3819676" cy="215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5" t="-471" b="10332"/>
          <a:stretch/>
        </p:blipFill>
        <p:spPr>
          <a:xfrm flipH="1">
            <a:off x="3414252" y="623229"/>
            <a:ext cx="1512896" cy="103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770983" y="65686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КА гидрометеорологического назначения</a:t>
            </a:r>
          </a:p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"Океан" в 2034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991"/>
            <a:ext cx="121920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КОСМИЧЕСКАЯ СИСТЕМА ОКЕАНОГРАФИЧЕСКОГО МОНИТОРИНГА ЗЕМЛИ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 СОЛНЕЧНО-СИНХРОННЫХ ОРБИТАХ. КОСМИЧЕСКИЙ АППАРАТ "ОКЕАН"</a:t>
            </a:r>
          </a:p>
        </p:txBody>
      </p:sp>
    </p:spTree>
    <p:extLst>
      <p:ext uri="{BB962C8B-B14F-4D97-AF65-F5344CB8AC3E}">
        <p14:creationId xmlns:p14="http://schemas.microsoft.com/office/powerpoint/2010/main" val="163228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08475" y="5045357"/>
            <a:ext cx="698352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наблюдение Солнца и солнечной активности (мониторинг вспышечной активности, солнечных пятен, магнитных полей и др.)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мониторинг состояния ионосферы, контроль геомагнитной активности, параметров ионосферы и электромагнитных излучений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диагностика геомагнитной активности и мониторинг корпускулярной радиации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510789"/>
              </p:ext>
            </p:extLst>
          </p:nvPr>
        </p:nvGraphicFramePr>
        <p:xfrm>
          <a:off x="0" y="2458345"/>
          <a:ext cx="5143025" cy="433694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01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0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"Ионосфера-М"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"Зонд-М-ОП"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0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Ионозонд ЛАЭРТ (широкополосный радиолокатор)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Диапазон излучаемых частот —  от 0,1 до 20 МГц с шагом 50 кГц, дальность до точки отражения сигнала — 2000 км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Телескоп-коронограф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Измерения в диапазонах: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304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— 295–315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1216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— 1213–1220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Рентгеновский фотометр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Границы спектра — 0,2–0,8 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44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ГЛОНАСС/GPS измеритель полного электронного содержания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Приемник имеет 24 канала. Рабочие диапазоны частот: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– 1217–1265 МГц;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– 1565–1615 МГц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Рентгеновский и ультрафиолетовый телескоп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Измерения в диапазонах: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304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— 295–315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195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— 193–197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132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— 132–134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Å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2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Низкочастотный волновой комплекс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Рабочая полоса — </a:t>
                      </a:r>
                      <a:b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1–20000 Гц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Спектрофотометр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Номинальные значения границ спектра — 2–700 кэВ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20678" y="128452"/>
            <a:ext cx="12192000" cy="329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КС МОНИТОРИНГА ГЕЛИОГЕОФИЗИЧЕСКОЙ ОБСТАНОВКИ "ИОНОЗОНД-2025"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" y="80350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12600" y="3801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633448" y="6478834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3190" y="4722929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cxnSp>
        <p:nvCxnSpPr>
          <p:cNvPr id="119" name="Прямая соединительная линия 118"/>
          <p:cNvCxnSpPr/>
          <p:nvPr/>
        </p:nvCxnSpPr>
        <p:spPr>
          <a:xfrm>
            <a:off x="5281819" y="5045357"/>
            <a:ext cx="2088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281819" y="5517232"/>
            <a:ext cx="65171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281819" y="6093296"/>
            <a:ext cx="65171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143025" y="1059726"/>
            <a:ext cx="6906072" cy="3697599"/>
            <a:chOff x="4871864" y="931821"/>
            <a:chExt cx="5857760" cy="315751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" t="128" r="1982" b="26274"/>
            <a:stretch/>
          </p:blipFill>
          <p:spPr>
            <a:xfrm>
              <a:off x="4871864" y="931821"/>
              <a:ext cx="5857760" cy="31575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27670" flipH="1" flipV="1">
              <a:off x="8342193" y="2518479"/>
              <a:ext cx="2075308" cy="117474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857" y="1049916"/>
              <a:ext cx="2115064" cy="1584334"/>
            </a:xfrm>
            <a:prstGeom prst="rect">
              <a:avLst/>
            </a:prstGeom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782" y="584371"/>
            <a:ext cx="2628354" cy="184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1" r="27950"/>
          <a:stretch/>
        </p:blipFill>
        <p:spPr>
          <a:xfrm>
            <a:off x="0" y="694776"/>
            <a:ext cx="2449814" cy="172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5758644" y="69161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Запланирован запуск нового поколения КА гидрометеорологического назначения</a:t>
            </a:r>
          </a:p>
          <a:p>
            <a:pPr algn="ctr" eaLnBrk="1" hangingPunct="1">
              <a:defRPr/>
            </a:pPr>
            <a:r>
              <a:rPr lang="ru-RU" alt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"Ионосфера-М-ОП" в 2032 году</a:t>
            </a:r>
          </a:p>
        </p:txBody>
      </p:sp>
    </p:spTree>
    <p:extLst>
      <p:ext uri="{BB962C8B-B14F-4D97-AF65-F5344CB8AC3E}">
        <p14:creationId xmlns:p14="http://schemas.microsoft.com/office/powerpoint/2010/main" val="236684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"/>
          <a:srcRect l="2699" t="4786" r="2771" b="13986"/>
          <a:stretch/>
        </p:blipFill>
        <p:spPr>
          <a:xfrm>
            <a:off x="5015880" y="692695"/>
            <a:ext cx="6984776" cy="439248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" y="80350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12600" y="3801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331584" y="6441966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816420" y="5173197"/>
            <a:ext cx="7282422" cy="1329843"/>
            <a:chOff x="4909578" y="3515818"/>
            <a:chExt cx="7282422" cy="132984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196455" y="3515818"/>
              <a:ext cx="2034083" cy="275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altLang="ru-RU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РЕШАЕМЫЕ ЗАДАЧИ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074450" y="3824295"/>
              <a:ext cx="6967547" cy="18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/>
            <p:cNvSpPr/>
            <p:nvPr/>
          </p:nvSpPr>
          <p:spPr>
            <a:xfrm>
              <a:off x="4909578" y="3829998"/>
              <a:ext cx="728242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4775" indent="-104775" algn="just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получение глобальных данных по всей поверхности Земли о состоянии атмосферы методом </a:t>
              </a:r>
              <a:r>
                <a:rPr lang="ru-RU" sz="125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радиозатменного</a:t>
              </a: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зондирования: температура, плотность, давление, влажность</a:t>
              </a:r>
            </a:p>
            <a:p>
              <a:pPr marL="104775" indent="-104775" algn="just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получение глобальных данных по всей поверхности Земли о состоянии ионосферы методом </a:t>
              </a:r>
              <a:r>
                <a:rPr lang="ru-RU" sz="125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радиозатменного</a:t>
              </a:r>
              <a:r>
                <a:rPr lang="ru-RU" sz="12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зондирования: полное электронное содержание 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5061398" y="4363725"/>
              <a:ext cx="6967547" cy="18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рямоугольник 4"/>
          <p:cNvSpPr/>
          <p:nvPr/>
        </p:nvSpPr>
        <p:spPr>
          <a:xfrm>
            <a:off x="5159896" y="4365104"/>
            <a:ext cx="1959967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 "Геофизика-Просвет"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16080" y="1984587"/>
            <a:ext cx="309634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Сигнал ГЛОНАСС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968208" y="4399130"/>
            <a:ext cx="309634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ИОНОСФЕРА</a:t>
            </a: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31412"/>
              </p:ext>
            </p:extLst>
          </p:nvPr>
        </p:nvGraphicFramePr>
        <p:xfrm>
          <a:off x="41862" y="4784432"/>
          <a:ext cx="4816570" cy="18672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7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Целевая аппаратура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Точность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измерения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Радиозатменного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зондирования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ионосферы и атмосферы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Температура атмосферы - менее 1 К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Атмосферное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давление - менее 1%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ПЭС ионосферы - менее 10</a:t>
                      </a:r>
                      <a:r>
                        <a:rPr lang="ru-RU" sz="1200" kern="12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Дискретность вертикальных профилей температура и давление - не более 200 м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Дискретность вертикальных профилей ПЭС – не более 1 км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2176" r="5006" b="5003"/>
          <a:stretch>
            <a:fillRect/>
          </a:stretch>
        </p:blipFill>
        <p:spPr bwMode="auto">
          <a:xfrm>
            <a:off x="143446" y="792984"/>
            <a:ext cx="4587001" cy="21834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094" y="2806720"/>
            <a:ext cx="4818820" cy="176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ОГ </a:t>
            </a:r>
            <a:r>
              <a:rPr lang="ru-RU" altLang="ru-RU" sz="12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радиозатменного</a:t>
            </a:r>
            <a:r>
              <a:rPr lang="ru-RU" alt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 зондирования состоит из 12 МКА (масса – до 100 кг), которые расположены в трех плоскостях по 4 КА</a:t>
            </a:r>
          </a:p>
          <a:p>
            <a:pPr marL="104775" indent="-104775"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высота орбиты – 600 км</a:t>
            </a:r>
          </a:p>
          <a:p>
            <a:pPr marL="104775" indent="-104775"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наклонение - 72°</a:t>
            </a:r>
          </a:p>
          <a:p>
            <a:pPr marL="104775" indent="-104775" algn="just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ОГ позволит проводить мониторинг параметров атмосферы в средних широтах размером на сетке 500×500 км с повторяемостью наблюдений не менее 8 раз в сутки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968208" y="3841329"/>
            <a:ext cx="3096344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АТМОСФЕРА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44624"/>
            <a:ext cx="12192000" cy="59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КОСМИЧЕСКАЯ СИСТЕМА МОНИТОРИНГА ИОНОСФЕРЫ И ВЕРХНЕЙ АТМОСФЕРЫ 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МЕТОДОМ РАДИОЗАТМЕННОГО ЗОНДИРОВАНИЯ "ГЕОФИЗИКА-ПРОСВЕТ"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16480" y="866291"/>
            <a:ext cx="144016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 "ГЛОНАСС"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8544272" y="4507142"/>
            <a:ext cx="432048" cy="1978"/>
          </a:xfrm>
          <a:prstGeom prst="straightConnector1">
            <a:avLst/>
          </a:prstGeom>
          <a:ln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177">
            <a:off x="9222470" y="850781"/>
            <a:ext cx="2217032" cy="12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4624"/>
            <a:ext cx="12192000" cy="5878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КОСМИЧЕСКАЯ СИСТЕМА МОНИТОРИНГА ИОНОСФЕРЫ И ВЕРХНЕЙ АТМОСФЕРЫ </a:t>
            </a:r>
          </a:p>
          <a:p>
            <a:pPr marL="1795463">
              <a:lnSpc>
                <a:spcPct val="850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МЕТОДОМ РАДИОЗАТМЕННОГО ЗОНДИРОВАНИЯ "ГЕОФИЗИКА ЛИБРАЦИЯ"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" y="80350"/>
            <a:ext cx="1457306" cy="353558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12600" y="38015"/>
            <a:ext cx="0" cy="5920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1"/>
          <p:cNvSpPr txBox="1">
            <a:spLocks/>
          </p:cNvSpPr>
          <p:nvPr/>
        </p:nvSpPr>
        <p:spPr>
          <a:xfrm>
            <a:off x="11564246" y="6475984"/>
            <a:ext cx="4423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9582CA1-8EED-43D0-AC31-9E06AEA64CA7}" type="slidenum">
              <a:rPr lang="ru-RU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249575" y="775810"/>
            <a:ext cx="6895447" cy="3900151"/>
            <a:chOff x="-2368521" y="24895"/>
            <a:chExt cx="11489207" cy="620025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2368521" y="24895"/>
              <a:ext cx="11489207" cy="6200258"/>
              <a:chOff x="-2317592" y="176969"/>
              <a:chExt cx="11489207" cy="620025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-2309426" y="176969"/>
                <a:ext cx="11390973" cy="620025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Picture 2" descr="image illustrating space weather/solar storm effects on technological infrastructure such as pipelines, GPS, communication systems, space station, power grid, satellites, and air transporation as well as other planets in hte solar system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2" r="28512" b="38587"/>
              <a:stretch/>
            </p:blipFill>
            <p:spPr bwMode="auto">
              <a:xfrm>
                <a:off x="-2317592" y="177975"/>
                <a:ext cx="3285782" cy="3505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Прямая соединительная линия 6"/>
              <p:cNvCxnSpPr>
                <a:cxnSpLocks noChangeShapeType="1"/>
              </p:cNvCxnSpPr>
              <p:nvPr/>
            </p:nvCxnSpPr>
            <p:spPr bwMode="auto">
              <a:xfrm>
                <a:off x="1447663" y="1490936"/>
                <a:ext cx="7012125" cy="910952"/>
              </a:xfrm>
              <a:prstGeom prst="line">
                <a:avLst/>
              </a:prstGeom>
              <a:noFill/>
              <a:ln w="6350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19" name="Группа 35"/>
              <p:cNvGrpSpPr>
                <a:grpSpLocks/>
              </p:cNvGrpSpPr>
              <p:nvPr/>
            </p:nvGrpSpPr>
            <p:grpSpPr bwMode="auto">
              <a:xfrm rot="-450490">
                <a:off x="3841750" y="1477963"/>
                <a:ext cx="2755900" cy="1127125"/>
                <a:chOff x="4463988" y="3095918"/>
                <a:chExt cx="2196203" cy="983497"/>
              </a:xfrm>
            </p:grpSpPr>
            <p:cxnSp>
              <p:nvCxnSpPr>
                <p:cNvPr id="66" name="Прямая соединительная линия 25"/>
                <p:cNvCxnSpPr>
                  <a:cxnSpLocks noChangeShapeType="1"/>
                </p:cNvCxnSpPr>
                <p:nvPr/>
              </p:nvCxnSpPr>
              <p:spPr bwMode="auto">
                <a:xfrm>
                  <a:off x="4590002" y="3095918"/>
                  <a:ext cx="2070189" cy="76513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Прямая соединительная линия 42"/>
                <p:cNvCxnSpPr>
                  <a:cxnSpLocks noChangeShapeType="1"/>
                </p:cNvCxnSpPr>
                <p:nvPr/>
              </p:nvCxnSpPr>
              <p:spPr bwMode="auto">
                <a:xfrm>
                  <a:off x="4463988" y="3568921"/>
                  <a:ext cx="2196203" cy="292127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sp>
              <p:nvSpPr>
                <p:cNvPr id="68" name="Дуга 67"/>
                <p:cNvSpPr/>
                <p:nvPr/>
              </p:nvSpPr>
              <p:spPr bwMode="auto">
                <a:xfrm rot="19948572">
                  <a:off x="4931963" y="3183364"/>
                  <a:ext cx="864059" cy="675981"/>
                </a:xfrm>
                <a:prstGeom prst="arc">
                  <a:avLst>
                    <a:gd name="adj1" fmla="val 11623331"/>
                    <a:gd name="adj2" fmla="val 1498100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Дуга 68"/>
                <p:cNvSpPr/>
                <p:nvPr/>
              </p:nvSpPr>
              <p:spPr bwMode="auto">
                <a:xfrm rot="19948572">
                  <a:off x="5192393" y="3255883"/>
                  <a:ext cx="864060" cy="677367"/>
                </a:xfrm>
                <a:prstGeom prst="arc">
                  <a:avLst>
                    <a:gd name="adj1" fmla="val 11940293"/>
                    <a:gd name="adj2" fmla="val 1465685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Дуга 69"/>
                <p:cNvSpPr/>
                <p:nvPr/>
              </p:nvSpPr>
              <p:spPr bwMode="auto">
                <a:xfrm rot="19948572">
                  <a:off x="5454244" y="3328595"/>
                  <a:ext cx="864060" cy="675981"/>
                </a:xfrm>
                <a:prstGeom prst="arc">
                  <a:avLst>
                    <a:gd name="adj1" fmla="val 12269351"/>
                    <a:gd name="adj2" fmla="val 1447664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Дуга 70"/>
                <p:cNvSpPr/>
                <p:nvPr/>
              </p:nvSpPr>
              <p:spPr bwMode="auto">
                <a:xfrm rot="19948572">
                  <a:off x="5714592" y="3402492"/>
                  <a:ext cx="864059" cy="675981"/>
                </a:xfrm>
                <a:prstGeom prst="arc">
                  <a:avLst>
                    <a:gd name="adj1" fmla="val 12467142"/>
                    <a:gd name="adj2" fmla="val 14357239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" name="Группа 51"/>
              <p:cNvGrpSpPr>
                <a:grpSpLocks/>
              </p:cNvGrpSpPr>
              <p:nvPr/>
            </p:nvGrpSpPr>
            <p:grpSpPr bwMode="auto">
              <a:xfrm rot="3235479">
                <a:off x="573088" y="3878262"/>
                <a:ext cx="2679700" cy="1025525"/>
                <a:chOff x="4463988" y="3095918"/>
                <a:chExt cx="2196203" cy="983497"/>
              </a:xfrm>
            </p:grpSpPr>
            <p:cxnSp>
              <p:nvCxnSpPr>
                <p:cNvPr id="60" name="Прямая соединительная линия 52"/>
                <p:cNvCxnSpPr>
                  <a:cxnSpLocks noChangeShapeType="1"/>
                </p:cNvCxnSpPr>
                <p:nvPr/>
              </p:nvCxnSpPr>
              <p:spPr bwMode="auto">
                <a:xfrm>
                  <a:off x="4590002" y="3095918"/>
                  <a:ext cx="2070189" cy="765130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Прямая соединительная линия 53"/>
                <p:cNvCxnSpPr>
                  <a:cxnSpLocks noChangeShapeType="1"/>
                </p:cNvCxnSpPr>
                <p:nvPr/>
              </p:nvCxnSpPr>
              <p:spPr bwMode="auto">
                <a:xfrm>
                  <a:off x="4463988" y="3568921"/>
                  <a:ext cx="2196203" cy="292127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  <p:sp>
              <p:nvSpPr>
                <p:cNvPr id="62" name="Дуга 61"/>
                <p:cNvSpPr/>
                <p:nvPr/>
              </p:nvSpPr>
              <p:spPr bwMode="auto">
                <a:xfrm rot="19948572">
                  <a:off x="4931072" y="3184704"/>
                  <a:ext cx="863909" cy="677486"/>
                </a:xfrm>
                <a:prstGeom prst="arc">
                  <a:avLst>
                    <a:gd name="adj1" fmla="val 11623331"/>
                    <a:gd name="adj2" fmla="val 1498100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Дуга 62"/>
                <p:cNvSpPr/>
                <p:nvPr/>
              </p:nvSpPr>
              <p:spPr bwMode="auto">
                <a:xfrm rot="19948572">
                  <a:off x="5191637" y="3256909"/>
                  <a:ext cx="863909" cy="675964"/>
                </a:xfrm>
                <a:prstGeom prst="arc">
                  <a:avLst>
                    <a:gd name="adj1" fmla="val 11940293"/>
                    <a:gd name="adj2" fmla="val 1465685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Дуга 63"/>
                <p:cNvSpPr/>
                <p:nvPr/>
              </p:nvSpPr>
              <p:spPr bwMode="auto">
                <a:xfrm rot="19948572">
                  <a:off x="5453013" y="3330929"/>
                  <a:ext cx="863909" cy="675964"/>
                </a:xfrm>
                <a:prstGeom prst="arc">
                  <a:avLst>
                    <a:gd name="adj1" fmla="val 12269351"/>
                    <a:gd name="adj2" fmla="val 14476644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Дуга 64"/>
                <p:cNvSpPr/>
                <p:nvPr/>
              </p:nvSpPr>
              <p:spPr bwMode="auto">
                <a:xfrm rot="19948572">
                  <a:off x="5715156" y="3403718"/>
                  <a:ext cx="863909" cy="675964"/>
                </a:xfrm>
                <a:prstGeom prst="arc">
                  <a:avLst>
                    <a:gd name="adj1" fmla="val 12467142"/>
                    <a:gd name="adj2" fmla="val 14357239"/>
                  </a:avLst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Группа 58"/>
              <p:cNvGrpSpPr>
                <a:grpSpLocks/>
              </p:cNvGrpSpPr>
              <p:nvPr/>
            </p:nvGrpSpPr>
            <p:grpSpPr bwMode="auto">
              <a:xfrm rot="10800000">
                <a:off x="6827838" y="2119313"/>
                <a:ext cx="1265237" cy="338137"/>
                <a:chOff x="4463988" y="3095918"/>
                <a:chExt cx="2196203" cy="983497"/>
              </a:xfrm>
            </p:grpSpPr>
            <p:cxnSp>
              <p:nvCxnSpPr>
                <p:cNvPr id="54" name="Прямая соединительная линия 59"/>
                <p:cNvCxnSpPr>
                  <a:cxnSpLocks noChangeShapeType="1"/>
                </p:cNvCxnSpPr>
                <p:nvPr/>
              </p:nvCxnSpPr>
              <p:spPr bwMode="auto">
                <a:xfrm>
                  <a:off x="4590002" y="3095918"/>
                  <a:ext cx="2070189" cy="765130"/>
                </a:xfrm>
                <a:prstGeom prst="line">
                  <a:avLst/>
                </a:prstGeom>
                <a:noFill/>
                <a:ln w="9525" algn="ctr">
                  <a:solidFill>
                    <a:srgbClr val="FFC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Прямая соединительная линия 60"/>
                <p:cNvCxnSpPr>
                  <a:cxnSpLocks noChangeShapeType="1"/>
                </p:cNvCxnSpPr>
                <p:nvPr/>
              </p:nvCxnSpPr>
              <p:spPr bwMode="auto">
                <a:xfrm>
                  <a:off x="4463988" y="3568921"/>
                  <a:ext cx="2196203" cy="292127"/>
                </a:xfrm>
                <a:prstGeom prst="line">
                  <a:avLst/>
                </a:prstGeom>
                <a:noFill/>
                <a:ln w="9525" algn="ctr">
                  <a:solidFill>
                    <a:srgbClr val="FFC000"/>
                  </a:solidFill>
                  <a:round/>
                  <a:headEnd/>
                  <a:tailEnd/>
                </a:ln>
              </p:spPr>
            </p:cxnSp>
            <p:sp>
              <p:nvSpPr>
                <p:cNvPr id="56" name="Дуга 55"/>
                <p:cNvSpPr/>
                <p:nvPr/>
              </p:nvSpPr>
              <p:spPr bwMode="auto">
                <a:xfrm rot="19948572">
                  <a:off x="4932438" y="3188265"/>
                  <a:ext cx="862498" cy="678751"/>
                </a:xfrm>
                <a:prstGeom prst="arc">
                  <a:avLst>
                    <a:gd name="adj1" fmla="val 11623331"/>
                    <a:gd name="adj2" fmla="val 14981004"/>
                  </a:avLst>
                </a:prstGeom>
                <a:noFill/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Дуга 56"/>
                <p:cNvSpPr/>
                <p:nvPr/>
              </p:nvSpPr>
              <p:spPr bwMode="auto">
                <a:xfrm rot="19948572">
                  <a:off x="5194218" y="3257524"/>
                  <a:ext cx="862500" cy="674135"/>
                </a:xfrm>
                <a:prstGeom prst="arc">
                  <a:avLst>
                    <a:gd name="adj1" fmla="val 11940293"/>
                    <a:gd name="adj2" fmla="val 14656854"/>
                  </a:avLst>
                </a:prstGeom>
                <a:noFill/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Дуга 57"/>
                <p:cNvSpPr/>
                <p:nvPr/>
              </p:nvSpPr>
              <p:spPr bwMode="auto">
                <a:xfrm rot="19948572">
                  <a:off x="5450489" y="3331402"/>
                  <a:ext cx="865255" cy="674135"/>
                </a:xfrm>
                <a:prstGeom prst="arc">
                  <a:avLst>
                    <a:gd name="adj1" fmla="val 12269351"/>
                    <a:gd name="adj2" fmla="val 14476644"/>
                  </a:avLst>
                </a:prstGeom>
                <a:noFill/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Дуга 58"/>
                <p:cNvSpPr/>
                <p:nvPr/>
              </p:nvSpPr>
              <p:spPr bwMode="auto">
                <a:xfrm rot="19948572">
                  <a:off x="5712269" y="3405280"/>
                  <a:ext cx="865255" cy="678754"/>
                </a:xfrm>
                <a:prstGeom prst="arc">
                  <a:avLst>
                    <a:gd name="adj1" fmla="val 12467142"/>
                    <a:gd name="adj2" fmla="val 14357239"/>
                  </a:avLst>
                </a:prstGeom>
                <a:noFill/>
                <a:ln w="952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2" name="Прямая соединительная линия 21"/>
              <p:cNvCxnSpPr>
                <a:cxnSpLocks noChangeShapeType="1"/>
              </p:cNvCxnSpPr>
              <p:nvPr/>
            </p:nvCxnSpPr>
            <p:spPr bwMode="auto">
              <a:xfrm>
                <a:off x="893568" y="1930835"/>
                <a:ext cx="1590870" cy="3769878"/>
              </a:xfrm>
              <a:prstGeom prst="line">
                <a:avLst/>
              </a:prstGeom>
              <a:noFill/>
              <a:ln w="6350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grpSp>
            <p:nvGrpSpPr>
              <p:cNvPr id="23" name="Группа 22"/>
              <p:cNvGrpSpPr/>
              <p:nvPr/>
            </p:nvGrpSpPr>
            <p:grpSpPr>
              <a:xfrm rot="506528">
                <a:off x="5737548" y="1259429"/>
                <a:ext cx="3270386" cy="2132979"/>
                <a:chOff x="0" y="0"/>
                <a:chExt cx="6229134" cy="3639521"/>
              </a:xfrm>
            </p:grpSpPr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>
                  <a:off x="34505" y="0"/>
                  <a:ext cx="6161406" cy="1198245"/>
                </a:xfrm>
                <a:custGeom>
                  <a:avLst/>
                  <a:gdLst>
                    <a:gd name="T0" fmla="*/ 0 w 9618"/>
                    <a:gd name="T1" fmla="*/ 1821 h 1821"/>
                    <a:gd name="T2" fmla="*/ 1343 w 9618"/>
                    <a:gd name="T3" fmla="*/ 1785 h 1821"/>
                    <a:gd name="T4" fmla="*/ 2541 w 9618"/>
                    <a:gd name="T5" fmla="*/ 1739 h 1821"/>
                    <a:gd name="T6" fmla="*/ 3818 w 9618"/>
                    <a:gd name="T7" fmla="*/ 1671 h 1821"/>
                    <a:gd name="T8" fmla="*/ 4674 w 9618"/>
                    <a:gd name="T9" fmla="*/ 1576 h 1821"/>
                    <a:gd name="T10" fmla="*/ 5323 w 9618"/>
                    <a:gd name="T11" fmla="*/ 1357 h 1821"/>
                    <a:gd name="T12" fmla="*/ 5910 w 9618"/>
                    <a:gd name="T13" fmla="*/ 979 h 1821"/>
                    <a:gd name="T14" fmla="*/ 6439 w 9618"/>
                    <a:gd name="T15" fmla="*/ 590 h 1821"/>
                    <a:gd name="T16" fmla="*/ 6956 w 9618"/>
                    <a:gd name="T17" fmla="*/ 313 h 1821"/>
                    <a:gd name="T18" fmla="*/ 7513 w 9618"/>
                    <a:gd name="T19" fmla="*/ 150 h 1821"/>
                    <a:gd name="T20" fmla="*/ 8178 w 9618"/>
                    <a:gd name="T21" fmla="*/ 55 h 1821"/>
                    <a:gd name="T22" fmla="*/ 8812 w 9618"/>
                    <a:gd name="T23" fmla="*/ 20 h 1821"/>
                    <a:gd name="T24" fmla="*/ 9327 w 9618"/>
                    <a:gd name="T25" fmla="*/ 12 h 1821"/>
                    <a:gd name="T26" fmla="*/ 9618 w 9618"/>
                    <a:gd name="T27" fmla="*/ 0 h 18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18"/>
                    <a:gd name="T43" fmla="*/ 0 h 1821"/>
                    <a:gd name="T44" fmla="*/ 9618 w 9618"/>
                    <a:gd name="T45" fmla="*/ 1821 h 182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18" h="1821">
                      <a:moveTo>
                        <a:pt x="0" y="1821"/>
                      </a:moveTo>
                      <a:cubicBezTo>
                        <a:pt x="224" y="1815"/>
                        <a:pt x="920" y="1799"/>
                        <a:pt x="1343" y="1785"/>
                      </a:cubicBezTo>
                      <a:cubicBezTo>
                        <a:pt x="1766" y="1771"/>
                        <a:pt x="2129" y="1758"/>
                        <a:pt x="2541" y="1739"/>
                      </a:cubicBezTo>
                      <a:cubicBezTo>
                        <a:pt x="2953" y="1720"/>
                        <a:pt x="3463" y="1698"/>
                        <a:pt x="3818" y="1671"/>
                      </a:cubicBezTo>
                      <a:cubicBezTo>
                        <a:pt x="4173" y="1644"/>
                        <a:pt x="4423" y="1628"/>
                        <a:pt x="4674" y="1576"/>
                      </a:cubicBezTo>
                      <a:cubicBezTo>
                        <a:pt x="4925" y="1524"/>
                        <a:pt x="5117" y="1456"/>
                        <a:pt x="5323" y="1357"/>
                      </a:cubicBezTo>
                      <a:cubicBezTo>
                        <a:pt x="5529" y="1258"/>
                        <a:pt x="5724" y="1107"/>
                        <a:pt x="5910" y="979"/>
                      </a:cubicBezTo>
                      <a:cubicBezTo>
                        <a:pt x="6096" y="851"/>
                        <a:pt x="6265" y="701"/>
                        <a:pt x="6439" y="590"/>
                      </a:cubicBezTo>
                      <a:cubicBezTo>
                        <a:pt x="6613" y="479"/>
                        <a:pt x="6777" y="386"/>
                        <a:pt x="6956" y="313"/>
                      </a:cubicBezTo>
                      <a:cubicBezTo>
                        <a:pt x="7135" y="240"/>
                        <a:pt x="7309" y="193"/>
                        <a:pt x="7513" y="150"/>
                      </a:cubicBezTo>
                      <a:cubicBezTo>
                        <a:pt x="7717" y="107"/>
                        <a:pt x="7962" y="77"/>
                        <a:pt x="8178" y="55"/>
                      </a:cubicBezTo>
                      <a:cubicBezTo>
                        <a:pt x="8394" y="33"/>
                        <a:pt x="8621" y="27"/>
                        <a:pt x="8812" y="20"/>
                      </a:cubicBezTo>
                      <a:cubicBezTo>
                        <a:pt x="9003" y="13"/>
                        <a:pt x="9193" y="15"/>
                        <a:pt x="9327" y="12"/>
                      </a:cubicBezTo>
                      <a:cubicBezTo>
                        <a:pt x="9461" y="9"/>
                        <a:pt x="9558" y="2"/>
                        <a:pt x="9618" y="0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34" name="Freeform 6"/>
                <p:cNvSpPr>
                  <a:spLocks/>
                </p:cNvSpPr>
                <p:nvPr/>
              </p:nvSpPr>
              <p:spPr bwMode="auto">
                <a:xfrm>
                  <a:off x="181154" y="103516"/>
                  <a:ext cx="6007100" cy="1357631"/>
                </a:xfrm>
                <a:custGeom>
                  <a:avLst/>
                  <a:gdLst>
                    <a:gd name="T0" fmla="*/ 0 w 9377"/>
                    <a:gd name="T1" fmla="*/ 2062 h 2063"/>
                    <a:gd name="T2" fmla="*/ 666 w 9377"/>
                    <a:gd name="T3" fmla="*/ 2062 h 2063"/>
                    <a:gd name="T4" fmla="*/ 1253 w 9377"/>
                    <a:gd name="T5" fmla="*/ 2056 h 2063"/>
                    <a:gd name="T6" fmla="*/ 2011 w 9377"/>
                    <a:gd name="T7" fmla="*/ 2035 h 2063"/>
                    <a:gd name="T8" fmla="*/ 2730 w 9377"/>
                    <a:gd name="T9" fmla="*/ 2009 h 2063"/>
                    <a:gd name="T10" fmla="*/ 3291 w 9377"/>
                    <a:gd name="T11" fmla="*/ 1981 h 2063"/>
                    <a:gd name="T12" fmla="*/ 3815 w 9377"/>
                    <a:gd name="T13" fmla="*/ 1906 h 2063"/>
                    <a:gd name="T14" fmla="*/ 4280 w 9377"/>
                    <a:gd name="T15" fmla="*/ 1764 h 2063"/>
                    <a:gd name="T16" fmla="*/ 4796 w 9377"/>
                    <a:gd name="T17" fmla="*/ 1542 h 2063"/>
                    <a:gd name="T18" fmla="*/ 5325 w 9377"/>
                    <a:gd name="T19" fmla="*/ 1207 h 2063"/>
                    <a:gd name="T20" fmla="*/ 5750 w 9377"/>
                    <a:gd name="T21" fmla="*/ 935 h 2063"/>
                    <a:gd name="T22" fmla="*/ 6264 w 9377"/>
                    <a:gd name="T23" fmla="*/ 580 h 2063"/>
                    <a:gd name="T24" fmla="*/ 6740 w 9377"/>
                    <a:gd name="T25" fmla="*/ 318 h 2063"/>
                    <a:gd name="T26" fmla="*/ 7362 w 9377"/>
                    <a:gd name="T27" fmla="*/ 121 h 2063"/>
                    <a:gd name="T28" fmla="*/ 8012 w 9377"/>
                    <a:gd name="T29" fmla="*/ 45 h 2063"/>
                    <a:gd name="T30" fmla="*/ 8629 w 9377"/>
                    <a:gd name="T31" fmla="*/ 6 h 2063"/>
                    <a:gd name="T32" fmla="*/ 9087 w 9377"/>
                    <a:gd name="T33" fmla="*/ 9 h 2063"/>
                    <a:gd name="T34" fmla="*/ 9377 w 9377"/>
                    <a:gd name="T35" fmla="*/ 9 h 206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377"/>
                    <a:gd name="T55" fmla="*/ 0 h 2063"/>
                    <a:gd name="T56" fmla="*/ 9377 w 9377"/>
                    <a:gd name="T57" fmla="*/ 2063 h 206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377" h="2063">
                      <a:moveTo>
                        <a:pt x="0" y="2062"/>
                      </a:moveTo>
                      <a:cubicBezTo>
                        <a:pt x="229" y="2062"/>
                        <a:pt x="457" y="2063"/>
                        <a:pt x="666" y="2062"/>
                      </a:cubicBezTo>
                      <a:cubicBezTo>
                        <a:pt x="875" y="2061"/>
                        <a:pt x="1029" y="2060"/>
                        <a:pt x="1253" y="2056"/>
                      </a:cubicBezTo>
                      <a:cubicBezTo>
                        <a:pt x="1477" y="2052"/>
                        <a:pt x="1765" y="2043"/>
                        <a:pt x="2011" y="2035"/>
                      </a:cubicBezTo>
                      <a:cubicBezTo>
                        <a:pt x="2257" y="2027"/>
                        <a:pt x="2517" y="2018"/>
                        <a:pt x="2730" y="2009"/>
                      </a:cubicBezTo>
                      <a:cubicBezTo>
                        <a:pt x="2943" y="2000"/>
                        <a:pt x="3110" y="1998"/>
                        <a:pt x="3291" y="1981"/>
                      </a:cubicBezTo>
                      <a:cubicBezTo>
                        <a:pt x="3472" y="1964"/>
                        <a:pt x="3650" y="1942"/>
                        <a:pt x="3815" y="1906"/>
                      </a:cubicBezTo>
                      <a:cubicBezTo>
                        <a:pt x="3980" y="1870"/>
                        <a:pt x="4117" y="1825"/>
                        <a:pt x="4280" y="1764"/>
                      </a:cubicBezTo>
                      <a:cubicBezTo>
                        <a:pt x="4443" y="1703"/>
                        <a:pt x="4622" y="1635"/>
                        <a:pt x="4796" y="1542"/>
                      </a:cubicBezTo>
                      <a:cubicBezTo>
                        <a:pt x="4970" y="1449"/>
                        <a:pt x="5166" y="1308"/>
                        <a:pt x="5325" y="1207"/>
                      </a:cubicBezTo>
                      <a:cubicBezTo>
                        <a:pt x="5484" y="1106"/>
                        <a:pt x="5593" y="1039"/>
                        <a:pt x="5750" y="935"/>
                      </a:cubicBezTo>
                      <a:cubicBezTo>
                        <a:pt x="5907" y="830"/>
                        <a:pt x="6099" y="683"/>
                        <a:pt x="6264" y="580"/>
                      </a:cubicBezTo>
                      <a:cubicBezTo>
                        <a:pt x="6429" y="477"/>
                        <a:pt x="6557" y="395"/>
                        <a:pt x="6740" y="318"/>
                      </a:cubicBezTo>
                      <a:cubicBezTo>
                        <a:pt x="6923" y="241"/>
                        <a:pt x="7150" y="166"/>
                        <a:pt x="7362" y="121"/>
                      </a:cubicBezTo>
                      <a:cubicBezTo>
                        <a:pt x="7574" y="76"/>
                        <a:pt x="7801" y="64"/>
                        <a:pt x="8012" y="45"/>
                      </a:cubicBezTo>
                      <a:cubicBezTo>
                        <a:pt x="8223" y="26"/>
                        <a:pt x="8450" y="12"/>
                        <a:pt x="8629" y="6"/>
                      </a:cubicBezTo>
                      <a:cubicBezTo>
                        <a:pt x="8808" y="0"/>
                        <a:pt x="8962" y="9"/>
                        <a:pt x="9087" y="9"/>
                      </a:cubicBezTo>
                      <a:cubicBezTo>
                        <a:pt x="9212" y="9"/>
                        <a:pt x="9317" y="9"/>
                        <a:pt x="9377" y="9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450215"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ru-RU" sz="1400">
                      <a:solidFill>
                        <a:srgbClr val="000000"/>
                      </a:solidFill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35" name="Freeform 7"/>
                <p:cNvSpPr>
                  <a:spLocks/>
                </p:cNvSpPr>
                <p:nvPr/>
              </p:nvSpPr>
              <p:spPr bwMode="auto">
                <a:xfrm>
                  <a:off x="0" y="2165232"/>
                  <a:ext cx="6194424" cy="1364614"/>
                </a:xfrm>
                <a:custGeom>
                  <a:avLst/>
                  <a:gdLst>
                    <a:gd name="T0" fmla="*/ 0 w 9670"/>
                    <a:gd name="T1" fmla="*/ 0 h 2073"/>
                    <a:gd name="T2" fmla="*/ 958 w 9670"/>
                    <a:gd name="T3" fmla="*/ 11 h 2073"/>
                    <a:gd name="T4" fmla="*/ 1545 w 9670"/>
                    <a:gd name="T5" fmla="*/ 17 h 2073"/>
                    <a:gd name="T6" fmla="*/ 2303 w 9670"/>
                    <a:gd name="T7" fmla="*/ 38 h 2073"/>
                    <a:gd name="T8" fmla="*/ 3022 w 9670"/>
                    <a:gd name="T9" fmla="*/ 64 h 2073"/>
                    <a:gd name="T10" fmla="*/ 3583 w 9670"/>
                    <a:gd name="T11" fmla="*/ 92 h 2073"/>
                    <a:gd name="T12" fmla="*/ 4107 w 9670"/>
                    <a:gd name="T13" fmla="*/ 167 h 2073"/>
                    <a:gd name="T14" fmla="*/ 4572 w 9670"/>
                    <a:gd name="T15" fmla="*/ 309 h 2073"/>
                    <a:gd name="T16" fmla="*/ 5089 w 9670"/>
                    <a:gd name="T17" fmla="*/ 531 h 2073"/>
                    <a:gd name="T18" fmla="*/ 5618 w 9670"/>
                    <a:gd name="T19" fmla="*/ 866 h 2073"/>
                    <a:gd name="T20" fmla="*/ 6043 w 9670"/>
                    <a:gd name="T21" fmla="*/ 1138 h 2073"/>
                    <a:gd name="T22" fmla="*/ 6557 w 9670"/>
                    <a:gd name="T23" fmla="*/ 1493 h 2073"/>
                    <a:gd name="T24" fmla="*/ 7033 w 9670"/>
                    <a:gd name="T25" fmla="*/ 1755 h 2073"/>
                    <a:gd name="T26" fmla="*/ 7655 w 9670"/>
                    <a:gd name="T27" fmla="*/ 1952 h 2073"/>
                    <a:gd name="T28" fmla="*/ 8305 w 9670"/>
                    <a:gd name="T29" fmla="*/ 2028 h 2073"/>
                    <a:gd name="T30" fmla="*/ 8922 w 9670"/>
                    <a:gd name="T31" fmla="*/ 2067 h 2073"/>
                    <a:gd name="T32" fmla="*/ 9380 w 9670"/>
                    <a:gd name="T33" fmla="*/ 2064 h 2073"/>
                    <a:gd name="T34" fmla="*/ 9670 w 9670"/>
                    <a:gd name="T35" fmla="*/ 2064 h 207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70"/>
                    <a:gd name="T55" fmla="*/ 0 h 2073"/>
                    <a:gd name="T56" fmla="*/ 9670 w 9670"/>
                    <a:gd name="T57" fmla="*/ 2073 h 207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70" h="2073">
                      <a:moveTo>
                        <a:pt x="0" y="0"/>
                      </a:moveTo>
                      <a:cubicBezTo>
                        <a:pt x="157" y="2"/>
                        <a:pt x="701" y="8"/>
                        <a:pt x="958" y="11"/>
                      </a:cubicBezTo>
                      <a:cubicBezTo>
                        <a:pt x="1215" y="14"/>
                        <a:pt x="1321" y="13"/>
                        <a:pt x="1545" y="17"/>
                      </a:cubicBezTo>
                      <a:cubicBezTo>
                        <a:pt x="1769" y="21"/>
                        <a:pt x="2057" y="30"/>
                        <a:pt x="2303" y="38"/>
                      </a:cubicBezTo>
                      <a:cubicBezTo>
                        <a:pt x="2549" y="46"/>
                        <a:pt x="2809" y="55"/>
                        <a:pt x="3022" y="64"/>
                      </a:cubicBezTo>
                      <a:cubicBezTo>
                        <a:pt x="3235" y="73"/>
                        <a:pt x="3402" y="75"/>
                        <a:pt x="3583" y="92"/>
                      </a:cubicBezTo>
                      <a:cubicBezTo>
                        <a:pt x="3764" y="109"/>
                        <a:pt x="3942" y="131"/>
                        <a:pt x="4107" y="167"/>
                      </a:cubicBezTo>
                      <a:cubicBezTo>
                        <a:pt x="4272" y="203"/>
                        <a:pt x="4409" y="248"/>
                        <a:pt x="4572" y="309"/>
                      </a:cubicBezTo>
                      <a:cubicBezTo>
                        <a:pt x="4735" y="370"/>
                        <a:pt x="4914" y="438"/>
                        <a:pt x="5089" y="531"/>
                      </a:cubicBezTo>
                      <a:cubicBezTo>
                        <a:pt x="5263" y="624"/>
                        <a:pt x="5459" y="765"/>
                        <a:pt x="5618" y="866"/>
                      </a:cubicBezTo>
                      <a:cubicBezTo>
                        <a:pt x="5777" y="967"/>
                        <a:pt x="5886" y="1034"/>
                        <a:pt x="6043" y="1138"/>
                      </a:cubicBezTo>
                      <a:cubicBezTo>
                        <a:pt x="6200" y="1243"/>
                        <a:pt x="6392" y="1390"/>
                        <a:pt x="6557" y="1493"/>
                      </a:cubicBezTo>
                      <a:cubicBezTo>
                        <a:pt x="6722" y="1596"/>
                        <a:pt x="6850" y="1678"/>
                        <a:pt x="7033" y="1755"/>
                      </a:cubicBezTo>
                      <a:cubicBezTo>
                        <a:pt x="7216" y="1832"/>
                        <a:pt x="7443" y="1907"/>
                        <a:pt x="7655" y="1952"/>
                      </a:cubicBezTo>
                      <a:cubicBezTo>
                        <a:pt x="7867" y="1997"/>
                        <a:pt x="8094" y="2009"/>
                        <a:pt x="8305" y="2028"/>
                      </a:cubicBezTo>
                      <a:cubicBezTo>
                        <a:pt x="8516" y="2047"/>
                        <a:pt x="8743" y="2061"/>
                        <a:pt x="8922" y="2067"/>
                      </a:cubicBezTo>
                      <a:cubicBezTo>
                        <a:pt x="9101" y="2073"/>
                        <a:pt x="9255" y="2064"/>
                        <a:pt x="9380" y="2064"/>
                      </a:cubicBezTo>
                      <a:cubicBezTo>
                        <a:pt x="9505" y="2064"/>
                        <a:pt x="9610" y="2064"/>
                        <a:pt x="9670" y="2064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36" name="Freeform 8"/>
                <p:cNvSpPr>
                  <a:spLocks/>
                </p:cNvSpPr>
                <p:nvPr/>
              </p:nvSpPr>
              <p:spPr bwMode="auto">
                <a:xfrm flipV="1">
                  <a:off x="25880" y="2441276"/>
                  <a:ext cx="6161406" cy="1198245"/>
                </a:xfrm>
                <a:custGeom>
                  <a:avLst/>
                  <a:gdLst>
                    <a:gd name="T0" fmla="*/ 0 w 9618"/>
                    <a:gd name="T1" fmla="*/ 1821 h 1821"/>
                    <a:gd name="T2" fmla="*/ 1343 w 9618"/>
                    <a:gd name="T3" fmla="*/ 1785 h 1821"/>
                    <a:gd name="T4" fmla="*/ 2541 w 9618"/>
                    <a:gd name="T5" fmla="*/ 1739 h 1821"/>
                    <a:gd name="T6" fmla="*/ 3818 w 9618"/>
                    <a:gd name="T7" fmla="*/ 1671 h 1821"/>
                    <a:gd name="T8" fmla="*/ 4674 w 9618"/>
                    <a:gd name="T9" fmla="*/ 1576 h 1821"/>
                    <a:gd name="T10" fmla="*/ 5323 w 9618"/>
                    <a:gd name="T11" fmla="*/ 1357 h 1821"/>
                    <a:gd name="T12" fmla="*/ 5910 w 9618"/>
                    <a:gd name="T13" fmla="*/ 979 h 1821"/>
                    <a:gd name="T14" fmla="*/ 6439 w 9618"/>
                    <a:gd name="T15" fmla="*/ 590 h 1821"/>
                    <a:gd name="T16" fmla="*/ 6956 w 9618"/>
                    <a:gd name="T17" fmla="*/ 313 h 1821"/>
                    <a:gd name="T18" fmla="*/ 7513 w 9618"/>
                    <a:gd name="T19" fmla="*/ 150 h 1821"/>
                    <a:gd name="T20" fmla="*/ 8178 w 9618"/>
                    <a:gd name="T21" fmla="*/ 55 h 1821"/>
                    <a:gd name="T22" fmla="*/ 8812 w 9618"/>
                    <a:gd name="T23" fmla="*/ 20 h 1821"/>
                    <a:gd name="T24" fmla="*/ 9327 w 9618"/>
                    <a:gd name="T25" fmla="*/ 12 h 1821"/>
                    <a:gd name="T26" fmla="*/ 9618 w 9618"/>
                    <a:gd name="T27" fmla="*/ 0 h 18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18"/>
                    <a:gd name="T43" fmla="*/ 0 h 1821"/>
                    <a:gd name="T44" fmla="*/ 9618 w 9618"/>
                    <a:gd name="T45" fmla="*/ 1821 h 182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18" h="1821">
                      <a:moveTo>
                        <a:pt x="0" y="1821"/>
                      </a:moveTo>
                      <a:cubicBezTo>
                        <a:pt x="224" y="1815"/>
                        <a:pt x="920" y="1799"/>
                        <a:pt x="1343" y="1785"/>
                      </a:cubicBezTo>
                      <a:cubicBezTo>
                        <a:pt x="1766" y="1771"/>
                        <a:pt x="2129" y="1758"/>
                        <a:pt x="2541" y="1739"/>
                      </a:cubicBezTo>
                      <a:cubicBezTo>
                        <a:pt x="2953" y="1720"/>
                        <a:pt x="3463" y="1698"/>
                        <a:pt x="3818" y="1671"/>
                      </a:cubicBezTo>
                      <a:cubicBezTo>
                        <a:pt x="4173" y="1644"/>
                        <a:pt x="4423" y="1628"/>
                        <a:pt x="4674" y="1576"/>
                      </a:cubicBezTo>
                      <a:cubicBezTo>
                        <a:pt x="4925" y="1524"/>
                        <a:pt x="5117" y="1456"/>
                        <a:pt x="5323" y="1357"/>
                      </a:cubicBezTo>
                      <a:cubicBezTo>
                        <a:pt x="5529" y="1258"/>
                        <a:pt x="5724" y="1107"/>
                        <a:pt x="5910" y="979"/>
                      </a:cubicBezTo>
                      <a:cubicBezTo>
                        <a:pt x="6096" y="851"/>
                        <a:pt x="6265" y="701"/>
                        <a:pt x="6439" y="590"/>
                      </a:cubicBezTo>
                      <a:cubicBezTo>
                        <a:pt x="6613" y="479"/>
                        <a:pt x="6777" y="386"/>
                        <a:pt x="6956" y="313"/>
                      </a:cubicBezTo>
                      <a:cubicBezTo>
                        <a:pt x="7135" y="240"/>
                        <a:pt x="7309" y="193"/>
                        <a:pt x="7513" y="150"/>
                      </a:cubicBezTo>
                      <a:cubicBezTo>
                        <a:pt x="7717" y="107"/>
                        <a:pt x="7962" y="77"/>
                        <a:pt x="8178" y="55"/>
                      </a:cubicBezTo>
                      <a:cubicBezTo>
                        <a:pt x="8394" y="33"/>
                        <a:pt x="8621" y="27"/>
                        <a:pt x="8812" y="20"/>
                      </a:cubicBezTo>
                      <a:cubicBezTo>
                        <a:pt x="9003" y="13"/>
                        <a:pt x="9193" y="15"/>
                        <a:pt x="9327" y="12"/>
                      </a:cubicBezTo>
                      <a:cubicBezTo>
                        <a:pt x="9461" y="9"/>
                        <a:pt x="9558" y="2"/>
                        <a:pt x="9618" y="0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37" name="Freeform 9"/>
                <p:cNvSpPr>
                  <a:spLocks/>
                </p:cNvSpPr>
                <p:nvPr/>
              </p:nvSpPr>
              <p:spPr bwMode="auto">
                <a:xfrm>
                  <a:off x="3200402" y="258791"/>
                  <a:ext cx="2953384" cy="3141978"/>
                </a:xfrm>
                <a:custGeom>
                  <a:avLst/>
                  <a:gdLst>
                    <a:gd name="T0" fmla="*/ 4611 w 4611"/>
                    <a:gd name="T1" fmla="*/ 4695 h 4773"/>
                    <a:gd name="T2" fmla="*/ 4285 w 4611"/>
                    <a:gd name="T3" fmla="*/ 4747 h 4773"/>
                    <a:gd name="T4" fmla="*/ 3887 w 4611"/>
                    <a:gd name="T5" fmla="*/ 4773 h 4773"/>
                    <a:gd name="T6" fmla="*/ 3430 w 4611"/>
                    <a:gd name="T7" fmla="*/ 4747 h 4773"/>
                    <a:gd name="T8" fmla="*/ 2814 w 4611"/>
                    <a:gd name="T9" fmla="*/ 4659 h 4773"/>
                    <a:gd name="T10" fmla="*/ 2339 w 4611"/>
                    <a:gd name="T11" fmla="*/ 4558 h 4773"/>
                    <a:gd name="T12" fmla="*/ 1802 w 4611"/>
                    <a:gd name="T13" fmla="*/ 4364 h 4773"/>
                    <a:gd name="T14" fmla="*/ 1362 w 4611"/>
                    <a:gd name="T15" fmla="*/ 4128 h 4773"/>
                    <a:gd name="T16" fmla="*/ 1078 w 4611"/>
                    <a:gd name="T17" fmla="*/ 3882 h 4773"/>
                    <a:gd name="T18" fmla="*/ 964 w 4611"/>
                    <a:gd name="T19" fmla="*/ 3752 h 4773"/>
                    <a:gd name="T20" fmla="*/ 824 w 4611"/>
                    <a:gd name="T21" fmla="*/ 3634 h 4773"/>
                    <a:gd name="T22" fmla="*/ 597 w 4611"/>
                    <a:gd name="T23" fmla="*/ 3499 h 4773"/>
                    <a:gd name="T24" fmla="*/ 296 w 4611"/>
                    <a:gd name="T25" fmla="*/ 3255 h 4773"/>
                    <a:gd name="T26" fmla="*/ 94 w 4611"/>
                    <a:gd name="T27" fmla="*/ 2913 h 4773"/>
                    <a:gd name="T28" fmla="*/ 11 w 4611"/>
                    <a:gd name="T29" fmla="*/ 2535 h 4773"/>
                    <a:gd name="T30" fmla="*/ 27 w 4611"/>
                    <a:gd name="T31" fmla="*/ 2152 h 4773"/>
                    <a:gd name="T32" fmla="*/ 120 w 4611"/>
                    <a:gd name="T33" fmla="*/ 1774 h 4773"/>
                    <a:gd name="T34" fmla="*/ 348 w 4611"/>
                    <a:gd name="T35" fmla="*/ 1458 h 4773"/>
                    <a:gd name="T36" fmla="*/ 674 w 4611"/>
                    <a:gd name="T37" fmla="*/ 1227 h 4773"/>
                    <a:gd name="T38" fmla="*/ 867 w 4611"/>
                    <a:gd name="T39" fmla="*/ 1098 h 4773"/>
                    <a:gd name="T40" fmla="*/ 975 w 4611"/>
                    <a:gd name="T41" fmla="*/ 1012 h 4773"/>
                    <a:gd name="T42" fmla="*/ 1141 w 4611"/>
                    <a:gd name="T43" fmla="*/ 841 h 4773"/>
                    <a:gd name="T44" fmla="*/ 1472 w 4611"/>
                    <a:gd name="T45" fmla="*/ 577 h 4773"/>
                    <a:gd name="T46" fmla="*/ 1819 w 4611"/>
                    <a:gd name="T47" fmla="*/ 401 h 4773"/>
                    <a:gd name="T48" fmla="*/ 2161 w 4611"/>
                    <a:gd name="T49" fmla="*/ 261 h 4773"/>
                    <a:gd name="T50" fmla="*/ 2554 w 4611"/>
                    <a:gd name="T51" fmla="*/ 163 h 4773"/>
                    <a:gd name="T52" fmla="*/ 3016 w 4611"/>
                    <a:gd name="T53" fmla="*/ 80 h 4773"/>
                    <a:gd name="T54" fmla="*/ 3523 w 4611"/>
                    <a:gd name="T55" fmla="*/ 18 h 4773"/>
                    <a:gd name="T56" fmla="*/ 3870 w 4611"/>
                    <a:gd name="T57" fmla="*/ 2 h 4773"/>
                    <a:gd name="T58" fmla="*/ 4306 w 4611"/>
                    <a:gd name="T59" fmla="*/ 33 h 4773"/>
                    <a:gd name="T60" fmla="*/ 4606 w 4611"/>
                    <a:gd name="T61" fmla="*/ 80 h 4773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4611"/>
                    <a:gd name="T94" fmla="*/ 0 h 4773"/>
                    <a:gd name="T95" fmla="*/ 4611 w 4611"/>
                    <a:gd name="T96" fmla="*/ 4773 h 4773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4611" h="4773">
                      <a:moveTo>
                        <a:pt x="4611" y="4695"/>
                      </a:moveTo>
                      <a:cubicBezTo>
                        <a:pt x="4557" y="4703"/>
                        <a:pt x="4406" y="4734"/>
                        <a:pt x="4285" y="4747"/>
                      </a:cubicBezTo>
                      <a:cubicBezTo>
                        <a:pt x="4164" y="4760"/>
                        <a:pt x="4029" y="4773"/>
                        <a:pt x="3887" y="4773"/>
                      </a:cubicBezTo>
                      <a:cubicBezTo>
                        <a:pt x="3745" y="4773"/>
                        <a:pt x="3609" y="4766"/>
                        <a:pt x="3430" y="4747"/>
                      </a:cubicBezTo>
                      <a:cubicBezTo>
                        <a:pt x="3251" y="4728"/>
                        <a:pt x="2996" y="4690"/>
                        <a:pt x="2814" y="4659"/>
                      </a:cubicBezTo>
                      <a:cubicBezTo>
                        <a:pt x="2632" y="4628"/>
                        <a:pt x="2508" y="4607"/>
                        <a:pt x="2339" y="4558"/>
                      </a:cubicBezTo>
                      <a:cubicBezTo>
                        <a:pt x="2170" y="4509"/>
                        <a:pt x="1965" y="4436"/>
                        <a:pt x="1802" y="4364"/>
                      </a:cubicBezTo>
                      <a:cubicBezTo>
                        <a:pt x="1639" y="4292"/>
                        <a:pt x="1483" y="4208"/>
                        <a:pt x="1362" y="4128"/>
                      </a:cubicBezTo>
                      <a:cubicBezTo>
                        <a:pt x="1241" y="4048"/>
                        <a:pt x="1144" y="3945"/>
                        <a:pt x="1078" y="3882"/>
                      </a:cubicBezTo>
                      <a:cubicBezTo>
                        <a:pt x="1012" y="3819"/>
                        <a:pt x="1006" y="3793"/>
                        <a:pt x="964" y="3752"/>
                      </a:cubicBezTo>
                      <a:cubicBezTo>
                        <a:pt x="922" y="3711"/>
                        <a:pt x="885" y="3676"/>
                        <a:pt x="824" y="3634"/>
                      </a:cubicBezTo>
                      <a:cubicBezTo>
                        <a:pt x="763" y="3592"/>
                        <a:pt x="685" y="3562"/>
                        <a:pt x="597" y="3499"/>
                      </a:cubicBezTo>
                      <a:cubicBezTo>
                        <a:pt x="509" y="3436"/>
                        <a:pt x="380" y="3353"/>
                        <a:pt x="296" y="3255"/>
                      </a:cubicBezTo>
                      <a:cubicBezTo>
                        <a:pt x="212" y="3157"/>
                        <a:pt x="142" y="3033"/>
                        <a:pt x="94" y="2913"/>
                      </a:cubicBezTo>
                      <a:cubicBezTo>
                        <a:pt x="46" y="2793"/>
                        <a:pt x="22" y="2662"/>
                        <a:pt x="11" y="2535"/>
                      </a:cubicBezTo>
                      <a:cubicBezTo>
                        <a:pt x="0" y="2408"/>
                        <a:pt x="9" y="2279"/>
                        <a:pt x="27" y="2152"/>
                      </a:cubicBezTo>
                      <a:cubicBezTo>
                        <a:pt x="45" y="2025"/>
                        <a:pt x="67" y="1890"/>
                        <a:pt x="120" y="1774"/>
                      </a:cubicBezTo>
                      <a:cubicBezTo>
                        <a:pt x="173" y="1658"/>
                        <a:pt x="256" y="1549"/>
                        <a:pt x="348" y="1458"/>
                      </a:cubicBezTo>
                      <a:cubicBezTo>
                        <a:pt x="440" y="1367"/>
                        <a:pt x="587" y="1287"/>
                        <a:pt x="674" y="1227"/>
                      </a:cubicBezTo>
                      <a:cubicBezTo>
                        <a:pt x="761" y="1167"/>
                        <a:pt x="817" y="1134"/>
                        <a:pt x="867" y="1098"/>
                      </a:cubicBezTo>
                      <a:cubicBezTo>
                        <a:pt x="917" y="1062"/>
                        <a:pt x="929" y="1055"/>
                        <a:pt x="975" y="1012"/>
                      </a:cubicBezTo>
                      <a:cubicBezTo>
                        <a:pt x="1021" y="969"/>
                        <a:pt x="1058" y="914"/>
                        <a:pt x="1141" y="841"/>
                      </a:cubicBezTo>
                      <a:cubicBezTo>
                        <a:pt x="1224" y="768"/>
                        <a:pt x="1359" y="650"/>
                        <a:pt x="1472" y="577"/>
                      </a:cubicBezTo>
                      <a:cubicBezTo>
                        <a:pt x="1585" y="504"/>
                        <a:pt x="1704" y="454"/>
                        <a:pt x="1819" y="401"/>
                      </a:cubicBezTo>
                      <a:cubicBezTo>
                        <a:pt x="1934" y="348"/>
                        <a:pt x="2039" y="301"/>
                        <a:pt x="2161" y="261"/>
                      </a:cubicBezTo>
                      <a:cubicBezTo>
                        <a:pt x="2283" y="221"/>
                        <a:pt x="2412" y="193"/>
                        <a:pt x="2554" y="163"/>
                      </a:cubicBezTo>
                      <a:cubicBezTo>
                        <a:pt x="2696" y="133"/>
                        <a:pt x="2855" y="104"/>
                        <a:pt x="3016" y="80"/>
                      </a:cubicBezTo>
                      <a:cubicBezTo>
                        <a:pt x="3177" y="56"/>
                        <a:pt x="3381" y="31"/>
                        <a:pt x="3523" y="18"/>
                      </a:cubicBezTo>
                      <a:cubicBezTo>
                        <a:pt x="3665" y="5"/>
                        <a:pt x="3740" y="0"/>
                        <a:pt x="3870" y="2"/>
                      </a:cubicBezTo>
                      <a:cubicBezTo>
                        <a:pt x="4000" y="4"/>
                        <a:pt x="4183" y="20"/>
                        <a:pt x="4306" y="33"/>
                      </a:cubicBezTo>
                      <a:cubicBezTo>
                        <a:pt x="4429" y="46"/>
                        <a:pt x="4544" y="70"/>
                        <a:pt x="4606" y="80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39" name="Freeform 11"/>
                <p:cNvSpPr>
                  <a:spLocks/>
                </p:cNvSpPr>
                <p:nvPr/>
              </p:nvSpPr>
              <p:spPr bwMode="auto">
                <a:xfrm>
                  <a:off x="3321170" y="1250832"/>
                  <a:ext cx="664209" cy="1119504"/>
                </a:xfrm>
                <a:custGeom>
                  <a:avLst/>
                  <a:gdLst>
                    <a:gd name="T0" fmla="*/ 1009 w 1037"/>
                    <a:gd name="T1" fmla="*/ 419 h 1701"/>
                    <a:gd name="T2" fmla="*/ 882 w 1037"/>
                    <a:gd name="T3" fmla="*/ 264 h 1701"/>
                    <a:gd name="T4" fmla="*/ 770 w 1037"/>
                    <a:gd name="T5" fmla="*/ 161 h 1701"/>
                    <a:gd name="T6" fmla="*/ 610 w 1037"/>
                    <a:gd name="T7" fmla="*/ 48 h 1701"/>
                    <a:gd name="T8" fmla="*/ 446 w 1037"/>
                    <a:gd name="T9" fmla="*/ 6 h 1701"/>
                    <a:gd name="T10" fmla="*/ 348 w 1037"/>
                    <a:gd name="T11" fmla="*/ 11 h 1701"/>
                    <a:gd name="T12" fmla="*/ 263 w 1037"/>
                    <a:gd name="T13" fmla="*/ 58 h 1701"/>
                    <a:gd name="T14" fmla="*/ 155 w 1037"/>
                    <a:gd name="T15" fmla="*/ 184 h 1701"/>
                    <a:gd name="T16" fmla="*/ 71 w 1037"/>
                    <a:gd name="T17" fmla="*/ 358 h 1701"/>
                    <a:gd name="T18" fmla="*/ 33 w 1037"/>
                    <a:gd name="T19" fmla="*/ 517 h 1701"/>
                    <a:gd name="T20" fmla="*/ 5 w 1037"/>
                    <a:gd name="T21" fmla="*/ 724 h 1701"/>
                    <a:gd name="T22" fmla="*/ 5 w 1037"/>
                    <a:gd name="T23" fmla="*/ 1061 h 1701"/>
                    <a:gd name="T24" fmla="*/ 33 w 1037"/>
                    <a:gd name="T25" fmla="*/ 1216 h 1701"/>
                    <a:gd name="T26" fmla="*/ 62 w 1037"/>
                    <a:gd name="T27" fmla="*/ 1338 h 1701"/>
                    <a:gd name="T28" fmla="*/ 118 w 1037"/>
                    <a:gd name="T29" fmla="*/ 1460 h 1701"/>
                    <a:gd name="T30" fmla="*/ 174 w 1037"/>
                    <a:gd name="T31" fmla="*/ 1549 h 1701"/>
                    <a:gd name="T32" fmla="*/ 249 w 1037"/>
                    <a:gd name="T33" fmla="*/ 1634 h 1701"/>
                    <a:gd name="T34" fmla="*/ 343 w 1037"/>
                    <a:gd name="T35" fmla="*/ 1690 h 1701"/>
                    <a:gd name="T36" fmla="*/ 441 w 1037"/>
                    <a:gd name="T37" fmla="*/ 1699 h 1701"/>
                    <a:gd name="T38" fmla="*/ 568 w 1037"/>
                    <a:gd name="T39" fmla="*/ 1676 h 1701"/>
                    <a:gd name="T40" fmla="*/ 667 w 1037"/>
                    <a:gd name="T41" fmla="*/ 1624 h 1701"/>
                    <a:gd name="T42" fmla="*/ 775 w 1037"/>
                    <a:gd name="T43" fmla="*/ 1545 h 1701"/>
                    <a:gd name="T44" fmla="*/ 845 w 1037"/>
                    <a:gd name="T45" fmla="*/ 1479 h 1701"/>
                    <a:gd name="T46" fmla="*/ 928 w 1037"/>
                    <a:gd name="T47" fmla="*/ 1396 h 1701"/>
                    <a:gd name="T48" fmla="*/ 981 w 1037"/>
                    <a:gd name="T49" fmla="*/ 1333 h 1701"/>
                    <a:gd name="T50" fmla="*/ 1018 w 1037"/>
                    <a:gd name="T51" fmla="*/ 1272 h 1701"/>
                    <a:gd name="T52" fmla="*/ 1037 w 1037"/>
                    <a:gd name="T53" fmla="*/ 1254 h 170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037"/>
                    <a:gd name="T82" fmla="*/ 0 h 1701"/>
                    <a:gd name="T83" fmla="*/ 1037 w 1037"/>
                    <a:gd name="T84" fmla="*/ 1701 h 1701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037" h="1701">
                      <a:moveTo>
                        <a:pt x="1009" y="419"/>
                      </a:moveTo>
                      <a:cubicBezTo>
                        <a:pt x="967" y="364"/>
                        <a:pt x="922" y="307"/>
                        <a:pt x="882" y="264"/>
                      </a:cubicBezTo>
                      <a:cubicBezTo>
                        <a:pt x="842" y="221"/>
                        <a:pt x="815" y="197"/>
                        <a:pt x="770" y="161"/>
                      </a:cubicBezTo>
                      <a:cubicBezTo>
                        <a:pt x="725" y="125"/>
                        <a:pt x="664" y="74"/>
                        <a:pt x="610" y="48"/>
                      </a:cubicBezTo>
                      <a:cubicBezTo>
                        <a:pt x="556" y="22"/>
                        <a:pt x="490" y="12"/>
                        <a:pt x="446" y="6"/>
                      </a:cubicBezTo>
                      <a:cubicBezTo>
                        <a:pt x="402" y="0"/>
                        <a:pt x="378" y="2"/>
                        <a:pt x="348" y="11"/>
                      </a:cubicBezTo>
                      <a:cubicBezTo>
                        <a:pt x="318" y="20"/>
                        <a:pt x="295" y="29"/>
                        <a:pt x="263" y="58"/>
                      </a:cubicBezTo>
                      <a:cubicBezTo>
                        <a:pt x="231" y="87"/>
                        <a:pt x="187" y="134"/>
                        <a:pt x="155" y="184"/>
                      </a:cubicBezTo>
                      <a:cubicBezTo>
                        <a:pt x="123" y="234"/>
                        <a:pt x="91" y="303"/>
                        <a:pt x="71" y="358"/>
                      </a:cubicBezTo>
                      <a:cubicBezTo>
                        <a:pt x="51" y="413"/>
                        <a:pt x="44" y="456"/>
                        <a:pt x="33" y="517"/>
                      </a:cubicBezTo>
                      <a:cubicBezTo>
                        <a:pt x="22" y="578"/>
                        <a:pt x="10" y="633"/>
                        <a:pt x="5" y="724"/>
                      </a:cubicBezTo>
                      <a:cubicBezTo>
                        <a:pt x="0" y="815"/>
                        <a:pt x="0" y="979"/>
                        <a:pt x="5" y="1061"/>
                      </a:cubicBezTo>
                      <a:cubicBezTo>
                        <a:pt x="10" y="1143"/>
                        <a:pt x="24" y="1170"/>
                        <a:pt x="33" y="1216"/>
                      </a:cubicBezTo>
                      <a:cubicBezTo>
                        <a:pt x="42" y="1262"/>
                        <a:pt x="48" y="1297"/>
                        <a:pt x="62" y="1338"/>
                      </a:cubicBezTo>
                      <a:cubicBezTo>
                        <a:pt x="76" y="1379"/>
                        <a:pt x="99" y="1425"/>
                        <a:pt x="118" y="1460"/>
                      </a:cubicBezTo>
                      <a:cubicBezTo>
                        <a:pt x="137" y="1495"/>
                        <a:pt x="152" y="1520"/>
                        <a:pt x="174" y="1549"/>
                      </a:cubicBezTo>
                      <a:cubicBezTo>
                        <a:pt x="196" y="1578"/>
                        <a:pt x="221" y="1610"/>
                        <a:pt x="249" y="1634"/>
                      </a:cubicBezTo>
                      <a:cubicBezTo>
                        <a:pt x="277" y="1658"/>
                        <a:pt x="311" y="1679"/>
                        <a:pt x="343" y="1690"/>
                      </a:cubicBezTo>
                      <a:cubicBezTo>
                        <a:pt x="375" y="1701"/>
                        <a:pt x="404" y="1701"/>
                        <a:pt x="441" y="1699"/>
                      </a:cubicBezTo>
                      <a:cubicBezTo>
                        <a:pt x="478" y="1697"/>
                        <a:pt x="530" y="1689"/>
                        <a:pt x="568" y="1676"/>
                      </a:cubicBezTo>
                      <a:cubicBezTo>
                        <a:pt x="606" y="1663"/>
                        <a:pt x="633" y="1646"/>
                        <a:pt x="667" y="1624"/>
                      </a:cubicBezTo>
                      <a:cubicBezTo>
                        <a:pt x="701" y="1602"/>
                        <a:pt x="745" y="1569"/>
                        <a:pt x="775" y="1545"/>
                      </a:cubicBezTo>
                      <a:cubicBezTo>
                        <a:pt x="805" y="1521"/>
                        <a:pt x="820" y="1504"/>
                        <a:pt x="845" y="1479"/>
                      </a:cubicBezTo>
                      <a:cubicBezTo>
                        <a:pt x="870" y="1454"/>
                        <a:pt x="905" y="1420"/>
                        <a:pt x="928" y="1396"/>
                      </a:cubicBezTo>
                      <a:cubicBezTo>
                        <a:pt x="951" y="1372"/>
                        <a:pt x="966" y="1354"/>
                        <a:pt x="981" y="1333"/>
                      </a:cubicBezTo>
                      <a:cubicBezTo>
                        <a:pt x="996" y="1312"/>
                        <a:pt x="1009" y="1285"/>
                        <a:pt x="1018" y="1272"/>
                      </a:cubicBezTo>
                      <a:cubicBezTo>
                        <a:pt x="1027" y="1259"/>
                        <a:pt x="1032" y="1256"/>
                        <a:pt x="1037" y="1254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0" name="Freeform 12"/>
                <p:cNvSpPr>
                  <a:spLocks/>
                </p:cNvSpPr>
                <p:nvPr/>
              </p:nvSpPr>
              <p:spPr bwMode="auto">
                <a:xfrm>
                  <a:off x="3381556" y="1406108"/>
                  <a:ext cx="570231" cy="822326"/>
                </a:xfrm>
                <a:custGeom>
                  <a:avLst/>
                  <a:gdLst>
                    <a:gd name="T0" fmla="*/ 863 w 891"/>
                    <a:gd name="T1" fmla="*/ 225 h 1250"/>
                    <a:gd name="T2" fmla="*/ 737 w 891"/>
                    <a:gd name="T3" fmla="*/ 116 h 1250"/>
                    <a:gd name="T4" fmla="*/ 555 w 891"/>
                    <a:gd name="T5" fmla="*/ 30 h 1250"/>
                    <a:gd name="T6" fmla="*/ 421 w 891"/>
                    <a:gd name="T7" fmla="*/ 2 h 1250"/>
                    <a:gd name="T8" fmla="*/ 250 w 891"/>
                    <a:gd name="T9" fmla="*/ 43 h 1250"/>
                    <a:gd name="T10" fmla="*/ 117 w 891"/>
                    <a:gd name="T11" fmla="*/ 181 h 1250"/>
                    <a:gd name="T12" fmla="*/ 52 w 891"/>
                    <a:gd name="T13" fmla="*/ 331 h 1250"/>
                    <a:gd name="T14" fmla="*/ 7 w 891"/>
                    <a:gd name="T15" fmla="*/ 521 h 1250"/>
                    <a:gd name="T16" fmla="*/ 15 w 891"/>
                    <a:gd name="T17" fmla="*/ 785 h 1250"/>
                    <a:gd name="T18" fmla="*/ 96 w 891"/>
                    <a:gd name="T19" fmla="*/ 1036 h 1250"/>
                    <a:gd name="T20" fmla="*/ 202 w 891"/>
                    <a:gd name="T21" fmla="*/ 1174 h 1250"/>
                    <a:gd name="T22" fmla="*/ 319 w 891"/>
                    <a:gd name="T23" fmla="*/ 1231 h 1250"/>
                    <a:gd name="T24" fmla="*/ 457 w 891"/>
                    <a:gd name="T25" fmla="*/ 1247 h 1250"/>
                    <a:gd name="T26" fmla="*/ 595 w 891"/>
                    <a:gd name="T27" fmla="*/ 1215 h 1250"/>
                    <a:gd name="T28" fmla="*/ 721 w 891"/>
                    <a:gd name="T29" fmla="*/ 1146 h 1250"/>
                    <a:gd name="T30" fmla="*/ 822 w 891"/>
                    <a:gd name="T31" fmla="*/ 1069 h 1250"/>
                    <a:gd name="T32" fmla="*/ 891 w 891"/>
                    <a:gd name="T33" fmla="*/ 1008 h 12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91"/>
                    <a:gd name="T52" fmla="*/ 0 h 1250"/>
                    <a:gd name="T53" fmla="*/ 891 w 891"/>
                    <a:gd name="T54" fmla="*/ 1250 h 12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91" h="1250">
                      <a:moveTo>
                        <a:pt x="863" y="225"/>
                      </a:moveTo>
                      <a:cubicBezTo>
                        <a:pt x="842" y="207"/>
                        <a:pt x="788" y="148"/>
                        <a:pt x="737" y="116"/>
                      </a:cubicBezTo>
                      <a:cubicBezTo>
                        <a:pt x="686" y="84"/>
                        <a:pt x="608" y="49"/>
                        <a:pt x="555" y="30"/>
                      </a:cubicBezTo>
                      <a:cubicBezTo>
                        <a:pt x="502" y="11"/>
                        <a:pt x="472" y="0"/>
                        <a:pt x="421" y="2"/>
                      </a:cubicBezTo>
                      <a:cubicBezTo>
                        <a:pt x="370" y="4"/>
                        <a:pt x="301" y="13"/>
                        <a:pt x="250" y="43"/>
                      </a:cubicBezTo>
                      <a:cubicBezTo>
                        <a:pt x="199" y="73"/>
                        <a:pt x="150" y="133"/>
                        <a:pt x="117" y="181"/>
                      </a:cubicBezTo>
                      <a:cubicBezTo>
                        <a:pt x="84" y="229"/>
                        <a:pt x="70" y="274"/>
                        <a:pt x="52" y="331"/>
                      </a:cubicBezTo>
                      <a:cubicBezTo>
                        <a:pt x="34" y="388"/>
                        <a:pt x="13" y="445"/>
                        <a:pt x="7" y="521"/>
                      </a:cubicBezTo>
                      <a:cubicBezTo>
                        <a:pt x="1" y="597"/>
                        <a:pt x="0" y="699"/>
                        <a:pt x="15" y="785"/>
                      </a:cubicBezTo>
                      <a:cubicBezTo>
                        <a:pt x="30" y="871"/>
                        <a:pt x="65" y="971"/>
                        <a:pt x="96" y="1036"/>
                      </a:cubicBezTo>
                      <a:cubicBezTo>
                        <a:pt x="127" y="1101"/>
                        <a:pt x="165" y="1142"/>
                        <a:pt x="202" y="1174"/>
                      </a:cubicBezTo>
                      <a:cubicBezTo>
                        <a:pt x="239" y="1206"/>
                        <a:pt x="277" y="1219"/>
                        <a:pt x="319" y="1231"/>
                      </a:cubicBezTo>
                      <a:cubicBezTo>
                        <a:pt x="361" y="1243"/>
                        <a:pt x="411" y="1250"/>
                        <a:pt x="457" y="1247"/>
                      </a:cubicBezTo>
                      <a:cubicBezTo>
                        <a:pt x="503" y="1244"/>
                        <a:pt x="551" y="1232"/>
                        <a:pt x="595" y="1215"/>
                      </a:cubicBezTo>
                      <a:cubicBezTo>
                        <a:pt x="639" y="1198"/>
                        <a:pt x="683" y="1170"/>
                        <a:pt x="721" y="1146"/>
                      </a:cubicBezTo>
                      <a:cubicBezTo>
                        <a:pt x="759" y="1122"/>
                        <a:pt x="794" y="1092"/>
                        <a:pt x="822" y="1069"/>
                      </a:cubicBezTo>
                      <a:cubicBezTo>
                        <a:pt x="850" y="1046"/>
                        <a:pt x="877" y="1021"/>
                        <a:pt x="891" y="1008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1" name="Freeform 13"/>
                <p:cNvSpPr>
                  <a:spLocks/>
                </p:cNvSpPr>
                <p:nvPr/>
              </p:nvSpPr>
              <p:spPr bwMode="auto">
                <a:xfrm>
                  <a:off x="3459191" y="1509623"/>
                  <a:ext cx="452754" cy="608328"/>
                </a:xfrm>
                <a:custGeom>
                  <a:avLst/>
                  <a:gdLst>
                    <a:gd name="T0" fmla="*/ 674 w 707"/>
                    <a:gd name="T1" fmla="*/ 118 h 925"/>
                    <a:gd name="T2" fmla="*/ 496 w 707"/>
                    <a:gd name="T3" fmla="*/ 33 h 925"/>
                    <a:gd name="T4" fmla="*/ 297 w 707"/>
                    <a:gd name="T5" fmla="*/ 12 h 925"/>
                    <a:gd name="T6" fmla="*/ 126 w 707"/>
                    <a:gd name="T7" fmla="*/ 106 h 925"/>
                    <a:gd name="T8" fmla="*/ 33 w 707"/>
                    <a:gd name="T9" fmla="*/ 264 h 925"/>
                    <a:gd name="T10" fmla="*/ 1 w 707"/>
                    <a:gd name="T11" fmla="*/ 483 h 925"/>
                    <a:gd name="T12" fmla="*/ 25 w 707"/>
                    <a:gd name="T13" fmla="*/ 661 h 925"/>
                    <a:gd name="T14" fmla="*/ 86 w 707"/>
                    <a:gd name="T15" fmla="*/ 799 h 925"/>
                    <a:gd name="T16" fmla="*/ 204 w 707"/>
                    <a:gd name="T17" fmla="*/ 893 h 925"/>
                    <a:gd name="T18" fmla="*/ 317 w 707"/>
                    <a:gd name="T19" fmla="*/ 921 h 925"/>
                    <a:gd name="T20" fmla="*/ 419 w 707"/>
                    <a:gd name="T21" fmla="*/ 917 h 925"/>
                    <a:gd name="T22" fmla="*/ 561 w 707"/>
                    <a:gd name="T23" fmla="*/ 885 h 925"/>
                    <a:gd name="T24" fmla="*/ 642 w 707"/>
                    <a:gd name="T25" fmla="*/ 840 h 925"/>
                    <a:gd name="T26" fmla="*/ 707 w 707"/>
                    <a:gd name="T27" fmla="*/ 795 h 92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07"/>
                    <a:gd name="T43" fmla="*/ 0 h 925"/>
                    <a:gd name="T44" fmla="*/ 707 w 707"/>
                    <a:gd name="T45" fmla="*/ 925 h 92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07" h="925">
                      <a:moveTo>
                        <a:pt x="674" y="118"/>
                      </a:moveTo>
                      <a:cubicBezTo>
                        <a:pt x="644" y="104"/>
                        <a:pt x="559" y="51"/>
                        <a:pt x="496" y="33"/>
                      </a:cubicBezTo>
                      <a:cubicBezTo>
                        <a:pt x="433" y="15"/>
                        <a:pt x="359" y="0"/>
                        <a:pt x="297" y="12"/>
                      </a:cubicBezTo>
                      <a:cubicBezTo>
                        <a:pt x="235" y="24"/>
                        <a:pt x="170" y="64"/>
                        <a:pt x="126" y="106"/>
                      </a:cubicBezTo>
                      <a:cubicBezTo>
                        <a:pt x="82" y="148"/>
                        <a:pt x="54" y="201"/>
                        <a:pt x="33" y="264"/>
                      </a:cubicBezTo>
                      <a:cubicBezTo>
                        <a:pt x="12" y="327"/>
                        <a:pt x="2" y="417"/>
                        <a:pt x="1" y="483"/>
                      </a:cubicBezTo>
                      <a:cubicBezTo>
                        <a:pt x="0" y="549"/>
                        <a:pt x="11" y="608"/>
                        <a:pt x="25" y="661"/>
                      </a:cubicBezTo>
                      <a:cubicBezTo>
                        <a:pt x="39" y="714"/>
                        <a:pt x="56" y="760"/>
                        <a:pt x="86" y="799"/>
                      </a:cubicBezTo>
                      <a:cubicBezTo>
                        <a:pt x="116" y="838"/>
                        <a:pt x="166" y="873"/>
                        <a:pt x="204" y="893"/>
                      </a:cubicBezTo>
                      <a:cubicBezTo>
                        <a:pt x="242" y="913"/>
                        <a:pt x="281" y="917"/>
                        <a:pt x="317" y="921"/>
                      </a:cubicBezTo>
                      <a:cubicBezTo>
                        <a:pt x="353" y="925"/>
                        <a:pt x="378" y="923"/>
                        <a:pt x="419" y="917"/>
                      </a:cubicBezTo>
                      <a:cubicBezTo>
                        <a:pt x="460" y="911"/>
                        <a:pt x="524" y="898"/>
                        <a:pt x="561" y="885"/>
                      </a:cubicBezTo>
                      <a:cubicBezTo>
                        <a:pt x="598" y="872"/>
                        <a:pt x="618" y="855"/>
                        <a:pt x="642" y="840"/>
                      </a:cubicBezTo>
                      <a:cubicBezTo>
                        <a:pt x="666" y="825"/>
                        <a:pt x="686" y="811"/>
                        <a:pt x="707" y="795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2" name="Freeform 14"/>
                <p:cNvSpPr>
                  <a:spLocks/>
                </p:cNvSpPr>
                <p:nvPr/>
              </p:nvSpPr>
              <p:spPr bwMode="auto">
                <a:xfrm>
                  <a:off x="3562710" y="1613139"/>
                  <a:ext cx="306705" cy="403859"/>
                </a:xfrm>
                <a:custGeom>
                  <a:avLst/>
                  <a:gdLst>
                    <a:gd name="T0" fmla="*/ 454 w 479"/>
                    <a:gd name="T1" fmla="*/ 37 h 614"/>
                    <a:gd name="T2" fmla="*/ 369 w 479"/>
                    <a:gd name="T3" fmla="*/ 9 h 614"/>
                    <a:gd name="T4" fmla="*/ 280 w 479"/>
                    <a:gd name="T5" fmla="*/ 5 h 614"/>
                    <a:gd name="T6" fmla="*/ 166 w 479"/>
                    <a:gd name="T7" fmla="*/ 37 h 614"/>
                    <a:gd name="T8" fmla="*/ 77 w 479"/>
                    <a:gd name="T9" fmla="*/ 106 h 614"/>
                    <a:gd name="T10" fmla="*/ 20 w 479"/>
                    <a:gd name="T11" fmla="*/ 195 h 614"/>
                    <a:gd name="T12" fmla="*/ 0 w 479"/>
                    <a:gd name="T13" fmla="*/ 301 h 614"/>
                    <a:gd name="T14" fmla="*/ 20 w 479"/>
                    <a:gd name="T15" fmla="*/ 414 h 614"/>
                    <a:gd name="T16" fmla="*/ 81 w 479"/>
                    <a:gd name="T17" fmla="*/ 512 h 614"/>
                    <a:gd name="T18" fmla="*/ 158 w 479"/>
                    <a:gd name="T19" fmla="*/ 576 h 614"/>
                    <a:gd name="T20" fmla="*/ 251 w 479"/>
                    <a:gd name="T21" fmla="*/ 609 h 614"/>
                    <a:gd name="T22" fmla="*/ 345 w 479"/>
                    <a:gd name="T23" fmla="*/ 609 h 614"/>
                    <a:gd name="T24" fmla="*/ 414 w 479"/>
                    <a:gd name="T25" fmla="*/ 593 h 614"/>
                    <a:gd name="T26" fmla="*/ 479 w 479"/>
                    <a:gd name="T27" fmla="*/ 568 h 6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79"/>
                    <a:gd name="T43" fmla="*/ 0 h 614"/>
                    <a:gd name="T44" fmla="*/ 479 w 479"/>
                    <a:gd name="T45" fmla="*/ 614 h 6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79" h="614">
                      <a:moveTo>
                        <a:pt x="454" y="37"/>
                      </a:moveTo>
                      <a:cubicBezTo>
                        <a:pt x="426" y="25"/>
                        <a:pt x="398" y="14"/>
                        <a:pt x="369" y="9"/>
                      </a:cubicBezTo>
                      <a:cubicBezTo>
                        <a:pt x="340" y="4"/>
                        <a:pt x="314" y="0"/>
                        <a:pt x="280" y="5"/>
                      </a:cubicBezTo>
                      <a:cubicBezTo>
                        <a:pt x="246" y="10"/>
                        <a:pt x="200" y="20"/>
                        <a:pt x="166" y="37"/>
                      </a:cubicBezTo>
                      <a:cubicBezTo>
                        <a:pt x="132" y="54"/>
                        <a:pt x="101" y="80"/>
                        <a:pt x="77" y="106"/>
                      </a:cubicBezTo>
                      <a:cubicBezTo>
                        <a:pt x="53" y="132"/>
                        <a:pt x="33" y="163"/>
                        <a:pt x="20" y="195"/>
                      </a:cubicBezTo>
                      <a:cubicBezTo>
                        <a:pt x="7" y="227"/>
                        <a:pt x="0" y="265"/>
                        <a:pt x="0" y="301"/>
                      </a:cubicBezTo>
                      <a:cubicBezTo>
                        <a:pt x="0" y="337"/>
                        <a:pt x="7" y="379"/>
                        <a:pt x="20" y="414"/>
                      </a:cubicBezTo>
                      <a:cubicBezTo>
                        <a:pt x="33" y="449"/>
                        <a:pt x="58" y="485"/>
                        <a:pt x="81" y="512"/>
                      </a:cubicBezTo>
                      <a:cubicBezTo>
                        <a:pt x="104" y="539"/>
                        <a:pt x="130" y="560"/>
                        <a:pt x="158" y="576"/>
                      </a:cubicBezTo>
                      <a:cubicBezTo>
                        <a:pt x="186" y="592"/>
                        <a:pt x="220" y="604"/>
                        <a:pt x="251" y="609"/>
                      </a:cubicBezTo>
                      <a:cubicBezTo>
                        <a:pt x="282" y="614"/>
                        <a:pt x="318" y="612"/>
                        <a:pt x="345" y="609"/>
                      </a:cubicBezTo>
                      <a:cubicBezTo>
                        <a:pt x="372" y="606"/>
                        <a:pt x="392" y="600"/>
                        <a:pt x="414" y="593"/>
                      </a:cubicBezTo>
                      <a:cubicBezTo>
                        <a:pt x="436" y="586"/>
                        <a:pt x="466" y="573"/>
                        <a:pt x="479" y="568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3" name="Freeform 15"/>
                <p:cNvSpPr>
                  <a:spLocks/>
                </p:cNvSpPr>
                <p:nvPr/>
              </p:nvSpPr>
              <p:spPr bwMode="auto">
                <a:xfrm>
                  <a:off x="4295954" y="1535501"/>
                  <a:ext cx="1310640" cy="561976"/>
                </a:xfrm>
                <a:custGeom>
                  <a:avLst/>
                  <a:gdLst>
                    <a:gd name="T0" fmla="*/ 21 w 2046"/>
                    <a:gd name="T1" fmla="*/ 82 h 854"/>
                    <a:gd name="T2" fmla="*/ 233 w 2046"/>
                    <a:gd name="T3" fmla="*/ 30 h 854"/>
                    <a:gd name="T4" fmla="*/ 573 w 2046"/>
                    <a:gd name="T5" fmla="*/ 1 h 854"/>
                    <a:gd name="T6" fmla="*/ 938 w 2046"/>
                    <a:gd name="T7" fmla="*/ 25 h 854"/>
                    <a:gd name="T8" fmla="*/ 1285 w 2046"/>
                    <a:gd name="T9" fmla="*/ 77 h 854"/>
                    <a:gd name="T10" fmla="*/ 1571 w 2046"/>
                    <a:gd name="T11" fmla="*/ 151 h 854"/>
                    <a:gd name="T12" fmla="*/ 1753 w 2046"/>
                    <a:gd name="T13" fmla="*/ 216 h 854"/>
                    <a:gd name="T14" fmla="*/ 1883 w 2046"/>
                    <a:gd name="T15" fmla="*/ 273 h 854"/>
                    <a:gd name="T16" fmla="*/ 2009 w 2046"/>
                    <a:gd name="T17" fmla="*/ 354 h 854"/>
                    <a:gd name="T18" fmla="*/ 2041 w 2046"/>
                    <a:gd name="T19" fmla="*/ 398 h 854"/>
                    <a:gd name="T20" fmla="*/ 2041 w 2046"/>
                    <a:gd name="T21" fmla="*/ 443 h 854"/>
                    <a:gd name="T22" fmla="*/ 2013 w 2046"/>
                    <a:gd name="T23" fmla="*/ 500 h 854"/>
                    <a:gd name="T24" fmla="*/ 1936 w 2046"/>
                    <a:gd name="T25" fmla="*/ 548 h 854"/>
                    <a:gd name="T26" fmla="*/ 1813 w 2046"/>
                    <a:gd name="T27" fmla="*/ 620 h 854"/>
                    <a:gd name="T28" fmla="*/ 1591 w 2046"/>
                    <a:gd name="T29" fmla="*/ 707 h 854"/>
                    <a:gd name="T30" fmla="*/ 1226 w 2046"/>
                    <a:gd name="T31" fmla="*/ 792 h 854"/>
                    <a:gd name="T32" fmla="*/ 840 w 2046"/>
                    <a:gd name="T33" fmla="*/ 845 h 854"/>
                    <a:gd name="T34" fmla="*/ 581 w 2046"/>
                    <a:gd name="T35" fmla="*/ 849 h 854"/>
                    <a:gd name="T36" fmla="*/ 366 w 2046"/>
                    <a:gd name="T37" fmla="*/ 840 h 854"/>
                    <a:gd name="T38" fmla="*/ 216 w 2046"/>
                    <a:gd name="T39" fmla="*/ 816 h 854"/>
                    <a:gd name="T40" fmla="*/ 86 w 2046"/>
                    <a:gd name="T41" fmla="*/ 780 h 854"/>
                    <a:gd name="T42" fmla="*/ 0 w 2046"/>
                    <a:gd name="T43" fmla="*/ 755 h 85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46"/>
                    <a:gd name="T67" fmla="*/ 0 h 854"/>
                    <a:gd name="T68" fmla="*/ 2046 w 2046"/>
                    <a:gd name="T69" fmla="*/ 854 h 85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46" h="854">
                      <a:moveTo>
                        <a:pt x="21" y="82"/>
                      </a:moveTo>
                      <a:cubicBezTo>
                        <a:pt x="57" y="73"/>
                        <a:pt x="141" y="44"/>
                        <a:pt x="233" y="30"/>
                      </a:cubicBezTo>
                      <a:cubicBezTo>
                        <a:pt x="325" y="16"/>
                        <a:pt x="456" y="2"/>
                        <a:pt x="573" y="1"/>
                      </a:cubicBezTo>
                      <a:cubicBezTo>
                        <a:pt x="690" y="0"/>
                        <a:pt x="819" y="12"/>
                        <a:pt x="938" y="25"/>
                      </a:cubicBezTo>
                      <a:cubicBezTo>
                        <a:pt x="1057" y="38"/>
                        <a:pt x="1180" y="56"/>
                        <a:pt x="1285" y="77"/>
                      </a:cubicBezTo>
                      <a:cubicBezTo>
                        <a:pt x="1390" y="98"/>
                        <a:pt x="1493" y="128"/>
                        <a:pt x="1571" y="151"/>
                      </a:cubicBezTo>
                      <a:cubicBezTo>
                        <a:pt x="1649" y="174"/>
                        <a:pt x="1701" y="196"/>
                        <a:pt x="1753" y="216"/>
                      </a:cubicBezTo>
                      <a:cubicBezTo>
                        <a:pt x="1805" y="236"/>
                        <a:pt x="1840" y="250"/>
                        <a:pt x="1883" y="273"/>
                      </a:cubicBezTo>
                      <a:cubicBezTo>
                        <a:pt x="1926" y="296"/>
                        <a:pt x="1983" y="333"/>
                        <a:pt x="2009" y="354"/>
                      </a:cubicBezTo>
                      <a:cubicBezTo>
                        <a:pt x="2035" y="375"/>
                        <a:pt x="2036" y="383"/>
                        <a:pt x="2041" y="398"/>
                      </a:cubicBezTo>
                      <a:cubicBezTo>
                        <a:pt x="2046" y="413"/>
                        <a:pt x="2046" y="426"/>
                        <a:pt x="2041" y="443"/>
                      </a:cubicBezTo>
                      <a:cubicBezTo>
                        <a:pt x="2036" y="460"/>
                        <a:pt x="2030" y="483"/>
                        <a:pt x="2013" y="500"/>
                      </a:cubicBezTo>
                      <a:cubicBezTo>
                        <a:pt x="1996" y="517"/>
                        <a:pt x="1969" y="528"/>
                        <a:pt x="1936" y="548"/>
                      </a:cubicBezTo>
                      <a:cubicBezTo>
                        <a:pt x="1903" y="568"/>
                        <a:pt x="1870" y="594"/>
                        <a:pt x="1813" y="620"/>
                      </a:cubicBezTo>
                      <a:cubicBezTo>
                        <a:pt x="1756" y="646"/>
                        <a:pt x="1689" y="678"/>
                        <a:pt x="1591" y="707"/>
                      </a:cubicBezTo>
                      <a:cubicBezTo>
                        <a:pt x="1493" y="736"/>
                        <a:pt x="1351" y="769"/>
                        <a:pt x="1226" y="792"/>
                      </a:cubicBezTo>
                      <a:cubicBezTo>
                        <a:pt x="1101" y="815"/>
                        <a:pt x="947" y="836"/>
                        <a:pt x="840" y="845"/>
                      </a:cubicBezTo>
                      <a:cubicBezTo>
                        <a:pt x="733" y="854"/>
                        <a:pt x="660" y="850"/>
                        <a:pt x="581" y="849"/>
                      </a:cubicBezTo>
                      <a:cubicBezTo>
                        <a:pt x="502" y="848"/>
                        <a:pt x="427" y="845"/>
                        <a:pt x="366" y="840"/>
                      </a:cubicBezTo>
                      <a:cubicBezTo>
                        <a:pt x="305" y="835"/>
                        <a:pt x="263" y="826"/>
                        <a:pt x="216" y="816"/>
                      </a:cubicBezTo>
                      <a:cubicBezTo>
                        <a:pt x="169" y="806"/>
                        <a:pt x="122" y="790"/>
                        <a:pt x="86" y="780"/>
                      </a:cubicBezTo>
                      <a:cubicBezTo>
                        <a:pt x="50" y="770"/>
                        <a:pt x="18" y="760"/>
                        <a:pt x="0" y="755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4" name="Freeform 16"/>
                <p:cNvSpPr>
                  <a:spLocks/>
                </p:cNvSpPr>
                <p:nvPr/>
              </p:nvSpPr>
              <p:spPr bwMode="auto">
                <a:xfrm>
                  <a:off x="4339087" y="1613139"/>
                  <a:ext cx="664209" cy="398779"/>
                </a:xfrm>
                <a:custGeom>
                  <a:avLst/>
                  <a:gdLst>
                    <a:gd name="T0" fmla="*/ 16 w 1037"/>
                    <a:gd name="T1" fmla="*/ 51 h 606"/>
                    <a:gd name="T2" fmla="*/ 177 w 1037"/>
                    <a:gd name="T3" fmla="*/ 30 h 606"/>
                    <a:gd name="T4" fmla="*/ 332 w 1037"/>
                    <a:gd name="T5" fmla="*/ 9 h 606"/>
                    <a:gd name="T6" fmla="*/ 518 w 1037"/>
                    <a:gd name="T7" fmla="*/ 3 h 606"/>
                    <a:gd name="T8" fmla="*/ 689 w 1037"/>
                    <a:gd name="T9" fmla="*/ 25 h 606"/>
                    <a:gd name="T10" fmla="*/ 855 w 1037"/>
                    <a:gd name="T11" fmla="*/ 87 h 606"/>
                    <a:gd name="T12" fmla="*/ 953 w 1037"/>
                    <a:gd name="T13" fmla="*/ 154 h 606"/>
                    <a:gd name="T14" fmla="*/ 1026 w 1037"/>
                    <a:gd name="T15" fmla="*/ 263 h 606"/>
                    <a:gd name="T16" fmla="*/ 1021 w 1037"/>
                    <a:gd name="T17" fmla="*/ 362 h 606"/>
                    <a:gd name="T18" fmla="*/ 985 w 1037"/>
                    <a:gd name="T19" fmla="*/ 434 h 606"/>
                    <a:gd name="T20" fmla="*/ 855 w 1037"/>
                    <a:gd name="T21" fmla="*/ 527 h 606"/>
                    <a:gd name="T22" fmla="*/ 674 w 1037"/>
                    <a:gd name="T23" fmla="*/ 584 h 606"/>
                    <a:gd name="T24" fmla="*/ 441 w 1037"/>
                    <a:gd name="T25" fmla="*/ 605 h 606"/>
                    <a:gd name="T26" fmla="*/ 254 w 1037"/>
                    <a:gd name="T27" fmla="*/ 590 h 606"/>
                    <a:gd name="T28" fmla="*/ 96 w 1037"/>
                    <a:gd name="T29" fmla="*/ 569 h 606"/>
                    <a:gd name="T30" fmla="*/ 0 w 1037"/>
                    <a:gd name="T31" fmla="*/ 548 h 60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37"/>
                    <a:gd name="T49" fmla="*/ 0 h 606"/>
                    <a:gd name="T50" fmla="*/ 1037 w 1037"/>
                    <a:gd name="T51" fmla="*/ 606 h 60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37" h="606">
                      <a:moveTo>
                        <a:pt x="16" y="51"/>
                      </a:moveTo>
                      <a:cubicBezTo>
                        <a:pt x="73" y="44"/>
                        <a:pt x="124" y="37"/>
                        <a:pt x="177" y="30"/>
                      </a:cubicBezTo>
                      <a:cubicBezTo>
                        <a:pt x="230" y="23"/>
                        <a:pt x="275" y="13"/>
                        <a:pt x="332" y="9"/>
                      </a:cubicBezTo>
                      <a:cubicBezTo>
                        <a:pt x="389" y="5"/>
                        <a:pt x="459" y="0"/>
                        <a:pt x="518" y="3"/>
                      </a:cubicBezTo>
                      <a:cubicBezTo>
                        <a:pt x="577" y="6"/>
                        <a:pt x="633" y="11"/>
                        <a:pt x="689" y="25"/>
                      </a:cubicBezTo>
                      <a:cubicBezTo>
                        <a:pt x="745" y="39"/>
                        <a:pt x="811" y="66"/>
                        <a:pt x="855" y="87"/>
                      </a:cubicBezTo>
                      <a:cubicBezTo>
                        <a:pt x="899" y="108"/>
                        <a:pt x="925" y="125"/>
                        <a:pt x="953" y="154"/>
                      </a:cubicBezTo>
                      <a:cubicBezTo>
                        <a:pt x="981" y="183"/>
                        <a:pt x="1015" y="228"/>
                        <a:pt x="1026" y="263"/>
                      </a:cubicBezTo>
                      <a:cubicBezTo>
                        <a:pt x="1037" y="298"/>
                        <a:pt x="1028" y="334"/>
                        <a:pt x="1021" y="362"/>
                      </a:cubicBezTo>
                      <a:cubicBezTo>
                        <a:pt x="1014" y="390"/>
                        <a:pt x="1013" y="407"/>
                        <a:pt x="985" y="434"/>
                      </a:cubicBezTo>
                      <a:cubicBezTo>
                        <a:pt x="957" y="461"/>
                        <a:pt x="907" y="502"/>
                        <a:pt x="855" y="527"/>
                      </a:cubicBezTo>
                      <a:cubicBezTo>
                        <a:pt x="803" y="552"/>
                        <a:pt x="743" y="571"/>
                        <a:pt x="674" y="584"/>
                      </a:cubicBezTo>
                      <a:cubicBezTo>
                        <a:pt x="605" y="597"/>
                        <a:pt x="511" y="604"/>
                        <a:pt x="441" y="605"/>
                      </a:cubicBezTo>
                      <a:cubicBezTo>
                        <a:pt x="371" y="606"/>
                        <a:pt x="311" y="596"/>
                        <a:pt x="254" y="590"/>
                      </a:cubicBezTo>
                      <a:cubicBezTo>
                        <a:pt x="197" y="584"/>
                        <a:pt x="138" y="576"/>
                        <a:pt x="96" y="569"/>
                      </a:cubicBezTo>
                      <a:cubicBezTo>
                        <a:pt x="54" y="562"/>
                        <a:pt x="30" y="555"/>
                        <a:pt x="0" y="548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5" name="Freeform 17"/>
                <p:cNvSpPr>
                  <a:spLocks/>
                </p:cNvSpPr>
                <p:nvPr/>
              </p:nvSpPr>
              <p:spPr bwMode="auto">
                <a:xfrm>
                  <a:off x="4364965" y="1699405"/>
                  <a:ext cx="349250" cy="241300"/>
                </a:xfrm>
                <a:custGeom>
                  <a:avLst/>
                  <a:gdLst>
                    <a:gd name="T0" fmla="*/ 10 w 546"/>
                    <a:gd name="T1" fmla="*/ 12 h 367"/>
                    <a:gd name="T2" fmla="*/ 145 w 546"/>
                    <a:gd name="T3" fmla="*/ 1 h 367"/>
                    <a:gd name="T4" fmla="*/ 300 w 546"/>
                    <a:gd name="T5" fmla="*/ 17 h 367"/>
                    <a:gd name="T6" fmla="*/ 409 w 546"/>
                    <a:gd name="T7" fmla="*/ 43 h 367"/>
                    <a:gd name="T8" fmla="*/ 523 w 546"/>
                    <a:gd name="T9" fmla="*/ 110 h 367"/>
                    <a:gd name="T10" fmla="*/ 544 w 546"/>
                    <a:gd name="T11" fmla="*/ 188 h 367"/>
                    <a:gd name="T12" fmla="*/ 533 w 546"/>
                    <a:gd name="T13" fmla="*/ 240 h 367"/>
                    <a:gd name="T14" fmla="*/ 487 w 546"/>
                    <a:gd name="T15" fmla="*/ 286 h 367"/>
                    <a:gd name="T16" fmla="*/ 419 w 546"/>
                    <a:gd name="T17" fmla="*/ 328 h 367"/>
                    <a:gd name="T18" fmla="*/ 326 w 546"/>
                    <a:gd name="T19" fmla="*/ 343 h 367"/>
                    <a:gd name="T20" fmla="*/ 217 w 546"/>
                    <a:gd name="T21" fmla="*/ 364 h 367"/>
                    <a:gd name="T22" fmla="*/ 98 w 546"/>
                    <a:gd name="T23" fmla="*/ 359 h 367"/>
                    <a:gd name="T24" fmla="*/ 0 w 546"/>
                    <a:gd name="T25" fmla="*/ 348 h 36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6"/>
                    <a:gd name="T40" fmla="*/ 0 h 367"/>
                    <a:gd name="T41" fmla="*/ 546 w 546"/>
                    <a:gd name="T42" fmla="*/ 367 h 36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6" h="367">
                      <a:moveTo>
                        <a:pt x="10" y="12"/>
                      </a:moveTo>
                      <a:cubicBezTo>
                        <a:pt x="32" y="10"/>
                        <a:pt x="97" y="0"/>
                        <a:pt x="145" y="1"/>
                      </a:cubicBezTo>
                      <a:cubicBezTo>
                        <a:pt x="193" y="2"/>
                        <a:pt x="256" y="10"/>
                        <a:pt x="300" y="17"/>
                      </a:cubicBezTo>
                      <a:cubicBezTo>
                        <a:pt x="344" y="24"/>
                        <a:pt x="372" y="27"/>
                        <a:pt x="409" y="43"/>
                      </a:cubicBezTo>
                      <a:cubicBezTo>
                        <a:pt x="446" y="59"/>
                        <a:pt x="501" y="86"/>
                        <a:pt x="523" y="110"/>
                      </a:cubicBezTo>
                      <a:cubicBezTo>
                        <a:pt x="545" y="134"/>
                        <a:pt x="542" y="166"/>
                        <a:pt x="544" y="188"/>
                      </a:cubicBezTo>
                      <a:cubicBezTo>
                        <a:pt x="546" y="210"/>
                        <a:pt x="543" y="224"/>
                        <a:pt x="533" y="240"/>
                      </a:cubicBezTo>
                      <a:cubicBezTo>
                        <a:pt x="523" y="256"/>
                        <a:pt x="506" y="271"/>
                        <a:pt x="487" y="286"/>
                      </a:cubicBezTo>
                      <a:cubicBezTo>
                        <a:pt x="468" y="301"/>
                        <a:pt x="446" y="319"/>
                        <a:pt x="419" y="328"/>
                      </a:cubicBezTo>
                      <a:cubicBezTo>
                        <a:pt x="392" y="337"/>
                        <a:pt x="360" y="337"/>
                        <a:pt x="326" y="343"/>
                      </a:cubicBezTo>
                      <a:cubicBezTo>
                        <a:pt x="292" y="349"/>
                        <a:pt x="255" y="361"/>
                        <a:pt x="217" y="364"/>
                      </a:cubicBezTo>
                      <a:cubicBezTo>
                        <a:pt x="179" y="367"/>
                        <a:pt x="134" y="362"/>
                        <a:pt x="98" y="359"/>
                      </a:cubicBezTo>
                      <a:cubicBezTo>
                        <a:pt x="62" y="356"/>
                        <a:pt x="21" y="350"/>
                        <a:pt x="0" y="348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6" name="Freeform 18"/>
                <p:cNvSpPr>
                  <a:spLocks/>
                </p:cNvSpPr>
                <p:nvPr/>
              </p:nvSpPr>
              <p:spPr bwMode="auto">
                <a:xfrm>
                  <a:off x="4235569" y="1337095"/>
                  <a:ext cx="1983104" cy="198755"/>
                </a:xfrm>
                <a:custGeom>
                  <a:avLst/>
                  <a:gdLst>
                    <a:gd name="T0" fmla="*/ 0 w 3096"/>
                    <a:gd name="T1" fmla="*/ 302 h 302"/>
                    <a:gd name="T2" fmla="*/ 233 w 3096"/>
                    <a:gd name="T3" fmla="*/ 151 h 302"/>
                    <a:gd name="T4" fmla="*/ 554 w 3096"/>
                    <a:gd name="T5" fmla="*/ 57 h 302"/>
                    <a:gd name="T6" fmla="*/ 963 w 3096"/>
                    <a:gd name="T7" fmla="*/ 11 h 302"/>
                    <a:gd name="T8" fmla="*/ 1289 w 3096"/>
                    <a:gd name="T9" fmla="*/ 0 h 302"/>
                    <a:gd name="T10" fmla="*/ 1730 w 3096"/>
                    <a:gd name="T11" fmla="*/ 11 h 302"/>
                    <a:gd name="T12" fmla="*/ 2144 w 3096"/>
                    <a:gd name="T13" fmla="*/ 26 h 302"/>
                    <a:gd name="T14" fmla="*/ 2636 w 3096"/>
                    <a:gd name="T15" fmla="*/ 52 h 302"/>
                    <a:gd name="T16" fmla="*/ 2947 w 3096"/>
                    <a:gd name="T17" fmla="*/ 68 h 302"/>
                    <a:gd name="T18" fmla="*/ 3096 w 3096"/>
                    <a:gd name="T19" fmla="*/ 73 h 3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96"/>
                    <a:gd name="T31" fmla="*/ 0 h 302"/>
                    <a:gd name="T32" fmla="*/ 3096 w 3096"/>
                    <a:gd name="T33" fmla="*/ 302 h 3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96" h="302">
                      <a:moveTo>
                        <a:pt x="0" y="302"/>
                      </a:moveTo>
                      <a:cubicBezTo>
                        <a:pt x="39" y="277"/>
                        <a:pt x="141" y="192"/>
                        <a:pt x="233" y="151"/>
                      </a:cubicBezTo>
                      <a:cubicBezTo>
                        <a:pt x="325" y="110"/>
                        <a:pt x="432" y="80"/>
                        <a:pt x="554" y="57"/>
                      </a:cubicBezTo>
                      <a:cubicBezTo>
                        <a:pt x="676" y="34"/>
                        <a:pt x="841" y="20"/>
                        <a:pt x="963" y="11"/>
                      </a:cubicBezTo>
                      <a:cubicBezTo>
                        <a:pt x="1085" y="2"/>
                        <a:pt x="1161" y="0"/>
                        <a:pt x="1289" y="0"/>
                      </a:cubicBezTo>
                      <a:cubicBezTo>
                        <a:pt x="1417" y="0"/>
                        <a:pt x="1588" y="7"/>
                        <a:pt x="1730" y="11"/>
                      </a:cubicBezTo>
                      <a:cubicBezTo>
                        <a:pt x="1872" y="15"/>
                        <a:pt x="1993" y="19"/>
                        <a:pt x="2144" y="26"/>
                      </a:cubicBezTo>
                      <a:cubicBezTo>
                        <a:pt x="2295" y="33"/>
                        <a:pt x="2502" y="45"/>
                        <a:pt x="2636" y="52"/>
                      </a:cubicBezTo>
                      <a:cubicBezTo>
                        <a:pt x="2770" y="59"/>
                        <a:pt x="2870" y="64"/>
                        <a:pt x="2947" y="68"/>
                      </a:cubicBezTo>
                      <a:cubicBezTo>
                        <a:pt x="3024" y="72"/>
                        <a:pt x="3067" y="73"/>
                        <a:pt x="3096" y="73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7" name="Freeform 19"/>
                <p:cNvSpPr>
                  <a:spLocks/>
                </p:cNvSpPr>
                <p:nvPr/>
              </p:nvSpPr>
              <p:spPr bwMode="auto">
                <a:xfrm>
                  <a:off x="4226944" y="2078966"/>
                  <a:ext cx="2002156" cy="206376"/>
                </a:xfrm>
                <a:custGeom>
                  <a:avLst/>
                  <a:gdLst>
                    <a:gd name="T0" fmla="*/ 0 w 3126"/>
                    <a:gd name="T1" fmla="*/ 0 h 314"/>
                    <a:gd name="T2" fmla="*/ 206 w 3126"/>
                    <a:gd name="T3" fmla="*/ 167 h 314"/>
                    <a:gd name="T4" fmla="*/ 547 w 3126"/>
                    <a:gd name="T5" fmla="*/ 257 h 314"/>
                    <a:gd name="T6" fmla="*/ 956 w 3126"/>
                    <a:gd name="T7" fmla="*/ 303 h 314"/>
                    <a:gd name="T8" fmla="*/ 1282 w 3126"/>
                    <a:gd name="T9" fmla="*/ 314 h 314"/>
                    <a:gd name="T10" fmla="*/ 1723 w 3126"/>
                    <a:gd name="T11" fmla="*/ 303 h 314"/>
                    <a:gd name="T12" fmla="*/ 2137 w 3126"/>
                    <a:gd name="T13" fmla="*/ 288 h 314"/>
                    <a:gd name="T14" fmla="*/ 2629 w 3126"/>
                    <a:gd name="T15" fmla="*/ 262 h 314"/>
                    <a:gd name="T16" fmla="*/ 2940 w 3126"/>
                    <a:gd name="T17" fmla="*/ 246 h 314"/>
                    <a:gd name="T18" fmla="*/ 3126 w 3126"/>
                    <a:gd name="T19" fmla="*/ 246 h 3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26"/>
                    <a:gd name="T31" fmla="*/ 0 h 314"/>
                    <a:gd name="T32" fmla="*/ 3126 w 3126"/>
                    <a:gd name="T33" fmla="*/ 314 h 31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26" h="314">
                      <a:moveTo>
                        <a:pt x="0" y="0"/>
                      </a:moveTo>
                      <a:cubicBezTo>
                        <a:pt x="34" y="28"/>
                        <a:pt x="115" y="124"/>
                        <a:pt x="206" y="167"/>
                      </a:cubicBezTo>
                      <a:cubicBezTo>
                        <a:pt x="297" y="210"/>
                        <a:pt x="422" y="234"/>
                        <a:pt x="547" y="257"/>
                      </a:cubicBezTo>
                      <a:cubicBezTo>
                        <a:pt x="672" y="280"/>
                        <a:pt x="834" y="294"/>
                        <a:pt x="956" y="303"/>
                      </a:cubicBezTo>
                      <a:cubicBezTo>
                        <a:pt x="1078" y="312"/>
                        <a:pt x="1154" y="314"/>
                        <a:pt x="1282" y="314"/>
                      </a:cubicBezTo>
                      <a:cubicBezTo>
                        <a:pt x="1410" y="314"/>
                        <a:pt x="1581" y="307"/>
                        <a:pt x="1723" y="303"/>
                      </a:cubicBezTo>
                      <a:cubicBezTo>
                        <a:pt x="1865" y="299"/>
                        <a:pt x="1986" y="295"/>
                        <a:pt x="2137" y="288"/>
                      </a:cubicBezTo>
                      <a:cubicBezTo>
                        <a:pt x="2288" y="281"/>
                        <a:pt x="2495" y="269"/>
                        <a:pt x="2629" y="262"/>
                      </a:cubicBezTo>
                      <a:cubicBezTo>
                        <a:pt x="2763" y="255"/>
                        <a:pt x="2857" y="249"/>
                        <a:pt x="2940" y="246"/>
                      </a:cubicBezTo>
                      <a:cubicBezTo>
                        <a:pt x="3023" y="243"/>
                        <a:pt x="3087" y="246"/>
                        <a:pt x="3126" y="246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 dirty="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8" name="Freeform 20"/>
                <p:cNvSpPr>
                  <a:spLocks/>
                </p:cNvSpPr>
                <p:nvPr/>
              </p:nvSpPr>
              <p:spPr bwMode="auto">
                <a:xfrm>
                  <a:off x="4149305" y="1000666"/>
                  <a:ext cx="2077719" cy="503554"/>
                </a:xfrm>
                <a:custGeom>
                  <a:avLst/>
                  <a:gdLst>
                    <a:gd name="T0" fmla="*/ 0 w 3244"/>
                    <a:gd name="T1" fmla="*/ 765 h 765"/>
                    <a:gd name="T2" fmla="*/ 71 w 3244"/>
                    <a:gd name="T3" fmla="*/ 539 h 765"/>
                    <a:gd name="T4" fmla="*/ 245 w 3244"/>
                    <a:gd name="T5" fmla="*/ 333 h 765"/>
                    <a:gd name="T6" fmla="*/ 569 w 3244"/>
                    <a:gd name="T7" fmla="*/ 151 h 765"/>
                    <a:gd name="T8" fmla="*/ 949 w 3244"/>
                    <a:gd name="T9" fmla="*/ 64 h 765"/>
                    <a:gd name="T10" fmla="*/ 1392 w 3244"/>
                    <a:gd name="T11" fmla="*/ 16 h 765"/>
                    <a:gd name="T12" fmla="*/ 1764 w 3244"/>
                    <a:gd name="T13" fmla="*/ 1 h 765"/>
                    <a:gd name="T14" fmla="*/ 2276 w 3244"/>
                    <a:gd name="T15" fmla="*/ 8 h 765"/>
                    <a:gd name="T16" fmla="*/ 2642 w 3244"/>
                    <a:gd name="T17" fmla="*/ 24 h 765"/>
                    <a:gd name="T18" fmla="*/ 2982 w 3244"/>
                    <a:gd name="T19" fmla="*/ 40 h 765"/>
                    <a:gd name="T20" fmla="*/ 3244 w 3244"/>
                    <a:gd name="T21" fmla="*/ 56 h 76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44"/>
                    <a:gd name="T34" fmla="*/ 0 h 765"/>
                    <a:gd name="T35" fmla="*/ 3244 w 3244"/>
                    <a:gd name="T36" fmla="*/ 765 h 76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44" h="765">
                      <a:moveTo>
                        <a:pt x="0" y="765"/>
                      </a:moveTo>
                      <a:cubicBezTo>
                        <a:pt x="12" y="727"/>
                        <a:pt x="30" y="611"/>
                        <a:pt x="71" y="539"/>
                      </a:cubicBezTo>
                      <a:cubicBezTo>
                        <a:pt x="112" y="467"/>
                        <a:pt x="162" y="398"/>
                        <a:pt x="245" y="333"/>
                      </a:cubicBezTo>
                      <a:cubicBezTo>
                        <a:pt x="328" y="268"/>
                        <a:pt x="452" y="196"/>
                        <a:pt x="569" y="151"/>
                      </a:cubicBezTo>
                      <a:cubicBezTo>
                        <a:pt x="686" y="106"/>
                        <a:pt x="812" y="86"/>
                        <a:pt x="949" y="64"/>
                      </a:cubicBezTo>
                      <a:cubicBezTo>
                        <a:pt x="1086" y="42"/>
                        <a:pt x="1256" y="26"/>
                        <a:pt x="1392" y="16"/>
                      </a:cubicBezTo>
                      <a:cubicBezTo>
                        <a:pt x="1528" y="6"/>
                        <a:pt x="1617" y="2"/>
                        <a:pt x="1764" y="1"/>
                      </a:cubicBezTo>
                      <a:cubicBezTo>
                        <a:pt x="1911" y="0"/>
                        <a:pt x="2130" y="4"/>
                        <a:pt x="2276" y="8"/>
                      </a:cubicBezTo>
                      <a:cubicBezTo>
                        <a:pt x="2422" y="12"/>
                        <a:pt x="2524" y="19"/>
                        <a:pt x="2642" y="24"/>
                      </a:cubicBezTo>
                      <a:cubicBezTo>
                        <a:pt x="2760" y="29"/>
                        <a:pt x="2882" y="35"/>
                        <a:pt x="2982" y="40"/>
                      </a:cubicBezTo>
                      <a:cubicBezTo>
                        <a:pt x="3082" y="45"/>
                        <a:pt x="3190" y="53"/>
                        <a:pt x="3244" y="56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49" name="Freeform 21"/>
                <p:cNvSpPr>
                  <a:spLocks/>
                </p:cNvSpPr>
                <p:nvPr/>
              </p:nvSpPr>
              <p:spPr bwMode="auto">
                <a:xfrm flipV="1">
                  <a:off x="4140678" y="2104847"/>
                  <a:ext cx="2077719" cy="503554"/>
                </a:xfrm>
                <a:custGeom>
                  <a:avLst/>
                  <a:gdLst>
                    <a:gd name="T0" fmla="*/ 0 w 3244"/>
                    <a:gd name="T1" fmla="*/ 765 h 765"/>
                    <a:gd name="T2" fmla="*/ 71 w 3244"/>
                    <a:gd name="T3" fmla="*/ 539 h 765"/>
                    <a:gd name="T4" fmla="*/ 245 w 3244"/>
                    <a:gd name="T5" fmla="*/ 333 h 765"/>
                    <a:gd name="T6" fmla="*/ 569 w 3244"/>
                    <a:gd name="T7" fmla="*/ 151 h 765"/>
                    <a:gd name="T8" fmla="*/ 949 w 3244"/>
                    <a:gd name="T9" fmla="*/ 64 h 765"/>
                    <a:gd name="T10" fmla="*/ 1392 w 3244"/>
                    <a:gd name="T11" fmla="*/ 16 h 765"/>
                    <a:gd name="T12" fmla="*/ 1764 w 3244"/>
                    <a:gd name="T13" fmla="*/ 1 h 765"/>
                    <a:gd name="T14" fmla="*/ 2276 w 3244"/>
                    <a:gd name="T15" fmla="*/ 8 h 765"/>
                    <a:gd name="T16" fmla="*/ 2642 w 3244"/>
                    <a:gd name="T17" fmla="*/ 24 h 765"/>
                    <a:gd name="T18" fmla="*/ 2982 w 3244"/>
                    <a:gd name="T19" fmla="*/ 40 h 765"/>
                    <a:gd name="T20" fmla="*/ 3244 w 3244"/>
                    <a:gd name="T21" fmla="*/ 56 h 76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44"/>
                    <a:gd name="T34" fmla="*/ 0 h 765"/>
                    <a:gd name="T35" fmla="*/ 3244 w 3244"/>
                    <a:gd name="T36" fmla="*/ 765 h 76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44" h="765">
                      <a:moveTo>
                        <a:pt x="0" y="765"/>
                      </a:moveTo>
                      <a:cubicBezTo>
                        <a:pt x="12" y="727"/>
                        <a:pt x="30" y="611"/>
                        <a:pt x="71" y="539"/>
                      </a:cubicBezTo>
                      <a:cubicBezTo>
                        <a:pt x="112" y="467"/>
                        <a:pt x="162" y="398"/>
                        <a:pt x="245" y="333"/>
                      </a:cubicBezTo>
                      <a:cubicBezTo>
                        <a:pt x="328" y="268"/>
                        <a:pt x="452" y="196"/>
                        <a:pt x="569" y="151"/>
                      </a:cubicBezTo>
                      <a:cubicBezTo>
                        <a:pt x="686" y="106"/>
                        <a:pt x="812" y="86"/>
                        <a:pt x="949" y="64"/>
                      </a:cubicBezTo>
                      <a:cubicBezTo>
                        <a:pt x="1086" y="42"/>
                        <a:pt x="1256" y="26"/>
                        <a:pt x="1392" y="16"/>
                      </a:cubicBezTo>
                      <a:cubicBezTo>
                        <a:pt x="1528" y="6"/>
                        <a:pt x="1617" y="2"/>
                        <a:pt x="1764" y="1"/>
                      </a:cubicBezTo>
                      <a:cubicBezTo>
                        <a:pt x="1911" y="0"/>
                        <a:pt x="2130" y="4"/>
                        <a:pt x="2276" y="8"/>
                      </a:cubicBezTo>
                      <a:cubicBezTo>
                        <a:pt x="2422" y="12"/>
                        <a:pt x="2524" y="19"/>
                        <a:pt x="2642" y="24"/>
                      </a:cubicBezTo>
                      <a:cubicBezTo>
                        <a:pt x="2760" y="29"/>
                        <a:pt x="2882" y="35"/>
                        <a:pt x="2982" y="40"/>
                      </a:cubicBezTo>
                      <a:cubicBezTo>
                        <a:pt x="3082" y="45"/>
                        <a:pt x="3190" y="53"/>
                        <a:pt x="3244" y="56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50" name="Freeform 22"/>
                <p:cNvSpPr>
                  <a:spLocks/>
                </p:cNvSpPr>
                <p:nvPr/>
              </p:nvSpPr>
              <p:spPr bwMode="auto">
                <a:xfrm>
                  <a:off x="4080295" y="707364"/>
                  <a:ext cx="2148839" cy="784226"/>
                </a:xfrm>
                <a:custGeom>
                  <a:avLst/>
                  <a:gdLst>
                    <a:gd name="T0" fmla="*/ 0 w 3355"/>
                    <a:gd name="T1" fmla="*/ 1192 h 1192"/>
                    <a:gd name="T2" fmla="*/ 47 w 3355"/>
                    <a:gd name="T3" fmla="*/ 910 h 1192"/>
                    <a:gd name="T4" fmla="*/ 182 w 3355"/>
                    <a:gd name="T5" fmla="*/ 657 h 1192"/>
                    <a:gd name="T6" fmla="*/ 411 w 3355"/>
                    <a:gd name="T7" fmla="*/ 388 h 1192"/>
                    <a:gd name="T8" fmla="*/ 791 w 3355"/>
                    <a:gd name="T9" fmla="*/ 183 h 1192"/>
                    <a:gd name="T10" fmla="*/ 1210 w 3355"/>
                    <a:gd name="T11" fmla="*/ 72 h 1192"/>
                    <a:gd name="T12" fmla="*/ 1653 w 3355"/>
                    <a:gd name="T13" fmla="*/ 16 h 1192"/>
                    <a:gd name="T14" fmla="*/ 2191 w 3355"/>
                    <a:gd name="T15" fmla="*/ 1 h 1192"/>
                    <a:gd name="T16" fmla="*/ 2658 w 3355"/>
                    <a:gd name="T17" fmla="*/ 8 h 1192"/>
                    <a:gd name="T18" fmla="*/ 2983 w 3355"/>
                    <a:gd name="T19" fmla="*/ 32 h 1192"/>
                    <a:gd name="T20" fmla="*/ 3180 w 3355"/>
                    <a:gd name="T21" fmla="*/ 40 h 1192"/>
                    <a:gd name="T22" fmla="*/ 3355 w 3355"/>
                    <a:gd name="T23" fmla="*/ 56 h 11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55"/>
                    <a:gd name="T37" fmla="*/ 0 h 1192"/>
                    <a:gd name="T38" fmla="*/ 3355 w 3355"/>
                    <a:gd name="T39" fmla="*/ 1192 h 119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55" h="1192">
                      <a:moveTo>
                        <a:pt x="0" y="1192"/>
                      </a:moveTo>
                      <a:cubicBezTo>
                        <a:pt x="8" y="1095"/>
                        <a:pt x="17" y="999"/>
                        <a:pt x="47" y="910"/>
                      </a:cubicBezTo>
                      <a:cubicBezTo>
                        <a:pt x="77" y="821"/>
                        <a:pt x="121" y="744"/>
                        <a:pt x="182" y="657"/>
                      </a:cubicBezTo>
                      <a:cubicBezTo>
                        <a:pt x="243" y="570"/>
                        <a:pt x="309" y="467"/>
                        <a:pt x="411" y="388"/>
                      </a:cubicBezTo>
                      <a:cubicBezTo>
                        <a:pt x="513" y="309"/>
                        <a:pt x="658" y="236"/>
                        <a:pt x="791" y="183"/>
                      </a:cubicBezTo>
                      <a:cubicBezTo>
                        <a:pt x="924" y="130"/>
                        <a:pt x="1066" y="100"/>
                        <a:pt x="1210" y="72"/>
                      </a:cubicBezTo>
                      <a:cubicBezTo>
                        <a:pt x="1354" y="44"/>
                        <a:pt x="1490" y="28"/>
                        <a:pt x="1653" y="16"/>
                      </a:cubicBezTo>
                      <a:cubicBezTo>
                        <a:pt x="1816" y="4"/>
                        <a:pt x="2024" y="2"/>
                        <a:pt x="2191" y="1"/>
                      </a:cubicBezTo>
                      <a:cubicBezTo>
                        <a:pt x="2358" y="0"/>
                        <a:pt x="2526" y="3"/>
                        <a:pt x="2658" y="8"/>
                      </a:cubicBezTo>
                      <a:cubicBezTo>
                        <a:pt x="2790" y="13"/>
                        <a:pt x="2896" y="27"/>
                        <a:pt x="2983" y="32"/>
                      </a:cubicBezTo>
                      <a:cubicBezTo>
                        <a:pt x="3070" y="37"/>
                        <a:pt x="3118" y="36"/>
                        <a:pt x="3180" y="40"/>
                      </a:cubicBezTo>
                      <a:cubicBezTo>
                        <a:pt x="3242" y="44"/>
                        <a:pt x="3319" y="53"/>
                        <a:pt x="3355" y="56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51" name="Freeform 23"/>
                <p:cNvSpPr>
                  <a:spLocks/>
                </p:cNvSpPr>
                <p:nvPr/>
              </p:nvSpPr>
              <p:spPr bwMode="auto">
                <a:xfrm flipV="1">
                  <a:off x="4071667" y="2104847"/>
                  <a:ext cx="2148839" cy="784226"/>
                </a:xfrm>
                <a:custGeom>
                  <a:avLst/>
                  <a:gdLst>
                    <a:gd name="T0" fmla="*/ 0 w 3355"/>
                    <a:gd name="T1" fmla="*/ 1192 h 1192"/>
                    <a:gd name="T2" fmla="*/ 47 w 3355"/>
                    <a:gd name="T3" fmla="*/ 910 h 1192"/>
                    <a:gd name="T4" fmla="*/ 182 w 3355"/>
                    <a:gd name="T5" fmla="*/ 657 h 1192"/>
                    <a:gd name="T6" fmla="*/ 411 w 3355"/>
                    <a:gd name="T7" fmla="*/ 388 h 1192"/>
                    <a:gd name="T8" fmla="*/ 791 w 3355"/>
                    <a:gd name="T9" fmla="*/ 183 h 1192"/>
                    <a:gd name="T10" fmla="*/ 1210 w 3355"/>
                    <a:gd name="T11" fmla="*/ 72 h 1192"/>
                    <a:gd name="T12" fmla="*/ 1653 w 3355"/>
                    <a:gd name="T13" fmla="*/ 16 h 1192"/>
                    <a:gd name="T14" fmla="*/ 2191 w 3355"/>
                    <a:gd name="T15" fmla="*/ 1 h 1192"/>
                    <a:gd name="T16" fmla="*/ 2658 w 3355"/>
                    <a:gd name="T17" fmla="*/ 8 h 1192"/>
                    <a:gd name="T18" fmla="*/ 2983 w 3355"/>
                    <a:gd name="T19" fmla="*/ 32 h 1192"/>
                    <a:gd name="T20" fmla="*/ 3180 w 3355"/>
                    <a:gd name="T21" fmla="*/ 40 h 1192"/>
                    <a:gd name="T22" fmla="*/ 3355 w 3355"/>
                    <a:gd name="T23" fmla="*/ 56 h 11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55"/>
                    <a:gd name="T37" fmla="*/ 0 h 1192"/>
                    <a:gd name="T38" fmla="*/ 3355 w 3355"/>
                    <a:gd name="T39" fmla="*/ 1192 h 119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55" h="1192">
                      <a:moveTo>
                        <a:pt x="0" y="1192"/>
                      </a:moveTo>
                      <a:cubicBezTo>
                        <a:pt x="8" y="1095"/>
                        <a:pt x="17" y="999"/>
                        <a:pt x="47" y="910"/>
                      </a:cubicBezTo>
                      <a:cubicBezTo>
                        <a:pt x="77" y="821"/>
                        <a:pt x="121" y="744"/>
                        <a:pt x="182" y="657"/>
                      </a:cubicBezTo>
                      <a:cubicBezTo>
                        <a:pt x="243" y="570"/>
                        <a:pt x="309" y="467"/>
                        <a:pt x="411" y="388"/>
                      </a:cubicBezTo>
                      <a:cubicBezTo>
                        <a:pt x="513" y="309"/>
                        <a:pt x="658" y="236"/>
                        <a:pt x="791" y="183"/>
                      </a:cubicBezTo>
                      <a:cubicBezTo>
                        <a:pt x="924" y="130"/>
                        <a:pt x="1066" y="100"/>
                        <a:pt x="1210" y="72"/>
                      </a:cubicBezTo>
                      <a:cubicBezTo>
                        <a:pt x="1354" y="44"/>
                        <a:pt x="1490" y="28"/>
                        <a:pt x="1653" y="16"/>
                      </a:cubicBezTo>
                      <a:cubicBezTo>
                        <a:pt x="1816" y="4"/>
                        <a:pt x="2024" y="2"/>
                        <a:pt x="2191" y="1"/>
                      </a:cubicBezTo>
                      <a:cubicBezTo>
                        <a:pt x="2358" y="0"/>
                        <a:pt x="2526" y="3"/>
                        <a:pt x="2658" y="8"/>
                      </a:cubicBezTo>
                      <a:cubicBezTo>
                        <a:pt x="2790" y="13"/>
                        <a:pt x="2896" y="27"/>
                        <a:pt x="2983" y="32"/>
                      </a:cubicBezTo>
                      <a:cubicBezTo>
                        <a:pt x="3070" y="37"/>
                        <a:pt x="3118" y="36"/>
                        <a:pt x="3180" y="40"/>
                      </a:cubicBezTo>
                      <a:cubicBezTo>
                        <a:pt x="3242" y="44"/>
                        <a:pt x="3319" y="53"/>
                        <a:pt x="3355" y="56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52" name="Freeform 24"/>
                <p:cNvSpPr>
                  <a:spLocks/>
                </p:cNvSpPr>
                <p:nvPr/>
              </p:nvSpPr>
              <p:spPr bwMode="auto">
                <a:xfrm>
                  <a:off x="3942271" y="2104847"/>
                  <a:ext cx="2273934" cy="1226820"/>
                </a:xfrm>
                <a:custGeom>
                  <a:avLst/>
                  <a:gdLst>
                    <a:gd name="T0" fmla="*/ 132 w 3550"/>
                    <a:gd name="T1" fmla="*/ 0 h 1864"/>
                    <a:gd name="T2" fmla="*/ 45 w 3550"/>
                    <a:gd name="T3" fmla="*/ 233 h 1864"/>
                    <a:gd name="T4" fmla="*/ 9 w 3550"/>
                    <a:gd name="T5" fmla="*/ 414 h 1864"/>
                    <a:gd name="T6" fmla="*/ 9 w 3550"/>
                    <a:gd name="T7" fmla="*/ 645 h 1864"/>
                    <a:gd name="T8" fmla="*/ 66 w 3550"/>
                    <a:gd name="T9" fmla="*/ 898 h 1864"/>
                    <a:gd name="T10" fmla="*/ 200 w 3550"/>
                    <a:gd name="T11" fmla="*/ 1104 h 1864"/>
                    <a:gd name="T12" fmla="*/ 446 w 3550"/>
                    <a:gd name="T13" fmla="*/ 1325 h 1864"/>
                    <a:gd name="T14" fmla="*/ 749 w 3550"/>
                    <a:gd name="T15" fmla="*/ 1484 h 1864"/>
                    <a:gd name="T16" fmla="*/ 1382 w 3550"/>
                    <a:gd name="T17" fmla="*/ 1701 h 1864"/>
                    <a:gd name="T18" fmla="*/ 1943 w 3550"/>
                    <a:gd name="T19" fmla="*/ 1800 h 1864"/>
                    <a:gd name="T20" fmla="*/ 2497 w 3550"/>
                    <a:gd name="T21" fmla="*/ 1855 h 1864"/>
                    <a:gd name="T22" fmla="*/ 2932 w 3550"/>
                    <a:gd name="T23" fmla="*/ 1855 h 1864"/>
                    <a:gd name="T24" fmla="*/ 3304 w 3550"/>
                    <a:gd name="T25" fmla="*/ 1832 h 1864"/>
                    <a:gd name="T26" fmla="*/ 3550 w 3550"/>
                    <a:gd name="T27" fmla="*/ 1800 h 186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550"/>
                    <a:gd name="T43" fmla="*/ 0 h 1864"/>
                    <a:gd name="T44" fmla="*/ 3550 w 3550"/>
                    <a:gd name="T45" fmla="*/ 1864 h 186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550" h="1864">
                      <a:moveTo>
                        <a:pt x="132" y="0"/>
                      </a:moveTo>
                      <a:cubicBezTo>
                        <a:pt x="118" y="39"/>
                        <a:pt x="65" y="164"/>
                        <a:pt x="45" y="233"/>
                      </a:cubicBezTo>
                      <a:cubicBezTo>
                        <a:pt x="25" y="302"/>
                        <a:pt x="15" y="345"/>
                        <a:pt x="9" y="414"/>
                      </a:cubicBezTo>
                      <a:cubicBezTo>
                        <a:pt x="3" y="483"/>
                        <a:pt x="0" y="564"/>
                        <a:pt x="9" y="645"/>
                      </a:cubicBezTo>
                      <a:cubicBezTo>
                        <a:pt x="18" y="726"/>
                        <a:pt x="34" y="822"/>
                        <a:pt x="66" y="898"/>
                      </a:cubicBezTo>
                      <a:cubicBezTo>
                        <a:pt x="98" y="974"/>
                        <a:pt x="137" y="1033"/>
                        <a:pt x="200" y="1104"/>
                      </a:cubicBezTo>
                      <a:cubicBezTo>
                        <a:pt x="263" y="1175"/>
                        <a:pt x="355" y="1262"/>
                        <a:pt x="446" y="1325"/>
                      </a:cubicBezTo>
                      <a:cubicBezTo>
                        <a:pt x="537" y="1388"/>
                        <a:pt x="593" y="1421"/>
                        <a:pt x="749" y="1484"/>
                      </a:cubicBezTo>
                      <a:cubicBezTo>
                        <a:pt x="905" y="1547"/>
                        <a:pt x="1183" y="1648"/>
                        <a:pt x="1382" y="1701"/>
                      </a:cubicBezTo>
                      <a:cubicBezTo>
                        <a:pt x="1581" y="1754"/>
                        <a:pt x="1757" y="1774"/>
                        <a:pt x="1943" y="1800"/>
                      </a:cubicBezTo>
                      <a:cubicBezTo>
                        <a:pt x="2129" y="1826"/>
                        <a:pt x="2332" y="1846"/>
                        <a:pt x="2497" y="1855"/>
                      </a:cubicBezTo>
                      <a:cubicBezTo>
                        <a:pt x="2662" y="1864"/>
                        <a:pt x="2798" y="1859"/>
                        <a:pt x="2932" y="1855"/>
                      </a:cubicBezTo>
                      <a:cubicBezTo>
                        <a:pt x="3066" y="1851"/>
                        <a:pt x="3201" y="1841"/>
                        <a:pt x="3304" y="1832"/>
                      </a:cubicBezTo>
                      <a:cubicBezTo>
                        <a:pt x="3407" y="1823"/>
                        <a:pt x="3499" y="1807"/>
                        <a:pt x="3550" y="1800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/>
              </p:nvSpPr>
              <p:spPr bwMode="auto">
                <a:xfrm>
                  <a:off x="3950899" y="301926"/>
                  <a:ext cx="2273934" cy="1212850"/>
                </a:xfrm>
                <a:custGeom>
                  <a:avLst/>
                  <a:gdLst>
                    <a:gd name="T0" fmla="*/ 114 w 3550"/>
                    <a:gd name="T1" fmla="*/ 1843 h 1843"/>
                    <a:gd name="T2" fmla="*/ 45 w 3550"/>
                    <a:gd name="T3" fmla="*/ 1631 h 1843"/>
                    <a:gd name="T4" fmla="*/ 9 w 3550"/>
                    <a:gd name="T5" fmla="*/ 1450 h 1843"/>
                    <a:gd name="T6" fmla="*/ 9 w 3550"/>
                    <a:gd name="T7" fmla="*/ 1219 h 1843"/>
                    <a:gd name="T8" fmla="*/ 66 w 3550"/>
                    <a:gd name="T9" fmla="*/ 966 h 1843"/>
                    <a:gd name="T10" fmla="*/ 200 w 3550"/>
                    <a:gd name="T11" fmla="*/ 760 h 1843"/>
                    <a:gd name="T12" fmla="*/ 446 w 3550"/>
                    <a:gd name="T13" fmla="*/ 539 h 1843"/>
                    <a:gd name="T14" fmla="*/ 749 w 3550"/>
                    <a:gd name="T15" fmla="*/ 380 h 1843"/>
                    <a:gd name="T16" fmla="*/ 1382 w 3550"/>
                    <a:gd name="T17" fmla="*/ 163 h 1843"/>
                    <a:gd name="T18" fmla="*/ 1943 w 3550"/>
                    <a:gd name="T19" fmla="*/ 64 h 1843"/>
                    <a:gd name="T20" fmla="*/ 2497 w 3550"/>
                    <a:gd name="T21" fmla="*/ 9 h 1843"/>
                    <a:gd name="T22" fmla="*/ 2932 w 3550"/>
                    <a:gd name="T23" fmla="*/ 9 h 1843"/>
                    <a:gd name="T24" fmla="*/ 3304 w 3550"/>
                    <a:gd name="T25" fmla="*/ 32 h 1843"/>
                    <a:gd name="T26" fmla="*/ 3550 w 3550"/>
                    <a:gd name="T27" fmla="*/ 64 h 18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550"/>
                    <a:gd name="T43" fmla="*/ 0 h 1843"/>
                    <a:gd name="T44" fmla="*/ 3550 w 3550"/>
                    <a:gd name="T45" fmla="*/ 1843 h 184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550" h="1843">
                      <a:moveTo>
                        <a:pt x="114" y="1843"/>
                      </a:moveTo>
                      <a:cubicBezTo>
                        <a:pt x="101" y="1806"/>
                        <a:pt x="62" y="1696"/>
                        <a:pt x="45" y="1631"/>
                      </a:cubicBezTo>
                      <a:cubicBezTo>
                        <a:pt x="28" y="1566"/>
                        <a:pt x="15" y="1519"/>
                        <a:pt x="9" y="1450"/>
                      </a:cubicBezTo>
                      <a:cubicBezTo>
                        <a:pt x="3" y="1381"/>
                        <a:pt x="0" y="1300"/>
                        <a:pt x="9" y="1219"/>
                      </a:cubicBezTo>
                      <a:cubicBezTo>
                        <a:pt x="18" y="1138"/>
                        <a:pt x="34" y="1042"/>
                        <a:pt x="66" y="966"/>
                      </a:cubicBezTo>
                      <a:cubicBezTo>
                        <a:pt x="98" y="890"/>
                        <a:pt x="137" y="831"/>
                        <a:pt x="200" y="760"/>
                      </a:cubicBezTo>
                      <a:cubicBezTo>
                        <a:pt x="263" y="689"/>
                        <a:pt x="355" y="602"/>
                        <a:pt x="446" y="539"/>
                      </a:cubicBezTo>
                      <a:cubicBezTo>
                        <a:pt x="537" y="476"/>
                        <a:pt x="593" y="443"/>
                        <a:pt x="749" y="380"/>
                      </a:cubicBezTo>
                      <a:cubicBezTo>
                        <a:pt x="905" y="317"/>
                        <a:pt x="1183" y="216"/>
                        <a:pt x="1382" y="163"/>
                      </a:cubicBezTo>
                      <a:cubicBezTo>
                        <a:pt x="1581" y="110"/>
                        <a:pt x="1757" y="90"/>
                        <a:pt x="1943" y="64"/>
                      </a:cubicBezTo>
                      <a:cubicBezTo>
                        <a:pt x="2129" y="38"/>
                        <a:pt x="2332" y="18"/>
                        <a:pt x="2497" y="9"/>
                      </a:cubicBezTo>
                      <a:cubicBezTo>
                        <a:pt x="2662" y="0"/>
                        <a:pt x="2798" y="5"/>
                        <a:pt x="2932" y="9"/>
                      </a:cubicBezTo>
                      <a:cubicBezTo>
                        <a:pt x="3066" y="13"/>
                        <a:pt x="3201" y="23"/>
                        <a:pt x="3304" y="32"/>
                      </a:cubicBezTo>
                      <a:cubicBezTo>
                        <a:pt x="3407" y="41"/>
                        <a:pt x="3499" y="57"/>
                        <a:pt x="3550" y="64"/>
                      </a:cubicBezTo>
                    </a:path>
                  </a:pathLst>
                </a:custGeom>
                <a:noFill/>
                <a:ln w="12700">
                  <a:solidFill>
                    <a:srgbClr val="B2A1C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indent="575945">
                    <a:spcAft>
                      <a:spcPts val="0"/>
                    </a:spcAft>
                  </a:pPr>
                  <a:r>
                    <a:rPr lang="ru-RU" sz="1400">
                      <a:effectLst/>
                      <a:latin typeface="Times New Roman"/>
                      <a:ea typeface="Times New Roman"/>
                    </a:rPr>
                    <a:t> </a:t>
                  </a:r>
                </a:p>
              </p:txBody>
            </p:sp>
          </p:grpSp>
          <p:sp>
            <p:nvSpPr>
              <p:cNvPr id="24" name="Дуга 23"/>
              <p:cNvSpPr/>
              <p:nvPr/>
            </p:nvSpPr>
            <p:spPr>
              <a:xfrm rot="8959084">
                <a:off x="-1387197" y="1588206"/>
                <a:ext cx="10558812" cy="3496015"/>
              </a:xfrm>
              <a:prstGeom prst="arc">
                <a:avLst>
                  <a:gd name="adj1" fmla="val 10434664"/>
                  <a:gd name="adj2" fmla="val 21044820"/>
                </a:avLst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" name="Picture 9" descr="Jamal20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60999">
                <a:off x="1781174" y="5733925"/>
                <a:ext cx="1371600" cy="43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6528">
                <a:off x="7727481" y="2217152"/>
                <a:ext cx="327510" cy="349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9" descr="Jamal20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60999">
                <a:off x="5973763" y="2063750"/>
                <a:ext cx="1371600" cy="43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914552" y="5337674"/>
              <a:ext cx="1401344" cy="53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ru-RU" b="1" baseline="30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65"/>
            <p:cNvSpPr txBox="1">
              <a:spLocks noChangeArrowheads="1"/>
            </p:cNvSpPr>
            <p:nvPr/>
          </p:nvSpPr>
          <p:spPr bwMode="auto">
            <a:xfrm>
              <a:off x="5626142" y="4178626"/>
              <a:ext cx="2649799" cy="48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FFC000"/>
                  </a:solidFill>
                  <a:latin typeface="Arial" charset="0"/>
                  <a:cs typeface="Arial" charset="0"/>
                </a:rPr>
                <a:t>Орбита Земли</a:t>
              </a:r>
              <a:endParaRPr lang="ru-RU" sz="1400" b="1" baseline="30000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32"/>
            <p:cNvSpPr txBox="1">
              <a:spLocks noChangeArrowheads="1"/>
            </p:cNvSpPr>
            <p:nvPr/>
          </p:nvSpPr>
          <p:spPr bwMode="auto">
            <a:xfrm>
              <a:off x="6024515" y="800151"/>
              <a:ext cx="1206967" cy="791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L1</a:t>
              </a:r>
              <a:endParaRPr lang="ru-RU" b="1" baseline="30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5208475" y="5045357"/>
            <a:ext cx="698352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наблюдение Солнца и солнечной активности (мониторинг вспышечной активности, солнечных пятен, магнитных полей и др.)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мониторинг состояния ионосферы, контроль геомагнитной активности, параметров ионосферы и электромагнитных излучений</a:t>
            </a:r>
          </a:p>
          <a:p>
            <a:pPr marL="104775" indent="-10477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50" b="1" dirty="0">
                <a:latin typeface="Segoe UI" panose="020B0502040204020203" pitchFamily="34" charset="0"/>
                <a:cs typeface="Segoe UI" panose="020B0502040204020203" pitchFamily="34" charset="0"/>
              </a:rPr>
              <a:t>диагностика геомагнитной активности и мониторинг корпускулярной радиации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190577" y="4759170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РЕШАЕМЫЕ ЗАДАЧИ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5281819" y="5045357"/>
            <a:ext cx="2088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5275036" y="5517232"/>
            <a:ext cx="65171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5275036" y="6093296"/>
            <a:ext cx="651716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30037"/>
              </p:ext>
            </p:extLst>
          </p:nvPr>
        </p:nvGraphicFramePr>
        <p:xfrm>
          <a:off x="125731" y="2969686"/>
          <a:ext cx="5071861" cy="376844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71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Целевая аппаратура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053">
                <a:tc>
                  <a:txBody>
                    <a:bodyPr/>
                    <a:lstStyle/>
                    <a:p>
                      <a:pPr marL="360363" indent="-1841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–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 солнечный телескоп-спектрофотометр УФ-излучения на λ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~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;</a:t>
                      </a:r>
                    </a:p>
                    <a:p>
                      <a:pPr marL="0" indent="176213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 солнечный рентгеновский спектрофотометр на λ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~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;</a:t>
                      </a:r>
                    </a:p>
                    <a:p>
                      <a:pPr marL="361950" indent="-185738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 коронограф белого света с полем зрения 1-5 радиусов Солнца;</a:t>
                      </a:r>
                    </a:p>
                    <a:p>
                      <a:pPr marL="0" indent="176213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 изображающий оптический телескоп-магнитометр;</a:t>
                      </a:r>
                    </a:p>
                    <a:p>
                      <a:pPr marL="361950" indent="-185738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быстрый векторный магнитометр 4-60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нТл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с разрешением до 0,01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нТл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;</a:t>
                      </a:r>
                    </a:p>
                    <a:p>
                      <a:pPr marL="361950" indent="-185738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быстрый монитор частиц с определением скорости потока частиц в диапазоне от 100 до 1500 км/с;</a:t>
                      </a:r>
                    </a:p>
                    <a:p>
                      <a:pPr marL="361950" indent="-185738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спектрометр электронов (0,2–4,0 МэВ), протонов (4–80 МэВ) и ионов (6–15 МэВ на нуклон);</a:t>
                      </a:r>
                    </a:p>
                    <a:p>
                      <a:pPr marL="0" indent="176213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поток и спектр жесткого рентгеновского излучения 20–600 кэВ;</a:t>
                      </a:r>
                    </a:p>
                    <a:p>
                      <a:pPr marL="0" indent="176213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поток и спектр гамма-излучения 0,3–2000 МэВ.</a:t>
                      </a: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8" name="Picture 1"/>
          <p:cNvPicPr>
            <a:picLocks noChangeAspect="1" noChangeArrowheads="1"/>
          </p:cNvPicPr>
          <p:nvPr/>
        </p:nvPicPr>
        <p:blipFill rotWithShape="1">
          <a:blip r:embed="rId7" cstate="print"/>
          <a:srcRect l="25" r="445" b="1786"/>
          <a:stretch/>
        </p:blipFill>
        <p:spPr bwMode="auto">
          <a:xfrm rot="10800000">
            <a:off x="99091" y="776442"/>
            <a:ext cx="2808714" cy="211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6" descr="lates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6798" r="3600" b="6783"/>
          <a:stretch/>
        </p:blipFill>
        <p:spPr bwMode="auto">
          <a:xfrm>
            <a:off x="2992134" y="776443"/>
            <a:ext cx="2131096" cy="21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7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18338</TotalTime>
  <Words>2107</Words>
  <Application>Microsoft Office PowerPoint</Application>
  <PresentationFormat>Широкоэкранный</PresentationFormat>
  <Paragraphs>429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Segoe UI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 Gerard</dc:creator>
  <cp:lastModifiedBy>Шилов Сергей Борисович</cp:lastModifiedBy>
  <cp:revision>714</cp:revision>
  <cp:lastPrinted>2024-09-04T07:58:49Z</cp:lastPrinted>
  <dcterms:created xsi:type="dcterms:W3CDTF">2018-05-08T13:26:06Z</dcterms:created>
  <dcterms:modified xsi:type="dcterms:W3CDTF">2024-09-10T06:49:39Z</dcterms:modified>
</cp:coreProperties>
</file>