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colors3.xml" ContentType="application/vnd.ms-office.chartcolorstyle+xml"/>
  <Override PartName="/ppt/charts/colors4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charts/style3.xml" ContentType="application/vnd.ms-office.chartstyle+xml"/>
  <Override PartName="/ppt/charts/style4.xml" ContentType="application/vnd.ms-office.chartstyle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18"/>
  </p:handoutMasterIdLst>
  <p:sldIdLst>
    <p:sldId id="311" r:id="rId3"/>
    <p:sldId id="315" r:id="rId5"/>
    <p:sldId id="316" r:id="rId6"/>
    <p:sldId id="334" r:id="rId7"/>
    <p:sldId id="322" r:id="rId8"/>
    <p:sldId id="313" r:id="rId9"/>
    <p:sldId id="314" r:id="rId10"/>
    <p:sldId id="317" r:id="rId11"/>
    <p:sldId id="320" r:id="rId12"/>
    <p:sldId id="312" r:id="rId13"/>
    <p:sldId id="318" r:id="rId14"/>
    <p:sldId id="324" r:id="rId15"/>
    <p:sldId id="323" r:id="rId16"/>
    <p:sldId id="330" r:id="rId17"/>
  </p:sldIdLst>
  <p:sldSz cx="12192000" cy="6858000"/>
  <p:notesSz cx="6858000" cy="9144000"/>
  <p:embeddedFontLst>
    <p:embeddedFont>
      <p:font typeface="HarmonyOS Sans SC" panose="00000500000000000000" charset="-122"/>
      <p:regular r:id="rId22"/>
    </p:embeddedFont>
    <p:embeddedFont>
      <p:font typeface="优设标题黑" panose="00000500000000000000" charset="-122"/>
      <p:regular r:id="rId23"/>
    </p:embeddedFont>
    <p:embeddedFont>
      <p:font typeface="HarmonyOS Sans SC Black" panose="00000A00000000000000" charset="-122"/>
      <p:bold r:id="rId24"/>
    </p:embeddedFont>
    <p:embeddedFont>
      <p:font typeface="HarmonyOS Sans SC Medium" panose="00000600000000000000" charset="-122"/>
      <p:regular r:id="rId25"/>
    </p:embeddedFont>
    <p:embeddedFont>
      <p:font typeface="HarmonyOS Sans SC Bold" panose="00000800000000000000" charset="-122"/>
      <p:bold r:id="rId26"/>
    </p:embeddedFont>
    <p:embeddedFont>
      <p:font typeface="Arial Black" panose="020B0A04020102020204" charset="0"/>
      <p:bold r:id="rId27"/>
    </p:embeddedFont>
  </p:embeddedFontLst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ad98894e-de42-4f40-beed-b3ef3299e081}">
          <p14:sldIdLst>
            <p14:sldId id="311"/>
            <p14:sldId id="315"/>
            <p14:sldId id="316"/>
            <p14:sldId id="334"/>
            <p14:sldId id="322"/>
            <p14:sldId id="313"/>
            <p14:sldId id="314"/>
            <p14:sldId id="317"/>
            <p14:sldId id="320"/>
            <p14:sldId id="312"/>
            <p14:sldId id="318"/>
            <p14:sldId id="324"/>
            <p14:sldId id="323"/>
            <p14:sldId id="330"/>
          </p14:sldIdLst>
        </p14:section>
        <p14:section name="附录" id="{59563a47-7052-40cc-b05a-e429c5f4833c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D9FF"/>
    <a:srgbClr val="6B80FF"/>
    <a:srgbClr val="0F1110"/>
    <a:srgbClr val="333A37"/>
    <a:srgbClr val="242927"/>
    <a:srgbClr val="0023FF"/>
    <a:srgbClr val="39DBB2"/>
    <a:srgbClr val="0C2A21"/>
    <a:srgbClr val="1D1E1E"/>
    <a:srgbClr val="002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8" Type="http://schemas.openxmlformats.org/officeDocument/2006/relationships/tags" Target="tags/tag35.xml"/><Relationship Id="rId27" Type="http://schemas.openxmlformats.org/officeDocument/2006/relationships/font" Target="fonts/font6.fntdata"/><Relationship Id="rId26" Type="http://schemas.openxmlformats.org/officeDocument/2006/relationships/font" Target="fonts/font5.fntdata"/><Relationship Id="rId25" Type="http://schemas.openxmlformats.org/officeDocument/2006/relationships/font" Target="fonts/font4.fntdata"/><Relationship Id="rId24" Type="http://schemas.openxmlformats.org/officeDocument/2006/relationships/font" Target="fonts/font3.fntdata"/><Relationship Id="rId23" Type="http://schemas.openxmlformats.org/officeDocument/2006/relationships/font" Target="fonts/font2.fntdata"/><Relationship Id="rId22" Type="http://schemas.openxmlformats.org/officeDocument/2006/relationships/font" Target="fonts/font1.fntdata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handoutMaster" Target="handoutMasters/handoutMaster1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package" Target="../embeddings/Workbook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package" Target="../embeddings/Workbook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microsoft.com/office/2011/relationships/chartStyle" Target="style4.xml"/><Relationship Id="rId1" Type="http://schemas.openxmlformats.org/officeDocument/2006/relationships/package" Target="../embeddings/Workbook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gradFill>
              <a:gsLst>
                <a:gs pos="0">
                  <a:srgbClr val="39DBB2">
                    <a:alpha val="0"/>
                  </a:srgbClr>
                </a:gs>
                <a:gs pos="100000">
                  <a:srgbClr val="39DBB2"/>
                </a:gs>
              </a:gsLst>
              <a:lin ang="0" scaled="0"/>
            </a:gra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</c:f>
              <c:strCache>
                <c:ptCount val="1"/>
                <c:pt idx="0">
                  <c:v>类别 1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75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rgbClr val="113C2B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</c:f>
              <c:strCache>
                <c:ptCount val="1"/>
                <c:pt idx="0">
                  <c:v>类别 1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07310338"/>
        <c:axId val="342209260"/>
      </c:barChart>
      <c:catAx>
        <c:axId val="607310338"/>
        <c:scaling>
          <c:orientation val="minMax"/>
        </c:scaling>
        <c:delete val="1"/>
        <c:axPos val="l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342209260"/>
        <c:crosses val="autoZero"/>
        <c:auto val="1"/>
        <c:lblAlgn val="ctr"/>
        <c:lblOffset val="100"/>
        <c:noMultiLvlLbl val="0"/>
      </c:catAx>
      <c:valAx>
        <c:axId val="34220926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60731033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gradFill>
              <a:gsLst>
                <a:gs pos="0">
                  <a:srgbClr val="0024FF">
                    <a:alpha val="0"/>
                  </a:srgbClr>
                </a:gs>
                <a:gs pos="100000">
                  <a:srgbClr val="0024FF"/>
                </a:gs>
              </a:gsLst>
              <a:lin ang="0" scaled="0"/>
            </a:gra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</c:f>
              <c:strCache>
                <c:ptCount val="1"/>
                <c:pt idx="0">
                  <c:v>类别 1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50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rgbClr val="000A5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</c:f>
              <c:strCache>
                <c:ptCount val="1"/>
                <c:pt idx="0">
                  <c:v>类别 1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07310338"/>
        <c:axId val="342209260"/>
      </c:barChart>
      <c:catAx>
        <c:axId val="607310338"/>
        <c:scaling>
          <c:orientation val="minMax"/>
        </c:scaling>
        <c:delete val="1"/>
        <c:axPos val="l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342209260"/>
        <c:crosses val="autoZero"/>
        <c:auto val="1"/>
        <c:lblAlgn val="ctr"/>
        <c:lblOffset val="100"/>
        <c:noMultiLvlLbl val="0"/>
      </c:catAx>
      <c:valAx>
        <c:axId val="34220926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60731033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gradFill>
              <a:gsLst>
                <a:gs pos="0">
                  <a:srgbClr val="39DBB2">
                    <a:alpha val="0"/>
                  </a:srgbClr>
                </a:gs>
                <a:gs pos="100000">
                  <a:srgbClr val="39DBB2"/>
                </a:gs>
              </a:gsLst>
              <a:lin ang="0" scaled="0"/>
            </a:gra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</c:f>
              <c:strCache>
                <c:ptCount val="1"/>
                <c:pt idx="0">
                  <c:v>类别 1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75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rgbClr val="113C2B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</c:f>
              <c:strCache>
                <c:ptCount val="1"/>
                <c:pt idx="0">
                  <c:v>类别 1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07310338"/>
        <c:axId val="342209260"/>
      </c:barChart>
      <c:catAx>
        <c:axId val="607310338"/>
        <c:scaling>
          <c:orientation val="minMax"/>
        </c:scaling>
        <c:delete val="1"/>
        <c:axPos val="l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342209260"/>
        <c:crosses val="autoZero"/>
        <c:auto val="1"/>
        <c:lblAlgn val="ctr"/>
        <c:lblOffset val="100"/>
        <c:noMultiLvlLbl val="0"/>
      </c:catAx>
      <c:valAx>
        <c:axId val="34220926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60731033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gradFill>
              <a:gsLst>
                <a:gs pos="0">
                  <a:srgbClr val="0024FF">
                    <a:alpha val="0"/>
                  </a:srgbClr>
                </a:gs>
                <a:gs pos="100000">
                  <a:srgbClr val="0024FF"/>
                </a:gs>
              </a:gsLst>
              <a:lin ang="0" scaled="0"/>
            </a:gra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</c:f>
              <c:strCache>
                <c:ptCount val="1"/>
                <c:pt idx="0">
                  <c:v>类别 1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50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rgbClr val="000A5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</c:f>
              <c:strCache>
                <c:ptCount val="1"/>
                <c:pt idx="0">
                  <c:v>类别 1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07310338"/>
        <c:axId val="342209260"/>
      </c:barChart>
      <c:catAx>
        <c:axId val="607310338"/>
        <c:scaling>
          <c:orientation val="minMax"/>
        </c:scaling>
        <c:delete val="1"/>
        <c:axPos val="l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342209260"/>
        <c:crosses val="autoZero"/>
        <c:auto val="1"/>
        <c:lblAlgn val="ctr"/>
        <c:lblOffset val="100"/>
        <c:noMultiLvlLbl val="0"/>
      </c:catAx>
      <c:valAx>
        <c:axId val="34220926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60731033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HarmonyOS Sans SC" panose="00000500000000000000" charset="-122"/>
              <a:ea typeface="HarmonyOS Sans SC" panose="00000500000000000000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HarmonyOS Sans SC" panose="00000500000000000000" charset="-122"/>
              </a:rPr>
            </a:fld>
            <a:endParaRPr lang="zh-CN" altLang="en-US">
              <a:latin typeface="HarmonyOS Sans SC" panose="00000500000000000000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HarmonyOS Sans SC" panose="00000500000000000000" charset="-122"/>
              <a:ea typeface="HarmonyOS Sans SC" panose="00000500000000000000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HarmonyOS Sans SC" panose="00000500000000000000" charset="-122"/>
              </a:rPr>
            </a:fld>
            <a:endParaRPr lang="zh-CN" altLang="en-US">
              <a:latin typeface="HarmonyOS Sans SC" panose="00000500000000000000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HarmonyOS Sans SC" panose="00000500000000000000" charset="-122"/>
                <a:ea typeface="HarmonyOS Sans SC" panose="0000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HarmonyOS Sans SC" panose="00000500000000000000" charset="-122"/>
                <a:ea typeface="HarmonyOS Sans SC" panose="00000500000000000000" charset="-122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HarmonyOS Sans SC" panose="00000500000000000000" charset="-122"/>
                <a:ea typeface="HarmonyOS Sans SC" panose="0000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HarmonyOS Sans SC" panose="00000500000000000000" charset="-122"/>
                <a:ea typeface="HarmonyOS Sans SC" panose="00000500000000000000" charset="-122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HarmonyOS Sans SC" panose="00000500000000000000" charset="-122"/>
        <a:ea typeface="HarmonyOS Sans SC" panose="00000500000000000000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HarmonyOS Sans SC" panose="00000500000000000000" charset="-122"/>
        <a:ea typeface="HarmonyOS Sans SC" panose="00000500000000000000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HarmonyOS Sans SC" panose="00000500000000000000" charset="-122"/>
        <a:ea typeface="HarmonyOS Sans SC" panose="00000500000000000000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HarmonyOS Sans SC" panose="00000500000000000000" charset="-122"/>
        <a:ea typeface="HarmonyOS Sans SC" panose="00000500000000000000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HarmonyOS Sans SC" panose="00000500000000000000" charset="-122"/>
        <a:ea typeface="HarmonyOS Sans SC" panose="00000500000000000000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0F11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 rot="5400000">
            <a:off x="3734435" y="1067435"/>
            <a:ext cx="4723130" cy="4723130"/>
            <a:chOff x="6720" y="2520"/>
            <a:chExt cx="5760" cy="5760"/>
          </a:xfrm>
        </p:grpSpPr>
        <p:sp>
          <p:nvSpPr>
            <p:cNvPr id="4" name="矩形 3"/>
            <p:cNvSpPr/>
            <p:nvPr/>
          </p:nvSpPr>
          <p:spPr>
            <a:xfrm>
              <a:off x="6720" y="2520"/>
              <a:ext cx="5760" cy="5760"/>
            </a:xfrm>
            <a:prstGeom prst="rect">
              <a:avLst/>
            </a:prstGeom>
            <a:gradFill>
              <a:gsLst>
                <a:gs pos="70000">
                  <a:srgbClr val="39DBB2">
                    <a:alpha val="0"/>
                  </a:srgbClr>
                </a:gs>
                <a:gs pos="100000">
                  <a:srgbClr val="39DBB2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 rot="10800000">
              <a:off x="6720" y="2520"/>
              <a:ext cx="5760" cy="5760"/>
            </a:xfrm>
            <a:prstGeom prst="rect">
              <a:avLst/>
            </a:prstGeom>
            <a:gradFill>
              <a:gsLst>
                <a:gs pos="70000">
                  <a:srgbClr val="0023FF">
                    <a:alpha val="0"/>
                  </a:srgbClr>
                </a:gs>
                <a:gs pos="100000">
                  <a:srgbClr val="0023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10" name="图片 9" descr="untitled1"/>
          <p:cNvPicPr>
            <a:picLocks noChangeAspect="1"/>
          </p:cNvPicPr>
          <p:nvPr userDrawn="1"/>
        </p:nvPicPr>
        <p:blipFill>
          <a:blip r:embed="rId2">
            <a:lum bright="6000" contrast="24000"/>
          </a:blip>
          <a:stretch>
            <a:fillRect/>
          </a:stretch>
        </p:blipFill>
        <p:spPr>
          <a:xfrm>
            <a:off x="1118235" y="476885"/>
            <a:ext cx="9955530" cy="5600065"/>
          </a:xfrm>
          <a:prstGeom prst="rect">
            <a:avLst/>
          </a:prstGeom>
          <a:effectLst>
            <a:outerShdw blurRad="1104900" dist="228600" dir="2700000" algn="tl" rotWithShape="0">
              <a:prstClr val="black">
                <a:alpha val="99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0F11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solidFill>
          <a:srgbClr val="0F11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 rot="8100000">
            <a:off x="-3260090" y="-1753235"/>
            <a:ext cx="7813675" cy="7813675"/>
          </a:xfrm>
          <a:prstGeom prst="rect">
            <a:avLst/>
          </a:prstGeom>
          <a:gradFill>
            <a:gsLst>
              <a:gs pos="70000">
                <a:srgbClr val="39DBB2">
                  <a:alpha val="0"/>
                </a:srgbClr>
              </a:gs>
              <a:gs pos="100000">
                <a:srgbClr val="39DBB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 rot="18900000">
            <a:off x="10835005" y="3827780"/>
            <a:ext cx="3190240" cy="3190240"/>
          </a:xfrm>
          <a:prstGeom prst="rect">
            <a:avLst/>
          </a:prstGeom>
          <a:gradFill>
            <a:gsLst>
              <a:gs pos="70000">
                <a:srgbClr val="0023FF">
                  <a:alpha val="0"/>
                </a:srgbClr>
              </a:gs>
              <a:gs pos="100000">
                <a:srgbClr val="0023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7" name="图片 16" descr="untitled2"/>
          <p:cNvPicPr>
            <a:picLocks noChangeAspect="1"/>
          </p:cNvPicPr>
          <p:nvPr userDrawn="1"/>
        </p:nvPicPr>
        <p:blipFill>
          <a:blip r:embed="rId2">
            <a:lum bright="6000" contrast="24000"/>
          </a:blip>
          <a:stretch>
            <a:fillRect/>
          </a:stretch>
        </p:blipFill>
        <p:spPr>
          <a:xfrm rot="360000">
            <a:off x="-4965065" y="-318135"/>
            <a:ext cx="14678025" cy="8256905"/>
          </a:xfrm>
          <a:prstGeom prst="rect">
            <a:avLst/>
          </a:prstGeom>
          <a:effectLst>
            <a:outerShdw blurRad="1104900" dist="228600" dir="2700000" algn="tl" rotWithShape="0">
              <a:prstClr val="black">
                <a:alpha val="99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0F11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armonyOS Sans SC" panose="00000500000000000000" charset="-122"/>
                <a:ea typeface="HarmonyOS Sans SC" panose="00000500000000000000" charset="-122"/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HarmonyOS Sans SC" panose="00000500000000000000" charset="-122"/>
                <a:ea typeface="HarmonyOS Sans SC" panose="0000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armonyOS Sans SC" panose="00000500000000000000" charset="-122"/>
                <a:ea typeface="HarmonyOS Sans SC" panose="00000500000000000000" charset="-122"/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HarmonyOS Sans SC" panose="00000500000000000000" charset="-122"/>
          <a:ea typeface="HarmonyOS Sans SC" panose="00000500000000000000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armonyOS Sans SC" panose="00000500000000000000" charset="-122"/>
          <a:ea typeface="HarmonyOS Sans SC" panose="00000500000000000000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armonyOS Sans SC" panose="00000500000000000000" charset="-122"/>
          <a:ea typeface="HarmonyOS Sans SC" panose="00000500000000000000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armonyOS Sans SC" panose="00000500000000000000" charset="-122"/>
          <a:ea typeface="HarmonyOS Sans SC" panose="00000500000000000000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armonyOS Sans SC" panose="00000500000000000000" charset="-122"/>
          <a:ea typeface="HarmonyOS Sans SC" panose="00000500000000000000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armonyOS Sans SC" panose="00000500000000000000" charset="-122"/>
          <a:ea typeface="HarmonyOS Sans SC" panose="00000500000000000000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tags" Target="../tags/tag23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jpeg"/><Relationship Id="rId8" Type="http://schemas.openxmlformats.org/officeDocument/2006/relationships/tags" Target="../tags/tag34.xml"/><Relationship Id="rId7" Type="http://schemas.openxmlformats.org/officeDocument/2006/relationships/tags" Target="../tags/tag33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chart" Target="../charts/chart4.xml"/><Relationship Id="rId10" Type="http://schemas.openxmlformats.org/officeDocument/2006/relationships/slideLayout" Target="../slideLayouts/slideLayout2.xml"/><Relationship Id="rId1" Type="http://schemas.openxmlformats.org/officeDocument/2006/relationships/chart" Target="../charts/char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tags" Target="../tags/tag13.xml"/><Relationship Id="rId7" Type="http://schemas.openxmlformats.org/officeDocument/2006/relationships/tags" Target="../tags/tag12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chart" Target="../charts/chart2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4.jpeg"/><Relationship Id="rId1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tags" Target="../tags/tag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文本框 6"/>
          <p:cNvSpPr txBox="1"/>
          <p:nvPr userDrawn="1"/>
        </p:nvSpPr>
        <p:spPr>
          <a:xfrm>
            <a:off x="8474075" y="4351655"/>
            <a:ext cx="331724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zh-CN" altLang="en-US">
                <a:gradFill>
                  <a:gsLst>
                    <a:gs pos="3600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effectLst/>
                <a:latin typeface="优设标题黑" panose="00000500000000000000" charset="-122"/>
                <a:ea typeface="优设标题黑" panose="00000500000000000000" charset="-122"/>
                <a:cs typeface="HarmonyOS Sans SC Black" panose="00000A00000000000000" charset="-122"/>
                <a:sym typeface="+mn-ea"/>
              </a:rPr>
              <a:t>Московский государственный технический университет им. Н.Э. Баумана</a:t>
            </a:r>
            <a:endParaRPr lang="zh-CN" altLang="en-US">
              <a:gradFill>
                <a:gsLst>
                  <a:gs pos="3600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0"/>
              </a:gradFill>
              <a:effectLst/>
              <a:latin typeface="优设标题黑" panose="00000500000000000000" charset="-122"/>
              <a:ea typeface="优设标题黑" panose="00000500000000000000" charset="-122"/>
              <a:cs typeface="HarmonyOS Sans SC Black" panose="00000A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 userDrawn="1"/>
        </p:nvSpPr>
        <p:spPr>
          <a:xfrm>
            <a:off x="98425" y="2700655"/>
            <a:ext cx="366903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400">
                <a:gradFill>
                  <a:gsLst>
                    <a:gs pos="3600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effectLst/>
                <a:latin typeface="Times New Roman" panose="02020603050405020304" charset="0"/>
                <a:ea typeface="优设标题黑" panose="00000500000000000000" charset="-122"/>
                <a:cs typeface="Times New Roman" panose="02020603050405020304" charset="0"/>
              </a:rPr>
              <a:t>Программа управления</a:t>
            </a:r>
            <a:r>
              <a:rPr lang="en-US" altLang="zh-CN" sz="2400">
                <a:gradFill>
                  <a:gsLst>
                    <a:gs pos="3600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effectLst/>
                <a:latin typeface="Times New Roman" panose="02020603050405020304" charset="0"/>
                <a:ea typeface="优设标题黑" panose="00000500000000000000" charset="-122"/>
                <a:cs typeface="Times New Roman" panose="02020603050405020304" charset="0"/>
              </a:rPr>
              <a:t> </a:t>
            </a:r>
            <a:r>
              <a:rPr lang="zh-CN" altLang="en-US" sz="2400">
                <a:gradFill>
                  <a:gsLst>
                    <a:gs pos="3600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effectLst/>
                <a:latin typeface="Times New Roman" panose="02020603050405020304" charset="0"/>
                <a:ea typeface="优设标题黑" panose="00000500000000000000" charset="-122"/>
                <a:cs typeface="Times New Roman" panose="02020603050405020304" charset="0"/>
              </a:rPr>
              <a:t>космической системой</a:t>
            </a:r>
            <a:r>
              <a:rPr lang="en-US" altLang="zh-CN" sz="2400">
                <a:gradFill>
                  <a:gsLst>
                    <a:gs pos="3600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effectLst/>
                <a:latin typeface="Times New Roman" panose="02020603050405020304" charset="0"/>
                <a:ea typeface="优设标题黑" panose="00000500000000000000" charset="-122"/>
                <a:cs typeface="Times New Roman" panose="02020603050405020304" charset="0"/>
              </a:rPr>
              <a:t> </a:t>
            </a:r>
            <a:r>
              <a:rPr lang="zh-CN" altLang="en-US" sz="2400">
                <a:gradFill>
                  <a:gsLst>
                    <a:gs pos="3600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effectLst/>
                <a:latin typeface="Times New Roman" panose="02020603050405020304" charset="0"/>
                <a:ea typeface="优设标题黑" panose="00000500000000000000" charset="-122"/>
                <a:cs typeface="Times New Roman" panose="02020603050405020304" charset="0"/>
              </a:rPr>
              <a:t>дистанционного зондирования</a:t>
            </a:r>
            <a:r>
              <a:rPr lang="en-US" altLang="zh-CN" sz="2400">
                <a:gradFill>
                  <a:gsLst>
                    <a:gs pos="3600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effectLst/>
                <a:latin typeface="Times New Roman" panose="02020603050405020304" charset="0"/>
                <a:ea typeface="优设标题黑" panose="00000500000000000000" charset="-122"/>
                <a:cs typeface="Times New Roman" panose="02020603050405020304" charset="0"/>
              </a:rPr>
              <a:t> </a:t>
            </a:r>
            <a:r>
              <a:rPr lang="zh-CN" altLang="en-US" sz="2400">
                <a:gradFill>
                  <a:gsLst>
                    <a:gs pos="3600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effectLst/>
                <a:latin typeface="Times New Roman" panose="02020603050405020304" charset="0"/>
                <a:ea typeface="优设标题黑" panose="00000500000000000000" charset="-122"/>
                <a:cs typeface="Times New Roman" panose="02020603050405020304" charset="0"/>
              </a:rPr>
              <a:t>Земли</a:t>
            </a:r>
            <a:endParaRPr lang="zh-CN" altLang="en-US" sz="2400">
              <a:gradFill>
                <a:gsLst>
                  <a:gs pos="3600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0"/>
              </a:gradFill>
              <a:effectLst/>
              <a:latin typeface="Times New Roman" panose="02020603050405020304" charset="0"/>
              <a:ea typeface="优设标题黑" panose="00000500000000000000" charset="-122"/>
              <a:cs typeface="Times New Roman" panose="02020603050405020304" charset="0"/>
            </a:endParaRPr>
          </a:p>
        </p:txBody>
      </p:sp>
      <p:sp>
        <p:nvSpPr>
          <p:cNvPr id="13" name="矩形 12"/>
          <p:cNvSpPr/>
          <p:nvPr userDrawn="1"/>
        </p:nvSpPr>
        <p:spPr>
          <a:xfrm>
            <a:off x="771525" y="374650"/>
            <a:ext cx="3611880" cy="368300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HarmonyOS Sans SC Medium" panose="00000600000000000000" charset="-122"/>
                <a:ea typeface="HarmonyOS Sans SC Medium" panose="00000600000000000000" charset="-122"/>
                <a:cs typeface="HarmonyOS Sans SC Black" panose="00000A00000000000000" charset="-122"/>
                <a:sym typeface="+mn-ea"/>
              </a:rPr>
              <a:t>дистанционное зондирование Земли</a:t>
            </a:r>
            <a:endParaRPr lang="zh-CN" altLang="en-US" sz="1200" dirty="0">
              <a:solidFill>
                <a:schemeClr val="bg1"/>
              </a:solidFill>
              <a:latin typeface="HarmonyOS Sans SC Medium" panose="00000600000000000000" charset="-122"/>
              <a:ea typeface="HarmonyOS Sans SC Medium" panose="00000600000000000000" charset="-122"/>
              <a:cs typeface="HarmonyOS Sans SC Black" panose="00000A00000000000000" charset="-122"/>
              <a:sym typeface="+mn-ea"/>
            </a:endParaRPr>
          </a:p>
        </p:txBody>
      </p:sp>
      <p:sp>
        <p:nvSpPr>
          <p:cNvPr id="14" name="矩形 13"/>
          <p:cNvSpPr/>
          <p:nvPr userDrawn="1"/>
        </p:nvSpPr>
        <p:spPr>
          <a:xfrm>
            <a:off x="4728845" y="374650"/>
            <a:ext cx="2040255" cy="368300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HarmonyOS Sans SC Medium" panose="00000600000000000000" charset="-122"/>
                <a:ea typeface="HarmonyOS Sans SC Medium" panose="00000600000000000000" charset="-122"/>
                <a:cs typeface="HarmonyOS Sans SC Black" panose="00000A00000000000000" charset="-122"/>
                <a:sym typeface="+mn-ea"/>
              </a:rPr>
              <a:t>космическая система</a:t>
            </a:r>
            <a:endParaRPr lang="zh-CN" altLang="en-US" sz="1200" dirty="0">
              <a:solidFill>
                <a:schemeClr val="bg1"/>
              </a:solidFill>
              <a:latin typeface="HarmonyOS Sans SC Medium" panose="00000600000000000000" charset="-122"/>
              <a:ea typeface="HarmonyOS Sans SC Medium" panose="00000600000000000000" charset="-122"/>
              <a:cs typeface="HarmonyOS Sans SC Black" panose="00000A00000000000000" charset="-122"/>
              <a:sym typeface="+mn-ea"/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6639560" y="374650"/>
            <a:ext cx="2312670" cy="368300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HarmonyOS Sans SC Medium" panose="00000600000000000000" charset="-122"/>
                <a:ea typeface="HarmonyOS Sans SC Medium" panose="00000600000000000000" charset="-122"/>
                <a:cs typeface="HarmonyOS Sans SC Black" panose="00000A00000000000000" charset="-122"/>
                <a:sym typeface="+mn-ea"/>
              </a:rPr>
              <a:t>управление положением</a:t>
            </a:r>
            <a:endParaRPr lang="zh-CN" altLang="en-US" sz="1200" dirty="0">
              <a:solidFill>
                <a:schemeClr val="bg1"/>
              </a:solidFill>
              <a:latin typeface="HarmonyOS Sans SC Medium" panose="00000600000000000000" charset="-122"/>
              <a:ea typeface="HarmonyOS Sans SC Medium" panose="00000600000000000000" charset="-122"/>
              <a:cs typeface="HarmonyOS Sans SC Black" panose="00000A00000000000000" charset="-122"/>
              <a:sym typeface="+mn-ea"/>
            </a:endParaRPr>
          </a:p>
        </p:txBody>
      </p:sp>
      <p:sp>
        <p:nvSpPr>
          <p:cNvPr id="17" name="文本框 16"/>
          <p:cNvSpPr txBox="1"/>
          <p:nvPr userDrawn="1"/>
        </p:nvSpPr>
        <p:spPr>
          <a:xfrm>
            <a:off x="9032240" y="370205"/>
            <a:ext cx="21443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>
              <a:lnSpc>
                <a:spcPct val="150000"/>
              </a:lnSpc>
            </a:pPr>
            <a:r>
              <a:rPr lang="zh-CN" altLang="en-US" sz="1200">
                <a:solidFill>
                  <a:schemeClr val="bg1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+mn-ea"/>
              </a:rPr>
              <a:t>математическая модель</a:t>
            </a:r>
            <a:endParaRPr lang="zh-CN" altLang="en-US" sz="1200">
              <a:solidFill>
                <a:schemeClr val="bg1"/>
              </a:solidFill>
              <a:latin typeface="HarmonyOS Sans SC" panose="00000500000000000000" charset="-122"/>
              <a:ea typeface="HarmonyOS Sans SC" panose="00000500000000000000" charset="-122"/>
              <a:cs typeface="HarmonyOS Sans SC" panose="00000500000000000000" charset="-122"/>
              <a:sym typeface="+mn-ea"/>
            </a:endParaRPr>
          </a:p>
        </p:txBody>
      </p:sp>
      <p:sp>
        <p:nvSpPr>
          <p:cNvPr id="20" name="文本框 19"/>
          <p:cNvSpPr txBox="1"/>
          <p:nvPr userDrawn="1"/>
        </p:nvSpPr>
        <p:spPr>
          <a:xfrm>
            <a:off x="771525" y="4311650"/>
            <a:ext cx="23482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1200">
                <a:solidFill>
                  <a:schemeClr val="bg1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+mn-ea"/>
              </a:rPr>
              <a:t>2024 / 09 / 17</a:t>
            </a:r>
            <a:endParaRPr lang="en-US" altLang="zh-CN" sz="1200">
              <a:solidFill>
                <a:schemeClr val="bg1"/>
              </a:solidFill>
              <a:latin typeface="HarmonyOS Sans SC" panose="00000500000000000000" charset="-122"/>
              <a:ea typeface="HarmonyOS Sans SC" panose="00000500000000000000" charset="-122"/>
              <a:cs typeface="HarmonyOS Sans SC" panose="00000500000000000000" charset="-122"/>
              <a:sym typeface="+mn-ea"/>
            </a:endParaRPr>
          </a:p>
        </p:txBody>
      </p:sp>
      <p:sp>
        <p:nvSpPr>
          <p:cNvPr id="21" name="文本框 20"/>
          <p:cNvSpPr txBox="1"/>
          <p:nvPr userDrawn="1"/>
        </p:nvSpPr>
        <p:spPr>
          <a:xfrm>
            <a:off x="9628505" y="3489325"/>
            <a:ext cx="20294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>
              <a:lnSpc>
                <a:spcPct val="150000"/>
              </a:lnSpc>
            </a:pPr>
            <a:r>
              <a:rPr lang="zh-CN" altLang="en-US" sz="2000">
                <a:solidFill>
                  <a:schemeClr val="bg1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+mn-ea"/>
              </a:rPr>
              <a:t>Чэнь Лун</a:t>
            </a:r>
            <a:endParaRPr lang="zh-CN" altLang="en-US" sz="2000">
              <a:solidFill>
                <a:schemeClr val="bg1"/>
              </a:solidFill>
              <a:latin typeface="HarmonyOS Sans SC" panose="00000500000000000000" charset="-122"/>
              <a:ea typeface="HarmonyOS Sans SC" panose="00000500000000000000" charset="-122"/>
              <a:cs typeface="HarmonyOS Sans SC" panose="00000500000000000000" charset="-122"/>
              <a:sym typeface="+mn-ea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990600" y="4785360"/>
            <a:ext cx="99695" cy="996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1205230" y="4785360"/>
            <a:ext cx="99695" cy="99695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1419860" y="4785360"/>
            <a:ext cx="99695" cy="99695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椭圆 24"/>
          <p:cNvSpPr/>
          <p:nvPr/>
        </p:nvSpPr>
        <p:spPr>
          <a:xfrm>
            <a:off x="1634490" y="4785360"/>
            <a:ext cx="99695" cy="99695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35255" y="975360"/>
            <a:ext cx="53727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Уважаемый Председатель и уважаемые гости</a:t>
            </a:r>
            <a:endParaRPr lang="ru-RU" altLang="zh-CN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5255" y="1575435"/>
            <a:ext cx="40640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д о б р ы й </a:t>
            </a:r>
            <a:r>
              <a:rPr lang="ru-RU" altLang="zh-CN">
                <a:solidFill>
                  <a:schemeClr val="bg1"/>
                </a:solidFill>
              </a:rPr>
              <a:t>  </a:t>
            </a:r>
            <a:r>
              <a:rPr lang="zh-CN" altLang="en-US">
                <a:solidFill>
                  <a:schemeClr val="bg1"/>
                </a:solidFill>
              </a:rPr>
              <a:t>д е н ь !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Меня зовут </a:t>
            </a:r>
            <a:r>
              <a:rPr lang="zh-CN" altLang="en-US">
                <a:solidFill>
                  <a:schemeClr val="bg1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+mn-ea"/>
              </a:rPr>
              <a:t>Чэнь Лун</a:t>
            </a:r>
            <a:r>
              <a:rPr lang="zh-CN" altLang="en-US">
                <a:solidFill>
                  <a:schemeClr val="bg1"/>
                </a:solidFill>
              </a:rPr>
              <a:t>, вашему вниманию предлагается моя научная работа</a:t>
            </a:r>
            <a:endParaRPr lang="zh-CN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同心圆 10"/>
          <p:cNvSpPr/>
          <p:nvPr>
            <p:custDataLst>
              <p:tags r:id="rId1"/>
            </p:custDataLst>
          </p:nvPr>
        </p:nvSpPr>
        <p:spPr>
          <a:xfrm>
            <a:off x="1614805" y="2788921"/>
            <a:ext cx="337304" cy="337304"/>
          </a:xfrm>
          <a:prstGeom prst="donut">
            <a:avLst/>
          </a:prstGeom>
          <a:solidFill>
            <a:srgbClr val="39DB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8" name="文本框 47"/>
          <p:cNvSpPr txBox="1"/>
          <p:nvPr>
            <p:custDataLst>
              <p:tags r:id="rId2"/>
            </p:custDataLst>
          </p:nvPr>
        </p:nvSpPr>
        <p:spPr>
          <a:xfrm>
            <a:off x="2075790" y="2612153"/>
            <a:ext cx="1540353" cy="6508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 sz="2800">
                <a:solidFill>
                  <a:schemeClr val="bg1"/>
                </a:solidFill>
                <a:latin typeface="HarmonyOS Sans SC Black" panose="00000A00000000000000" charset="-122"/>
                <a:ea typeface="HarmonyOS Sans SC Black" panose="00000A00000000000000" charset="-122"/>
                <a:cs typeface="HarmonyOS Sans SC Bold" panose="00000800000000000000" charset="-122"/>
              </a:rPr>
              <a:t>76%</a:t>
            </a:r>
            <a:endParaRPr lang="en-US" altLang="zh-CN" sz="2800">
              <a:solidFill>
                <a:schemeClr val="bg1"/>
              </a:solidFill>
              <a:latin typeface="HarmonyOS Sans SC Black" panose="00000A00000000000000" charset="-122"/>
              <a:ea typeface="HarmonyOS Sans SC Black" panose="00000A00000000000000" charset="-122"/>
              <a:cs typeface="HarmonyOS Sans SC Bold" panose="00000800000000000000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3"/>
            </p:custDataLst>
          </p:nvPr>
        </p:nvSpPr>
        <p:spPr>
          <a:xfrm>
            <a:off x="744220" y="3263265"/>
            <a:ext cx="3695065" cy="34093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algn="just" fontAlgn="auto">
              <a:lnSpc>
                <a:spcPct val="100000"/>
              </a:lnSpc>
              <a:buClrTx/>
              <a:buSzTx/>
              <a:buFontTx/>
            </a:pPr>
            <a:r>
              <a:rPr lang="en-US" altLang="zh-CN">
                <a:solidFill>
                  <a:schemeClr val="bg1">
                    <a:alpha val="75000"/>
                  </a:schemeClr>
                </a:solidFill>
                <a:effectLst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+mn-ea"/>
              </a:rPr>
              <a:t>Для сканирования геометрически сложных траекторий (таких как криволинейные траектории и траектории, повторяющие особенности рельефа)</a:t>
            </a:r>
            <a:r>
              <a:rPr lang="en-US" altLang="zh-CN">
                <a:solidFill>
                  <a:srgbClr val="FF0000">
                    <a:alpha val="75000"/>
                  </a:srgbClr>
                </a:solidFill>
                <a:effectLst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+mn-ea"/>
              </a:rPr>
              <a:t> необходимо разрабатывать</a:t>
            </a:r>
            <a:r>
              <a:rPr lang="en-US" altLang="zh-CN">
                <a:solidFill>
                  <a:schemeClr val="bg1">
                    <a:alpha val="75000"/>
                  </a:schemeClr>
                </a:solidFill>
                <a:effectLst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+mn-ea"/>
              </a:rPr>
              <a:t> новые методы и алгоритмы управления спутником ДЗ, включая перенацеливание зондирующей аппаратуры. </a:t>
            </a:r>
            <a:endParaRPr lang="en-US" altLang="zh-CN">
              <a:solidFill>
                <a:schemeClr val="bg1">
                  <a:alpha val="75000"/>
                </a:schemeClr>
              </a:solidFill>
              <a:effectLst/>
              <a:latin typeface="HarmonyOS Sans SC" panose="00000500000000000000" charset="-122"/>
              <a:ea typeface="HarmonyOS Sans SC" panose="00000500000000000000" charset="-122"/>
              <a:cs typeface="HarmonyOS Sans SC" panose="00000500000000000000" charset="-122"/>
              <a:sym typeface="+mn-ea"/>
            </a:endParaRPr>
          </a:p>
        </p:txBody>
      </p:sp>
      <p:sp>
        <p:nvSpPr>
          <p:cNvPr id="4" name="同心圆 3"/>
          <p:cNvSpPr/>
          <p:nvPr>
            <p:custDataLst>
              <p:tags r:id="rId4"/>
            </p:custDataLst>
          </p:nvPr>
        </p:nvSpPr>
        <p:spPr>
          <a:xfrm>
            <a:off x="8322762" y="2926081"/>
            <a:ext cx="337304" cy="337304"/>
          </a:xfrm>
          <a:prstGeom prst="donut">
            <a:avLst/>
          </a:prstGeom>
          <a:solidFill>
            <a:srgbClr val="002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8985042" y="2692798"/>
            <a:ext cx="1540353" cy="6508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 sz="2800">
                <a:solidFill>
                  <a:schemeClr val="bg1"/>
                </a:solidFill>
                <a:latin typeface="HarmonyOS Sans SC Black" panose="00000A00000000000000" charset="-122"/>
                <a:ea typeface="HarmonyOS Sans SC Black" panose="00000A00000000000000" charset="-122"/>
                <a:cs typeface="HarmonyOS Sans SC Bold" panose="00000800000000000000" charset="-122"/>
              </a:rPr>
              <a:t>30%</a:t>
            </a:r>
            <a:endParaRPr lang="en-US" altLang="zh-CN" sz="2800">
              <a:solidFill>
                <a:schemeClr val="bg1"/>
              </a:solidFill>
              <a:latin typeface="HarmonyOS Sans SC Black" panose="00000A00000000000000" charset="-122"/>
              <a:ea typeface="HarmonyOS Sans SC Black" panose="00000A00000000000000" charset="-122"/>
              <a:cs typeface="HarmonyOS Sans SC Bold" panose="00000800000000000000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7586980" y="3343910"/>
            <a:ext cx="420497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just" fontAlgn="auto">
              <a:lnSpc>
                <a:spcPct val="100000"/>
              </a:lnSpc>
              <a:buClrTx/>
              <a:buSzTx/>
              <a:buFontTx/>
            </a:pPr>
            <a:r>
              <a:rPr lang="en-US" altLang="zh-CN" sz="1600">
                <a:solidFill>
                  <a:srgbClr val="FF0000">
                    <a:alpha val="75000"/>
                  </a:srgbClr>
                </a:solidFill>
                <a:effectLst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+mn-ea"/>
              </a:rPr>
              <a:t>Разработка новых методов</a:t>
            </a:r>
            <a:r>
              <a:rPr lang="en-US" altLang="zh-CN" sz="1600">
                <a:solidFill>
                  <a:schemeClr val="bg1">
                    <a:alpha val="75000"/>
                  </a:schemeClr>
                </a:solidFill>
                <a:effectLst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+mn-ea"/>
              </a:rPr>
              <a:t> необходима для оптимизации планов зондирования и, в более широком масштабе, для улучшения качества зондирования и характеристик СДЗ. С иерархической точки зрения оптимизация плана зондирования является задачей более высокого уровня, но ее эффективное решение в основном определяется согласованной оптимизацией маневров управления схемы перенацеливания-сканирования (СПС). </a:t>
            </a:r>
            <a:endParaRPr lang="en-US" altLang="zh-CN" sz="1600">
              <a:solidFill>
                <a:schemeClr val="bg1">
                  <a:alpha val="75000"/>
                </a:schemeClr>
              </a:solidFill>
              <a:effectLst/>
              <a:latin typeface="HarmonyOS Sans SC" panose="00000500000000000000" charset="-122"/>
              <a:ea typeface="HarmonyOS Sans SC" panose="00000500000000000000" charset="-122"/>
              <a:cs typeface="HarmonyOS Sans SC" panose="00000500000000000000" charset="-122"/>
              <a:sym typeface="+mn-ea"/>
            </a:endParaRPr>
          </a:p>
        </p:txBody>
      </p:sp>
      <p:sp>
        <p:nvSpPr>
          <p:cNvPr id="8" name="圆角矩形 7"/>
          <p:cNvSpPr/>
          <p:nvPr/>
        </p:nvSpPr>
        <p:spPr>
          <a:xfrm rot="12600000">
            <a:off x="703580" y="682625"/>
            <a:ext cx="205105" cy="204470"/>
          </a:xfrm>
          <a:prstGeom prst="roundRect">
            <a:avLst>
              <a:gd name="adj" fmla="val 50000"/>
            </a:avLst>
          </a:prstGeom>
          <a:ln w="63500" cap="rnd">
            <a:gradFill>
              <a:gsLst>
                <a:gs pos="30000">
                  <a:srgbClr val="39DBB2">
                    <a:alpha val="0"/>
                  </a:srgbClr>
                </a:gs>
                <a:gs pos="100000">
                  <a:srgbClr val="39DBB2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920115" y="154940"/>
            <a:ext cx="11090910" cy="11684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zh-CN" altLang="en-US" sz="1400">
                <a:solidFill>
                  <a:schemeClr val="bg1"/>
                </a:solidFill>
                <a:effectLst>
                  <a:outerShdw blurRad="546100" dist="190500" dir="2700000" algn="tl" rotWithShape="0">
                    <a:prstClr val="black">
                      <a:alpha val="100000"/>
                    </a:prstClr>
                  </a:outerShdw>
                </a:effectLst>
                <a:latin typeface="优设标题黑" panose="00000500000000000000" charset="-122"/>
                <a:ea typeface="优设标题黑" panose="00000500000000000000" charset="-122"/>
                <a:cs typeface="HarmonyOS Sans SC Black" panose="00000A00000000000000" charset="-122"/>
              </a:rPr>
              <a:t>Эта необходимость обусловлена тем, что существующие методы съемки с использованием оптико-электронной аппаратуры (ПЗС-матрица (сокр. от «прибор с зарядовой связью»)) вдоль трека движения в режиме "толкающей метлы" [6] предназначены в основном для сканирования линейных траекторий, равноудаленных от маршрута СДЗ. Более сложные методы были впервые применены на борту космического аппарата "Ресурс-ДК" для сканирования так называемых азимутальных траекторий.</a:t>
            </a:r>
            <a:endParaRPr lang="zh-CN" altLang="en-US" sz="1400">
              <a:solidFill>
                <a:schemeClr val="bg1"/>
              </a:solidFill>
              <a:effectLst>
                <a:outerShdw blurRad="546100" dist="190500" dir="2700000" algn="tl" rotWithShape="0">
                  <a:prstClr val="black">
                    <a:alpha val="100000"/>
                  </a:prstClr>
                </a:outerShdw>
              </a:effectLst>
              <a:latin typeface="优设标题黑" panose="00000500000000000000" charset="-122"/>
              <a:ea typeface="优设标题黑" panose="00000500000000000000" charset="-122"/>
              <a:cs typeface="HarmonyOS Sans SC Black" panose="00000A00000000000000" charset="-122"/>
            </a:endParaRPr>
          </a:p>
        </p:txBody>
      </p:sp>
      <p:cxnSp>
        <p:nvCxnSpPr>
          <p:cNvPr id="39" name="直接连接符 38"/>
          <p:cNvCxnSpPr/>
          <p:nvPr/>
        </p:nvCxnSpPr>
        <p:spPr>
          <a:xfrm>
            <a:off x="838200" y="1341120"/>
            <a:ext cx="845820" cy="0"/>
          </a:xfrm>
          <a:prstGeom prst="line">
            <a:avLst/>
          </a:prstGeom>
          <a:ln>
            <a:solidFill>
              <a:srgbClr val="39DB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5" name="文本框 44"/>
          <p:cNvSpPr txBox="1"/>
          <p:nvPr>
            <p:custDataLst>
              <p:tags r:id="rId3"/>
            </p:custDataLst>
          </p:nvPr>
        </p:nvSpPr>
        <p:spPr>
          <a:xfrm>
            <a:off x="5583555" y="1316355"/>
            <a:ext cx="307975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8800">
                <a:gradFill>
                  <a:gsLst>
                    <a:gs pos="47000">
                      <a:schemeClr val="accent1">
                        <a:lumMod val="5000"/>
                        <a:lumOff val="95000"/>
                      </a:schemeClr>
                    </a:gs>
                    <a:gs pos="77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effectLst/>
                <a:latin typeface="HarmonyOS Sans SC Black" panose="00000A00000000000000" charset="-122"/>
                <a:ea typeface="HarmonyOS Sans SC Black" panose="00000A00000000000000" charset="-122"/>
                <a:cs typeface="HarmonyOS Sans SC Black" panose="00000A00000000000000" charset="-122"/>
              </a:rPr>
              <a:t>45</a:t>
            </a:r>
            <a:r>
              <a:rPr lang="zh-CN" altLang="en-US" sz="8800">
                <a:gradFill>
                  <a:gsLst>
                    <a:gs pos="47000">
                      <a:schemeClr val="accent1">
                        <a:lumMod val="5000"/>
                        <a:lumOff val="95000"/>
                      </a:schemeClr>
                    </a:gs>
                    <a:gs pos="77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effectLst/>
                <a:latin typeface="HarmonyOS Sans SC Black" panose="00000A00000000000000" charset="-122"/>
                <a:ea typeface="HarmonyOS Sans SC Black" panose="00000A00000000000000" charset="-122"/>
                <a:cs typeface="HarmonyOS Sans SC Black" panose="00000A00000000000000" charset="-122"/>
              </a:rPr>
              <a:t>%</a:t>
            </a:r>
            <a:endParaRPr lang="zh-CN" altLang="en-US" sz="8800">
              <a:gradFill>
                <a:gsLst>
                  <a:gs pos="4700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alpha val="0"/>
                    </a:schemeClr>
                  </a:gs>
                </a:gsLst>
                <a:lin ang="5400000" scaled="0"/>
              </a:gradFill>
              <a:effectLst/>
              <a:latin typeface="HarmonyOS Sans SC Black" panose="00000A00000000000000" charset="-122"/>
              <a:ea typeface="HarmonyOS Sans SC Black" panose="00000A00000000000000" charset="-122"/>
              <a:cs typeface="HarmonyOS Sans SC Black" panose="00000A00000000000000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9010015" y="1534795"/>
            <a:ext cx="307975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6600">
                <a:gradFill>
                  <a:gsLst>
                    <a:gs pos="47000">
                      <a:schemeClr val="accent1">
                        <a:lumMod val="5000"/>
                        <a:lumOff val="95000"/>
                      </a:schemeClr>
                    </a:gs>
                    <a:gs pos="77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effectLst/>
                <a:latin typeface="HarmonyOS Sans SC Black" panose="00000A00000000000000" charset="-122"/>
                <a:ea typeface="HarmonyOS Sans SC Black" panose="00000A00000000000000" charset="-122"/>
                <a:cs typeface="HarmonyOS Sans SC Black" panose="00000A00000000000000" charset="-122"/>
              </a:rPr>
              <a:t>55</a:t>
            </a:r>
            <a:r>
              <a:rPr lang="zh-CN" altLang="en-US" sz="6600">
                <a:gradFill>
                  <a:gsLst>
                    <a:gs pos="47000">
                      <a:schemeClr val="accent1">
                        <a:lumMod val="5000"/>
                        <a:lumOff val="95000"/>
                      </a:schemeClr>
                    </a:gs>
                    <a:gs pos="77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effectLst/>
                <a:latin typeface="HarmonyOS Sans SC Black" panose="00000A00000000000000" charset="-122"/>
                <a:ea typeface="HarmonyOS Sans SC Black" panose="00000A00000000000000" charset="-122"/>
                <a:cs typeface="HarmonyOS Sans SC Black" panose="00000A00000000000000" charset="-122"/>
              </a:rPr>
              <a:t>%</a:t>
            </a:r>
            <a:endParaRPr lang="zh-CN" altLang="en-US" sz="6600">
              <a:gradFill>
                <a:gsLst>
                  <a:gs pos="4700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alpha val="0"/>
                    </a:schemeClr>
                  </a:gs>
                </a:gsLst>
                <a:lin ang="5400000" scaled="0"/>
              </a:gradFill>
              <a:effectLst/>
              <a:latin typeface="HarmonyOS Sans SC Black" panose="00000A00000000000000" charset="-122"/>
              <a:ea typeface="HarmonyOS Sans SC Black" panose="00000A00000000000000" charset="-122"/>
              <a:cs typeface="HarmonyOS Sans SC Black" panose="00000A00000000000000" charset="-122"/>
            </a:endParaRPr>
          </a:p>
        </p:txBody>
      </p:sp>
      <p:graphicFrame>
        <p:nvGraphicFramePr>
          <p:cNvPr id="4" name="图表 3"/>
          <p:cNvGraphicFramePr/>
          <p:nvPr>
            <p:custDataLst>
              <p:tags r:id="rId5"/>
            </p:custDataLst>
          </p:nvPr>
        </p:nvGraphicFramePr>
        <p:xfrm>
          <a:off x="5583555" y="2821305"/>
          <a:ext cx="3221355" cy="688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5" name="图表 4"/>
          <p:cNvGraphicFramePr/>
          <p:nvPr>
            <p:custDataLst>
              <p:tags r:id="rId6"/>
            </p:custDataLst>
          </p:nvPr>
        </p:nvGraphicFramePr>
        <p:xfrm>
          <a:off x="8990965" y="2821305"/>
          <a:ext cx="3221355" cy="688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文本框 10"/>
          <p:cNvSpPr txBox="1"/>
          <p:nvPr>
            <p:custDataLst>
              <p:tags r:id="rId7"/>
            </p:custDataLst>
          </p:nvPr>
        </p:nvSpPr>
        <p:spPr>
          <a:xfrm>
            <a:off x="5699760" y="3229610"/>
            <a:ext cx="2705100" cy="36087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algn="just" fontAlgn="auto">
              <a:lnSpc>
                <a:spcPct val="100000"/>
              </a:lnSpc>
              <a:buClrTx/>
              <a:buSzTx/>
              <a:buFontTx/>
            </a:pPr>
            <a:r>
              <a:rPr lang="zh-CN" altLang="en-US" sz="2000">
                <a:solidFill>
                  <a:schemeClr val="bg1">
                    <a:alpha val="90000"/>
                  </a:schemeClr>
                </a:solidFill>
                <a:latin typeface="Times New Roman" panose="02020603050405020304" charset="0"/>
                <a:ea typeface="HarmonyOS Sans SC Bold" panose="00000800000000000000" charset="-122"/>
                <a:cs typeface="Times New Roman" panose="02020603050405020304" charset="0"/>
              </a:rPr>
              <a:t>Во-первых, она связана с координацией процессов управления спутником ДЗ при перенацеливании зондирующей аппаратуры и дальнейшем сканировании заданной траектории.</a:t>
            </a:r>
            <a:endParaRPr lang="zh-CN" altLang="en-US" sz="2000">
              <a:solidFill>
                <a:schemeClr val="bg1">
                  <a:alpha val="90000"/>
                </a:schemeClr>
              </a:solidFill>
              <a:latin typeface="Times New Roman" panose="02020603050405020304" charset="0"/>
              <a:ea typeface="HarmonyOS Sans SC Bold" panose="00000800000000000000" charset="-122"/>
              <a:cs typeface="Times New Roman" panose="02020603050405020304" charset="0"/>
            </a:endParaRPr>
          </a:p>
        </p:txBody>
      </p:sp>
      <p:sp>
        <p:nvSpPr>
          <p:cNvPr id="14" name="文本框 13"/>
          <p:cNvSpPr txBox="1"/>
          <p:nvPr>
            <p:custDataLst>
              <p:tags r:id="rId8"/>
            </p:custDataLst>
          </p:nvPr>
        </p:nvSpPr>
        <p:spPr>
          <a:xfrm>
            <a:off x="9086215" y="3258185"/>
            <a:ext cx="3126105" cy="36093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algn="just" fontAlgn="auto">
              <a:lnSpc>
                <a:spcPct val="100000"/>
              </a:lnSpc>
              <a:buClrTx/>
              <a:buSzTx/>
              <a:buFontTx/>
            </a:pPr>
            <a:r>
              <a:rPr lang="zh-CN" altLang="en-US">
                <a:solidFill>
                  <a:schemeClr val="bg1">
                    <a:alpha val="90000"/>
                  </a:schemeClr>
                </a:solidFill>
                <a:latin typeface="Times New Roman" panose="02020603050405020304" charset="0"/>
                <a:ea typeface="HarmonyOS Sans SC Bold" panose="00000800000000000000" charset="-122"/>
                <a:cs typeface="Times New Roman" panose="02020603050405020304" charset="0"/>
              </a:rPr>
              <a:t>Во-вторых, маневры управления СПС в рамках интегральной программы имеют разные функции, и их согласованная оптимизация в рамках схемы перенацеливания-сканирования (СПС) может потребовать дополнительных данных об оптимальности сформированного плана зондирования.</a:t>
            </a:r>
            <a:endParaRPr lang="zh-CN" altLang="en-US">
              <a:solidFill>
                <a:schemeClr val="bg1">
                  <a:alpha val="90000"/>
                </a:schemeClr>
              </a:solidFill>
              <a:latin typeface="Times New Roman" panose="02020603050405020304" charset="0"/>
              <a:ea typeface="HarmonyOS Sans SC Bold" panose="00000800000000000000" charset="-122"/>
              <a:cs typeface="Times New Roman" panose="02020603050405020304" charset="0"/>
            </a:endParaRPr>
          </a:p>
        </p:txBody>
      </p:sp>
      <p:sp>
        <p:nvSpPr>
          <p:cNvPr id="37" name="圆角矩形 36"/>
          <p:cNvSpPr/>
          <p:nvPr/>
        </p:nvSpPr>
        <p:spPr>
          <a:xfrm rot="12600000">
            <a:off x="703580" y="682625"/>
            <a:ext cx="205105" cy="204470"/>
          </a:xfrm>
          <a:prstGeom prst="roundRect">
            <a:avLst>
              <a:gd name="adj" fmla="val 50000"/>
            </a:avLst>
          </a:prstGeom>
          <a:ln w="63500" cap="rnd">
            <a:gradFill>
              <a:gsLst>
                <a:gs pos="30000">
                  <a:srgbClr val="39DBB2">
                    <a:alpha val="0"/>
                  </a:srgbClr>
                </a:gs>
                <a:gs pos="100000">
                  <a:srgbClr val="39DBB2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6" name="文本框 35"/>
          <p:cNvSpPr txBox="1"/>
          <p:nvPr/>
        </p:nvSpPr>
        <p:spPr>
          <a:xfrm>
            <a:off x="986790" y="688340"/>
            <a:ext cx="59677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>
                <a:solidFill>
                  <a:schemeClr val="bg1"/>
                </a:solidFill>
                <a:effectLst>
                  <a:outerShdw blurRad="546100" dist="190500" dir="2700000" algn="tl" rotWithShape="0">
                    <a:prstClr val="black">
                      <a:alpha val="100000"/>
                    </a:prstClr>
                  </a:outerShdw>
                </a:effectLst>
                <a:latin typeface="优设标题黑" panose="00000500000000000000" charset="-122"/>
                <a:ea typeface="优设标题黑" panose="00000500000000000000" charset="-122"/>
                <a:cs typeface="HarmonyOS Sans SC Black" panose="00000A00000000000000" charset="-122"/>
              </a:rPr>
              <a:t>Оптимизация СПС имеет следующие особенности</a:t>
            </a:r>
            <a:endParaRPr lang="zh-CN" altLang="en-US">
              <a:solidFill>
                <a:schemeClr val="bg1"/>
              </a:solidFill>
              <a:effectLst>
                <a:outerShdw blurRad="546100" dist="190500" dir="2700000" algn="tl" rotWithShape="0">
                  <a:prstClr val="black">
                    <a:alpha val="100000"/>
                  </a:prstClr>
                </a:outerShdw>
              </a:effectLst>
              <a:latin typeface="优设标题黑" panose="00000500000000000000" charset="-122"/>
              <a:ea typeface="优设标题黑" panose="00000500000000000000" charset="-122"/>
              <a:cs typeface="HarmonyOS Sans SC Black" panose="00000A00000000000000" charset="-122"/>
            </a:endParaRPr>
          </a:p>
        </p:txBody>
      </p:sp>
      <p:cxnSp>
        <p:nvCxnSpPr>
          <p:cNvPr id="39" name="直接连接符 38"/>
          <p:cNvCxnSpPr/>
          <p:nvPr/>
        </p:nvCxnSpPr>
        <p:spPr>
          <a:xfrm>
            <a:off x="838200" y="1341120"/>
            <a:ext cx="845820" cy="0"/>
          </a:xfrm>
          <a:prstGeom prst="line">
            <a:avLst/>
          </a:prstGeom>
          <a:ln>
            <a:solidFill>
              <a:srgbClr val="39DB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文本框 42"/>
          <p:cNvSpPr txBox="1"/>
          <p:nvPr/>
        </p:nvSpPr>
        <p:spPr>
          <a:xfrm>
            <a:off x="666750" y="1341755"/>
            <a:ext cx="4917440" cy="20681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algn="just" fontAlgn="auto">
              <a:lnSpc>
                <a:spcPct val="100000"/>
              </a:lnSpc>
              <a:buClrTx/>
              <a:buSzTx/>
              <a:buFontTx/>
              <a:buNone/>
            </a:pPr>
            <a:r>
              <a:rPr sz="1600">
                <a:solidFill>
                  <a:schemeClr val="bg1">
                    <a:alpha val="75000"/>
                  </a:schemeClr>
                </a:solidFill>
                <a:effectLst/>
                <a:latin typeface="Times New Roman" panose="02020603050405020304" charset="0"/>
                <a:ea typeface="HarmonyOS Sans SC" panose="00000500000000000000" charset="-122"/>
                <a:cs typeface="Times New Roman" panose="02020603050405020304" charset="0"/>
                <a:sym typeface="+mn-ea"/>
              </a:rPr>
              <a:t>Поэтому важно рассмотреть общую модель перенацеливания-сканирования и проблемы ее оптимизации, связанные с синтезом оптимальных планов зондирования. Проблема оптимизации СПС является достаточно новым вопросом в прикладной теории управления движением спутника ДЗ.</a:t>
            </a:r>
            <a:endParaRPr sz="1600">
              <a:solidFill>
                <a:schemeClr val="bg1">
                  <a:alpha val="75000"/>
                </a:schemeClr>
              </a:solidFill>
              <a:effectLst/>
              <a:latin typeface="Times New Roman" panose="02020603050405020304" charset="0"/>
              <a:ea typeface="HarmonyOS Sans SC" panose="00000500000000000000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10" name="图片 9" descr="pexels-igor-mashkov-6325002"/>
          <p:cNvPicPr>
            <a:picLocks noChangeAspect="1"/>
          </p:cNvPicPr>
          <p:nvPr/>
        </p:nvPicPr>
        <p:blipFill>
          <a:blip r:embed="rId9">
            <a:grayscl/>
            <a:lum bright="18000" contrast="12000"/>
          </a:blip>
          <a:srcRect l="28442" t="23059" r="28442" b="547"/>
          <a:stretch>
            <a:fillRect/>
          </a:stretch>
        </p:blipFill>
        <p:spPr>
          <a:xfrm>
            <a:off x="946785" y="3219450"/>
            <a:ext cx="3080385" cy="363728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51" h="5728">
                <a:moveTo>
                  <a:pt x="0" y="0"/>
                </a:moveTo>
                <a:lnTo>
                  <a:pt x="4851" y="0"/>
                </a:lnTo>
                <a:lnTo>
                  <a:pt x="4851" y="5728"/>
                </a:lnTo>
                <a:lnTo>
                  <a:pt x="0" y="5728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3" name="矩形 12"/>
          <p:cNvSpPr/>
          <p:nvPr/>
        </p:nvSpPr>
        <p:spPr>
          <a:xfrm>
            <a:off x="971550" y="3248025"/>
            <a:ext cx="152400" cy="1695450"/>
          </a:xfrm>
          <a:prstGeom prst="rect">
            <a:avLst/>
          </a:prstGeom>
          <a:gradFill>
            <a:gsLst>
              <a:gs pos="0">
                <a:srgbClr val="39DBB2">
                  <a:alpha val="0"/>
                </a:srgbClr>
              </a:gs>
              <a:gs pos="100000">
                <a:srgbClr val="39DBB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5" name="文本框 44"/>
          <p:cNvSpPr txBox="1"/>
          <p:nvPr/>
        </p:nvSpPr>
        <p:spPr>
          <a:xfrm>
            <a:off x="4010660" y="2010410"/>
            <a:ext cx="4170680" cy="1861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1500">
                <a:gradFill>
                  <a:gsLst>
                    <a:gs pos="47000">
                      <a:schemeClr val="accent1">
                        <a:lumMod val="5000"/>
                        <a:lumOff val="95000"/>
                      </a:schemeClr>
                    </a:gs>
                    <a:gs pos="77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effectLst/>
                <a:latin typeface="HarmonyOS Sans SC Black" panose="00000A00000000000000" charset="-122"/>
                <a:ea typeface="HarmonyOS Sans SC Black" panose="00000A00000000000000" charset="-122"/>
                <a:cs typeface="HarmonyOS Sans SC Black" panose="00000A00000000000000" charset="-122"/>
              </a:rPr>
              <a:t>66</a:t>
            </a:r>
            <a:r>
              <a:rPr lang="zh-CN" altLang="en-US" sz="11500">
                <a:gradFill>
                  <a:gsLst>
                    <a:gs pos="47000">
                      <a:schemeClr val="accent1">
                        <a:lumMod val="5000"/>
                        <a:lumOff val="95000"/>
                      </a:schemeClr>
                    </a:gs>
                    <a:gs pos="77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effectLst/>
                <a:latin typeface="HarmonyOS Sans SC Black" panose="00000A00000000000000" charset="-122"/>
                <a:ea typeface="HarmonyOS Sans SC Black" panose="00000A00000000000000" charset="-122"/>
                <a:cs typeface="HarmonyOS Sans SC Black" panose="00000A00000000000000" charset="-122"/>
              </a:rPr>
              <a:t>%</a:t>
            </a:r>
            <a:endParaRPr lang="zh-CN" altLang="en-US" sz="11500">
              <a:gradFill>
                <a:gsLst>
                  <a:gs pos="4700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alpha val="0"/>
                    </a:schemeClr>
                  </a:gs>
                </a:gsLst>
                <a:lin ang="5400000" scaled="0"/>
              </a:gradFill>
              <a:effectLst/>
              <a:latin typeface="HarmonyOS Sans SC Black" panose="00000A00000000000000" charset="-122"/>
              <a:ea typeface="HarmonyOS Sans SC Black" panose="00000A00000000000000" charset="-122"/>
              <a:cs typeface="HarmonyOS Sans SC Black" panose="00000A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163695" y="4033520"/>
            <a:ext cx="3864610" cy="2861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2000">
                <a:solidFill>
                  <a:schemeClr val="bg1">
                    <a:alpha val="75000"/>
                  </a:schemeClr>
                </a:solidFill>
                <a:effectLst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+mn-ea"/>
              </a:rPr>
              <a:t>Сначала рассмотрим модель углового движения спутника ДЗ, состоящую из динамических уравнений Эйлера и кинематических связей для системы параметров ориентации относительно опорной системы координат.</a:t>
            </a:r>
            <a:endParaRPr lang="en-US" altLang="zh-CN" sz="2000">
              <a:solidFill>
                <a:schemeClr val="bg1">
                  <a:alpha val="75000"/>
                </a:schemeClr>
              </a:solidFill>
              <a:effectLst/>
              <a:latin typeface="HarmonyOS Sans SC" panose="00000500000000000000" charset="-122"/>
              <a:ea typeface="HarmonyOS Sans SC" panose="00000500000000000000" charset="-122"/>
              <a:cs typeface="HarmonyOS Sans SC" panose="00000500000000000000" charset="-122"/>
              <a:sym typeface="+mn-ea"/>
            </a:endParaRPr>
          </a:p>
        </p:txBody>
      </p:sp>
      <p:sp>
        <p:nvSpPr>
          <p:cNvPr id="13" name="矩形 12"/>
          <p:cNvSpPr/>
          <p:nvPr/>
        </p:nvSpPr>
        <p:spPr>
          <a:xfrm rot="5400000">
            <a:off x="6057265" y="4361180"/>
            <a:ext cx="77470" cy="1958975"/>
          </a:xfrm>
          <a:prstGeom prst="rect">
            <a:avLst/>
          </a:prstGeom>
          <a:gradFill>
            <a:gsLst>
              <a:gs pos="0">
                <a:srgbClr val="39DBB2">
                  <a:alpha val="0"/>
                </a:srgbClr>
              </a:gs>
              <a:gs pos="100000">
                <a:srgbClr val="39DBB2">
                  <a:alpha val="0"/>
                </a:srgbClr>
              </a:gs>
              <a:gs pos="50000">
                <a:srgbClr val="39DBB2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4" name="圆角矩形 43"/>
          <p:cNvSpPr/>
          <p:nvPr/>
        </p:nvSpPr>
        <p:spPr>
          <a:xfrm rot="12600000">
            <a:off x="5993448" y="568960"/>
            <a:ext cx="205105" cy="204470"/>
          </a:xfrm>
          <a:prstGeom prst="roundRect">
            <a:avLst>
              <a:gd name="adj" fmla="val 50000"/>
            </a:avLst>
          </a:prstGeom>
          <a:ln w="63500" cap="rnd">
            <a:gradFill>
              <a:gsLst>
                <a:gs pos="30000">
                  <a:srgbClr val="39DBB2">
                    <a:alpha val="0"/>
                  </a:srgbClr>
                </a:gs>
                <a:gs pos="100000">
                  <a:srgbClr val="39DBB2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457325" y="660400"/>
            <a:ext cx="926465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>
                <a:solidFill>
                  <a:schemeClr val="bg1"/>
                </a:solidFill>
                <a:effectLst>
                  <a:outerShdw blurRad="546100" dist="190500" dir="2700000" algn="tl" rotWithShape="0">
                    <a:prstClr val="black">
                      <a:alpha val="100000"/>
                    </a:prstClr>
                  </a:outerShdw>
                </a:effectLst>
                <a:latin typeface="优设标题黑" panose="00000500000000000000" charset="-122"/>
                <a:ea typeface="优设标题黑" panose="00000500000000000000" charset="-122"/>
                <a:cs typeface="HarmonyOS Sans SC Black" panose="00000A00000000000000" charset="-122"/>
              </a:rPr>
              <a:t>Модель перенацеливания-сканирования включает </a:t>
            </a:r>
            <a:endParaRPr lang="zh-CN" altLang="en-US" sz="3200">
              <a:solidFill>
                <a:schemeClr val="bg1"/>
              </a:solidFill>
              <a:effectLst>
                <a:outerShdw blurRad="546100" dist="190500" dir="2700000" algn="tl" rotWithShape="0">
                  <a:prstClr val="black">
                    <a:alpha val="100000"/>
                  </a:prstClr>
                </a:outerShdw>
              </a:effectLst>
              <a:latin typeface="优设标题黑" panose="00000500000000000000" charset="-122"/>
              <a:ea typeface="优设标题黑" panose="00000500000000000000" charset="-122"/>
              <a:cs typeface="HarmonyOS Sans SC Black" panose="00000A00000000000000" charset="-122"/>
            </a:endParaRPr>
          </a:p>
        </p:txBody>
      </p:sp>
      <p:cxnSp>
        <p:nvCxnSpPr>
          <p:cNvPr id="46" name="直接连接符 45"/>
          <p:cNvCxnSpPr/>
          <p:nvPr/>
        </p:nvCxnSpPr>
        <p:spPr>
          <a:xfrm>
            <a:off x="5673090" y="1227455"/>
            <a:ext cx="845820" cy="0"/>
          </a:xfrm>
          <a:prstGeom prst="line">
            <a:avLst/>
          </a:prstGeom>
          <a:ln>
            <a:solidFill>
              <a:srgbClr val="39DB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9082405" y="2492375"/>
            <a:ext cx="294005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just" fontAlgn="auto">
              <a:lnSpc>
                <a:spcPct val="100000"/>
              </a:lnSpc>
            </a:pPr>
            <a:r>
              <a:rPr lang="ru-RU" altLang="zh-CN" sz="2000">
                <a:solidFill>
                  <a:schemeClr val="bg1"/>
                </a:solidFill>
                <a:latin typeface="HarmonyOS Sans SC Black" panose="00000A00000000000000" charset="-122"/>
                <a:ea typeface="HarmonyOS Sans SC Black" panose="00000A00000000000000" charset="-122"/>
                <a:cs typeface="HarmonyOS Sans SC" panose="00000500000000000000" charset="-122"/>
              </a:rPr>
              <a:t>М</a:t>
            </a:r>
            <a:r>
              <a:rPr lang="zh-CN" altLang="en-US" sz="2000">
                <a:solidFill>
                  <a:schemeClr val="bg1"/>
                </a:solidFill>
                <a:latin typeface="HarmonyOS Sans SC Black" panose="00000A00000000000000" charset="-122"/>
                <a:ea typeface="HarmonyOS Sans SC Black" panose="00000A00000000000000" charset="-122"/>
                <a:cs typeface="HarmonyOS Sans SC" panose="00000500000000000000" charset="-122"/>
              </a:rPr>
              <a:t>одель интервала управления в схеме перенацеливания-сканирования (СПС)</a:t>
            </a:r>
            <a:endParaRPr lang="zh-CN" altLang="en-US" sz="2000">
              <a:solidFill>
                <a:schemeClr val="bg1"/>
              </a:solidFill>
              <a:latin typeface="HarmonyOS Sans SC Black" panose="00000A00000000000000" charset="-122"/>
              <a:ea typeface="HarmonyOS Sans SC Black" panose="00000A00000000000000" charset="-122"/>
              <a:cs typeface="HarmonyOS Sans SC" panose="00000500000000000000" charset="-122"/>
            </a:endParaRPr>
          </a:p>
        </p:txBody>
      </p:sp>
      <p:sp>
        <p:nvSpPr>
          <p:cNvPr id="9" name="任意多边形 8"/>
          <p:cNvSpPr/>
          <p:nvPr/>
        </p:nvSpPr>
        <p:spPr>
          <a:xfrm rot="18900000" flipH="1">
            <a:off x="8501380" y="2952115"/>
            <a:ext cx="330200" cy="330200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955" h="2954">
                <a:moveTo>
                  <a:pt x="2682" y="0"/>
                </a:moveTo>
                <a:cubicBezTo>
                  <a:pt x="2832" y="0"/>
                  <a:pt x="2955" y="122"/>
                  <a:pt x="2955" y="273"/>
                </a:cubicBezTo>
                <a:lnTo>
                  <a:pt x="2955" y="2682"/>
                </a:lnTo>
                <a:cubicBezTo>
                  <a:pt x="2955" y="2832"/>
                  <a:pt x="2832" y="2954"/>
                  <a:pt x="2682" y="2954"/>
                </a:cubicBezTo>
                <a:cubicBezTo>
                  <a:pt x="2532" y="2954"/>
                  <a:pt x="2410" y="2832"/>
                  <a:pt x="2410" y="2682"/>
                </a:cubicBezTo>
                <a:lnTo>
                  <a:pt x="2410" y="546"/>
                </a:lnTo>
                <a:lnTo>
                  <a:pt x="273" y="546"/>
                </a:lnTo>
                <a:cubicBezTo>
                  <a:pt x="122" y="546"/>
                  <a:pt x="0" y="423"/>
                  <a:pt x="0" y="273"/>
                </a:cubicBezTo>
                <a:cubicBezTo>
                  <a:pt x="0" y="123"/>
                  <a:pt x="122" y="1"/>
                  <a:pt x="273" y="1"/>
                </a:cubicBezTo>
                <a:lnTo>
                  <a:pt x="2666" y="1"/>
                </a:lnTo>
                <a:lnTo>
                  <a:pt x="2668" y="0"/>
                </a:lnTo>
                <a:cubicBezTo>
                  <a:pt x="2673" y="0"/>
                  <a:pt x="2677" y="0"/>
                  <a:pt x="2682" y="0"/>
                </a:cubicBezTo>
                <a:close/>
              </a:path>
            </a:pathLst>
          </a:custGeom>
          <a:gradFill>
            <a:gsLst>
              <a:gs pos="0">
                <a:srgbClr val="0024FF">
                  <a:alpha val="0"/>
                </a:srgbClr>
              </a:gs>
              <a:gs pos="100000">
                <a:srgbClr val="0024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9349740" y="3937000"/>
            <a:ext cx="250698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just" fontAlgn="auto">
              <a:lnSpc>
                <a:spcPct val="100000"/>
              </a:lnSpc>
              <a:buClrTx/>
              <a:buSzTx/>
              <a:buFontTx/>
            </a:pPr>
            <a:r>
              <a:rPr lang="en-US" altLang="zh-CN" sz="1600">
                <a:solidFill>
                  <a:schemeClr val="bg1">
                    <a:alpha val="75000"/>
                  </a:schemeClr>
                </a:solidFill>
                <a:effectLst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+mn-ea"/>
              </a:rPr>
              <a:t>Параметрами модели перенацеливания-сканирования являются характерные моменты времени на интервале управления и значения кинематических параметров углового движения спутника в эти моменты. </a:t>
            </a:r>
            <a:endParaRPr lang="en-US" altLang="zh-CN" sz="1600">
              <a:solidFill>
                <a:schemeClr val="bg1">
                  <a:alpha val="75000"/>
                </a:schemeClr>
              </a:solidFill>
              <a:effectLst/>
              <a:latin typeface="HarmonyOS Sans SC" panose="00000500000000000000" charset="-122"/>
              <a:ea typeface="HarmonyOS Sans SC" panose="00000500000000000000" charset="-122"/>
              <a:cs typeface="HarmonyOS Sans SC" panose="00000500000000000000" charset="-122"/>
              <a:sym typeface="+mn-ea"/>
            </a:endParaRPr>
          </a:p>
        </p:txBody>
      </p:sp>
      <p:sp>
        <p:nvSpPr>
          <p:cNvPr id="17" name="任意多边形 16"/>
          <p:cNvSpPr/>
          <p:nvPr/>
        </p:nvSpPr>
        <p:spPr>
          <a:xfrm rot="18900000" flipH="1">
            <a:off x="8502015" y="4958715"/>
            <a:ext cx="330200" cy="330200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955" h="2954">
                <a:moveTo>
                  <a:pt x="2682" y="0"/>
                </a:moveTo>
                <a:cubicBezTo>
                  <a:pt x="2832" y="0"/>
                  <a:pt x="2955" y="122"/>
                  <a:pt x="2955" y="273"/>
                </a:cubicBezTo>
                <a:lnTo>
                  <a:pt x="2955" y="2682"/>
                </a:lnTo>
                <a:cubicBezTo>
                  <a:pt x="2955" y="2832"/>
                  <a:pt x="2832" y="2954"/>
                  <a:pt x="2682" y="2954"/>
                </a:cubicBezTo>
                <a:cubicBezTo>
                  <a:pt x="2532" y="2954"/>
                  <a:pt x="2410" y="2832"/>
                  <a:pt x="2410" y="2682"/>
                </a:cubicBezTo>
                <a:lnTo>
                  <a:pt x="2410" y="546"/>
                </a:lnTo>
                <a:lnTo>
                  <a:pt x="273" y="546"/>
                </a:lnTo>
                <a:cubicBezTo>
                  <a:pt x="122" y="546"/>
                  <a:pt x="0" y="423"/>
                  <a:pt x="0" y="273"/>
                </a:cubicBezTo>
                <a:cubicBezTo>
                  <a:pt x="0" y="123"/>
                  <a:pt x="122" y="1"/>
                  <a:pt x="273" y="1"/>
                </a:cubicBezTo>
                <a:lnTo>
                  <a:pt x="2666" y="1"/>
                </a:lnTo>
                <a:lnTo>
                  <a:pt x="2668" y="0"/>
                </a:lnTo>
                <a:cubicBezTo>
                  <a:pt x="2673" y="0"/>
                  <a:pt x="2677" y="0"/>
                  <a:pt x="2682" y="0"/>
                </a:cubicBezTo>
                <a:close/>
              </a:path>
            </a:pathLst>
          </a:custGeom>
          <a:gradFill>
            <a:gsLst>
              <a:gs pos="0">
                <a:srgbClr val="0024FF">
                  <a:alpha val="0"/>
                </a:srgbClr>
              </a:gs>
              <a:gs pos="100000">
                <a:srgbClr val="0024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111760" y="2701925"/>
            <a:ext cx="32111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just" fontAlgn="auto">
              <a:lnSpc>
                <a:spcPct val="100000"/>
              </a:lnSpc>
            </a:pPr>
            <a:r>
              <a:rPr lang="ru-RU" altLang="zh-CN">
                <a:solidFill>
                  <a:schemeClr val="bg1"/>
                </a:solidFill>
                <a:latin typeface="HarmonyOS Sans SC Black" panose="00000A00000000000000" charset="-122"/>
                <a:ea typeface="HarmonyOS Sans SC Black" panose="00000A00000000000000" charset="-122"/>
                <a:cs typeface="HarmonyOS Sans SC" panose="00000500000000000000" charset="-122"/>
              </a:rPr>
              <a:t>У</a:t>
            </a:r>
            <a:r>
              <a:rPr lang="zh-CN" altLang="en-US">
                <a:solidFill>
                  <a:schemeClr val="bg1"/>
                </a:solidFill>
                <a:latin typeface="HarmonyOS Sans SC Black" panose="00000A00000000000000" charset="-122"/>
                <a:ea typeface="HarmonyOS Sans SC Black" panose="00000A00000000000000" charset="-122"/>
                <a:cs typeface="HarmonyOS Sans SC" panose="00000500000000000000" charset="-122"/>
              </a:rPr>
              <a:t>равнения углового движения спутника ДЗ</a:t>
            </a:r>
            <a:endParaRPr lang="zh-CN" altLang="en-US">
              <a:solidFill>
                <a:schemeClr val="bg1"/>
              </a:solidFill>
              <a:latin typeface="HarmonyOS Sans SC Black" panose="00000A00000000000000" charset="-122"/>
              <a:ea typeface="HarmonyOS Sans SC Black" panose="00000A00000000000000" charset="-122"/>
              <a:cs typeface="HarmonyOS Sans SC" panose="00000500000000000000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15975" y="3870325"/>
            <a:ext cx="250698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just" fontAlgn="auto">
              <a:lnSpc>
                <a:spcPct val="100000"/>
              </a:lnSpc>
              <a:buClrTx/>
              <a:buSzTx/>
              <a:buFontTx/>
            </a:pPr>
            <a:r>
              <a:rPr lang="en-US" altLang="zh-CN">
                <a:solidFill>
                  <a:schemeClr val="bg1">
                    <a:alpha val="75000"/>
                  </a:schemeClr>
                </a:solidFill>
                <a:effectLst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+mn-ea"/>
              </a:rPr>
              <a:t>модель перенацеливания-сканирования включает в себя геометрические характеристики траектории и некоторый закон сканирования.</a:t>
            </a:r>
            <a:endParaRPr lang="en-US" altLang="zh-CN">
              <a:solidFill>
                <a:schemeClr val="bg1">
                  <a:alpha val="75000"/>
                </a:schemeClr>
              </a:solidFill>
              <a:effectLst/>
              <a:latin typeface="HarmonyOS Sans SC" panose="00000500000000000000" charset="-122"/>
              <a:ea typeface="HarmonyOS Sans SC" panose="00000500000000000000" charset="-122"/>
              <a:cs typeface="HarmonyOS Sans SC" panose="00000500000000000000" charset="-122"/>
              <a:sym typeface="+mn-ea"/>
            </a:endParaRPr>
          </a:p>
        </p:txBody>
      </p:sp>
      <p:sp>
        <p:nvSpPr>
          <p:cNvPr id="20" name="任意多边形 19"/>
          <p:cNvSpPr/>
          <p:nvPr/>
        </p:nvSpPr>
        <p:spPr>
          <a:xfrm rot="2700000">
            <a:off x="3625215" y="2952115"/>
            <a:ext cx="330200" cy="330200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955" h="2954">
                <a:moveTo>
                  <a:pt x="2682" y="0"/>
                </a:moveTo>
                <a:cubicBezTo>
                  <a:pt x="2832" y="0"/>
                  <a:pt x="2955" y="122"/>
                  <a:pt x="2955" y="273"/>
                </a:cubicBezTo>
                <a:lnTo>
                  <a:pt x="2955" y="2682"/>
                </a:lnTo>
                <a:cubicBezTo>
                  <a:pt x="2955" y="2832"/>
                  <a:pt x="2832" y="2954"/>
                  <a:pt x="2682" y="2954"/>
                </a:cubicBezTo>
                <a:cubicBezTo>
                  <a:pt x="2532" y="2954"/>
                  <a:pt x="2410" y="2832"/>
                  <a:pt x="2410" y="2682"/>
                </a:cubicBezTo>
                <a:lnTo>
                  <a:pt x="2410" y="546"/>
                </a:lnTo>
                <a:lnTo>
                  <a:pt x="273" y="546"/>
                </a:lnTo>
                <a:cubicBezTo>
                  <a:pt x="122" y="546"/>
                  <a:pt x="0" y="423"/>
                  <a:pt x="0" y="273"/>
                </a:cubicBezTo>
                <a:cubicBezTo>
                  <a:pt x="0" y="123"/>
                  <a:pt x="122" y="1"/>
                  <a:pt x="273" y="1"/>
                </a:cubicBezTo>
                <a:lnTo>
                  <a:pt x="2666" y="1"/>
                </a:lnTo>
                <a:lnTo>
                  <a:pt x="2668" y="0"/>
                </a:lnTo>
                <a:cubicBezTo>
                  <a:pt x="2673" y="0"/>
                  <a:pt x="2677" y="0"/>
                  <a:pt x="2682" y="0"/>
                </a:cubicBezTo>
                <a:close/>
              </a:path>
            </a:pathLst>
          </a:custGeom>
          <a:gradFill>
            <a:gsLst>
              <a:gs pos="0">
                <a:srgbClr val="0024FF">
                  <a:alpha val="0"/>
                </a:srgbClr>
              </a:gs>
              <a:gs pos="100000">
                <a:srgbClr val="0024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23" name="任意多边形 22"/>
          <p:cNvSpPr/>
          <p:nvPr/>
        </p:nvSpPr>
        <p:spPr>
          <a:xfrm rot="2700000">
            <a:off x="3625850" y="4958715"/>
            <a:ext cx="330200" cy="330200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955" h="2954">
                <a:moveTo>
                  <a:pt x="2682" y="0"/>
                </a:moveTo>
                <a:cubicBezTo>
                  <a:pt x="2832" y="0"/>
                  <a:pt x="2955" y="122"/>
                  <a:pt x="2955" y="273"/>
                </a:cubicBezTo>
                <a:lnTo>
                  <a:pt x="2955" y="2682"/>
                </a:lnTo>
                <a:cubicBezTo>
                  <a:pt x="2955" y="2832"/>
                  <a:pt x="2832" y="2954"/>
                  <a:pt x="2682" y="2954"/>
                </a:cubicBezTo>
                <a:cubicBezTo>
                  <a:pt x="2532" y="2954"/>
                  <a:pt x="2410" y="2832"/>
                  <a:pt x="2410" y="2682"/>
                </a:cubicBezTo>
                <a:lnTo>
                  <a:pt x="2410" y="546"/>
                </a:lnTo>
                <a:lnTo>
                  <a:pt x="273" y="546"/>
                </a:lnTo>
                <a:cubicBezTo>
                  <a:pt x="122" y="546"/>
                  <a:pt x="0" y="423"/>
                  <a:pt x="0" y="273"/>
                </a:cubicBezTo>
                <a:cubicBezTo>
                  <a:pt x="0" y="123"/>
                  <a:pt x="122" y="1"/>
                  <a:pt x="273" y="1"/>
                </a:cubicBezTo>
                <a:lnTo>
                  <a:pt x="2666" y="1"/>
                </a:lnTo>
                <a:lnTo>
                  <a:pt x="2668" y="0"/>
                </a:lnTo>
                <a:cubicBezTo>
                  <a:pt x="2673" y="0"/>
                  <a:pt x="2677" y="0"/>
                  <a:pt x="2682" y="0"/>
                </a:cubicBezTo>
                <a:close/>
              </a:path>
            </a:pathLst>
          </a:custGeom>
          <a:gradFill>
            <a:gsLst>
              <a:gs pos="0">
                <a:srgbClr val="0024FF">
                  <a:alpha val="0"/>
                </a:srgbClr>
              </a:gs>
              <a:gs pos="100000">
                <a:srgbClr val="0024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7" name="圆角矩形 36"/>
          <p:cNvSpPr/>
          <p:nvPr/>
        </p:nvSpPr>
        <p:spPr>
          <a:xfrm rot="12600000">
            <a:off x="800735" y="628015"/>
            <a:ext cx="205105" cy="204470"/>
          </a:xfrm>
          <a:prstGeom prst="roundRect">
            <a:avLst>
              <a:gd name="adj" fmla="val 50000"/>
            </a:avLst>
          </a:prstGeom>
          <a:ln w="63500" cap="rnd">
            <a:gradFill>
              <a:gsLst>
                <a:gs pos="30000">
                  <a:srgbClr val="39DBB2">
                    <a:alpha val="0"/>
                  </a:srgbClr>
                </a:gs>
                <a:gs pos="100000">
                  <a:srgbClr val="39DBB2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6" name="文本框 35"/>
          <p:cNvSpPr txBox="1"/>
          <p:nvPr/>
        </p:nvSpPr>
        <p:spPr>
          <a:xfrm>
            <a:off x="1102995" y="252730"/>
            <a:ext cx="3613785" cy="706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indent="0" algn="l" fontAlgn="auto"/>
            <a:r>
              <a:rPr lang="zh-CN" altLang="en-US" sz="2000">
                <a:ln/>
                <a:gradFill>
                  <a:gsLst>
                    <a:gs pos="50000">
                      <a:schemeClr val="accent4"/>
                    </a:gs>
                    <a:gs pos="0">
                      <a:schemeClr val="accent4">
                        <a:lumMod val="25000"/>
                        <a:lumOff val="75000"/>
                      </a:schemeClr>
                    </a:gs>
                    <a:gs pos="100000">
                      <a:schemeClr val="accent4">
                        <a:lumMod val="85000"/>
                      </a:schemeClr>
                    </a:gs>
                  </a:gsLst>
                  <a:lin ang="5400000" scaled="1"/>
                </a:gradFill>
                <a:effectLst/>
                <a:latin typeface="优设标题黑" panose="00000500000000000000" charset="-122"/>
                <a:ea typeface="优设标题黑" panose="00000500000000000000" charset="-122"/>
                <a:cs typeface="HarmonyOS Sans SC Black" panose="00000A00000000000000" charset="-122"/>
              </a:rPr>
              <a:t>В заключение, резюмируя и обобщая выводы</a:t>
            </a:r>
            <a:endParaRPr lang="zh-CN" altLang="en-US" sz="2000">
              <a:ln/>
              <a:gradFill>
                <a:gsLst>
                  <a:gs pos="50000">
                    <a:schemeClr val="accent4"/>
                  </a:gs>
                  <a:gs pos="0">
                    <a:schemeClr val="accent4">
                      <a:lumMod val="25000"/>
                      <a:lumOff val="75000"/>
                    </a:schemeClr>
                  </a:gs>
                  <a:gs pos="100000">
                    <a:schemeClr val="accent4">
                      <a:lumMod val="85000"/>
                    </a:schemeClr>
                  </a:gs>
                </a:gsLst>
                <a:lin ang="5400000" scaled="1"/>
              </a:gradFill>
              <a:effectLst/>
              <a:latin typeface="优设标题黑" panose="00000500000000000000" charset="-122"/>
              <a:ea typeface="优设标题黑" panose="00000500000000000000" charset="-122"/>
              <a:cs typeface="HarmonyOS Sans SC Black" panose="00000A00000000000000" charset="-122"/>
            </a:endParaRPr>
          </a:p>
        </p:txBody>
      </p:sp>
      <p:cxnSp>
        <p:nvCxnSpPr>
          <p:cNvPr id="39" name="直接连接符 38"/>
          <p:cNvCxnSpPr/>
          <p:nvPr/>
        </p:nvCxnSpPr>
        <p:spPr>
          <a:xfrm>
            <a:off x="935355" y="1019810"/>
            <a:ext cx="845820" cy="0"/>
          </a:xfrm>
          <a:prstGeom prst="line">
            <a:avLst/>
          </a:prstGeom>
          <a:ln>
            <a:solidFill>
              <a:srgbClr val="39DB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文本框 42"/>
          <p:cNvSpPr txBox="1"/>
          <p:nvPr/>
        </p:nvSpPr>
        <p:spPr>
          <a:xfrm>
            <a:off x="635" y="1464945"/>
            <a:ext cx="5080000" cy="4862830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indent="0" algn="just" fontAlgn="auto">
              <a:lnSpc>
                <a:spcPct val="100000"/>
              </a:lnSpc>
              <a:buClrTx/>
              <a:buSzTx/>
              <a:buFontTx/>
              <a:buNone/>
            </a:pPr>
            <a:r>
              <a:rPr lang="ru-RU" altLang="en-US" sz="1400">
                <a:ln/>
                <a:solidFill>
                  <a:schemeClr val="accent4"/>
                </a:solidFill>
                <a:effectLst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+mn-ea"/>
              </a:rPr>
              <a:t>С</a:t>
            </a:r>
            <a:r>
              <a:rPr lang="en-US" altLang="zh-CN" sz="1400">
                <a:ln/>
                <a:solidFill>
                  <a:schemeClr val="accent4"/>
                </a:solidFill>
                <a:effectLst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+mn-ea"/>
              </a:rPr>
              <a:t>ледует отметить, что в рамках общей задачи синтеза интегральных программ управления космической системой ДЗ на длительных (многооборотных) интервалах полета рассмотрена задача оптимизации схемы, состоящей из пар маневров управления спутником при перенацеливании оптико-электронной аппаратуры зондирования и сканировании произвольных траекторий в режиме "push broom". Дело в том, что оптико-электронная аппаратура наблюдения, видео- и фотосъемки движется вместе со спутником по орбите, любая новая строка полученной видео- и фото-информации соответствует другому участку местности. Длина информационной строки в проекции на местности называется полосой захвата. В большинстве космических систем ДЗ такой режим съемки является основным, особенно в системах высокого разрешения и называется "заметанием" или, по-английски "push broom". Основное условие проведения съемки в режиме "push broom" – это чтобы за время экспозиции перемещение линии визирования местности не превышало проекцию одного фоточувствительного элемента на местность в направлении полета.</a:t>
            </a:r>
            <a:endParaRPr lang="en-US" altLang="zh-CN" sz="1400">
              <a:ln/>
              <a:solidFill>
                <a:schemeClr val="accent4"/>
              </a:solidFill>
              <a:effectLst/>
              <a:latin typeface="HarmonyOS Sans SC" panose="00000500000000000000" charset="-122"/>
              <a:ea typeface="HarmonyOS Sans SC" panose="00000500000000000000" charset="-122"/>
              <a:cs typeface="HarmonyOS Sans SC" panose="000005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188960" y="-22225"/>
            <a:ext cx="4003040" cy="11751310"/>
          </a:xfrm>
          <a:prstGeom prst="rect">
            <a:avLst/>
          </a:prstGeom>
          <a:noFill/>
        </p:spPr>
        <p:txBody>
          <a:bodyPr wrap="square" rtlCol="0" anchor="t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indent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1400">
                <a:ln/>
                <a:solidFill>
                  <a:schemeClr val="accent4"/>
                </a:solidFill>
                <a:effectLst/>
                <a:latin typeface="HarmonyOS Sans SC Black" panose="00000A00000000000000" charset="-122"/>
                <a:ea typeface="HarmonyOS Sans SC Black" panose="00000A00000000000000" charset="-122"/>
                <a:cs typeface="HarmonyOS Sans SC" panose="00000500000000000000" charset="-122"/>
                <a:sym typeface="+mn-ea"/>
              </a:rPr>
              <a:t>Рассмотренная схема сканирования с перенацеливанием является моделью элементарной операции управления положением спутника в рамках интегральной программы управления. Дальнейшая оптимизация этой схемы позволит повысить качество получаемых данных и эффективность работы космической системы ДЗ на заданной траектории полета. Задачу оптимизации можно сформулировать следующим образом, во-первых, решить задачу оптимального управления переориентацией спутника с произвольными граничными условиями при перенацеливании зондирующей аппаратуры, во-вторых, решить задачу оптимального интегрирования управляющих программ для маневров перенацеливания-сканирования. Решения этих задач необходимо разработать метод пошаговой аппроксимации. Эффективность метода, его высокая скорость сходимости, могут быть подтверждены математическим моделированием, и в целом, это может привести к разработке общего алгоритма решения задачи оптимизации схемы перенацеливания-сканирования, актуального и в случае многолучевого сканирования геометрически сложных областей.</a:t>
            </a:r>
            <a:endParaRPr lang="en-US" altLang="zh-CN" sz="1400">
              <a:ln/>
              <a:solidFill>
                <a:schemeClr val="accent4"/>
              </a:solidFill>
              <a:effectLst/>
              <a:latin typeface="HarmonyOS Sans SC Black" panose="00000A00000000000000" charset="-122"/>
              <a:ea typeface="HarmonyOS Sans SC Black" panose="00000A00000000000000" charset="-122"/>
              <a:cs typeface="HarmonyOS Sans SC" panose="00000500000000000000" charset="-122"/>
              <a:sym typeface="+mn-ea"/>
            </a:endParaRPr>
          </a:p>
        </p:txBody>
      </p:sp>
      <p:pic>
        <p:nvPicPr>
          <p:cNvPr id="6" name="图片 5" descr="pexels-ahsanjaya-8764651"/>
          <p:cNvPicPr>
            <a:picLocks noChangeAspect="1"/>
          </p:cNvPicPr>
          <p:nvPr/>
        </p:nvPicPr>
        <p:blipFill>
          <a:blip r:embed="rId1">
            <a:grayscl/>
            <a:lum bright="-24000" contrast="6000"/>
          </a:blip>
          <a:srcRect l="16754" r="30098" b="21831"/>
          <a:stretch>
            <a:fillRect/>
          </a:stretch>
        </p:blipFill>
        <p:spPr>
          <a:xfrm>
            <a:off x="5080635" y="635"/>
            <a:ext cx="3108325" cy="685736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95" h="10799">
                <a:moveTo>
                  <a:pt x="0" y="0"/>
                </a:moveTo>
                <a:lnTo>
                  <a:pt x="4895" y="0"/>
                </a:lnTo>
                <a:lnTo>
                  <a:pt x="4895" y="10799"/>
                </a:lnTo>
                <a:lnTo>
                  <a:pt x="0" y="10799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3" name="矩形 12"/>
          <p:cNvSpPr/>
          <p:nvPr/>
        </p:nvSpPr>
        <p:spPr>
          <a:xfrm>
            <a:off x="8036560" y="0"/>
            <a:ext cx="152400" cy="4418965"/>
          </a:xfrm>
          <a:prstGeom prst="rect">
            <a:avLst/>
          </a:prstGeom>
          <a:gradFill>
            <a:gsLst>
              <a:gs pos="0">
                <a:srgbClr val="39DBB2">
                  <a:alpha val="0"/>
                </a:srgbClr>
              </a:gs>
              <a:gs pos="100000">
                <a:srgbClr val="39DBB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 userDrawn="1"/>
        </p:nvSpPr>
        <p:spPr>
          <a:xfrm>
            <a:off x="1371600" y="180975"/>
            <a:ext cx="8940165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l"/>
            <a:r>
              <a:rPr lang="zh-CN" altLang="en-US" sz="3200">
                <a:ln/>
                <a:solidFill>
                  <a:schemeClr val="accent4"/>
                </a:solidFill>
                <a:effectLst/>
                <a:latin typeface="优设标题黑" panose="00000500000000000000" charset="-122"/>
                <a:ea typeface="优设标题黑" panose="00000500000000000000" charset="-122"/>
                <a:cs typeface="HarmonyOS Sans SC Black" panose="00000A00000000000000" charset="-122"/>
              </a:rPr>
              <a:t>Спасибо за внимание и прослушивание ! </a:t>
            </a:r>
            <a:endParaRPr lang="zh-CN" altLang="en-US" sz="3200">
              <a:ln/>
              <a:solidFill>
                <a:schemeClr val="accent4"/>
              </a:solidFill>
              <a:effectLst/>
              <a:latin typeface="优设标题黑" panose="00000500000000000000" charset="-122"/>
              <a:ea typeface="优设标题黑" panose="00000500000000000000" charset="-122"/>
              <a:cs typeface="HarmonyOS Sans SC Black" panose="00000A00000000000000" charset="-122"/>
            </a:endParaRPr>
          </a:p>
        </p:txBody>
      </p:sp>
      <p:sp>
        <p:nvSpPr>
          <p:cNvPr id="21" name="文本框 20"/>
          <p:cNvSpPr txBox="1"/>
          <p:nvPr userDrawn="1"/>
        </p:nvSpPr>
        <p:spPr>
          <a:xfrm>
            <a:off x="0" y="848995"/>
            <a:ext cx="3545205" cy="31375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algn="just" fontAlgn="auto">
              <a:lnSpc>
                <a:spcPct val="100000"/>
              </a:lnSpc>
            </a:pPr>
            <a:r>
              <a:rPr lang="en-US" altLang="zh-CN" sz="2400">
                <a:solidFill>
                  <a:schemeClr val="bg1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+mn-ea"/>
              </a:rPr>
              <a:t>Очень рад, что у меня возможность участвовать в данном собрании . </a:t>
            </a:r>
            <a:endParaRPr lang="en-US" altLang="zh-CN" sz="2400">
              <a:solidFill>
                <a:schemeClr val="bg1"/>
              </a:solidFill>
              <a:latin typeface="HarmonyOS Sans SC" panose="00000500000000000000" charset="-122"/>
              <a:ea typeface="HarmonyOS Sans SC" panose="00000500000000000000" charset="-122"/>
              <a:cs typeface="HarmonyOS Sans SC" panose="000005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533765" y="3355340"/>
            <a:ext cx="3589020" cy="25850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just"/>
            <a:r>
              <a:rPr lang="en-US" altLang="zh-CN" sz="2400">
                <a:solidFill>
                  <a:schemeClr val="bg1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+mn-ea"/>
              </a:rPr>
              <a:t>Если Вас интересует моя статья, после доклада давайте поговорим об этом.</a:t>
            </a:r>
            <a:endParaRPr lang="en-US" altLang="zh-CN" sz="2400">
              <a:solidFill>
                <a:schemeClr val="bg1"/>
              </a:solidFill>
              <a:latin typeface="HarmonyOS Sans SC" panose="00000500000000000000" charset="-122"/>
              <a:ea typeface="HarmonyOS Sans SC" panose="00000500000000000000" charset="-122"/>
              <a:cs typeface="HarmonyOS Sans SC" panose="00000500000000000000" charset="-122"/>
              <a:sym typeface="+mn-ea"/>
            </a:endParaRPr>
          </a:p>
          <a:p>
            <a:pPr algn="just"/>
            <a:endParaRPr lang="en-US" altLang="zh-CN" sz="2400">
              <a:solidFill>
                <a:schemeClr val="bg1"/>
              </a:solidFill>
              <a:latin typeface="HarmonyOS Sans SC" panose="00000500000000000000" charset="-122"/>
              <a:ea typeface="HarmonyOS Sans SC" panose="00000500000000000000" charset="-122"/>
              <a:cs typeface="HarmonyOS Sans SC" panose="000005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6680200" y="704215"/>
            <a:ext cx="154686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6000">
                <a:solidFill>
                  <a:schemeClr val="bg1"/>
                </a:solidFill>
                <a:effectLst>
                  <a:outerShdw blurRad="635000" dist="355600" dir="2700000" algn="tl" rotWithShape="0">
                    <a:schemeClr val="tx1">
                      <a:lumMod val="95000"/>
                      <a:lumOff val="5000"/>
                      <a:alpha val="35000"/>
                    </a:schemeClr>
                  </a:outerShdw>
                </a:effectLst>
                <a:latin typeface="优设标题黑" panose="00000500000000000000" charset="-122"/>
                <a:ea typeface="优设标题黑" panose="00000500000000000000" charset="-122"/>
                <a:cs typeface="HarmonyOS Sans SC Black" panose="00000A00000000000000" charset="-122"/>
              </a:rPr>
              <a:t>1</a:t>
            </a:r>
            <a:endParaRPr lang="en-US" altLang="zh-CN" sz="6000">
              <a:solidFill>
                <a:schemeClr val="bg1"/>
              </a:solidFill>
              <a:effectLst>
                <a:outerShdw blurRad="635000" dist="355600" dir="2700000" algn="tl" rotWithShape="0">
                  <a:schemeClr val="tx1">
                    <a:lumMod val="95000"/>
                    <a:lumOff val="5000"/>
                    <a:alpha val="35000"/>
                  </a:schemeClr>
                </a:outerShdw>
              </a:effectLst>
              <a:latin typeface="优设标题黑" panose="00000500000000000000" charset="-122"/>
              <a:ea typeface="优设标题黑" panose="00000500000000000000" charset="-122"/>
              <a:cs typeface="HarmonyOS Sans SC Black" panose="00000A00000000000000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8227060" y="273050"/>
            <a:ext cx="3262630" cy="11684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just">
              <a:lnSpc>
                <a:spcPct val="130000"/>
              </a:lnSpc>
              <a:buClrTx/>
              <a:buSzTx/>
              <a:buFontTx/>
            </a:pPr>
            <a:r>
              <a:rPr lang="zh-CN" altLang="en-US" sz="1200">
                <a:solidFill>
                  <a:schemeClr val="bg1"/>
                </a:solidFill>
                <a:latin typeface="Times New Roman" panose="02020603050405020304" charset="0"/>
                <a:ea typeface="HarmonyOS Sans SC Bold" panose="00000800000000000000" charset="-122"/>
                <a:cs typeface="Times New Roman" panose="02020603050405020304" charset="0"/>
              </a:rPr>
              <a:t>Показано понятие дистанционного зондирования поверхности Земли, присущие ему проблемы и трудности и необходимость разработки програ</a:t>
            </a:r>
            <a:r>
              <a:rPr lang="zh-CN" altLang="en-US" sz="1200">
                <a:solidFill>
                  <a:schemeClr val="bg1"/>
                </a:solidFill>
                <a:latin typeface="HarmonyOS Sans SC Bold" panose="00000800000000000000" charset="-122"/>
                <a:ea typeface="HarmonyOS Sans SC Bold" panose="00000800000000000000" charset="-122"/>
                <a:cs typeface="HarmonyOS Sans SC" panose="00000500000000000000" charset="-122"/>
              </a:rPr>
              <a:t>мм управления положением и движением космической системы дистанционного зондирования Земли.</a:t>
            </a:r>
            <a:endParaRPr lang="zh-CN" altLang="en-US" sz="1200">
              <a:solidFill>
                <a:schemeClr val="bg1"/>
              </a:solidFill>
              <a:latin typeface="HarmonyOS Sans SC Bold" panose="00000800000000000000" charset="-122"/>
              <a:ea typeface="HarmonyOS Sans SC Bold" panose="00000800000000000000" charset="-122"/>
              <a:cs typeface="HarmonyOS Sans SC" panose="000005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5986780" y="2348230"/>
            <a:ext cx="154686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6000">
                <a:solidFill>
                  <a:schemeClr val="bg1"/>
                </a:solidFill>
                <a:effectLst>
                  <a:outerShdw blurRad="635000" dist="355600" dir="2700000" algn="tl" rotWithShape="0">
                    <a:schemeClr val="tx1">
                      <a:lumMod val="95000"/>
                      <a:lumOff val="5000"/>
                      <a:alpha val="35000"/>
                    </a:schemeClr>
                  </a:outerShdw>
                </a:effectLst>
                <a:latin typeface="优设标题黑" panose="00000500000000000000" charset="-122"/>
                <a:ea typeface="优设标题黑" panose="00000500000000000000" charset="-122"/>
                <a:cs typeface="HarmonyOS Sans SC Black" panose="00000A00000000000000" charset="-122"/>
              </a:rPr>
              <a:t>2</a:t>
            </a:r>
            <a:endParaRPr lang="en-US" altLang="zh-CN" sz="6000">
              <a:solidFill>
                <a:schemeClr val="bg1"/>
              </a:solidFill>
              <a:effectLst>
                <a:outerShdw blurRad="635000" dist="355600" dir="2700000" algn="tl" rotWithShape="0">
                  <a:schemeClr val="tx1">
                    <a:lumMod val="95000"/>
                    <a:lumOff val="5000"/>
                    <a:alpha val="35000"/>
                  </a:schemeClr>
                </a:outerShdw>
              </a:effectLst>
              <a:latin typeface="优设标题黑" panose="00000500000000000000" charset="-122"/>
              <a:ea typeface="优设标题黑" panose="00000500000000000000" charset="-122"/>
              <a:cs typeface="HarmonyOS Sans SC Black" panose="00000A00000000000000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4"/>
            </p:custDataLst>
          </p:nvPr>
        </p:nvSpPr>
        <p:spPr>
          <a:xfrm>
            <a:off x="7636510" y="2038350"/>
            <a:ext cx="3844290" cy="17697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130000"/>
              </a:lnSpc>
            </a:pPr>
            <a:r>
              <a:rPr lang="zh-CN" altLang="en-US" sz="1200">
                <a:solidFill>
                  <a:schemeClr val="bg1"/>
                </a:solidFill>
                <a:latin typeface="HarmonyOS Sans SC Bold" panose="00000800000000000000" charset="-122"/>
                <a:ea typeface="HarmonyOS Sans SC Bold" panose="00000800000000000000" charset="-122"/>
                <a:cs typeface="HarmonyOS Sans SC" panose="00000500000000000000" charset="-122"/>
              </a:rPr>
              <a:t>Для сканирования геометрически сложных криволинейных траекторий, повторяющих особенности рельефа, необходимо разрабатывать новые методы и алгоритмы управления космической системы ДЗ (спутника), включая перенацеливание зондирующей аппаратуры.</a:t>
            </a:r>
            <a:endParaRPr lang="zh-CN" altLang="en-US" sz="1200">
              <a:solidFill>
                <a:schemeClr val="bg1"/>
              </a:solidFill>
              <a:latin typeface="HarmonyOS Sans SC Bold" panose="00000800000000000000" charset="-122"/>
              <a:ea typeface="HarmonyOS Sans SC Bold" panose="00000800000000000000" charset="-122"/>
              <a:cs typeface="HarmonyOS Sans SC" panose="000005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5322570" y="4289425"/>
            <a:ext cx="154686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6000">
                <a:solidFill>
                  <a:schemeClr val="bg1"/>
                </a:solidFill>
                <a:effectLst>
                  <a:outerShdw blurRad="635000" dist="355600" dir="2700000" algn="tl" rotWithShape="0">
                    <a:schemeClr val="tx1">
                      <a:lumMod val="95000"/>
                      <a:lumOff val="5000"/>
                      <a:alpha val="35000"/>
                    </a:schemeClr>
                  </a:outerShdw>
                </a:effectLst>
                <a:latin typeface="优设标题黑" panose="00000500000000000000" charset="-122"/>
                <a:ea typeface="优设标题黑" panose="00000500000000000000" charset="-122"/>
                <a:cs typeface="HarmonyOS Sans SC Black" panose="00000A00000000000000" charset="-122"/>
              </a:rPr>
              <a:t>3</a:t>
            </a:r>
            <a:endParaRPr lang="en-US" altLang="zh-CN" sz="6000">
              <a:solidFill>
                <a:schemeClr val="bg1"/>
              </a:solidFill>
              <a:effectLst>
                <a:outerShdw blurRad="635000" dist="355600" dir="2700000" algn="tl" rotWithShape="0">
                  <a:schemeClr val="tx1">
                    <a:lumMod val="95000"/>
                    <a:lumOff val="5000"/>
                    <a:alpha val="35000"/>
                  </a:schemeClr>
                </a:outerShdw>
              </a:effectLst>
              <a:latin typeface="优设标题黑" panose="00000500000000000000" charset="-122"/>
              <a:ea typeface="优设标题黑" panose="00000500000000000000" charset="-122"/>
              <a:cs typeface="HarmonyOS Sans SC Black" panose="00000A00000000000000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7141210" y="3806190"/>
            <a:ext cx="4347845" cy="20097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130000"/>
              </a:lnSpc>
            </a:pPr>
            <a:r>
              <a:rPr lang="zh-CN" altLang="en-US" sz="1200">
                <a:solidFill>
                  <a:schemeClr val="bg1"/>
                </a:solidFill>
                <a:latin typeface="HarmonyOS Sans SC Bold" panose="00000800000000000000" charset="-122"/>
                <a:ea typeface="HarmonyOS Sans SC Bold" panose="00000800000000000000" charset="-122"/>
                <a:cs typeface="HarmonyOS Sans SC" panose="00000500000000000000" charset="-122"/>
              </a:rPr>
              <a:t>Рассмотрена общая модель перенацеливания-сканирования и проблемы ее оптимизации, связанные с синтезом оптимальных планов зондирования. Показана необходимость дальнейшей оптимизации схемы перенацеливания-сканирования, что позволит повысить качество получаемых данных и эффективность работы космической системы ДЗ на заданной траектории полета.</a:t>
            </a:r>
            <a:endParaRPr lang="zh-CN" altLang="en-US" sz="1200">
              <a:solidFill>
                <a:schemeClr val="bg1"/>
              </a:solidFill>
              <a:latin typeface="HarmonyOS Sans SC Bold" panose="00000800000000000000" charset="-122"/>
              <a:ea typeface="HarmonyOS Sans SC Bold" panose="00000800000000000000" charset="-122"/>
              <a:cs typeface="HarmonyOS Sans SC" panose="00000500000000000000" charset="-122"/>
            </a:endParaRPr>
          </a:p>
        </p:txBody>
      </p:sp>
      <p:sp>
        <p:nvSpPr>
          <p:cNvPr id="18" name="文本框 17"/>
          <p:cNvSpPr txBox="1"/>
          <p:nvPr userDrawn="1"/>
        </p:nvSpPr>
        <p:spPr>
          <a:xfrm>
            <a:off x="433070" y="412750"/>
            <a:ext cx="27101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 Black" panose="00000A00000000000000" charset="-122"/>
                <a:ea typeface="HarmonyOS Sans SC Black" panose="00000A00000000000000" charset="-122"/>
                <a:cs typeface="HarmonyOS Sans SC Black" panose="00000A00000000000000" charset="-122"/>
              </a:rPr>
              <a:t>CONTENTS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armonyOS Sans SC Black" panose="00000A00000000000000" charset="-122"/>
              <a:ea typeface="HarmonyOS Sans SC Black" panose="00000A00000000000000" charset="-122"/>
              <a:cs typeface="HarmonyOS Sans SC Black" panose="00000A00000000000000" charset="-122"/>
            </a:endParaRPr>
          </a:p>
        </p:txBody>
      </p:sp>
      <p:sp>
        <p:nvSpPr>
          <p:cNvPr id="19" name="文本框 18"/>
          <p:cNvSpPr txBox="1"/>
          <p:nvPr userDrawn="1"/>
        </p:nvSpPr>
        <p:spPr>
          <a:xfrm>
            <a:off x="9670415" y="-434340"/>
            <a:ext cx="23355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>
              <a:lnSpc>
                <a:spcPct val="150000"/>
              </a:lnSpc>
            </a:pPr>
            <a:r>
              <a:rPr lang="en-US" altLang="zh-CN" sz="1200">
                <a:solidFill>
                  <a:schemeClr val="bg1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+mn-ea"/>
              </a:rPr>
              <a:t>www.docer.com</a:t>
            </a:r>
            <a:endParaRPr lang="en-US" altLang="zh-CN" sz="1200">
              <a:solidFill>
                <a:schemeClr val="bg1"/>
              </a:solidFill>
              <a:latin typeface="HarmonyOS Sans SC" panose="00000500000000000000" charset="-122"/>
              <a:ea typeface="HarmonyOS Sans SC" panose="00000500000000000000" charset="-122"/>
              <a:cs typeface="HarmonyOS Sans SC" panose="000005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7"/>
            </p:custDataLst>
          </p:nvPr>
        </p:nvSpPr>
        <p:spPr>
          <a:xfrm>
            <a:off x="4916805" y="5772785"/>
            <a:ext cx="154686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 sz="6000">
                <a:solidFill>
                  <a:schemeClr val="bg1"/>
                </a:solidFill>
                <a:effectLst>
                  <a:outerShdw blurRad="635000" dist="355600" dir="2700000" algn="tl" rotWithShape="0">
                    <a:schemeClr val="tx1">
                      <a:lumMod val="95000"/>
                      <a:lumOff val="5000"/>
                      <a:alpha val="35000"/>
                    </a:schemeClr>
                  </a:outerShdw>
                </a:effectLst>
                <a:latin typeface="优设标题黑" panose="00000500000000000000" charset="-122"/>
                <a:ea typeface="优设标题黑" panose="00000500000000000000" charset="-122"/>
                <a:cs typeface="HarmonyOS Sans SC Black" panose="00000A00000000000000" charset="-122"/>
              </a:rPr>
              <a:t>4</a:t>
            </a:r>
            <a:endParaRPr lang="ru-RU" altLang="en-US" sz="6000">
              <a:solidFill>
                <a:schemeClr val="bg1"/>
              </a:solidFill>
              <a:effectLst>
                <a:outerShdw blurRad="635000" dist="355600" dir="2700000" algn="tl" rotWithShape="0">
                  <a:schemeClr val="tx1">
                    <a:lumMod val="95000"/>
                    <a:lumOff val="5000"/>
                    <a:alpha val="35000"/>
                  </a:schemeClr>
                </a:outerShdw>
              </a:effectLst>
              <a:latin typeface="优设标题黑" panose="00000500000000000000" charset="-122"/>
              <a:ea typeface="优设标题黑" panose="00000500000000000000" charset="-122"/>
              <a:cs typeface="HarmonyOS Sans SC Black" panose="00000A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680200" y="5909310"/>
            <a:ext cx="48006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zh-CN" altLang="en-US" sz="1200">
                <a:solidFill>
                  <a:schemeClr val="bg1"/>
                </a:solidFill>
                <a:latin typeface="HarmonyOS Sans SC Bold" panose="00000800000000000000" charset="-122"/>
                <a:ea typeface="HarmonyOS Sans SC Bold" panose="00000800000000000000" charset="-122"/>
                <a:cs typeface="HarmonyOS Sans SC" panose="00000500000000000000" charset="-122"/>
              </a:rPr>
              <a:t>В целом, это может привести к разработке общего алгоритма решения задачи оптимизации схемы перенацеливания-сканирования, актуального и в случае сканирования геометрически сложных областей.</a:t>
            </a:r>
            <a:endParaRPr lang="zh-CN" altLang="en-US" sz="1200">
              <a:solidFill>
                <a:schemeClr val="bg1"/>
              </a:solidFill>
              <a:latin typeface="HarmonyOS Sans SC Bold" panose="00000800000000000000" charset="-122"/>
              <a:ea typeface="HarmonyOS Sans SC Bold" panose="00000800000000000000" charset="-122"/>
              <a:cs typeface="HarmonyOS Sans SC" panose="0000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文本框 6" descr="7b0a20202020227461726765744d6f64756c65223a20226b6f6e6c696e65666f6e7473220a7d0a"/>
          <p:cNvSpPr txBox="1"/>
          <p:nvPr userDrawn="1"/>
        </p:nvSpPr>
        <p:spPr>
          <a:xfrm>
            <a:off x="3134360" y="4475480"/>
            <a:ext cx="59232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7200">
                <a:gradFill>
                  <a:gsLst>
                    <a:gs pos="29000">
                      <a:schemeClr val="accent1">
                        <a:lumMod val="5000"/>
                        <a:lumOff val="95000"/>
                        <a:alpha val="60000"/>
                      </a:schemeClr>
                    </a:gs>
                    <a:gs pos="76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effectLst/>
                <a:latin typeface="优设标题黑" panose="00000500000000000000" charset="-122"/>
                <a:ea typeface="优设标题黑" panose="00000500000000000000" charset="-122"/>
                <a:cs typeface="HarmonyOS Sans SC Black" panose="00000A00000000000000" charset="-122"/>
              </a:rPr>
              <a:t>PART 01</a:t>
            </a:r>
            <a:endParaRPr lang="zh-CN" altLang="en-US" sz="7200">
              <a:gradFill>
                <a:gsLst>
                  <a:gs pos="29000">
                    <a:schemeClr val="accent1">
                      <a:lumMod val="5000"/>
                      <a:lumOff val="95000"/>
                      <a:alpha val="60000"/>
                    </a:schemeClr>
                  </a:gs>
                  <a:gs pos="76000">
                    <a:schemeClr val="bg1">
                      <a:alpha val="0"/>
                    </a:schemeClr>
                  </a:gs>
                </a:gsLst>
                <a:lin ang="5400000" scaled="0"/>
              </a:gradFill>
              <a:effectLst/>
              <a:latin typeface="优设标题黑" panose="00000500000000000000" charset="-122"/>
              <a:ea typeface="优设标题黑" panose="00000500000000000000" charset="-122"/>
              <a:cs typeface="HarmonyOS Sans SC Black" panose="00000A00000000000000" charset="-122"/>
            </a:endParaRPr>
          </a:p>
        </p:txBody>
      </p:sp>
      <p:sp>
        <p:nvSpPr>
          <p:cNvPr id="5" name="矩形 4"/>
          <p:cNvSpPr/>
          <p:nvPr/>
        </p:nvSpPr>
        <p:spPr>
          <a:xfrm rot="18900000">
            <a:off x="9592945" y="902335"/>
            <a:ext cx="4779010" cy="4779010"/>
          </a:xfrm>
          <a:prstGeom prst="rect">
            <a:avLst/>
          </a:prstGeom>
          <a:gradFill>
            <a:gsLst>
              <a:gs pos="70000">
                <a:srgbClr val="39DBB2">
                  <a:alpha val="0"/>
                </a:srgbClr>
              </a:gs>
              <a:gs pos="100000">
                <a:srgbClr val="39DBB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 rot="8100000">
            <a:off x="-2351405" y="902335"/>
            <a:ext cx="4779010" cy="4779010"/>
          </a:xfrm>
          <a:prstGeom prst="rect">
            <a:avLst/>
          </a:prstGeom>
          <a:gradFill>
            <a:gsLst>
              <a:gs pos="70000">
                <a:srgbClr val="0023FF">
                  <a:alpha val="0"/>
                </a:srgbClr>
              </a:gs>
              <a:gs pos="100000">
                <a:srgbClr val="0023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4740910" y="426720"/>
            <a:ext cx="27101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 Black" panose="00000A00000000000000" charset="-122"/>
                <a:ea typeface="HarmonyOS Sans SC Black" panose="00000A00000000000000" charset="-122"/>
                <a:cs typeface="HarmonyOS Sans SC Black" panose="00000A00000000000000" charset="-122"/>
                <a:sym typeface="+mn-ea"/>
              </a:rPr>
              <a:t>SATELLITE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armonyOS Sans SC Black" panose="00000A00000000000000" charset="-122"/>
              <a:ea typeface="HarmonyOS Sans SC Black" panose="00000A00000000000000" charset="-122"/>
              <a:cs typeface="HarmonyOS Sans SC Black" panose="00000A00000000000000" charset="-122"/>
            </a:endParaRPr>
          </a:p>
        </p:txBody>
      </p:sp>
      <p:sp>
        <p:nvSpPr>
          <p:cNvPr id="2" name="文本框 1" descr="7b0a20202020227461726765744d6f64756c65223a20226b6f6e6c696e65666f6e7473220a7d0a"/>
          <p:cNvSpPr txBox="1"/>
          <p:nvPr userDrawn="1"/>
        </p:nvSpPr>
        <p:spPr>
          <a:xfrm>
            <a:off x="2303145" y="5475605"/>
            <a:ext cx="7091680" cy="11950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just">
              <a:buClrTx/>
              <a:buSzTx/>
              <a:buFontTx/>
            </a:pPr>
            <a:r>
              <a:rPr lang="zh-CN" altLang="en-US" sz="1200">
                <a:solidFill>
                  <a:schemeClr val="bg1"/>
                </a:solidFill>
                <a:latin typeface="HarmonyOS Sans SC Bold" panose="00000800000000000000" charset="-122"/>
                <a:ea typeface="HarmonyOS Sans SC Bold" panose="00000800000000000000" charset="-122"/>
                <a:cs typeface="HarmonyOS Sans SC" panose="00000500000000000000" charset="-122"/>
                <a:sym typeface="+mn-ea"/>
              </a:rPr>
              <a:t>Деятельность по дистанционному зондированию поверхности Земли с помощью космических систем дистанционного зондирования является важным аспектом для получения информации о земной поверхности, что имеет большое значение для военной, экономической и геологической отраслей. </a:t>
            </a:r>
            <a:endParaRPr lang="zh-CN" altLang="en-US" sz="1200">
              <a:solidFill>
                <a:schemeClr val="bg1"/>
              </a:solidFill>
              <a:latin typeface="HarmonyOS Sans SC Bold" panose="00000800000000000000" charset="-122"/>
              <a:ea typeface="HarmonyOS Sans SC Bold" panose="00000800000000000000" charset="-122"/>
              <a:cs typeface="HarmonyOS Sans SC" panose="00000500000000000000" charset="-122"/>
              <a:sym typeface="+mn-ea"/>
            </a:endParaRPr>
          </a:p>
        </p:txBody>
      </p:sp>
      <p:pic>
        <p:nvPicPr>
          <p:cNvPr id="3" name="图片 2" descr="untitled"/>
          <p:cNvPicPr>
            <a:picLocks noChangeAspect="1"/>
          </p:cNvPicPr>
          <p:nvPr/>
        </p:nvPicPr>
        <p:blipFill>
          <a:blip r:embed="rId1">
            <a:lum bright="12000" contrast="24000"/>
          </a:blip>
          <a:stretch>
            <a:fillRect/>
          </a:stretch>
        </p:blipFill>
        <p:spPr>
          <a:xfrm>
            <a:off x="2190750" y="1143635"/>
            <a:ext cx="7810500" cy="43935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5" name="文本框 44"/>
          <p:cNvSpPr txBox="1"/>
          <p:nvPr>
            <p:custDataLst>
              <p:tags r:id="rId3"/>
            </p:custDataLst>
          </p:nvPr>
        </p:nvSpPr>
        <p:spPr>
          <a:xfrm>
            <a:off x="5108575" y="1306195"/>
            <a:ext cx="307975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8800">
                <a:gradFill>
                  <a:gsLst>
                    <a:gs pos="47000">
                      <a:schemeClr val="accent1">
                        <a:lumMod val="5000"/>
                        <a:lumOff val="95000"/>
                      </a:schemeClr>
                    </a:gs>
                    <a:gs pos="77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effectLst/>
                <a:latin typeface="HarmonyOS Sans SC Black" panose="00000A00000000000000" charset="-122"/>
                <a:ea typeface="HarmonyOS Sans SC Black" panose="00000A00000000000000" charset="-122"/>
                <a:cs typeface="HarmonyOS Sans SC Black" panose="00000A00000000000000" charset="-122"/>
              </a:rPr>
              <a:t>75%</a:t>
            </a:r>
            <a:endParaRPr lang="zh-CN" altLang="en-US" sz="8800">
              <a:gradFill>
                <a:gsLst>
                  <a:gs pos="4700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alpha val="0"/>
                    </a:schemeClr>
                  </a:gs>
                </a:gsLst>
                <a:lin ang="5400000" scaled="0"/>
              </a:gradFill>
              <a:effectLst/>
              <a:latin typeface="HarmonyOS Sans SC Black" panose="00000A00000000000000" charset="-122"/>
              <a:ea typeface="HarmonyOS Sans SC Black" panose="00000A00000000000000" charset="-122"/>
              <a:cs typeface="HarmonyOS Sans SC Black" panose="00000A00000000000000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8535035" y="1524635"/>
            <a:ext cx="307975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6600">
                <a:gradFill>
                  <a:gsLst>
                    <a:gs pos="47000">
                      <a:schemeClr val="accent1">
                        <a:lumMod val="5000"/>
                        <a:lumOff val="95000"/>
                      </a:schemeClr>
                    </a:gs>
                    <a:gs pos="77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effectLst/>
                <a:latin typeface="HarmonyOS Sans SC Black" panose="00000A00000000000000" charset="-122"/>
                <a:ea typeface="HarmonyOS Sans SC Black" panose="00000A00000000000000" charset="-122"/>
                <a:cs typeface="HarmonyOS Sans SC Black" panose="00000A00000000000000" charset="-122"/>
              </a:rPr>
              <a:t>50%</a:t>
            </a:r>
            <a:endParaRPr lang="zh-CN" altLang="en-US" sz="6600">
              <a:gradFill>
                <a:gsLst>
                  <a:gs pos="4700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alpha val="0"/>
                    </a:schemeClr>
                  </a:gs>
                </a:gsLst>
                <a:lin ang="5400000" scaled="0"/>
              </a:gradFill>
              <a:effectLst/>
              <a:latin typeface="HarmonyOS Sans SC Black" panose="00000A00000000000000" charset="-122"/>
              <a:ea typeface="HarmonyOS Sans SC Black" panose="00000A00000000000000" charset="-122"/>
              <a:cs typeface="HarmonyOS Sans SC Black" panose="00000A00000000000000" charset="-122"/>
            </a:endParaRPr>
          </a:p>
        </p:txBody>
      </p:sp>
      <p:graphicFrame>
        <p:nvGraphicFramePr>
          <p:cNvPr id="4" name="图表 3"/>
          <p:cNvGraphicFramePr/>
          <p:nvPr>
            <p:custDataLst>
              <p:tags r:id="rId5"/>
            </p:custDataLst>
          </p:nvPr>
        </p:nvGraphicFramePr>
        <p:xfrm>
          <a:off x="5108575" y="2811145"/>
          <a:ext cx="3221355" cy="688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5" name="图表 4"/>
          <p:cNvGraphicFramePr/>
          <p:nvPr>
            <p:custDataLst>
              <p:tags r:id="rId6"/>
            </p:custDataLst>
          </p:nvPr>
        </p:nvGraphicFramePr>
        <p:xfrm>
          <a:off x="9058910" y="2879090"/>
          <a:ext cx="3221355" cy="688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文本框 10"/>
          <p:cNvSpPr txBox="1"/>
          <p:nvPr>
            <p:custDataLst>
              <p:tags r:id="rId7"/>
            </p:custDataLst>
          </p:nvPr>
        </p:nvSpPr>
        <p:spPr>
          <a:xfrm>
            <a:off x="5224780" y="4350385"/>
            <a:ext cx="2482850" cy="4108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30000"/>
              </a:lnSpc>
              <a:buClrTx/>
              <a:buSzTx/>
              <a:buFontTx/>
            </a:pPr>
            <a:r>
              <a:rPr lang="zh-CN" altLang="en-US" sz="1600">
                <a:solidFill>
                  <a:schemeClr val="bg1">
                    <a:alpha val="90000"/>
                  </a:schemeClr>
                </a:solidFill>
                <a:latin typeface="HarmonyOS Sans SC Bold" panose="00000800000000000000" charset="-122"/>
                <a:ea typeface="HarmonyOS Sans SC Bold" panose="00000800000000000000" charset="-122"/>
                <a:cs typeface="HarmonyOS Sans SC" panose="00000500000000000000" charset="-122"/>
              </a:rPr>
              <a:t> </a:t>
            </a:r>
            <a:r>
              <a:rPr lang="ru-RU" altLang="zh-CN" sz="1600">
                <a:solidFill>
                  <a:schemeClr val="bg1">
                    <a:alpha val="90000"/>
                  </a:schemeClr>
                </a:solidFill>
                <a:latin typeface="HarmonyOS Sans SC Bold" panose="00000800000000000000" charset="-122"/>
                <a:ea typeface="HarmonyOS Sans SC Bold" panose="00000800000000000000" charset="-122"/>
                <a:cs typeface="HarmonyOS Sans SC" panose="00000500000000000000" charset="-122"/>
              </a:rPr>
              <a:t>А</a:t>
            </a:r>
            <a:r>
              <a:rPr lang="zh-CN" altLang="en-US" sz="1600">
                <a:solidFill>
                  <a:schemeClr val="bg1">
                    <a:alpha val="90000"/>
                  </a:schemeClr>
                </a:solidFill>
                <a:latin typeface="HarmonyOS Sans SC Bold" panose="00000800000000000000" charset="-122"/>
                <a:ea typeface="HarmonyOS Sans SC Bold" panose="00000800000000000000" charset="-122"/>
                <a:cs typeface="HarmonyOS Sans SC" panose="00000500000000000000" charset="-122"/>
              </a:rPr>
              <a:t>ктивные</a:t>
            </a:r>
            <a:r>
              <a:rPr lang="ru-RU" altLang="zh-CN" sz="1600">
                <a:solidFill>
                  <a:schemeClr val="bg1">
                    <a:alpha val="90000"/>
                  </a:schemeClr>
                </a:solidFill>
                <a:latin typeface="HarmonyOS Sans SC Bold" panose="00000800000000000000" charset="-122"/>
                <a:ea typeface="HarmonyOS Sans SC Bold" panose="00000800000000000000" charset="-122"/>
                <a:cs typeface="HarmonyOS Sans SC" panose="00000500000000000000" charset="-122"/>
              </a:rPr>
              <a:t> датчики</a:t>
            </a:r>
            <a:endParaRPr lang="ru-RU" altLang="zh-CN" sz="1600">
              <a:solidFill>
                <a:schemeClr val="bg1">
                  <a:alpha val="90000"/>
                </a:schemeClr>
              </a:solidFill>
              <a:latin typeface="HarmonyOS Sans SC Bold" panose="00000800000000000000" charset="-122"/>
              <a:ea typeface="HarmonyOS Sans SC Bold" panose="00000800000000000000" charset="-122"/>
              <a:cs typeface="HarmonyOS Sans SC" panose="00000500000000000000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8"/>
            </p:custDataLst>
          </p:nvPr>
        </p:nvSpPr>
        <p:spPr>
          <a:xfrm>
            <a:off x="8611235" y="4350385"/>
            <a:ext cx="2318385" cy="4108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30000"/>
              </a:lnSpc>
              <a:buClrTx/>
              <a:buSzTx/>
              <a:buFontTx/>
            </a:pPr>
            <a:r>
              <a:rPr lang="ru-RU" altLang="en-US" sz="1600">
                <a:solidFill>
                  <a:schemeClr val="bg1">
                    <a:alpha val="90000"/>
                  </a:schemeClr>
                </a:solidFill>
                <a:latin typeface="HarmonyOS Sans SC Bold" panose="00000800000000000000" charset="-122"/>
                <a:ea typeface="HarmonyOS Sans SC Bold" panose="00000800000000000000" charset="-122"/>
                <a:cs typeface="HarmonyOS Sans SC" panose="00000500000000000000" charset="-122"/>
              </a:rPr>
              <a:t>П</a:t>
            </a:r>
            <a:r>
              <a:rPr lang="zh-CN" altLang="en-US" sz="1600">
                <a:solidFill>
                  <a:schemeClr val="bg1">
                    <a:alpha val="90000"/>
                  </a:schemeClr>
                </a:solidFill>
                <a:latin typeface="HarmonyOS Sans SC Bold" panose="00000800000000000000" charset="-122"/>
                <a:ea typeface="HarmonyOS Sans SC Bold" panose="00000800000000000000" charset="-122"/>
                <a:cs typeface="HarmonyOS Sans SC" panose="00000500000000000000" charset="-122"/>
              </a:rPr>
              <a:t>ассивные</a:t>
            </a:r>
            <a:r>
              <a:rPr lang="ru-RU" altLang="zh-CN" sz="1600">
                <a:solidFill>
                  <a:schemeClr val="bg1">
                    <a:alpha val="90000"/>
                  </a:schemeClr>
                </a:solidFill>
                <a:latin typeface="HarmonyOS Sans SC Bold" panose="00000800000000000000" charset="-122"/>
                <a:ea typeface="HarmonyOS Sans SC Bold" panose="00000800000000000000" charset="-122"/>
                <a:cs typeface="HarmonyOS Sans SC" panose="00000500000000000000" charset="-122"/>
              </a:rPr>
              <a:t> датчики</a:t>
            </a:r>
            <a:endParaRPr lang="ru-RU" altLang="zh-CN" sz="1600">
              <a:solidFill>
                <a:schemeClr val="bg1">
                  <a:alpha val="90000"/>
                </a:schemeClr>
              </a:solidFill>
              <a:latin typeface="HarmonyOS Sans SC Bold" panose="00000800000000000000" charset="-122"/>
              <a:ea typeface="HarmonyOS Sans SC Bold" panose="00000800000000000000" charset="-122"/>
              <a:cs typeface="HarmonyOS Sans SC" panose="000005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9"/>
            </p:custDataLst>
          </p:nvPr>
        </p:nvSpPr>
        <p:spPr>
          <a:xfrm>
            <a:off x="5224780" y="4986020"/>
            <a:ext cx="6390005" cy="17633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1600">
                <a:solidFill>
                  <a:schemeClr val="bg1">
                    <a:alpha val="75000"/>
                  </a:schemeClr>
                </a:solidFill>
                <a:effectLst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+mn-ea"/>
              </a:rPr>
              <a:t>которые используются для дистанционного зондирования Земли с космической системы дистанционного зондирования или, говоря по-другому, со спутника дистанционного зондирования (ДЗ).</a:t>
            </a:r>
            <a:endParaRPr lang="en-US" altLang="zh-CN" sz="1600">
              <a:solidFill>
                <a:schemeClr val="bg1">
                  <a:alpha val="75000"/>
                </a:schemeClr>
              </a:solidFill>
              <a:effectLst/>
              <a:latin typeface="HarmonyOS Sans SC" panose="00000500000000000000" charset="-122"/>
              <a:ea typeface="HarmonyOS Sans SC" panose="00000500000000000000" charset="-122"/>
              <a:cs typeface="HarmonyOS Sans SC" panose="00000500000000000000" charset="-122"/>
              <a:sym typeface="+mn-ea"/>
            </a:endParaRPr>
          </a:p>
        </p:txBody>
      </p:sp>
      <p:sp>
        <p:nvSpPr>
          <p:cNvPr id="37" name="圆角矩形 36"/>
          <p:cNvSpPr/>
          <p:nvPr/>
        </p:nvSpPr>
        <p:spPr>
          <a:xfrm rot="12600000">
            <a:off x="703580" y="682625"/>
            <a:ext cx="205105" cy="204470"/>
          </a:xfrm>
          <a:prstGeom prst="roundRect">
            <a:avLst>
              <a:gd name="adj" fmla="val 50000"/>
            </a:avLst>
          </a:prstGeom>
          <a:ln w="63500" cap="rnd">
            <a:gradFill>
              <a:gsLst>
                <a:gs pos="30000">
                  <a:srgbClr val="39DBB2">
                    <a:alpha val="0"/>
                  </a:srgbClr>
                </a:gs>
                <a:gs pos="100000">
                  <a:srgbClr val="39DBB2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6" name="文本框 35"/>
          <p:cNvSpPr txBox="1"/>
          <p:nvPr/>
        </p:nvSpPr>
        <p:spPr>
          <a:xfrm>
            <a:off x="901065" y="669290"/>
            <a:ext cx="100291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1200">
                <a:solidFill>
                  <a:schemeClr val="bg1"/>
                </a:solidFill>
                <a:effectLst>
                  <a:outerShdw blurRad="546100" dist="190500" dir="2700000" algn="tl" rotWithShape="0">
                    <a:prstClr val="black">
                      <a:alpha val="100000"/>
                    </a:prstClr>
                  </a:outerShdw>
                </a:effectLst>
                <a:latin typeface="优设标题黑" panose="00000500000000000000" charset="-122"/>
                <a:ea typeface="优设标题黑" panose="00000500000000000000" charset="-122"/>
                <a:cs typeface="HarmonyOS Sans SC Black" panose="00000A00000000000000" charset="-122"/>
              </a:rPr>
              <a:t>Дистанционное зондирование подразумевает измерение, выполненное не контактным датчиком, а неким косвенным или "дистанционным" способом. Платформа, или космическая система дистанционного зондирования, служит для зондирования с помощью датчиков. Существует два типа датчиков</a:t>
            </a:r>
            <a:endParaRPr lang="zh-CN" altLang="en-US" sz="1200">
              <a:solidFill>
                <a:schemeClr val="bg1"/>
              </a:solidFill>
              <a:effectLst>
                <a:outerShdw blurRad="546100" dist="190500" dir="2700000" algn="tl" rotWithShape="0">
                  <a:prstClr val="black">
                    <a:alpha val="100000"/>
                  </a:prstClr>
                </a:outerShdw>
              </a:effectLst>
              <a:latin typeface="优设标题黑" panose="00000500000000000000" charset="-122"/>
              <a:ea typeface="优设标题黑" panose="00000500000000000000" charset="-122"/>
              <a:cs typeface="HarmonyOS Sans SC Black" panose="00000A00000000000000" charset="-122"/>
            </a:endParaRPr>
          </a:p>
        </p:txBody>
      </p:sp>
      <p:cxnSp>
        <p:nvCxnSpPr>
          <p:cNvPr id="39" name="直接连接符 38"/>
          <p:cNvCxnSpPr/>
          <p:nvPr/>
        </p:nvCxnSpPr>
        <p:spPr>
          <a:xfrm>
            <a:off x="838200" y="1341120"/>
            <a:ext cx="845820" cy="0"/>
          </a:xfrm>
          <a:prstGeom prst="line">
            <a:avLst/>
          </a:prstGeom>
          <a:ln>
            <a:solidFill>
              <a:srgbClr val="39DB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 descr="pexels-igor-mashkov-6325002"/>
          <p:cNvPicPr>
            <a:picLocks noChangeAspect="1"/>
          </p:cNvPicPr>
          <p:nvPr/>
        </p:nvPicPr>
        <p:blipFill>
          <a:blip r:embed="rId10">
            <a:grayscl/>
            <a:lum bright="18000" contrast="12000"/>
          </a:blip>
          <a:srcRect l="28442" t="23059" r="28442" b="547"/>
          <a:stretch>
            <a:fillRect/>
          </a:stretch>
        </p:blipFill>
        <p:spPr>
          <a:xfrm>
            <a:off x="946785" y="3219450"/>
            <a:ext cx="3080385" cy="363728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51" h="5728">
                <a:moveTo>
                  <a:pt x="0" y="0"/>
                </a:moveTo>
                <a:lnTo>
                  <a:pt x="4851" y="0"/>
                </a:lnTo>
                <a:lnTo>
                  <a:pt x="4851" y="5728"/>
                </a:lnTo>
                <a:lnTo>
                  <a:pt x="0" y="5728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3" name="矩形 12"/>
          <p:cNvSpPr/>
          <p:nvPr/>
        </p:nvSpPr>
        <p:spPr>
          <a:xfrm>
            <a:off x="971550" y="3248025"/>
            <a:ext cx="152400" cy="1695450"/>
          </a:xfrm>
          <a:prstGeom prst="rect">
            <a:avLst/>
          </a:prstGeom>
          <a:gradFill>
            <a:gsLst>
              <a:gs pos="0">
                <a:srgbClr val="39DBB2">
                  <a:alpha val="0"/>
                </a:srgbClr>
              </a:gs>
              <a:gs pos="100000">
                <a:srgbClr val="39DBB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1588770" y="0"/>
            <a:ext cx="8305165" cy="6857365"/>
          </a:xfrm>
          <a:prstGeom prst="rect">
            <a:avLst/>
          </a:prstGeom>
          <a:solidFill>
            <a:srgbClr val="1D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平行四边形 9"/>
          <p:cNvSpPr/>
          <p:nvPr/>
        </p:nvSpPr>
        <p:spPr>
          <a:xfrm rot="16200000">
            <a:off x="7626985" y="2945765"/>
            <a:ext cx="6268085" cy="1210945"/>
          </a:xfrm>
          <a:prstGeom prst="parallelogram">
            <a:avLst>
              <a:gd name="adj" fmla="val 69424"/>
            </a:avLst>
          </a:prstGeom>
          <a:gradFill>
            <a:gsLst>
              <a:gs pos="100000">
                <a:srgbClr val="0023FF">
                  <a:alpha val="0"/>
                </a:srgbClr>
              </a:gs>
              <a:gs pos="0">
                <a:srgbClr val="0023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37" name="圆角矩形 36"/>
          <p:cNvSpPr/>
          <p:nvPr/>
        </p:nvSpPr>
        <p:spPr>
          <a:xfrm rot="12600000">
            <a:off x="1713230" y="970915"/>
            <a:ext cx="205105" cy="204470"/>
          </a:xfrm>
          <a:prstGeom prst="roundRect">
            <a:avLst>
              <a:gd name="adj" fmla="val 50000"/>
            </a:avLst>
          </a:prstGeom>
          <a:ln w="63500" cap="rnd">
            <a:gradFill>
              <a:gsLst>
                <a:gs pos="30000">
                  <a:srgbClr val="39DBB2">
                    <a:alpha val="0"/>
                  </a:srgbClr>
                </a:gs>
                <a:gs pos="100000">
                  <a:srgbClr val="39DBB2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6" name="文本框 35"/>
          <p:cNvSpPr txBox="1"/>
          <p:nvPr/>
        </p:nvSpPr>
        <p:spPr>
          <a:xfrm>
            <a:off x="1929765" y="1081405"/>
            <a:ext cx="42183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zh-CN" altLang="en-US" sz="1200">
                <a:solidFill>
                  <a:schemeClr val="bg1"/>
                </a:solidFill>
                <a:effectLst>
                  <a:outerShdw blurRad="546100" dist="190500" dir="2700000" algn="tl" rotWithShape="0">
                    <a:prstClr val="black">
                      <a:alpha val="100000"/>
                    </a:prstClr>
                  </a:outerShdw>
                </a:effectLst>
                <a:latin typeface="Arial Black" panose="020B0A04020102020204" charset="0"/>
                <a:ea typeface="优设标题黑" panose="00000500000000000000" charset="-122"/>
                <a:cs typeface="Arial Black" panose="020B0A04020102020204" charset="0"/>
              </a:rPr>
              <a:t>Дистанционное зондирование определяется по-разному следующим образом:</a:t>
            </a:r>
            <a:endParaRPr lang="zh-CN" altLang="en-US" sz="1200">
              <a:solidFill>
                <a:schemeClr val="bg1"/>
              </a:solidFill>
              <a:effectLst>
                <a:outerShdw blurRad="546100" dist="190500" dir="2700000" algn="tl" rotWithShape="0">
                  <a:prstClr val="black">
                    <a:alpha val="100000"/>
                  </a:prstClr>
                </a:outerShdw>
              </a:effectLst>
              <a:latin typeface="Arial Black" panose="020B0A04020102020204" charset="0"/>
              <a:ea typeface="优设标题黑" panose="00000500000000000000" charset="-122"/>
              <a:cs typeface="Arial Black" panose="020B0A04020102020204" charset="0"/>
            </a:endParaRPr>
          </a:p>
        </p:txBody>
      </p:sp>
      <p:cxnSp>
        <p:nvCxnSpPr>
          <p:cNvPr id="39" name="直接连接符 38"/>
          <p:cNvCxnSpPr/>
          <p:nvPr/>
        </p:nvCxnSpPr>
        <p:spPr>
          <a:xfrm>
            <a:off x="1847850" y="1629410"/>
            <a:ext cx="845820" cy="0"/>
          </a:xfrm>
          <a:prstGeom prst="line">
            <a:avLst/>
          </a:prstGeom>
          <a:ln>
            <a:solidFill>
              <a:srgbClr val="39DB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平行四边形 3"/>
          <p:cNvSpPr/>
          <p:nvPr>
            <p:custDataLst>
              <p:tags r:id="rId1"/>
            </p:custDataLst>
          </p:nvPr>
        </p:nvSpPr>
        <p:spPr>
          <a:xfrm rot="10800000">
            <a:off x="1750060" y="4714240"/>
            <a:ext cx="3162300" cy="353060"/>
          </a:xfrm>
          <a:prstGeom prst="parallelogram">
            <a:avLst>
              <a:gd name="adj" fmla="val 69424"/>
            </a:avLst>
          </a:prstGeom>
          <a:gradFill>
            <a:gsLst>
              <a:gs pos="100000">
                <a:srgbClr val="39DBB2">
                  <a:alpha val="0"/>
                </a:srgbClr>
              </a:gs>
              <a:gs pos="0">
                <a:srgbClr val="39DBB2">
                  <a:alpha val="100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5" name="平行四边形 4"/>
          <p:cNvSpPr/>
          <p:nvPr>
            <p:custDataLst>
              <p:tags r:id="rId2"/>
            </p:custDataLst>
          </p:nvPr>
        </p:nvSpPr>
        <p:spPr>
          <a:xfrm rot="10800000">
            <a:off x="1750060" y="3132455"/>
            <a:ext cx="3162300" cy="353060"/>
          </a:xfrm>
          <a:prstGeom prst="parallelogram">
            <a:avLst>
              <a:gd name="adj" fmla="val 69424"/>
            </a:avLst>
          </a:prstGeom>
          <a:gradFill>
            <a:gsLst>
              <a:gs pos="100000">
                <a:srgbClr val="0023FF">
                  <a:alpha val="0"/>
                </a:srgbClr>
              </a:gs>
              <a:gs pos="0">
                <a:srgbClr val="0023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1710690" y="1729740"/>
            <a:ext cx="468693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200000"/>
              </a:lnSpc>
              <a:buClrTx/>
              <a:buSzTx/>
              <a:buFontTx/>
              <a:buNone/>
            </a:pPr>
            <a:r>
              <a:rPr lang="ru-RU" sz="1200">
                <a:solidFill>
                  <a:schemeClr val="bg1">
                    <a:alpha val="75000"/>
                  </a:schemeClr>
                </a:solidFill>
                <a:effectLst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+mn-ea"/>
              </a:rPr>
              <a:t>Н</a:t>
            </a:r>
            <a:r>
              <a:rPr sz="1200">
                <a:solidFill>
                  <a:schemeClr val="bg1">
                    <a:alpha val="75000"/>
                  </a:schemeClr>
                </a:solidFill>
                <a:effectLst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+mn-ea"/>
              </a:rPr>
              <a:t>аука о получении, обработке и интерпретации изображений, которые регистрируют взаимодействие между электромагнитной энергией и материей</a:t>
            </a:r>
            <a:endParaRPr sz="1200">
              <a:solidFill>
                <a:schemeClr val="bg1">
                  <a:alpha val="75000"/>
                </a:schemeClr>
              </a:solidFill>
              <a:effectLst/>
              <a:latin typeface="HarmonyOS Sans SC" panose="00000500000000000000" charset="-122"/>
              <a:ea typeface="HarmonyOS Sans SC" panose="00000500000000000000" charset="-122"/>
              <a:cs typeface="HarmonyOS Sans SC" panose="000005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1750060" y="3553460"/>
            <a:ext cx="3771900" cy="10318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ru-RU" altLang="en-US" sz="1200">
                <a:solidFill>
                  <a:schemeClr val="bg1">
                    <a:alpha val="75000"/>
                  </a:schemeClr>
                </a:solidFill>
                <a:effectLst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+mn-ea"/>
              </a:rPr>
              <a:t>И</a:t>
            </a:r>
            <a:r>
              <a:rPr lang="en-US" altLang="zh-CN" sz="1200">
                <a:solidFill>
                  <a:schemeClr val="bg1">
                    <a:alpha val="75000"/>
                  </a:schemeClr>
                </a:solidFill>
                <a:effectLst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+mn-ea"/>
              </a:rPr>
              <a:t>скусство анализа данных, полученных устройством, которое не находится в контакте с исследуемым объектом, областью или явлением</a:t>
            </a:r>
            <a:endParaRPr lang="en-US" altLang="zh-CN" sz="1200">
              <a:solidFill>
                <a:schemeClr val="bg1">
                  <a:alpha val="75000"/>
                </a:schemeClr>
              </a:solidFill>
              <a:effectLst/>
              <a:latin typeface="HarmonyOS Sans SC" panose="00000500000000000000" charset="-122"/>
              <a:ea typeface="HarmonyOS Sans SC" panose="00000500000000000000" charset="-122"/>
              <a:cs typeface="HarmonyOS Sans SC" panose="000005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1750060" y="5008880"/>
            <a:ext cx="3771900" cy="16586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ru-RU" altLang="en-US" sz="1200">
                <a:solidFill>
                  <a:schemeClr val="bg1">
                    <a:alpha val="75000"/>
                  </a:schemeClr>
                </a:solidFill>
                <a:effectLst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+mn-ea"/>
              </a:rPr>
              <a:t>Н</a:t>
            </a:r>
            <a:r>
              <a:rPr lang="en-US" altLang="zh-CN" sz="1200">
                <a:solidFill>
                  <a:schemeClr val="bg1">
                    <a:alpha val="75000"/>
                  </a:schemeClr>
                </a:solidFill>
                <a:effectLst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+mn-ea"/>
              </a:rPr>
              <a:t>аблюдение земной поверхности на расстоянии и интерпретация изображений или числовых значений, полученных с помощью приборов, технологий и методов для получения значимой информации о конкретных объектах на Земле.</a:t>
            </a:r>
            <a:endParaRPr lang="en-US" altLang="zh-CN" sz="1200">
              <a:solidFill>
                <a:schemeClr val="bg1">
                  <a:alpha val="75000"/>
                </a:schemeClr>
              </a:solidFill>
              <a:effectLst/>
              <a:latin typeface="HarmonyOS Sans SC" panose="00000500000000000000" charset="-122"/>
              <a:ea typeface="HarmonyOS Sans SC" panose="00000500000000000000" charset="-122"/>
              <a:cs typeface="HarmonyOS Sans SC" panose="00000500000000000000" charset="-122"/>
              <a:sym typeface="+mn-ea"/>
            </a:endParaRPr>
          </a:p>
        </p:txBody>
      </p:sp>
      <p:pic>
        <p:nvPicPr>
          <p:cNvPr id="9" name="图片 8" descr="pexels-pixabay-33153"/>
          <p:cNvPicPr>
            <a:picLocks noChangeAspect="1"/>
          </p:cNvPicPr>
          <p:nvPr/>
        </p:nvPicPr>
        <p:blipFill>
          <a:blip r:embed="rId5"/>
          <a:srcRect l="27370" t="14120" r="27994" b="18611"/>
          <a:stretch>
            <a:fillRect/>
          </a:stretch>
        </p:blipFill>
        <p:spPr>
          <a:xfrm flipH="1">
            <a:off x="5996305" y="904240"/>
            <a:ext cx="5922645" cy="5953125"/>
          </a:xfrm>
          <a:prstGeom prst="rect">
            <a:avLst/>
          </a:prstGeom>
        </p:spPr>
      </p:pic>
      <p:sp>
        <p:nvSpPr>
          <p:cNvPr id="13" name="平行四边形 12"/>
          <p:cNvSpPr/>
          <p:nvPr/>
        </p:nvSpPr>
        <p:spPr>
          <a:xfrm rot="16200000">
            <a:off x="6257925" y="5856605"/>
            <a:ext cx="3162300" cy="877570"/>
          </a:xfrm>
          <a:prstGeom prst="parallelogram">
            <a:avLst>
              <a:gd name="adj" fmla="val 69424"/>
            </a:avLst>
          </a:prstGeom>
          <a:gradFill>
            <a:gsLst>
              <a:gs pos="100000">
                <a:srgbClr val="39DBB2">
                  <a:alpha val="0"/>
                </a:srgbClr>
              </a:gs>
              <a:gs pos="0">
                <a:srgbClr val="39DBB2">
                  <a:alpha val="100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7" name="圆角矩形 36"/>
          <p:cNvSpPr/>
          <p:nvPr/>
        </p:nvSpPr>
        <p:spPr>
          <a:xfrm rot="12600000">
            <a:off x="703580" y="682625"/>
            <a:ext cx="205105" cy="204470"/>
          </a:xfrm>
          <a:prstGeom prst="roundRect">
            <a:avLst>
              <a:gd name="adj" fmla="val 50000"/>
            </a:avLst>
          </a:prstGeom>
          <a:ln w="63500" cap="rnd">
            <a:gradFill>
              <a:gsLst>
                <a:gs pos="30000">
                  <a:srgbClr val="39DBB2">
                    <a:alpha val="0"/>
                  </a:srgbClr>
                </a:gs>
                <a:gs pos="100000">
                  <a:srgbClr val="39DBB2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3" name="直接连接符 2"/>
          <p:cNvCxnSpPr/>
          <p:nvPr/>
        </p:nvCxnSpPr>
        <p:spPr>
          <a:xfrm>
            <a:off x="4883150" y="2947670"/>
            <a:ext cx="2473325" cy="0"/>
          </a:xfrm>
          <a:prstGeom prst="line">
            <a:avLst/>
          </a:prstGeom>
          <a:ln w="381000" cap="rnd">
            <a:gradFill>
              <a:gsLst>
                <a:gs pos="30000">
                  <a:srgbClr val="39DBB2">
                    <a:alpha val="0"/>
                  </a:srgbClr>
                </a:gs>
                <a:gs pos="100000">
                  <a:srgbClr val="39DBB2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弧形 3"/>
          <p:cNvSpPr/>
          <p:nvPr/>
        </p:nvSpPr>
        <p:spPr>
          <a:xfrm>
            <a:off x="7839075" y="2947670"/>
            <a:ext cx="1312545" cy="1312545"/>
          </a:xfrm>
          <a:prstGeom prst="arc">
            <a:avLst/>
          </a:prstGeom>
          <a:ln w="381000" cap="rnd">
            <a:solidFill>
              <a:srgbClr val="002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5" name="直接连接符 4"/>
          <p:cNvCxnSpPr/>
          <p:nvPr/>
        </p:nvCxnSpPr>
        <p:spPr>
          <a:xfrm>
            <a:off x="7258685" y="2947670"/>
            <a:ext cx="1242695" cy="0"/>
          </a:xfrm>
          <a:prstGeom prst="line">
            <a:avLst/>
          </a:prstGeom>
          <a:ln w="381000" cap="rnd">
            <a:gradFill>
              <a:gsLst>
                <a:gs pos="30000">
                  <a:srgbClr val="0023FF">
                    <a:alpha val="0"/>
                  </a:srgbClr>
                </a:gs>
                <a:gs pos="73000">
                  <a:srgbClr val="0023FF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flipH="1">
            <a:off x="7310755" y="4396740"/>
            <a:ext cx="1189990" cy="0"/>
          </a:xfrm>
          <a:prstGeom prst="line">
            <a:avLst/>
          </a:prstGeom>
          <a:ln w="381000" cap="rnd">
            <a:gradFill>
              <a:gsLst>
                <a:gs pos="30000">
                  <a:srgbClr val="39DBB2">
                    <a:alpha val="100000"/>
                  </a:srgbClr>
                </a:gs>
                <a:gs pos="73000">
                  <a:srgbClr val="39DBB2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弧形 7"/>
          <p:cNvSpPr/>
          <p:nvPr/>
        </p:nvSpPr>
        <p:spPr>
          <a:xfrm flipV="1">
            <a:off x="7839075" y="3084195"/>
            <a:ext cx="1312545" cy="1312545"/>
          </a:xfrm>
          <a:prstGeom prst="arc">
            <a:avLst/>
          </a:prstGeom>
          <a:ln w="381000" cap="rnd">
            <a:gradFill>
              <a:gsLst>
                <a:gs pos="71000">
                  <a:srgbClr val="39DBB2">
                    <a:alpha val="0"/>
                  </a:srgbClr>
                </a:gs>
                <a:gs pos="39000">
                  <a:srgbClr val="39DBB2"/>
                </a:gs>
              </a:gsLst>
              <a:lin ang="486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0" name="直接连接符 9"/>
          <p:cNvCxnSpPr/>
          <p:nvPr/>
        </p:nvCxnSpPr>
        <p:spPr>
          <a:xfrm rot="10800000">
            <a:off x="5259705" y="4396740"/>
            <a:ext cx="2473325" cy="0"/>
          </a:xfrm>
          <a:prstGeom prst="line">
            <a:avLst/>
          </a:prstGeom>
          <a:ln w="381000" cap="rnd">
            <a:gradFill>
              <a:gsLst>
                <a:gs pos="30000">
                  <a:srgbClr val="0023FF">
                    <a:alpha val="0"/>
                  </a:srgbClr>
                </a:gs>
                <a:gs pos="100000">
                  <a:srgbClr val="0023FF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弧形 10"/>
          <p:cNvSpPr/>
          <p:nvPr/>
        </p:nvSpPr>
        <p:spPr>
          <a:xfrm rot="10800000">
            <a:off x="3464560" y="3084195"/>
            <a:ext cx="1312545" cy="1312545"/>
          </a:xfrm>
          <a:prstGeom prst="arc">
            <a:avLst/>
          </a:prstGeom>
          <a:ln w="381000" cap="rnd">
            <a:solidFill>
              <a:srgbClr val="39DB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2" name="直接连接符 11"/>
          <p:cNvCxnSpPr/>
          <p:nvPr/>
        </p:nvCxnSpPr>
        <p:spPr>
          <a:xfrm rot="10800000">
            <a:off x="4115435" y="4396740"/>
            <a:ext cx="1242695" cy="0"/>
          </a:xfrm>
          <a:prstGeom prst="line">
            <a:avLst/>
          </a:prstGeom>
          <a:ln w="381000" cap="rnd">
            <a:gradFill>
              <a:gsLst>
                <a:gs pos="30000">
                  <a:srgbClr val="39DBB2">
                    <a:alpha val="0"/>
                  </a:srgbClr>
                </a:gs>
                <a:gs pos="73000">
                  <a:srgbClr val="39DBB2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rot="10800000" flipH="1">
            <a:off x="4115435" y="2947670"/>
            <a:ext cx="1189990" cy="0"/>
          </a:xfrm>
          <a:prstGeom prst="line">
            <a:avLst/>
          </a:prstGeom>
          <a:ln w="381000" cap="rnd">
            <a:gradFill>
              <a:gsLst>
                <a:gs pos="30000">
                  <a:srgbClr val="0023FF"/>
                </a:gs>
                <a:gs pos="73000">
                  <a:srgbClr val="0023FF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弧形 13"/>
          <p:cNvSpPr/>
          <p:nvPr/>
        </p:nvSpPr>
        <p:spPr>
          <a:xfrm rot="10800000" flipV="1">
            <a:off x="3464560" y="2947670"/>
            <a:ext cx="1312545" cy="1312545"/>
          </a:xfrm>
          <a:prstGeom prst="arc">
            <a:avLst/>
          </a:prstGeom>
          <a:ln w="381000" cap="rnd">
            <a:gradFill>
              <a:gsLst>
                <a:gs pos="71000">
                  <a:srgbClr val="0023FF">
                    <a:alpha val="0"/>
                  </a:srgbClr>
                </a:gs>
                <a:gs pos="39000">
                  <a:srgbClr val="0023FF"/>
                </a:gs>
              </a:gsLst>
              <a:lin ang="486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5187950" y="2862580"/>
            <a:ext cx="170180" cy="1701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900">
                <a:solidFill>
                  <a:srgbClr val="0023FF"/>
                </a:solidFill>
                <a:latin typeface="HarmonyOS Sans SC Black" panose="00000A00000000000000" charset="-122"/>
                <a:ea typeface="HarmonyOS Sans SC Black" panose="00000A00000000000000" charset="-122"/>
              </a:rPr>
              <a:t>1</a:t>
            </a:r>
            <a:endParaRPr lang="en-US" altLang="zh-CN" sz="900">
              <a:solidFill>
                <a:srgbClr val="0023FF"/>
              </a:solidFill>
              <a:latin typeface="HarmonyOS Sans SC Black" panose="00000A00000000000000" charset="-122"/>
              <a:ea typeface="HarmonyOS Sans SC Black" panose="00000A00000000000000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7246620" y="2862580"/>
            <a:ext cx="170180" cy="1701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900">
                <a:solidFill>
                  <a:srgbClr val="39DBB2"/>
                </a:solidFill>
                <a:latin typeface="HarmonyOS Sans SC Black" panose="00000A00000000000000" charset="-122"/>
                <a:ea typeface="HarmonyOS Sans SC Black" panose="00000A00000000000000" charset="-122"/>
              </a:rPr>
              <a:t>2</a:t>
            </a:r>
            <a:endParaRPr lang="en-US" altLang="zh-CN" sz="900">
              <a:solidFill>
                <a:srgbClr val="39DBB2"/>
              </a:solidFill>
              <a:latin typeface="HarmonyOS Sans SC Black" panose="00000A00000000000000" charset="-122"/>
              <a:ea typeface="HarmonyOS Sans SC Black" panose="00000A00000000000000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9070975" y="3518535"/>
            <a:ext cx="170180" cy="1701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900">
                <a:solidFill>
                  <a:srgbClr val="0023FF"/>
                </a:solidFill>
                <a:latin typeface="HarmonyOS Sans SC Black" panose="00000A00000000000000" charset="-122"/>
                <a:ea typeface="HarmonyOS Sans SC Black" panose="00000A00000000000000" charset="-122"/>
              </a:rPr>
              <a:t>3</a:t>
            </a:r>
            <a:endParaRPr lang="en-US" altLang="zh-CN" sz="900">
              <a:solidFill>
                <a:srgbClr val="0023FF"/>
              </a:solidFill>
              <a:latin typeface="HarmonyOS Sans SC Black" panose="00000A00000000000000" charset="-122"/>
              <a:ea typeface="HarmonyOS Sans SC Black" panose="00000A00000000000000" charset="-122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7235190" y="4311650"/>
            <a:ext cx="170180" cy="1701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900">
                <a:solidFill>
                  <a:srgbClr val="39DBB2"/>
                </a:solidFill>
                <a:latin typeface="HarmonyOS Sans SC Black" panose="00000A00000000000000" charset="-122"/>
                <a:ea typeface="HarmonyOS Sans SC Black" panose="00000A00000000000000" charset="-122"/>
              </a:rPr>
              <a:t>4</a:t>
            </a:r>
            <a:endParaRPr lang="en-US" altLang="zh-CN" sz="900">
              <a:solidFill>
                <a:srgbClr val="39DBB2"/>
              </a:solidFill>
              <a:latin typeface="HarmonyOS Sans SC Black" panose="00000A00000000000000" charset="-122"/>
              <a:ea typeface="HarmonyOS Sans SC Black" panose="00000A00000000000000" charset="-122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5187950" y="4311650"/>
            <a:ext cx="170180" cy="1701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900">
                <a:solidFill>
                  <a:srgbClr val="0023FF"/>
                </a:solidFill>
                <a:latin typeface="HarmonyOS Sans SC Black" panose="00000A00000000000000" charset="-122"/>
                <a:ea typeface="HarmonyOS Sans SC Black" panose="00000A00000000000000" charset="-122"/>
              </a:rPr>
              <a:t>5</a:t>
            </a:r>
            <a:endParaRPr lang="en-US" altLang="zh-CN" sz="900">
              <a:solidFill>
                <a:srgbClr val="0023FF"/>
              </a:solidFill>
              <a:latin typeface="HarmonyOS Sans SC Black" panose="00000A00000000000000" charset="-122"/>
              <a:ea typeface="HarmonyOS Sans SC Black" panose="00000A00000000000000" charset="-122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3375025" y="3655695"/>
            <a:ext cx="170180" cy="1701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900">
                <a:solidFill>
                  <a:srgbClr val="39DBB2"/>
                </a:solidFill>
                <a:latin typeface="HarmonyOS Sans SC Black" panose="00000A00000000000000" charset="-122"/>
                <a:ea typeface="HarmonyOS Sans SC Black" panose="00000A00000000000000" charset="-122"/>
              </a:rPr>
              <a:t>6</a:t>
            </a:r>
            <a:endParaRPr lang="en-US" altLang="zh-CN" sz="900">
              <a:solidFill>
                <a:srgbClr val="39DBB2"/>
              </a:solidFill>
              <a:latin typeface="HarmonyOS Sans SC Black" panose="00000A00000000000000" charset="-122"/>
              <a:ea typeface="HarmonyOS Sans SC Black" panose="00000A00000000000000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9573895" y="3128010"/>
            <a:ext cx="2098675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30000"/>
              </a:lnSpc>
              <a:buClrTx/>
              <a:buSzTx/>
              <a:buFontTx/>
            </a:pPr>
            <a:r>
              <a:rPr lang="ru-RU" altLang="zh-CN">
                <a:solidFill>
                  <a:schemeClr val="bg1"/>
                </a:solidFill>
                <a:latin typeface="HarmonyOS Sans SC Bold" panose="00000800000000000000" charset="-122"/>
                <a:ea typeface="HarmonyOS Sans SC Bold" panose="00000800000000000000" charset="-122"/>
                <a:cs typeface="HarmonyOS Sans SC" panose="00000500000000000000" charset="-122"/>
              </a:rPr>
              <a:t>Д</a:t>
            </a:r>
            <a:r>
              <a:rPr lang="zh-CN" altLang="en-US">
                <a:solidFill>
                  <a:schemeClr val="bg1"/>
                </a:solidFill>
                <a:latin typeface="HarmonyOS Sans SC Bold" panose="00000800000000000000" charset="-122"/>
                <a:ea typeface="HarmonyOS Sans SC Bold" panose="00000800000000000000" charset="-122"/>
                <a:cs typeface="HarmonyOS Sans SC" panose="00000500000000000000" charset="-122"/>
              </a:rPr>
              <a:t>атчик и платформа</a:t>
            </a:r>
            <a:endParaRPr lang="zh-CN" altLang="en-US">
              <a:solidFill>
                <a:schemeClr val="bg1"/>
              </a:solidFill>
              <a:latin typeface="HarmonyOS Sans SC Bold" panose="00000800000000000000" charset="-122"/>
              <a:ea typeface="HarmonyOS Sans SC Bold" panose="00000800000000000000" charset="-122"/>
              <a:cs typeface="HarmonyOS Sans SC" panose="00000500000000000000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375920" y="3128010"/>
            <a:ext cx="3201670" cy="15297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30000"/>
              </a:lnSpc>
              <a:buClrTx/>
              <a:buSzTx/>
              <a:buFontTx/>
            </a:pPr>
            <a:r>
              <a:rPr lang="ru-RU" altLang="zh-CN">
                <a:solidFill>
                  <a:schemeClr val="bg1"/>
                </a:solidFill>
                <a:latin typeface="HarmonyOS Sans SC Bold" panose="00000800000000000000" charset="-122"/>
                <a:ea typeface="HarmonyOS Sans SC Bold" panose="00000800000000000000" charset="-122"/>
                <a:cs typeface="HarmonyOS Sans SC" panose="00000500000000000000" charset="-122"/>
              </a:rPr>
              <a:t>А</a:t>
            </a:r>
            <a:r>
              <a:rPr lang="zh-CN" altLang="en-US">
                <a:solidFill>
                  <a:schemeClr val="bg1"/>
                </a:solidFill>
                <a:latin typeface="HarmonyOS Sans SC Bold" panose="00000800000000000000" charset="-122"/>
                <a:ea typeface="HarmonyOS Sans SC Bold" panose="00000800000000000000" charset="-122"/>
                <a:cs typeface="HarmonyOS Sans SC" panose="00000500000000000000" charset="-122"/>
              </a:rPr>
              <a:t>налитик, который преобразует с помощью цифровых методов информацию</a:t>
            </a:r>
            <a:endParaRPr lang="zh-CN" altLang="en-US">
              <a:solidFill>
                <a:schemeClr val="bg1"/>
              </a:solidFill>
              <a:latin typeface="HarmonyOS Sans SC Bold" panose="00000800000000000000" charset="-122"/>
              <a:ea typeface="HarmonyOS Sans SC Bold" panose="00000800000000000000" charset="-122"/>
              <a:cs typeface="HarmonyOS Sans SC" panose="00000500000000000000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7289165" y="5240655"/>
            <a:ext cx="277368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30000"/>
              </a:lnSpc>
              <a:buClrTx/>
              <a:buSzTx/>
              <a:buFontTx/>
            </a:pPr>
            <a:r>
              <a:rPr lang="ru-RU" altLang="zh-CN">
                <a:solidFill>
                  <a:schemeClr val="bg1"/>
                </a:solidFill>
                <a:latin typeface="HarmonyOS Sans SC Bold" panose="00000800000000000000" charset="-122"/>
                <a:ea typeface="HarmonyOS Sans SC Bold" panose="00000800000000000000" charset="-122"/>
                <a:cs typeface="HarmonyOS Sans SC" panose="00000500000000000000" charset="-122"/>
              </a:rPr>
              <a:t>Н</a:t>
            </a:r>
            <a:r>
              <a:rPr lang="zh-CN" altLang="en-US">
                <a:solidFill>
                  <a:schemeClr val="bg1"/>
                </a:solidFill>
                <a:latin typeface="HarmonyOS Sans SC Bold" panose="00000800000000000000" charset="-122"/>
                <a:ea typeface="HarmonyOS Sans SC Bold" panose="00000800000000000000" charset="-122"/>
                <a:cs typeface="HarmonyOS Sans SC" panose="00000500000000000000" charset="-122"/>
              </a:rPr>
              <a:t>аземная приемная система</a:t>
            </a:r>
            <a:endParaRPr lang="zh-CN" altLang="en-US">
              <a:solidFill>
                <a:schemeClr val="bg1"/>
              </a:solidFill>
              <a:latin typeface="HarmonyOS Sans SC Bold" panose="00000800000000000000" charset="-122"/>
              <a:ea typeface="HarmonyOS Sans SC Bold" panose="00000800000000000000" charset="-122"/>
              <a:cs typeface="HarmonyOS Sans SC" panose="00000500000000000000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2828925" y="5221605"/>
            <a:ext cx="4031615" cy="11703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30000"/>
              </a:lnSpc>
              <a:buClrTx/>
              <a:buSzTx/>
              <a:buFontTx/>
            </a:pPr>
            <a:r>
              <a:rPr lang="ru-RU" altLang="zh-CN">
                <a:solidFill>
                  <a:schemeClr val="bg1"/>
                </a:solidFill>
                <a:latin typeface="HarmonyOS Sans SC Bold" panose="00000800000000000000" charset="-122"/>
                <a:ea typeface="HarmonyOS Sans SC Bold" panose="00000800000000000000" charset="-122"/>
                <a:cs typeface="HarmonyOS Sans SC" panose="00000500000000000000" charset="-122"/>
              </a:rPr>
              <a:t>А</a:t>
            </a:r>
            <a:r>
              <a:rPr lang="zh-CN" altLang="en-US">
                <a:solidFill>
                  <a:schemeClr val="bg1"/>
                </a:solidFill>
                <a:latin typeface="HarmonyOS Sans SC Bold" panose="00000800000000000000" charset="-122"/>
                <a:ea typeface="HarmonyOS Sans SC Bold" panose="00000800000000000000" charset="-122"/>
                <a:cs typeface="HarmonyOS Sans SC" panose="00000500000000000000" charset="-122"/>
              </a:rPr>
              <a:t>налитик, который преобразует с помощью визуальных</a:t>
            </a:r>
            <a:r>
              <a:rPr lang="ru-RU" altLang="zh-CN">
                <a:solidFill>
                  <a:schemeClr val="bg1"/>
                </a:solidFill>
                <a:latin typeface="HarmonyOS Sans SC Bold" panose="00000800000000000000" charset="-122"/>
                <a:ea typeface="HarmonyOS Sans SC Bold" panose="00000800000000000000" charset="-122"/>
                <a:cs typeface="HarmonyOS Sans SC" panose="00000500000000000000" charset="-122"/>
              </a:rPr>
              <a:t> </a:t>
            </a:r>
            <a:r>
              <a:rPr lang="zh-CN" altLang="en-US">
                <a:solidFill>
                  <a:schemeClr val="bg1"/>
                </a:solidFill>
                <a:latin typeface="HarmonyOS Sans SC Bold" panose="00000800000000000000" charset="-122"/>
                <a:ea typeface="HarmonyOS Sans SC Bold" panose="00000800000000000000" charset="-122"/>
                <a:cs typeface="HarmonyOS Sans SC" panose="00000500000000000000" charset="-122"/>
                <a:sym typeface="+mn-ea"/>
              </a:rPr>
              <a:t>методов информацию</a:t>
            </a:r>
            <a:r>
              <a:rPr lang="zh-CN" altLang="en-US">
                <a:solidFill>
                  <a:schemeClr val="bg1"/>
                </a:solidFill>
                <a:latin typeface="HarmonyOS Sans SC Bold" panose="00000800000000000000" charset="-122"/>
                <a:ea typeface="HarmonyOS Sans SC Bold" panose="00000800000000000000" charset="-122"/>
                <a:cs typeface="HarmonyOS Sans SC" panose="00000500000000000000" charset="-122"/>
              </a:rPr>
              <a:t> </a:t>
            </a:r>
            <a:endParaRPr lang="zh-CN" altLang="en-US">
              <a:solidFill>
                <a:schemeClr val="bg1"/>
              </a:solidFill>
              <a:latin typeface="HarmonyOS Sans SC Bold" panose="00000800000000000000" charset="-122"/>
              <a:ea typeface="HarmonyOS Sans SC Bold" panose="00000800000000000000" charset="-122"/>
              <a:cs typeface="HarmonyOS Sans SC" panose="00000500000000000000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6650990" y="1719580"/>
            <a:ext cx="2599055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30000"/>
              </a:lnSpc>
              <a:buClrTx/>
              <a:buSzTx/>
              <a:buFontTx/>
            </a:pPr>
            <a:r>
              <a:rPr lang="ru-RU" altLang="zh-CN">
                <a:solidFill>
                  <a:schemeClr val="bg1"/>
                </a:solidFill>
                <a:latin typeface="HarmonyOS Sans SC Bold" panose="00000800000000000000" charset="-122"/>
                <a:ea typeface="HarmonyOS Sans SC Bold" panose="00000800000000000000" charset="-122"/>
                <a:cs typeface="HarmonyOS Sans SC" panose="00000500000000000000" charset="-122"/>
              </a:rPr>
              <a:t>П</a:t>
            </a:r>
            <a:r>
              <a:rPr lang="zh-CN" altLang="en-US">
                <a:solidFill>
                  <a:schemeClr val="bg1"/>
                </a:solidFill>
                <a:latin typeface="HarmonyOS Sans SC Bold" panose="00000800000000000000" charset="-122"/>
                <a:ea typeface="HarmonyOS Sans SC Bold" panose="00000800000000000000" charset="-122"/>
                <a:cs typeface="HarmonyOS Sans SC" panose="00000500000000000000" charset="-122"/>
              </a:rPr>
              <a:t>оверхность Земли</a:t>
            </a:r>
            <a:endParaRPr lang="zh-CN" altLang="en-US">
              <a:solidFill>
                <a:schemeClr val="bg1"/>
              </a:solidFill>
              <a:latin typeface="HarmonyOS Sans SC Bold" panose="00000800000000000000" charset="-122"/>
              <a:ea typeface="HarmonyOS Sans SC Bold" panose="00000800000000000000" charset="-122"/>
              <a:cs typeface="HarmonyOS Sans SC" panose="00000500000000000000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4266565" y="1729105"/>
            <a:ext cx="135890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30000"/>
              </a:lnSpc>
              <a:buClrTx/>
              <a:buSzTx/>
              <a:buFontTx/>
            </a:pPr>
            <a:r>
              <a:rPr lang="ru-RU" altLang="zh-CN">
                <a:solidFill>
                  <a:schemeClr val="bg1"/>
                </a:solidFill>
                <a:latin typeface="HarmonyOS Sans SC Bold" panose="00000800000000000000" charset="-122"/>
                <a:ea typeface="HarmonyOS Sans SC Bold" panose="00000800000000000000" charset="-122"/>
                <a:cs typeface="HarmonyOS Sans SC" panose="00000500000000000000" charset="-122"/>
              </a:rPr>
              <a:t>С</a:t>
            </a:r>
            <a:r>
              <a:rPr lang="zh-CN" altLang="en-US">
                <a:solidFill>
                  <a:schemeClr val="bg1"/>
                </a:solidFill>
                <a:latin typeface="HarmonyOS Sans SC Bold" panose="00000800000000000000" charset="-122"/>
                <a:ea typeface="HarmonyOS Sans SC Bold" panose="00000800000000000000" charset="-122"/>
                <a:cs typeface="HarmonyOS Sans SC" panose="00000500000000000000" charset="-122"/>
              </a:rPr>
              <a:t>олнце</a:t>
            </a:r>
            <a:endParaRPr lang="zh-CN" altLang="en-US">
              <a:solidFill>
                <a:schemeClr val="bg1"/>
              </a:solidFill>
              <a:latin typeface="HarmonyOS Sans SC Bold" panose="00000800000000000000" charset="-122"/>
              <a:ea typeface="HarmonyOS Sans SC Bold" panose="00000800000000000000" charset="-122"/>
              <a:cs typeface="HarmonyOS Sans SC" panose="00000500000000000000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1024890" y="2540"/>
            <a:ext cx="1091946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zh-CN" altLang="en-US" sz="1400">
                <a:solidFill>
                  <a:schemeClr val="bg1"/>
                </a:solidFill>
                <a:effectLst>
                  <a:outerShdw blurRad="546100" dist="190500" dir="2700000" algn="tl" rotWithShape="0">
                    <a:prstClr val="black">
                      <a:alpha val="100000"/>
                    </a:prstClr>
                  </a:outerShdw>
                </a:effectLst>
                <a:latin typeface="优设标题黑" panose="00000500000000000000" charset="-122"/>
                <a:ea typeface="优设标题黑" panose="00000500000000000000" charset="-122"/>
                <a:cs typeface="HarmonyOS Sans SC Black" panose="00000A00000000000000" charset="-122"/>
              </a:rPr>
              <a:t>Дистанционное зондирование в основном опирается на отраженное или испущенное электромагнитное излучение Земли (оптическое и микроволновое), для получения заключений и выводов об изменениях на поверхности Земли или в вышележащей атмосфере при использовании спутниковой и авиационной аппаратуры.</a:t>
            </a:r>
            <a:endParaRPr lang="zh-CN" altLang="en-US" sz="1400">
              <a:solidFill>
                <a:schemeClr val="bg1"/>
              </a:solidFill>
              <a:effectLst>
                <a:outerShdw blurRad="546100" dist="190500" dir="2700000" algn="tl" rotWithShape="0">
                  <a:prstClr val="black">
                    <a:alpha val="100000"/>
                  </a:prstClr>
                </a:outerShdw>
              </a:effectLst>
              <a:latin typeface="优设标题黑" panose="00000500000000000000" charset="-122"/>
              <a:ea typeface="优设标题黑" panose="00000500000000000000" charset="-122"/>
              <a:cs typeface="HarmonyOS Sans SC Black" panose="00000A00000000000000" charset="-122"/>
            </a:endParaRPr>
          </a:p>
          <a:p>
            <a:pPr algn="just"/>
            <a:r>
              <a:rPr lang="zh-CN" altLang="en-US" sz="1400">
                <a:solidFill>
                  <a:schemeClr val="bg1"/>
                </a:solidFill>
                <a:effectLst>
                  <a:outerShdw blurRad="546100" dist="190500" dir="2700000" algn="tl" rotWithShape="0">
                    <a:prstClr val="black">
                      <a:alpha val="100000"/>
                    </a:prstClr>
                  </a:outerShdw>
                </a:effectLst>
                <a:latin typeface="优设标题黑" panose="00000500000000000000" charset="-122"/>
                <a:ea typeface="优设标题黑" panose="00000500000000000000" charset="-122"/>
                <a:cs typeface="HarmonyOS Sans SC Black" panose="00000A00000000000000" charset="-122"/>
              </a:rPr>
              <a:t>Дистанционное зондирование также требует анализа полученных данных и изображений. </a:t>
            </a:r>
            <a:endParaRPr lang="zh-CN" altLang="en-US" sz="1400">
              <a:solidFill>
                <a:schemeClr val="bg1"/>
              </a:solidFill>
              <a:effectLst>
                <a:outerShdw blurRad="546100" dist="190500" dir="2700000" algn="tl" rotWithShape="0">
                  <a:prstClr val="black">
                    <a:alpha val="100000"/>
                  </a:prstClr>
                </a:outerShdw>
              </a:effectLst>
              <a:latin typeface="优设标题黑" panose="00000500000000000000" charset="-122"/>
              <a:ea typeface="优设标题黑" panose="00000500000000000000" charset="-122"/>
              <a:cs typeface="HarmonyOS Sans SC Black" panose="00000A00000000000000" charset="-122"/>
            </a:endParaRPr>
          </a:p>
          <a:p>
            <a:pPr algn="just"/>
            <a:r>
              <a:rPr lang="zh-CN" altLang="en-US" sz="1400">
                <a:solidFill>
                  <a:schemeClr val="bg1"/>
                </a:solidFill>
                <a:effectLst>
                  <a:outerShdw blurRad="546100" dist="190500" dir="2700000" algn="tl" rotWithShape="0">
                    <a:prstClr val="black">
                      <a:alpha val="100000"/>
                    </a:prstClr>
                  </a:outerShdw>
                </a:effectLst>
                <a:latin typeface="优设标题黑" panose="00000500000000000000" charset="-122"/>
                <a:ea typeface="优设标题黑" panose="00000500000000000000" charset="-122"/>
                <a:cs typeface="HarmonyOS Sans SC Black" panose="00000A00000000000000" charset="-122"/>
              </a:rPr>
              <a:t>Интерпретация данных также является важным требованием дистанционного зондирования. </a:t>
            </a:r>
            <a:endParaRPr lang="zh-CN" altLang="en-US" sz="1400">
              <a:solidFill>
                <a:schemeClr val="bg1"/>
              </a:solidFill>
              <a:effectLst>
                <a:outerShdw blurRad="546100" dist="190500" dir="2700000" algn="tl" rotWithShape="0">
                  <a:prstClr val="black">
                    <a:alpha val="100000"/>
                  </a:prstClr>
                </a:outerShdw>
              </a:effectLst>
              <a:latin typeface="优设标题黑" panose="00000500000000000000" charset="-122"/>
              <a:ea typeface="优设标题黑" panose="00000500000000000000" charset="-122"/>
              <a:cs typeface="HarmonyOS Sans SC Black" panose="00000A00000000000000" charset="-122"/>
            </a:endParaRPr>
          </a:p>
          <a:p>
            <a:pPr algn="just"/>
            <a:r>
              <a:rPr lang="zh-CN" altLang="en-US" sz="1400">
                <a:solidFill>
                  <a:schemeClr val="bg1"/>
                </a:solidFill>
                <a:effectLst>
                  <a:outerShdw blurRad="546100" dist="190500" dir="2700000" algn="tl" rotWithShape="0">
                    <a:prstClr val="black">
                      <a:alpha val="100000"/>
                    </a:prstClr>
                  </a:outerShdw>
                </a:effectLst>
                <a:latin typeface="优设标题黑" panose="00000500000000000000" charset="-122"/>
                <a:ea typeface="优设标题黑" panose="00000500000000000000" charset="-122"/>
                <a:cs typeface="HarmonyOS Sans SC Black" panose="00000A00000000000000" charset="-122"/>
              </a:rPr>
              <a:t>В целом дистанционное зондирование включает в себя следующие шесть компонентов:</a:t>
            </a:r>
            <a:endParaRPr lang="zh-CN" altLang="en-US" sz="1400">
              <a:solidFill>
                <a:schemeClr val="bg1"/>
              </a:solidFill>
              <a:effectLst>
                <a:outerShdw blurRad="546100" dist="190500" dir="2700000" algn="tl" rotWithShape="0">
                  <a:prstClr val="black">
                    <a:alpha val="100000"/>
                  </a:prstClr>
                </a:outerShdw>
              </a:effectLst>
              <a:latin typeface="优设标题黑" panose="00000500000000000000" charset="-122"/>
              <a:ea typeface="优设标题黑" panose="00000500000000000000" charset="-122"/>
              <a:cs typeface="HarmonyOS Sans SC Black" panose="00000A00000000000000" charset="-122"/>
            </a:endParaRPr>
          </a:p>
        </p:txBody>
      </p:sp>
      <p:cxnSp>
        <p:nvCxnSpPr>
          <p:cNvPr id="39" name="直接连接符 38"/>
          <p:cNvCxnSpPr/>
          <p:nvPr/>
        </p:nvCxnSpPr>
        <p:spPr>
          <a:xfrm>
            <a:off x="838200" y="1341120"/>
            <a:ext cx="845820" cy="0"/>
          </a:xfrm>
          <a:prstGeom prst="line">
            <a:avLst/>
          </a:prstGeom>
          <a:ln>
            <a:solidFill>
              <a:srgbClr val="39DB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23" name="直接连接符 22"/>
          <p:cNvCxnSpPr/>
          <p:nvPr/>
        </p:nvCxnSpPr>
        <p:spPr>
          <a:xfrm>
            <a:off x="4176395" y="3020060"/>
            <a:ext cx="115252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3319145" y="4346575"/>
            <a:ext cx="115252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 rot="10800000">
            <a:off x="7313930" y="3564255"/>
            <a:ext cx="115252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组合 41"/>
          <p:cNvGrpSpPr/>
          <p:nvPr/>
        </p:nvGrpSpPr>
        <p:grpSpPr>
          <a:xfrm>
            <a:off x="3862070" y="2804795"/>
            <a:ext cx="4467860" cy="3072765"/>
            <a:chOff x="6609" y="3712"/>
            <a:chExt cx="7036" cy="4839"/>
          </a:xfrm>
        </p:grpSpPr>
        <p:grpSp>
          <p:nvGrpSpPr>
            <p:cNvPr id="17" name="组合 16"/>
            <p:cNvGrpSpPr/>
            <p:nvPr/>
          </p:nvGrpSpPr>
          <p:grpSpPr>
            <a:xfrm rot="0">
              <a:off x="6609" y="6588"/>
              <a:ext cx="7036" cy="1963"/>
              <a:chOff x="8838" y="3600"/>
              <a:chExt cx="3120" cy="870"/>
            </a:xfrm>
          </p:grpSpPr>
          <p:sp>
            <p:nvSpPr>
              <p:cNvPr id="18" name="椭圆 17"/>
              <p:cNvSpPr/>
              <p:nvPr/>
            </p:nvSpPr>
            <p:spPr>
              <a:xfrm>
                <a:off x="8838" y="3600"/>
                <a:ext cx="3120" cy="870"/>
              </a:xfrm>
              <a:prstGeom prst="ellipse">
                <a:avLst/>
              </a:prstGeom>
              <a:gradFill>
                <a:gsLst>
                  <a:gs pos="84000">
                    <a:srgbClr val="0023FF">
                      <a:alpha val="0"/>
                    </a:srgbClr>
                  </a:gs>
                  <a:gs pos="0">
                    <a:srgbClr val="0023F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9" name="任意多边形 18"/>
              <p:cNvSpPr/>
              <p:nvPr/>
            </p:nvSpPr>
            <p:spPr>
              <a:xfrm>
                <a:off x="8838" y="4016"/>
                <a:ext cx="3120" cy="454"/>
              </a:xfrm>
              <a:custGeom>
                <a:avLst/>
                <a:gdLst>
                  <a:gd name="idx" fmla="cos wd2 2700000"/>
                  <a:gd name="idy" fmla="sin hd2 2700000"/>
                  <a:gd name="il" fmla="+- hc 0 idx"/>
                  <a:gd name="ir" fmla="+- hc idx 0"/>
                  <a:gd name="it" fmla="+- vc 0 idy"/>
                  <a:gd name="ib" fmla="+- vc idy 0"/>
                </a:gdLst>
                <a:ahLst/>
                <a:cxnLst>
                  <a:cxn ang="3">
                    <a:pos x="hc" y="t"/>
                  </a:cxn>
                  <a:cxn ang="3">
                    <a:pos x="il" y="it"/>
                  </a:cxn>
                  <a:cxn ang="cd2">
                    <a:pos x="l" y="vc"/>
                  </a:cxn>
                  <a:cxn ang="cd4">
                    <a:pos x="il" y="ib"/>
                  </a:cxn>
                  <a:cxn ang="cd4">
                    <a:pos x="hc" y="b"/>
                  </a:cxn>
                  <a:cxn ang="cd4">
                    <a:pos x="ir" y="ib"/>
                  </a:cxn>
                  <a:cxn ang="0">
                    <a:pos x="r" y="vc"/>
                  </a:cxn>
                  <a:cxn ang="3">
                    <a:pos x="ir" y="it"/>
                  </a:cxn>
                </a:cxnLst>
                <a:rect l="l" t="t" r="r" b="b"/>
                <a:pathLst>
                  <a:path w="3120" h="454">
                    <a:moveTo>
                      <a:pt x="2" y="0"/>
                    </a:moveTo>
                    <a:lnTo>
                      <a:pt x="2" y="4"/>
                    </a:lnTo>
                    <a:cubicBezTo>
                      <a:pt x="44" y="234"/>
                      <a:pt x="725" y="417"/>
                      <a:pt x="1560" y="417"/>
                    </a:cubicBezTo>
                    <a:cubicBezTo>
                      <a:pt x="2395" y="417"/>
                      <a:pt x="3076" y="234"/>
                      <a:pt x="3118" y="4"/>
                    </a:cubicBezTo>
                    <a:lnTo>
                      <a:pt x="3118" y="0"/>
                    </a:lnTo>
                    <a:lnTo>
                      <a:pt x="3119" y="7"/>
                    </a:lnTo>
                    <a:cubicBezTo>
                      <a:pt x="3120" y="11"/>
                      <a:pt x="3120" y="15"/>
                      <a:pt x="3120" y="19"/>
                    </a:cubicBezTo>
                    <a:cubicBezTo>
                      <a:pt x="3120" y="259"/>
                      <a:pt x="2422" y="454"/>
                      <a:pt x="1560" y="454"/>
                    </a:cubicBezTo>
                    <a:cubicBezTo>
                      <a:pt x="698" y="454"/>
                      <a:pt x="0" y="259"/>
                      <a:pt x="0" y="19"/>
                    </a:cubicBezTo>
                    <a:cubicBezTo>
                      <a:pt x="0" y="15"/>
                      <a:pt x="0" y="11"/>
                      <a:pt x="1" y="7"/>
                    </a:cubicBezTo>
                    <a:lnTo>
                      <a:pt x="2" y="0"/>
                    </a:lnTo>
                    <a:close/>
                  </a:path>
                </a:pathLst>
              </a:custGeom>
              <a:gradFill>
                <a:gsLst>
                  <a:gs pos="84000">
                    <a:schemeClr val="bg1">
                      <a:alpha val="0"/>
                    </a:schemeClr>
                  </a:gs>
                  <a:gs pos="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 rot="0">
              <a:off x="7455" y="5405"/>
              <a:ext cx="5344" cy="1490"/>
              <a:chOff x="8838" y="3600"/>
              <a:chExt cx="3120" cy="870"/>
            </a:xfrm>
          </p:grpSpPr>
          <p:sp>
            <p:nvSpPr>
              <p:cNvPr id="15" name="椭圆 14"/>
              <p:cNvSpPr/>
              <p:nvPr/>
            </p:nvSpPr>
            <p:spPr>
              <a:xfrm>
                <a:off x="8838" y="3600"/>
                <a:ext cx="3120" cy="870"/>
              </a:xfrm>
              <a:prstGeom prst="ellipse">
                <a:avLst/>
              </a:prstGeom>
              <a:gradFill>
                <a:gsLst>
                  <a:gs pos="84000">
                    <a:srgbClr val="0673D3">
                      <a:alpha val="0"/>
                    </a:srgbClr>
                  </a:gs>
                  <a:gs pos="0">
                    <a:srgbClr val="0673D3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6" name="任意多边形 15"/>
              <p:cNvSpPr/>
              <p:nvPr/>
            </p:nvSpPr>
            <p:spPr>
              <a:xfrm>
                <a:off x="8838" y="4016"/>
                <a:ext cx="3120" cy="454"/>
              </a:xfrm>
              <a:custGeom>
                <a:avLst/>
                <a:gdLst>
                  <a:gd name="idx" fmla="cos wd2 2700000"/>
                  <a:gd name="idy" fmla="sin hd2 2700000"/>
                  <a:gd name="il" fmla="+- hc 0 idx"/>
                  <a:gd name="ir" fmla="+- hc idx 0"/>
                  <a:gd name="it" fmla="+- vc 0 idy"/>
                  <a:gd name="ib" fmla="+- vc idy 0"/>
                </a:gdLst>
                <a:ahLst/>
                <a:cxnLst>
                  <a:cxn ang="3">
                    <a:pos x="hc" y="t"/>
                  </a:cxn>
                  <a:cxn ang="3">
                    <a:pos x="il" y="it"/>
                  </a:cxn>
                  <a:cxn ang="cd2">
                    <a:pos x="l" y="vc"/>
                  </a:cxn>
                  <a:cxn ang="cd4">
                    <a:pos x="il" y="ib"/>
                  </a:cxn>
                  <a:cxn ang="cd4">
                    <a:pos x="hc" y="b"/>
                  </a:cxn>
                  <a:cxn ang="cd4">
                    <a:pos x="ir" y="ib"/>
                  </a:cxn>
                  <a:cxn ang="0">
                    <a:pos x="r" y="vc"/>
                  </a:cxn>
                  <a:cxn ang="3">
                    <a:pos x="ir" y="it"/>
                  </a:cxn>
                </a:cxnLst>
                <a:rect l="l" t="t" r="r" b="b"/>
                <a:pathLst>
                  <a:path w="3120" h="454">
                    <a:moveTo>
                      <a:pt x="2" y="0"/>
                    </a:moveTo>
                    <a:lnTo>
                      <a:pt x="2" y="4"/>
                    </a:lnTo>
                    <a:cubicBezTo>
                      <a:pt x="44" y="234"/>
                      <a:pt x="725" y="417"/>
                      <a:pt x="1560" y="417"/>
                    </a:cubicBezTo>
                    <a:cubicBezTo>
                      <a:pt x="2395" y="417"/>
                      <a:pt x="3076" y="234"/>
                      <a:pt x="3118" y="4"/>
                    </a:cubicBezTo>
                    <a:lnTo>
                      <a:pt x="3118" y="0"/>
                    </a:lnTo>
                    <a:lnTo>
                      <a:pt x="3119" y="7"/>
                    </a:lnTo>
                    <a:cubicBezTo>
                      <a:pt x="3120" y="11"/>
                      <a:pt x="3120" y="15"/>
                      <a:pt x="3120" y="19"/>
                    </a:cubicBezTo>
                    <a:cubicBezTo>
                      <a:pt x="3120" y="259"/>
                      <a:pt x="2422" y="454"/>
                      <a:pt x="1560" y="454"/>
                    </a:cubicBezTo>
                    <a:cubicBezTo>
                      <a:pt x="698" y="454"/>
                      <a:pt x="0" y="259"/>
                      <a:pt x="0" y="19"/>
                    </a:cubicBezTo>
                    <a:cubicBezTo>
                      <a:pt x="0" y="15"/>
                      <a:pt x="0" y="11"/>
                      <a:pt x="1" y="7"/>
                    </a:cubicBezTo>
                    <a:lnTo>
                      <a:pt x="2" y="0"/>
                    </a:lnTo>
                    <a:close/>
                  </a:path>
                </a:pathLst>
              </a:custGeom>
              <a:gradFill>
                <a:gsLst>
                  <a:gs pos="84000">
                    <a:schemeClr val="bg1">
                      <a:alpha val="0"/>
                    </a:schemeClr>
                  </a:gs>
                  <a:gs pos="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 rot="0">
              <a:off x="8878" y="3712"/>
              <a:ext cx="2499" cy="697"/>
              <a:chOff x="8838" y="3600"/>
              <a:chExt cx="3120" cy="870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8838" y="3600"/>
                <a:ext cx="3120" cy="870"/>
              </a:xfrm>
              <a:prstGeom prst="ellipse">
                <a:avLst/>
              </a:prstGeom>
              <a:gradFill>
                <a:gsLst>
                  <a:gs pos="84000">
                    <a:srgbClr val="39DBB2">
                      <a:alpha val="0"/>
                    </a:srgbClr>
                  </a:gs>
                  <a:gs pos="0">
                    <a:srgbClr val="39DBB2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8" name="任意多边形 7"/>
              <p:cNvSpPr/>
              <p:nvPr/>
            </p:nvSpPr>
            <p:spPr>
              <a:xfrm>
                <a:off x="8838" y="4016"/>
                <a:ext cx="3120" cy="454"/>
              </a:xfrm>
              <a:custGeom>
                <a:avLst/>
                <a:gdLst>
                  <a:gd name="idx" fmla="cos wd2 2700000"/>
                  <a:gd name="idy" fmla="sin hd2 2700000"/>
                  <a:gd name="il" fmla="+- hc 0 idx"/>
                  <a:gd name="ir" fmla="+- hc idx 0"/>
                  <a:gd name="it" fmla="+- vc 0 idy"/>
                  <a:gd name="ib" fmla="+- vc idy 0"/>
                </a:gdLst>
                <a:ahLst/>
                <a:cxnLst>
                  <a:cxn ang="3">
                    <a:pos x="hc" y="t"/>
                  </a:cxn>
                  <a:cxn ang="3">
                    <a:pos x="il" y="it"/>
                  </a:cxn>
                  <a:cxn ang="cd2">
                    <a:pos x="l" y="vc"/>
                  </a:cxn>
                  <a:cxn ang="cd4">
                    <a:pos x="il" y="ib"/>
                  </a:cxn>
                  <a:cxn ang="cd4">
                    <a:pos x="hc" y="b"/>
                  </a:cxn>
                  <a:cxn ang="cd4">
                    <a:pos x="ir" y="ib"/>
                  </a:cxn>
                  <a:cxn ang="0">
                    <a:pos x="r" y="vc"/>
                  </a:cxn>
                  <a:cxn ang="3">
                    <a:pos x="ir" y="it"/>
                  </a:cxn>
                </a:cxnLst>
                <a:rect l="l" t="t" r="r" b="b"/>
                <a:pathLst>
                  <a:path w="3120" h="454">
                    <a:moveTo>
                      <a:pt x="2" y="0"/>
                    </a:moveTo>
                    <a:lnTo>
                      <a:pt x="2" y="4"/>
                    </a:lnTo>
                    <a:cubicBezTo>
                      <a:pt x="44" y="234"/>
                      <a:pt x="725" y="417"/>
                      <a:pt x="1560" y="417"/>
                    </a:cubicBezTo>
                    <a:cubicBezTo>
                      <a:pt x="2395" y="417"/>
                      <a:pt x="3076" y="234"/>
                      <a:pt x="3118" y="4"/>
                    </a:cubicBezTo>
                    <a:lnTo>
                      <a:pt x="3118" y="0"/>
                    </a:lnTo>
                    <a:lnTo>
                      <a:pt x="3119" y="7"/>
                    </a:lnTo>
                    <a:cubicBezTo>
                      <a:pt x="3120" y="11"/>
                      <a:pt x="3120" y="15"/>
                      <a:pt x="3120" y="19"/>
                    </a:cubicBezTo>
                    <a:cubicBezTo>
                      <a:pt x="3120" y="259"/>
                      <a:pt x="2422" y="454"/>
                      <a:pt x="1560" y="454"/>
                    </a:cubicBezTo>
                    <a:cubicBezTo>
                      <a:pt x="698" y="454"/>
                      <a:pt x="0" y="259"/>
                      <a:pt x="0" y="19"/>
                    </a:cubicBezTo>
                    <a:cubicBezTo>
                      <a:pt x="0" y="15"/>
                      <a:pt x="0" y="11"/>
                      <a:pt x="1" y="7"/>
                    </a:cubicBezTo>
                    <a:lnTo>
                      <a:pt x="2" y="0"/>
                    </a:lnTo>
                    <a:close/>
                  </a:path>
                </a:pathLst>
              </a:custGeom>
              <a:gradFill>
                <a:gsLst>
                  <a:gs pos="84000">
                    <a:schemeClr val="bg1">
                      <a:alpha val="0"/>
                    </a:schemeClr>
                  </a:gs>
                  <a:gs pos="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 rot="0">
              <a:off x="8099" y="4394"/>
              <a:ext cx="4056" cy="1131"/>
              <a:chOff x="8838" y="3600"/>
              <a:chExt cx="3120" cy="870"/>
            </a:xfrm>
          </p:grpSpPr>
          <p:sp>
            <p:nvSpPr>
              <p:cNvPr id="12" name="椭圆 11"/>
              <p:cNvSpPr/>
              <p:nvPr/>
            </p:nvSpPr>
            <p:spPr>
              <a:xfrm>
                <a:off x="8838" y="3600"/>
                <a:ext cx="3120" cy="870"/>
              </a:xfrm>
              <a:prstGeom prst="ellipse">
                <a:avLst/>
              </a:prstGeom>
              <a:gradFill>
                <a:gsLst>
                  <a:gs pos="84000">
                    <a:srgbClr val="26AEBA">
                      <a:alpha val="0"/>
                    </a:srgbClr>
                  </a:gs>
                  <a:gs pos="0">
                    <a:srgbClr val="26AEB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3" name="任意多边形 12"/>
              <p:cNvSpPr/>
              <p:nvPr/>
            </p:nvSpPr>
            <p:spPr>
              <a:xfrm>
                <a:off x="8838" y="4016"/>
                <a:ext cx="3120" cy="454"/>
              </a:xfrm>
              <a:custGeom>
                <a:avLst/>
                <a:gdLst>
                  <a:gd name="idx" fmla="cos wd2 2700000"/>
                  <a:gd name="idy" fmla="sin hd2 2700000"/>
                  <a:gd name="il" fmla="+- hc 0 idx"/>
                  <a:gd name="ir" fmla="+- hc idx 0"/>
                  <a:gd name="it" fmla="+- vc 0 idy"/>
                  <a:gd name="ib" fmla="+- vc idy 0"/>
                </a:gdLst>
                <a:ahLst/>
                <a:cxnLst>
                  <a:cxn ang="3">
                    <a:pos x="hc" y="t"/>
                  </a:cxn>
                  <a:cxn ang="3">
                    <a:pos x="il" y="it"/>
                  </a:cxn>
                  <a:cxn ang="cd2">
                    <a:pos x="l" y="vc"/>
                  </a:cxn>
                  <a:cxn ang="cd4">
                    <a:pos x="il" y="ib"/>
                  </a:cxn>
                  <a:cxn ang="cd4">
                    <a:pos x="hc" y="b"/>
                  </a:cxn>
                  <a:cxn ang="cd4">
                    <a:pos x="ir" y="ib"/>
                  </a:cxn>
                  <a:cxn ang="0">
                    <a:pos x="r" y="vc"/>
                  </a:cxn>
                  <a:cxn ang="3">
                    <a:pos x="ir" y="it"/>
                  </a:cxn>
                </a:cxnLst>
                <a:rect l="l" t="t" r="r" b="b"/>
                <a:pathLst>
                  <a:path w="3120" h="454">
                    <a:moveTo>
                      <a:pt x="2" y="0"/>
                    </a:moveTo>
                    <a:lnTo>
                      <a:pt x="2" y="4"/>
                    </a:lnTo>
                    <a:cubicBezTo>
                      <a:pt x="44" y="234"/>
                      <a:pt x="725" y="417"/>
                      <a:pt x="1560" y="417"/>
                    </a:cubicBezTo>
                    <a:cubicBezTo>
                      <a:pt x="2395" y="417"/>
                      <a:pt x="3076" y="234"/>
                      <a:pt x="3118" y="4"/>
                    </a:cubicBezTo>
                    <a:lnTo>
                      <a:pt x="3118" y="0"/>
                    </a:lnTo>
                    <a:lnTo>
                      <a:pt x="3119" y="7"/>
                    </a:lnTo>
                    <a:cubicBezTo>
                      <a:pt x="3120" y="11"/>
                      <a:pt x="3120" y="15"/>
                      <a:pt x="3120" y="19"/>
                    </a:cubicBezTo>
                    <a:cubicBezTo>
                      <a:pt x="3120" y="259"/>
                      <a:pt x="2422" y="454"/>
                      <a:pt x="1560" y="454"/>
                    </a:cubicBezTo>
                    <a:cubicBezTo>
                      <a:pt x="698" y="454"/>
                      <a:pt x="0" y="259"/>
                      <a:pt x="0" y="19"/>
                    </a:cubicBezTo>
                    <a:cubicBezTo>
                      <a:pt x="0" y="15"/>
                      <a:pt x="0" y="11"/>
                      <a:pt x="1" y="7"/>
                    </a:cubicBezTo>
                    <a:lnTo>
                      <a:pt x="2" y="0"/>
                    </a:lnTo>
                    <a:close/>
                  </a:path>
                </a:pathLst>
              </a:custGeom>
              <a:gradFill>
                <a:gsLst>
                  <a:gs pos="84000">
                    <a:schemeClr val="bg1">
                      <a:alpha val="0"/>
                    </a:schemeClr>
                  </a:gs>
                  <a:gs pos="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  <p:sp>
          <p:nvSpPr>
            <p:cNvPr id="20" name="椭圆 19"/>
            <p:cNvSpPr/>
            <p:nvPr/>
          </p:nvSpPr>
          <p:spPr>
            <a:xfrm>
              <a:off x="8919" y="4000"/>
              <a:ext cx="120" cy="1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7" name="椭圆 26"/>
            <p:cNvSpPr/>
            <p:nvPr/>
          </p:nvSpPr>
          <p:spPr>
            <a:xfrm>
              <a:off x="7569" y="6089"/>
              <a:ext cx="120" cy="1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9" name="椭圆 28"/>
            <p:cNvSpPr/>
            <p:nvPr/>
          </p:nvSpPr>
          <p:spPr>
            <a:xfrm rot="10800000">
              <a:off x="11921" y="4869"/>
              <a:ext cx="120" cy="1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2" name="椭圆 31"/>
            <p:cNvSpPr/>
            <p:nvPr/>
          </p:nvSpPr>
          <p:spPr>
            <a:xfrm rot="10800000">
              <a:off x="13411" y="7511"/>
              <a:ext cx="120" cy="1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cxnSp>
        <p:nvCxnSpPr>
          <p:cNvPr id="33" name="直接连接符 32"/>
          <p:cNvCxnSpPr/>
          <p:nvPr/>
        </p:nvCxnSpPr>
        <p:spPr>
          <a:xfrm flipH="1">
            <a:off x="8260080" y="5241925"/>
            <a:ext cx="7188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文本框 62"/>
          <p:cNvSpPr txBox="1"/>
          <p:nvPr/>
        </p:nvSpPr>
        <p:spPr>
          <a:xfrm>
            <a:off x="803910" y="2679065"/>
            <a:ext cx="2580640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pPr algn="l"/>
            <a:r>
              <a:rPr lang="en-US" altLang="zh-CN" sz="3200">
                <a:gradFill>
                  <a:gsLst>
                    <a:gs pos="56000">
                      <a:srgbClr val="39DBB2"/>
                    </a:gs>
                    <a:gs pos="82000">
                      <a:srgbClr val="39DBB2">
                        <a:alpha val="0"/>
                      </a:srgbClr>
                    </a:gs>
                  </a:gsLst>
                  <a:lin ang="5400000" scaled="0"/>
                </a:gradFill>
                <a:effectLst/>
                <a:latin typeface="HarmonyOS Sans SC Black" panose="00000A00000000000000" charset="-122"/>
                <a:ea typeface="HarmonyOS Sans SC Black" panose="00000A00000000000000" charset="-122"/>
                <a:cs typeface="HarmonyOS Sans SC Black" panose="00000A00000000000000" charset="-122"/>
              </a:rPr>
              <a:t>+ 30%</a:t>
            </a:r>
            <a:endParaRPr lang="en-US" altLang="zh-CN" sz="3200">
              <a:gradFill>
                <a:gsLst>
                  <a:gs pos="56000">
                    <a:srgbClr val="39DBB2"/>
                  </a:gs>
                  <a:gs pos="82000">
                    <a:srgbClr val="39DBB2">
                      <a:alpha val="0"/>
                    </a:srgbClr>
                  </a:gs>
                </a:gsLst>
                <a:lin ang="5400000" scaled="0"/>
              </a:gradFill>
              <a:effectLst/>
              <a:latin typeface="HarmonyOS Sans SC Black" panose="00000A00000000000000" charset="-122"/>
              <a:ea typeface="HarmonyOS Sans SC Black" panose="00000A00000000000000" charset="-122"/>
              <a:cs typeface="HarmonyOS Sans SC Black" panose="00000A00000000000000" charset="-122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803910" y="3375025"/>
            <a:ext cx="3341370" cy="7308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 sz="1600">
                <a:solidFill>
                  <a:schemeClr val="bg1">
                    <a:alpha val="75000"/>
                  </a:schemeClr>
                </a:solidFill>
                <a:effectLst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+mn-ea"/>
              </a:rPr>
              <a:t>деградация аккумуляторных батарей электропитания</a:t>
            </a:r>
            <a:endParaRPr lang="en-US" altLang="zh-CN" sz="1600">
              <a:solidFill>
                <a:schemeClr val="bg1">
                  <a:alpha val="75000"/>
                </a:schemeClr>
              </a:solidFill>
              <a:effectLst/>
              <a:latin typeface="HarmonyOS Sans SC" panose="00000500000000000000" charset="-122"/>
              <a:ea typeface="HarmonyOS Sans SC" panose="00000500000000000000" charset="-122"/>
              <a:cs typeface="HarmonyOS Sans SC" panose="00000500000000000000" charset="-122"/>
              <a:sym typeface="+mn-ea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803910" y="4356100"/>
            <a:ext cx="2580640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pPr algn="l"/>
            <a:r>
              <a:rPr lang="en-US" altLang="zh-CN" sz="3200">
                <a:gradFill>
                  <a:gsLst>
                    <a:gs pos="56000">
                      <a:srgbClr val="0673D3">
                        <a:alpha val="100000"/>
                      </a:srgbClr>
                    </a:gs>
                    <a:gs pos="82000">
                      <a:srgbClr val="0673D3">
                        <a:alpha val="0"/>
                      </a:srgbClr>
                    </a:gs>
                  </a:gsLst>
                  <a:lin ang="5400000" scaled="0"/>
                </a:gradFill>
                <a:effectLst/>
                <a:latin typeface="HarmonyOS Sans SC Black" panose="00000A00000000000000" charset="-122"/>
                <a:ea typeface="HarmonyOS Sans SC Black" panose="00000A00000000000000" charset="-122"/>
                <a:cs typeface="HarmonyOS Sans SC Black" panose="00000A00000000000000" charset="-122"/>
              </a:rPr>
              <a:t>+ 66%</a:t>
            </a:r>
            <a:endParaRPr lang="en-US" altLang="zh-CN" sz="3200">
              <a:gradFill>
                <a:gsLst>
                  <a:gs pos="56000">
                    <a:srgbClr val="0673D3">
                      <a:alpha val="100000"/>
                    </a:srgbClr>
                  </a:gs>
                  <a:gs pos="82000">
                    <a:srgbClr val="0673D3">
                      <a:alpha val="0"/>
                    </a:srgbClr>
                  </a:gs>
                </a:gsLst>
                <a:lin ang="5400000" scaled="0"/>
              </a:gradFill>
              <a:effectLst/>
              <a:latin typeface="HarmonyOS Sans SC Black" panose="00000A00000000000000" charset="-122"/>
              <a:ea typeface="HarmonyOS Sans SC Black" panose="00000A00000000000000" charset="-122"/>
              <a:cs typeface="HarmonyOS Sans SC Black" panose="00000A00000000000000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781685" y="5052060"/>
            <a:ext cx="3515995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chemeClr val="bg1">
                    <a:alpha val="75000"/>
                  </a:schemeClr>
                </a:solidFill>
                <a:effectLst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+mn-ea"/>
              </a:rPr>
              <a:t>истощение ракетного топлива</a:t>
            </a:r>
            <a:endParaRPr lang="en-US" altLang="zh-CN">
              <a:solidFill>
                <a:schemeClr val="bg1">
                  <a:alpha val="75000"/>
                </a:schemeClr>
              </a:solidFill>
              <a:effectLst/>
              <a:latin typeface="HarmonyOS Sans SC" panose="00000500000000000000" charset="-122"/>
              <a:ea typeface="HarmonyOS Sans SC" panose="00000500000000000000" charset="-122"/>
              <a:cs typeface="HarmonyOS Sans SC" panose="00000500000000000000" charset="-122"/>
              <a:sym typeface="+mn-ea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8807450" y="3303270"/>
            <a:ext cx="2580640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pPr algn="l"/>
            <a:r>
              <a:rPr lang="en-US" altLang="zh-CN" sz="3200">
                <a:gradFill>
                  <a:gsLst>
                    <a:gs pos="56000">
                      <a:srgbClr val="26AEBA">
                        <a:alpha val="100000"/>
                      </a:srgbClr>
                    </a:gs>
                    <a:gs pos="82000">
                      <a:srgbClr val="26AEBA">
                        <a:alpha val="0"/>
                      </a:srgbClr>
                    </a:gs>
                  </a:gsLst>
                  <a:lin ang="5400000" scaled="0"/>
                </a:gradFill>
                <a:effectLst/>
                <a:latin typeface="HarmonyOS Sans SC Black" panose="00000A00000000000000" charset="-122"/>
                <a:ea typeface="HarmonyOS Sans SC Black" panose="00000A00000000000000" charset="-122"/>
                <a:cs typeface="HarmonyOS Sans SC Black" panose="00000A00000000000000" charset="-122"/>
              </a:rPr>
              <a:t>+ 25%</a:t>
            </a:r>
            <a:endParaRPr lang="en-US" altLang="zh-CN" sz="3200">
              <a:gradFill>
                <a:gsLst>
                  <a:gs pos="56000">
                    <a:srgbClr val="26AEBA">
                      <a:alpha val="100000"/>
                    </a:srgbClr>
                  </a:gs>
                  <a:gs pos="82000">
                    <a:srgbClr val="26AEBA">
                      <a:alpha val="0"/>
                    </a:srgbClr>
                  </a:gs>
                </a:gsLst>
                <a:lin ang="5400000" scaled="0"/>
              </a:gradFill>
              <a:effectLst/>
              <a:latin typeface="HarmonyOS Sans SC Black" panose="00000A00000000000000" charset="-122"/>
              <a:ea typeface="HarmonyOS Sans SC Black" panose="00000A00000000000000" charset="-122"/>
              <a:cs typeface="HarmonyOS Sans SC Black" panose="00000A00000000000000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8807450" y="3999230"/>
            <a:ext cx="3341370" cy="4108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 sz="1600">
                <a:solidFill>
                  <a:schemeClr val="bg1">
                    <a:alpha val="75000"/>
                  </a:schemeClr>
                </a:solidFill>
                <a:effectLst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+mn-ea"/>
              </a:rPr>
              <a:t>непредвиденные сбои</a:t>
            </a:r>
            <a:endParaRPr lang="en-US" altLang="zh-CN" sz="1600">
              <a:solidFill>
                <a:schemeClr val="bg1">
                  <a:alpha val="75000"/>
                </a:schemeClr>
              </a:solidFill>
              <a:effectLst/>
              <a:latin typeface="HarmonyOS Sans SC" panose="00000500000000000000" charset="-122"/>
              <a:ea typeface="HarmonyOS Sans SC" panose="00000500000000000000" charset="-122"/>
              <a:cs typeface="HarmonyOS Sans SC" panose="00000500000000000000" charset="-122"/>
              <a:sym typeface="+mn-ea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9109710" y="5052060"/>
            <a:ext cx="2580640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pPr algn="l"/>
            <a:r>
              <a:rPr lang="en-US" altLang="zh-CN" sz="3200">
                <a:gradFill>
                  <a:gsLst>
                    <a:gs pos="56000">
                      <a:srgbClr val="0673D3">
                        <a:alpha val="100000"/>
                      </a:srgbClr>
                    </a:gs>
                    <a:gs pos="82000">
                      <a:srgbClr val="0673D3">
                        <a:alpha val="0"/>
                      </a:srgbClr>
                    </a:gs>
                  </a:gsLst>
                  <a:lin ang="5400000" scaled="0"/>
                </a:gradFill>
                <a:effectLst/>
                <a:latin typeface="HarmonyOS Sans SC Black" panose="00000A00000000000000" charset="-122"/>
                <a:ea typeface="HarmonyOS Sans SC Black" panose="00000A00000000000000" charset="-122"/>
                <a:cs typeface="HarmonyOS Sans SC Black" panose="00000A00000000000000" charset="-122"/>
              </a:rPr>
              <a:t>+ </a:t>
            </a:r>
            <a:r>
              <a:rPr lang="en-US" altLang="zh-CN" sz="3200">
                <a:gradFill>
                  <a:gsLst>
                    <a:gs pos="56000">
                      <a:srgbClr val="0023FF"/>
                    </a:gs>
                    <a:gs pos="82000">
                      <a:srgbClr val="0023FF">
                        <a:alpha val="0"/>
                      </a:srgbClr>
                    </a:gs>
                  </a:gsLst>
                  <a:lin ang="5400000" scaled="0"/>
                </a:gradFill>
                <a:effectLst/>
                <a:latin typeface="HarmonyOS Sans SC Black" panose="00000A00000000000000" charset="-122"/>
                <a:ea typeface="HarmonyOS Sans SC Black" panose="00000A00000000000000" charset="-122"/>
                <a:cs typeface="HarmonyOS Sans SC Black" panose="00000A00000000000000" charset="-122"/>
              </a:rPr>
              <a:t>110%</a:t>
            </a:r>
            <a:endParaRPr lang="en-US" altLang="zh-CN" sz="3200">
              <a:gradFill>
                <a:gsLst>
                  <a:gs pos="56000">
                    <a:srgbClr val="0023FF"/>
                  </a:gs>
                  <a:gs pos="82000">
                    <a:srgbClr val="0023FF">
                      <a:alpha val="0"/>
                    </a:srgbClr>
                  </a:gs>
                </a:gsLst>
                <a:lin ang="5400000" scaled="0"/>
              </a:gradFill>
              <a:effectLst/>
              <a:latin typeface="HarmonyOS Sans SC Black" panose="00000A00000000000000" charset="-122"/>
              <a:ea typeface="HarmonyOS Sans SC Black" panose="00000A00000000000000" charset="-122"/>
              <a:cs typeface="HarmonyOS Sans SC Black" panose="00000A00000000000000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6482080" y="5767070"/>
            <a:ext cx="5762625" cy="10502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130000"/>
              </a:lnSpc>
            </a:pPr>
            <a:r>
              <a:rPr lang="en-US" altLang="zh-CN" sz="1200">
                <a:solidFill>
                  <a:schemeClr val="bg1">
                    <a:alpha val="75000"/>
                  </a:schemeClr>
                </a:solidFill>
                <a:effectLst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+mn-ea"/>
              </a:rPr>
              <a:t>некоторые спутники с полярными орбитами, запланированные на несколько лет и несущие сложное оборудование для дистанционного зондирования, проработали менее двух лет из-за отказов системы питания или приборов</a:t>
            </a:r>
            <a:endParaRPr lang="en-US" altLang="zh-CN" sz="1200">
              <a:solidFill>
                <a:schemeClr val="bg1">
                  <a:alpha val="75000"/>
                </a:schemeClr>
              </a:solidFill>
              <a:effectLst/>
              <a:latin typeface="HarmonyOS Sans SC" panose="00000500000000000000" charset="-122"/>
              <a:ea typeface="HarmonyOS Sans SC" panose="00000500000000000000" charset="-122"/>
              <a:cs typeface="HarmonyOS Sans SC" panose="00000500000000000000" charset="-122"/>
              <a:sym typeface="+mn-ea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2877820" y="1551940"/>
            <a:ext cx="64357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200000"/>
              </a:lnSpc>
              <a:buClrTx/>
              <a:buSzTx/>
              <a:buFontTx/>
              <a:buNone/>
            </a:pPr>
            <a:r>
              <a:rPr sz="1600">
                <a:solidFill>
                  <a:schemeClr val="bg1">
                    <a:alpha val="75000"/>
                  </a:schemeClr>
                </a:solidFill>
                <a:effectLst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+mn-ea"/>
              </a:rPr>
              <a:t>С аналогичными проблемами сталкиваются и спутники связи</a:t>
            </a:r>
            <a:endParaRPr sz="1600">
              <a:solidFill>
                <a:schemeClr val="bg1">
                  <a:alpha val="75000"/>
                </a:schemeClr>
              </a:solidFill>
              <a:effectLst/>
              <a:latin typeface="HarmonyOS Sans SC" panose="00000500000000000000" charset="-122"/>
              <a:ea typeface="HarmonyOS Sans SC" panose="00000500000000000000" charset="-122"/>
              <a:cs typeface="HarmonyOS Sans SC" panose="00000500000000000000" charset="-122"/>
              <a:sym typeface="+mn-ea"/>
            </a:endParaRPr>
          </a:p>
        </p:txBody>
      </p:sp>
      <p:sp>
        <p:nvSpPr>
          <p:cNvPr id="44" name="圆角矩形 43"/>
          <p:cNvSpPr/>
          <p:nvPr/>
        </p:nvSpPr>
        <p:spPr>
          <a:xfrm rot="12600000">
            <a:off x="5993448" y="568960"/>
            <a:ext cx="205105" cy="204470"/>
          </a:xfrm>
          <a:prstGeom prst="roundRect">
            <a:avLst>
              <a:gd name="adj" fmla="val 50000"/>
            </a:avLst>
          </a:prstGeom>
          <a:ln w="63500" cap="rnd">
            <a:gradFill>
              <a:gsLst>
                <a:gs pos="30000">
                  <a:srgbClr val="39DBB2">
                    <a:alpha val="0"/>
                  </a:srgbClr>
                </a:gs>
                <a:gs pos="100000">
                  <a:srgbClr val="39DBB2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5" name="文本框 44"/>
          <p:cNvSpPr txBox="1"/>
          <p:nvPr/>
        </p:nvSpPr>
        <p:spPr>
          <a:xfrm>
            <a:off x="1016635" y="889000"/>
            <a:ext cx="1037145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400">
                <a:solidFill>
                  <a:schemeClr val="bg1"/>
                </a:solidFill>
                <a:effectLst>
                  <a:outerShdw blurRad="546100" dist="190500" dir="2700000" algn="tl" rotWithShape="0">
                    <a:prstClr val="black">
                      <a:alpha val="100000"/>
                    </a:prstClr>
                  </a:outerShdw>
                </a:effectLst>
                <a:latin typeface="优设标题黑" panose="00000500000000000000" charset="-122"/>
                <a:ea typeface="优设标题黑" panose="00000500000000000000" charset="-122"/>
                <a:cs typeface="HarmonyOS Sans SC Black" panose="00000A00000000000000" charset="-122"/>
              </a:rPr>
              <a:t>Дистанционное зондирование с помощью спутников это обширная, бесконечная и быстро меняющаяся область.</a:t>
            </a:r>
            <a:endParaRPr lang="zh-CN" altLang="en-US" sz="1400">
              <a:solidFill>
                <a:schemeClr val="bg1"/>
              </a:solidFill>
              <a:effectLst>
                <a:outerShdw blurRad="546100" dist="190500" dir="2700000" algn="tl" rotWithShape="0">
                  <a:prstClr val="black">
                    <a:alpha val="100000"/>
                  </a:prstClr>
                </a:outerShdw>
              </a:effectLst>
              <a:latin typeface="优设标题黑" panose="00000500000000000000" charset="-122"/>
              <a:ea typeface="优设标题黑" panose="00000500000000000000" charset="-122"/>
              <a:cs typeface="HarmonyOS Sans SC Black" panose="00000A00000000000000" charset="-122"/>
            </a:endParaRPr>
          </a:p>
        </p:txBody>
      </p:sp>
      <p:cxnSp>
        <p:nvCxnSpPr>
          <p:cNvPr id="46" name="直接连接符 45"/>
          <p:cNvCxnSpPr/>
          <p:nvPr/>
        </p:nvCxnSpPr>
        <p:spPr>
          <a:xfrm>
            <a:off x="5673090" y="1227455"/>
            <a:ext cx="845820" cy="0"/>
          </a:xfrm>
          <a:prstGeom prst="line">
            <a:avLst/>
          </a:prstGeom>
          <a:ln>
            <a:solidFill>
              <a:srgbClr val="39DB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635" y="5923915"/>
            <a:ext cx="648144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1400">
                <a:solidFill>
                  <a:schemeClr val="bg1">
                    <a:alpha val="75000"/>
                  </a:schemeClr>
                </a:solidFill>
                <a:effectLst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</a:rPr>
              <a:t>Поэтому, в силу вышеназванных причин и обстоятельств очень важно владеть разработкой программ управления положением и движением космической системы (спутника) дистанционного зондирования Земли</a:t>
            </a:r>
            <a:endParaRPr lang="en-US" altLang="zh-CN" sz="1400">
              <a:solidFill>
                <a:schemeClr val="bg1">
                  <a:alpha val="75000"/>
                </a:schemeClr>
              </a:solidFill>
              <a:effectLst/>
              <a:latin typeface="HarmonyOS Sans SC" panose="00000500000000000000" charset="-122"/>
              <a:ea typeface="HarmonyOS Sans SC" panose="00000500000000000000" charset="-122"/>
              <a:cs typeface="HarmonyOS Sans SC" panose="0000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 descr="7b0a20202020227461726765744d6f64756c65223a20226b6f6e6c696e65666f6e7473220a7d0a"/>
          <p:cNvSpPr txBox="1"/>
          <p:nvPr userDrawn="1"/>
        </p:nvSpPr>
        <p:spPr>
          <a:xfrm>
            <a:off x="3134360" y="4475480"/>
            <a:ext cx="59232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7200">
                <a:gradFill>
                  <a:gsLst>
                    <a:gs pos="29000">
                      <a:schemeClr val="accent1">
                        <a:lumMod val="5000"/>
                        <a:lumOff val="95000"/>
                        <a:alpha val="60000"/>
                      </a:schemeClr>
                    </a:gs>
                    <a:gs pos="76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effectLst/>
                <a:latin typeface="优设标题黑" panose="00000500000000000000" charset="-122"/>
                <a:ea typeface="优设标题黑" panose="00000500000000000000" charset="-122"/>
                <a:cs typeface="HarmonyOS Sans SC Black" panose="00000A00000000000000" charset="-122"/>
              </a:rPr>
              <a:t>PART 0</a:t>
            </a:r>
            <a:r>
              <a:rPr lang="en-US" altLang="zh-CN" sz="7200">
                <a:gradFill>
                  <a:gsLst>
                    <a:gs pos="29000">
                      <a:schemeClr val="accent1">
                        <a:lumMod val="5000"/>
                        <a:lumOff val="95000"/>
                        <a:alpha val="60000"/>
                      </a:schemeClr>
                    </a:gs>
                    <a:gs pos="76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effectLst/>
                <a:latin typeface="优设标题黑" panose="00000500000000000000" charset="-122"/>
                <a:ea typeface="优设标题黑" panose="00000500000000000000" charset="-122"/>
                <a:cs typeface="HarmonyOS Sans SC Black" panose="00000A00000000000000" charset="-122"/>
              </a:rPr>
              <a:t>2</a:t>
            </a:r>
            <a:endParaRPr lang="en-US" altLang="zh-CN" sz="7200">
              <a:gradFill>
                <a:gsLst>
                  <a:gs pos="29000">
                    <a:schemeClr val="accent1">
                      <a:lumMod val="5000"/>
                      <a:lumOff val="95000"/>
                      <a:alpha val="60000"/>
                    </a:schemeClr>
                  </a:gs>
                  <a:gs pos="76000">
                    <a:schemeClr val="bg1">
                      <a:alpha val="0"/>
                    </a:schemeClr>
                  </a:gs>
                </a:gsLst>
                <a:lin ang="5400000" scaled="0"/>
              </a:gradFill>
              <a:effectLst/>
              <a:latin typeface="优设标题黑" panose="00000500000000000000" charset="-122"/>
              <a:ea typeface="优设标题黑" panose="00000500000000000000" charset="-122"/>
              <a:cs typeface="HarmonyOS Sans SC Black" panose="00000A00000000000000" charset="-122"/>
            </a:endParaRPr>
          </a:p>
        </p:txBody>
      </p:sp>
      <p:sp>
        <p:nvSpPr>
          <p:cNvPr id="4" name="矩形 3"/>
          <p:cNvSpPr/>
          <p:nvPr/>
        </p:nvSpPr>
        <p:spPr>
          <a:xfrm rot="18900000">
            <a:off x="9592945" y="902335"/>
            <a:ext cx="4779010" cy="4779010"/>
          </a:xfrm>
          <a:prstGeom prst="rect">
            <a:avLst/>
          </a:prstGeom>
          <a:gradFill>
            <a:gsLst>
              <a:gs pos="70000">
                <a:srgbClr val="39DBB2">
                  <a:alpha val="0"/>
                </a:srgbClr>
              </a:gs>
              <a:gs pos="100000">
                <a:srgbClr val="39DBB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 rot="8100000">
            <a:off x="-2351405" y="902335"/>
            <a:ext cx="4779010" cy="4779010"/>
          </a:xfrm>
          <a:prstGeom prst="rect">
            <a:avLst/>
          </a:prstGeom>
          <a:gradFill>
            <a:gsLst>
              <a:gs pos="70000">
                <a:srgbClr val="0023FF">
                  <a:alpha val="0"/>
                </a:srgbClr>
              </a:gs>
              <a:gs pos="100000">
                <a:srgbClr val="0023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 userDrawn="1"/>
        </p:nvSpPr>
        <p:spPr>
          <a:xfrm>
            <a:off x="4740910" y="426720"/>
            <a:ext cx="27101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 Black" panose="00000A00000000000000" charset="-122"/>
                <a:ea typeface="HarmonyOS Sans SC Black" panose="00000A00000000000000" charset="-122"/>
                <a:cs typeface="HarmonyOS Sans SC Black" panose="00000A00000000000000" charset="-122"/>
                <a:sym typeface="+mn-ea"/>
              </a:rPr>
              <a:t>SATELLITE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armonyOS Sans SC Black" panose="00000A00000000000000" charset="-122"/>
              <a:ea typeface="HarmonyOS Sans SC Black" panose="00000A00000000000000" charset="-122"/>
              <a:cs typeface="HarmonyOS Sans SC Black" panose="00000A00000000000000" charset="-122"/>
            </a:endParaRPr>
          </a:p>
        </p:txBody>
      </p:sp>
      <p:sp>
        <p:nvSpPr>
          <p:cNvPr id="11" name="文本框 10" descr="7b0a20202020227461726765744d6f64756c65223a20226b6f6e6c696e65666f6e7473220a7d0a"/>
          <p:cNvSpPr txBox="1"/>
          <p:nvPr userDrawn="1"/>
        </p:nvSpPr>
        <p:spPr>
          <a:xfrm>
            <a:off x="3223260" y="5465899"/>
            <a:ext cx="574548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buClrTx/>
              <a:buSzTx/>
              <a:buFontTx/>
            </a:pPr>
            <a:r>
              <a:rPr lang="zh-CN" altLang="en-US" sz="2000">
                <a:solidFill>
                  <a:schemeClr val="bg1"/>
                </a:solidFill>
                <a:latin typeface="HarmonyOS Sans SC Bold" panose="00000800000000000000" charset="-122"/>
                <a:ea typeface="HarmonyOS Sans SC Bold" panose="00000800000000000000" charset="-122"/>
                <a:cs typeface="HarmonyOS Sans SC" panose="00000500000000000000" charset="-122"/>
                <a:sym typeface="+mn-ea"/>
              </a:rPr>
              <a:t>разработкой программ управления положением и движением космической системы (спутника) дистанционного зондирования Земли</a:t>
            </a:r>
            <a:endParaRPr lang="zh-CN" altLang="en-US" sz="2000">
              <a:solidFill>
                <a:schemeClr val="bg1"/>
              </a:solidFill>
              <a:latin typeface="HarmonyOS Sans SC Bold" panose="00000800000000000000" charset="-122"/>
              <a:ea typeface="HarmonyOS Sans SC Bold" panose="00000800000000000000" charset="-122"/>
              <a:cs typeface="HarmonyOS Sans SC" panose="00000500000000000000" charset="-122"/>
              <a:sym typeface="+mn-ea"/>
            </a:endParaRPr>
          </a:p>
        </p:txBody>
      </p:sp>
      <p:pic>
        <p:nvPicPr>
          <p:cNvPr id="13" name="图片 12" descr="untitled"/>
          <p:cNvPicPr>
            <a:picLocks noChangeAspect="1"/>
          </p:cNvPicPr>
          <p:nvPr/>
        </p:nvPicPr>
        <p:blipFill>
          <a:blip r:embed="rId1">
            <a:lum bright="12000" contrast="24000"/>
          </a:blip>
          <a:stretch>
            <a:fillRect/>
          </a:stretch>
        </p:blipFill>
        <p:spPr>
          <a:xfrm>
            <a:off x="2190750" y="1143635"/>
            <a:ext cx="7810500" cy="43935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椭圆 4"/>
          <p:cNvSpPr/>
          <p:nvPr/>
        </p:nvSpPr>
        <p:spPr>
          <a:xfrm>
            <a:off x="-2775585" y="755015"/>
            <a:ext cx="6979920" cy="6979920"/>
          </a:xfrm>
          <a:prstGeom prst="ellipse">
            <a:avLst/>
          </a:prstGeom>
          <a:noFill/>
          <a:ln>
            <a:gradFill>
              <a:gsLst>
                <a:gs pos="100000">
                  <a:srgbClr val="0023FF"/>
                </a:gs>
                <a:gs pos="80000">
                  <a:srgbClr val="0023FF">
                    <a:alpha val="0"/>
                  </a:srgbClr>
                </a:gs>
              </a:gsLst>
              <a:lin ang="0" scaled="1"/>
            </a:gra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68000">
                      <a:srgbClr val="0673D3">
                        <a:alpha val="0"/>
                      </a:srgbClr>
                    </a:gs>
                    <a:gs pos="40000">
                      <a:srgbClr val="0673D3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-4742815" y="-1212215"/>
            <a:ext cx="10914380" cy="10914380"/>
          </a:xfrm>
          <a:prstGeom prst="ellipse">
            <a:avLst/>
          </a:prstGeom>
          <a:noFill/>
          <a:ln>
            <a:gradFill>
              <a:gsLst>
                <a:gs pos="100000">
                  <a:srgbClr val="0023FF"/>
                </a:gs>
                <a:gs pos="90000">
                  <a:srgbClr val="0023FF">
                    <a:alpha val="0"/>
                  </a:srgbClr>
                </a:gs>
              </a:gsLst>
              <a:lin ang="0" scaled="1"/>
            </a:gra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68000">
                      <a:srgbClr val="0673D3">
                        <a:alpha val="0"/>
                      </a:srgbClr>
                    </a:gs>
                    <a:gs pos="40000">
                      <a:srgbClr val="0673D3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8149590" y="755015"/>
            <a:ext cx="6979920" cy="6979920"/>
          </a:xfrm>
          <a:prstGeom prst="ellipse">
            <a:avLst/>
          </a:prstGeom>
          <a:noFill/>
          <a:ln>
            <a:gradFill>
              <a:gsLst>
                <a:gs pos="0">
                  <a:srgbClr val="39DBB2">
                    <a:alpha val="100000"/>
                  </a:srgbClr>
                </a:gs>
                <a:gs pos="20000">
                  <a:srgbClr val="39DBB2">
                    <a:alpha val="0"/>
                  </a:srgbClr>
                </a:gs>
              </a:gsLst>
              <a:lin ang="0" scaled="1"/>
            </a:gra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68000">
                      <a:srgbClr val="0673D3">
                        <a:alpha val="0"/>
                      </a:srgbClr>
                    </a:gs>
                    <a:gs pos="40000">
                      <a:srgbClr val="0673D3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6182360" y="-1212215"/>
            <a:ext cx="10914380" cy="10914380"/>
          </a:xfrm>
          <a:prstGeom prst="ellipse">
            <a:avLst/>
          </a:prstGeom>
          <a:noFill/>
          <a:ln>
            <a:gradFill>
              <a:gsLst>
                <a:gs pos="0">
                  <a:srgbClr val="39DBB2">
                    <a:alpha val="100000"/>
                  </a:srgbClr>
                </a:gs>
                <a:gs pos="10000">
                  <a:srgbClr val="39DBB2">
                    <a:alpha val="0"/>
                  </a:srgbClr>
                </a:gs>
              </a:gsLst>
              <a:lin ang="0" scaled="1"/>
            </a:gra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68000">
                      <a:srgbClr val="0673D3">
                        <a:alpha val="0"/>
                      </a:srgbClr>
                    </a:gs>
                    <a:gs pos="40000">
                      <a:srgbClr val="0673D3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3" name="文本框 42"/>
          <p:cNvSpPr txBox="1"/>
          <p:nvPr/>
        </p:nvSpPr>
        <p:spPr>
          <a:xfrm>
            <a:off x="2877820" y="1551940"/>
            <a:ext cx="64357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200000"/>
              </a:lnSpc>
              <a:buClrTx/>
              <a:buSzTx/>
              <a:buFontTx/>
              <a:buNone/>
            </a:pPr>
            <a:r>
              <a:rPr lang="en-US" altLang="zh-CN" sz="1000">
                <a:solidFill>
                  <a:schemeClr val="bg1">
                    <a:alpha val="75000"/>
                  </a:schemeClr>
                </a:solidFill>
                <a:effectLst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+mn-ea"/>
              </a:rPr>
              <a:t>为了最终演示发布的良好效果，请尽量言简意赅的阐述观点</a:t>
            </a:r>
            <a:r>
              <a:rPr lang="zh-CN" altLang="en-US" sz="1000">
                <a:solidFill>
                  <a:schemeClr val="bg1">
                    <a:alpha val="75000"/>
                  </a:schemeClr>
                </a:solidFill>
                <a:effectLst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+mn-ea"/>
              </a:rPr>
              <a:t>，</a:t>
            </a:r>
            <a:r>
              <a:rPr lang="en-US" altLang="zh-CN" sz="1000">
                <a:solidFill>
                  <a:schemeClr val="bg1">
                    <a:alpha val="75000"/>
                  </a:schemeClr>
                </a:solidFill>
                <a:effectLst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+mn-ea"/>
              </a:rPr>
              <a:t>根据需要可酌情增减文字，以便观者可以准确理解您所传达的信息，您的正文已经简明扼要，字字珠玑</a:t>
            </a:r>
            <a:endParaRPr lang="en-US" altLang="zh-CN" sz="1000">
              <a:solidFill>
                <a:schemeClr val="bg1">
                  <a:alpha val="75000"/>
                </a:schemeClr>
              </a:solidFill>
              <a:effectLst/>
              <a:latin typeface="HarmonyOS Sans SC" panose="00000500000000000000" charset="-122"/>
              <a:ea typeface="HarmonyOS Sans SC" panose="00000500000000000000" charset="-122"/>
              <a:cs typeface="HarmonyOS Sans SC" panose="00000500000000000000" charset="-122"/>
              <a:sym typeface="+mn-ea"/>
            </a:endParaRPr>
          </a:p>
        </p:txBody>
      </p:sp>
      <p:sp>
        <p:nvSpPr>
          <p:cNvPr id="44" name="圆角矩形 43"/>
          <p:cNvSpPr/>
          <p:nvPr/>
        </p:nvSpPr>
        <p:spPr>
          <a:xfrm rot="12600000">
            <a:off x="5993448" y="568960"/>
            <a:ext cx="205105" cy="204470"/>
          </a:xfrm>
          <a:prstGeom prst="roundRect">
            <a:avLst>
              <a:gd name="adj" fmla="val 50000"/>
            </a:avLst>
          </a:prstGeom>
          <a:ln w="63500" cap="rnd">
            <a:gradFill>
              <a:gsLst>
                <a:gs pos="30000">
                  <a:srgbClr val="39DBB2">
                    <a:alpha val="0"/>
                  </a:srgbClr>
                </a:gs>
                <a:gs pos="100000">
                  <a:srgbClr val="39DBB2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5" name="文本框 44"/>
          <p:cNvSpPr txBox="1"/>
          <p:nvPr/>
        </p:nvSpPr>
        <p:spPr>
          <a:xfrm>
            <a:off x="54610" y="765175"/>
            <a:ext cx="121272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zh-CN" altLang="en-US" sz="1200">
                <a:solidFill>
                  <a:schemeClr val="bg1"/>
                </a:solidFill>
                <a:effectLst>
                  <a:outerShdw blurRad="546100" dist="190500" dir="2700000" algn="tl" rotWithShape="0">
                    <a:prstClr val="black">
                      <a:alpha val="100000"/>
                    </a:prstClr>
                  </a:outerShdw>
                </a:effectLst>
                <a:latin typeface="优设标题黑" panose="00000500000000000000" charset="-122"/>
                <a:ea typeface="优设标题黑" panose="00000500000000000000" charset="-122"/>
                <a:cs typeface="HarmonyOS Sans SC Black" panose="00000A00000000000000" charset="-122"/>
              </a:rPr>
              <a:t>Для реализации плана зондирования на многооборотных интервалах полета используются интегральные (непрерывные) программы управления положением спутника дистанционного зондирования (СДЗ) [5], включающие последовательность пар связанных подинтервалов управления положением СДЗ</a:t>
            </a:r>
            <a:endParaRPr lang="zh-CN" altLang="en-US" sz="1200">
              <a:solidFill>
                <a:schemeClr val="bg1"/>
              </a:solidFill>
              <a:effectLst>
                <a:outerShdw blurRad="546100" dist="190500" dir="2700000" algn="tl" rotWithShape="0">
                  <a:prstClr val="black">
                    <a:alpha val="100000"/>
                  </a:prstClr>
                </a:outerShdw>
              </a:effectLst>
              <a:latin typeface="优设标题黑" panose="00000500000000000000" charset="-122"/>
              <a:ea typeface="优设标题黑" panose="00000500000000000000" charset="-122"/>
              <a:cs typeface="HarmonyOS Sans SC Black" panose="00000A00000000000000" charset="-122"/>
            </a:endParaRPr>
          </a:p>
        </p:txBody>
      </p:sp>
      <p:cxnSp>
        <p:nvCxnSpPr>
          <p:cNvPr id="46" name="直接连接符 45"/>
          <p:cNvCxnSpPr/>
          <p:nvPr/>
        </p:nvCxnSpPr>
        <p:spPr>
          <a:xfrm>
            <a:off x="5673090" y="1227455"/>
            <a:ext cx="845820" cy="0"/>
          </a:xfrm>
          <a:prstGeom prst="line">
            <a:avLst/>
          </a:prstGeom>
          <a:ln>
            <a:solidFill>
              <a:srgbClr val="39DB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>
            <p:custDataLst>
              <p:tags r:id="rId1"/>
            </p:custDataLst>
          </p:nvPr>
        </p:nvSpPr>
        <p:spPr>
          <a:xfrm>
            <a:off x="2413635" y="3404235"/>
            <a:ext cx="1358900" cy="20097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130000"/>
              </a:lnSpc>
              <a:buClrTx/>
              <a:buSzTx/>
              <a:buFontTx/>
            </a:pPr>
            <a:r>
              <a:rPr lang="zh-CN" altLang="en-US" sz="1200">
                <a:solidFill>
                  <a:schemeClr val="bg1">
                    <a:alpha val="90000"/>
                  </a:schemeClr>
                </a:solidFill>
                <a:latin typeface="HarmonyOS Sans SC Bold" panose="00000800000000000000" charset="-122"/>
                <a:ea typeface="HarmonyOS Sans SC Bold" panose="00000800000000000000" charset="-122"/>
                <a:cs typeface="HarmonyOS Sans SC" panose="00000500000000000000" charset="-122"/>
              </a:rPr>
              <a:t>во-первых, спутник ДЗ перенацеливается на начало следующей траектории из плана зондирования</a:t>
            </a:r>
            <a:endParaRPr lang="zh-CN" altLang="en-US" sz="1200">
              <a:solidFill>
                <a:schemeClr val="bg1">
                  <a:alpha val="90000"/>
                </a:schemeClr>
              </a:solidFill>
              <a:latin typeface="HarmonyOS Sans SC Bold" panose="00000800000000000000" charset="-122"/>
              <a:ea typeface="HarmonyOS Sans SC Bold" panose="00000800000000000000" charset="-122"/>
              <a:cs typeface="HarmonyOS Sans SC" panose="00000500000000000000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4483735" y="3404235"/>
            <a:ext cx="1358900" cy="20097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130000"/>
              </a:lnSpc>
              <a:buClrTx/>
              <a:buSzTx/>
              <a:buFontTx/>
            </a:pPr>
            <a:r>
              <a:rPr lang="zh-CN" altLang="en-US" sz="1200">
                <a:solidFill>
                  <a:schemeClr val="bg1">
                    <a:alpha val="90000"/>
                  </a:schemeClr>
                </a:solidFill>
                <a:latin typeface="HarmonyOS Sans SC Bold" panose="00000800000000000000" charset="-122"/>
                <a:ea typeface="HarmonyOS Sans SC Bold" panose="00000800000000000000" charset="-122"/>
                <a:cs typeface="HarmonyOS Sans SC" panose="00000500000000000000" charset="-122"/>
              </a:rPr>
              <a:t>во-вторых, осуществляется управление положением СДЗ при сканировании этой траектории</a:t>
            </a:r>
            <a:endParaRPr lang="zh-CN" altLang="en-US" sz="1200">
              <a:solidFill>
                <a:schemeClr val="bg1">
                  <a:alpha val="90000"/>
                </a:schemeClr>
              </a:solidFill>
              <a:latin typeface="HarmonyOS Sans SC Bold" panose="00000800000000000000" charset="-122"/>
              <a:ea typeface="HarmonyOS Sans SC Bold" panose="00000800000000000000" charset="-122"/>
              <a:cs typeface="HarmonyOS Sans SC" panose="00000500000000000000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3"/>
            </p:custDataLst>
          </p:nvPr>
        </p:nvSpPr>
        <p:spPr>
          <a:xfrm>
            <a:off x="6164580" y="3404235"/>
            <a:ext cx="2043430" cy="29686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130000"/>
              </a:lnSpc>
              <a:buClrTx/>
              <a:buSzTx/>
              <a:buFontTx/>
            </a:pPr>
            <a:r>
              <a:rPr lang="zh-CN" altLang="en-US" sz="1200">
                <a:solidFill>
                  <a:schemeClr val="bg1">
                    <a:alpha val="90000"/>
                  </a:schemeClr>
                </a:solidFill>
                <a:latin typeface="HarmonyOS Sans SC Bold" panose="00000800000000000000" charset="-122"/>
                <a:ea typeface="HarmonyOS Sans SC Bold" panose="00000800000000000000" charset="-122"/>
                <a:cs typeface="HarmonyOS Sans SC" panose="00000500000000000000" charset="-122"/>
              </a:rPr>
              <a:t>Эти взаимосвязанные маневры в рамках интегральной программы управления представляют собой элементарную операцию, моделируемую схемой управления, далее называемой схемой перенацеливания-сканирования (СПС)</a:t>
            </a:r>
            <a:endParaRPr lang="zh-CN" altLang="en-US" sz="1200">
              <a:solidFill>
                <a:schemeClr val="bg1">
                  <a:alpha val="90000"/>
                </a:schemeClr>
              </a:solidFill>
              <a:latin typeface="HarmonyOS Sans SC Bold" panose="00000800000000000000" charset="-122"/>
              <a:ea typeface="HarmonyOS Sans SC Bold" panose="00000800000000000000" charset="-122"/>
              <a:cs typeface="HarmonyOS Sans SC" panose="00000500000000000000" charset="-122"/>
            </a:endParaRPr>
          </a:p>
        </p:txBody>
      </p:sp>
      <p:sp>
        <p:nvSpPr>
          <p:cNvPr id="20" name="文本框 19"/>
          <p:cNvSpPr txBox="1"/>
          <p:nvPr>
            <p:custDataLst>
              <p:tags r:id="rId4"/>
            </p:custDataLst>
          </p:nvPr>
        </p:nvSpPr>
        <p:spPr>
          <a:xfrm>
            <a:off x="8585835" y="3404235"/>
            <a:ext cx="1448435" cy="24892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130000"/>
              </a:lnSpc>
              <a:buClrTx/>
              <a:buSzTx/>
              <a:buFontTx/>
            </a:pPr>
            <a:r>
              <a:rPr lang="zh-CN" altLang="en-US" sz="1200">
                <a:solidFill>
                  <a:schemeClr val="bg1">
                    <a:alpha val="90000"/>
                  </a:schemeClr>
                </a:solidFill>
                <a:latin typeface="HarmonyOS Sans SC Bold" panose="00000800000000000000" charset="-122"/>
                <a:ea typeface="HarmonyOS Sans SC Bold" panose="00000800000000000000" charset="-122"/>
                <a:cs typeface="HarmonyOS Sans SC" panose="00000500000000000000" charset="-122"/>
              </a:rPr>
              <a:t>СПС должна быть доработана для оптимизации интегральной программы управления на заданном интервале полета.</a:t>
            </a:r>
            <a:endParaRPr lang="zh-CN" altLang="en-US" sz="1200">
              <a:solidFill>
                <a:schemeClr val="bg1">
                  <a:alpha val="90000"/>
                </a:schemeClr>
              </a:solidFill>
              <a:latin typeface="HarmonyOS Sans SC Bold" panose="00000800000000000000" charset="-122"/>
              <a:ea typeface="HarmonyOS Sans SC Bold" panose="00000800000000000000" charset="-122"/>
              <a:cs typeface="HarmonyOS Sans SC" panose="00000500000000000000" charset="-122"/>
            </a:endParaRPr>
          </a:p>
        </p:txBody>
      </p:sp>
      <p:sp>
        <p:nvSpPr>
          <p:cNvPr id="24" name="五边形 23"/>
          <p:cNvSpPr/>
          <p:nvPr/>
        </p:nvSpPr>
        <p:spPr>
          <a:xfrm>
            <a:off x="-32385" y="3537585"/>
            <a:ext cx="2209165" cy="1224915"/>
          </a:xfrm>
          <a:prstGeom prst="homePlate">
            <a:avLst/>
          </a:prstGeom>
          <a:gradFill>
            <a:gsLst>
              <a:gs pos="100000">
                <a:srgbClr val="0023FF">
                  <a:alpha val="0"/>
                </a:srgbClr>
              </a:gs>
              <a:gs pos="0">
                <a:srgbClr val="0023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5" name="五边形 24"/>
          <p:cNvSpPr/>
          <p:nvPr/>
        </p:nvSpPr>
        <p:spPr>
          <a:xfrm rot="10800000">
            <a:off x="10029860" y="3537585"/>
            <a:ext cx="2210400" cy="1224915"/>
          </a:xfrm>
          <a:prstGeom prst="homePlate">
            <a:avLst/>
          </a:prstGeom>
          <a:gradFill>
            <a:gsLst>
              <a:gs pos="100000">
                <a:srgbClr val="39DBB2">
                  <a:alpha val="0"/>
                </a:srgbClr>
              </a:gs>
              <a:gs pos="0">
                <a:srgbClr val="39DBB2">
                  <a:alpha val="100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p="http://schemas.openxmlformats.org/presentationml/2006/main">
  <p:tag name="KSO_WM_DIAGRAM_VIRTUALLY_FRAME" val="{&quot;height&quot;:1502.8,&quot;left&quot;:387.8,&quot;top&quot;:3.2,&quot;width&quot;:530.25}"/>
</p:tagLst>
</file>

<file path=ppt/tags/tag10.xml><?xml version="1.0" encoding="utf-8"?>
<p:tagLst xmlns:p="http://schemas.openxmlformats.org/presentationml/2006/main">
  <p:tag name="KSO_WM_DIAGRAM_VIRTUALLY_FRAME" val="{&quot;height&quot;:428.6,&quot;left&quot;:402.25,&quot;top&quot;:102.85,&quot;width&quot;:564.7}"/>
</p:tagLst>
</file>

<file path=ppt/tags/tag11.xml><?xml version="1.0" encoding="utf-8"?>
<p:tagLst xmlns:p="http://schemas.openxmlformats.org/presentationml/2006/main">
  <p:tag name="KSO_WM_DIAGRAM_VIRTUALLY_FRAME" val="{&quot;height&quot;:428.6,&quot;left&quot;:402.25,&quot;top&quot;:102.85,&quot;width&quot;:564.7}"/>
</p:tagLst>
</file>

<file path=ppt/tags/tag12.xml><?xml version="1.0" encoding="utf-8"?>
<p:tagLst xmlns:p="http://schemas.openxmlformats.org/presentationml/2006/main">
  <p:tag name="KSO_WM_DIAGRAM_VIRTUALLY_FRAME" val="{&quot;height&quot;:428.6,&quot;left&quot;:402.25,&quot;top&quot;:102.85,&quot;width&quot;:564.7}"/>
</p:tagLst>
</file>

<file path=ppt/tags/tag13.xml><?xml version="1.0" encoding="utf-8"?>
<p:tagLst xmlns:p="http://schemas.openxmlformats.org/presentationml/2006/main">
  <p:tag name="KSO_WM_DIAGRAM_VIRTUALLY_FRAME" val="{&quot;height&quot;:428.6,&quot;left&quot;:402.25,&quot;top&quot;:102.85,&quot;width&quot;:564.7}"/>
</p:tagLst>
</file>

<file path=ppt/tags/tag14.xml><?xml version="1.0" encoding="utf-8"?>
<p:tagLst xmlns:p="http://schemas.openxmlformats.org/presentationml/2006/main">
  <p:tag name="KSO_WM_DIAGRAM_VIRTUALLY_FRAME" val="{&quot;height&quot;:428.6,&quot;left&quot;:402.25,&quot;top&quot;:102.85,&quot;width&quot;:564.7}"/>
</p:tagLst>
</file>

<file path=ppt/tags/tag15.xml><?xml version="1.0" encoding="utf-8"?>
<p:tagLst xmlns:p="http://schemas.openxmlformats.org/presentationml/2006/main">
  <p:tag name="KSO_WM_DIAGRAM_VIRTUALLY_FRAME" val="{&quot;height&quot;:376.25,&quot;left&quot;:137.8,&quot;top&quot;:246.65,&quot;width&quot;:297}"/>
</p:tagLst>
</file>

<file path=ppt/tags/tag16.xml><?xml version="1.0" encoding="utf-8"?>
<p:tagLst xmlns:p="http://schemas.openxmlformats.org/presentationml/2006/main">
  <p:tag name="KSO_WM_DIAGRAM_VIRTUALLY_FRAME" val="{&quot;height&quot;:376.25,&quot;left&quot;:137.8,&quot;top&quot;:246.65,&quot;width&quot;:297}"/>
</p:tagLst>
</file>

<file path=ppt/tags/tag17.xml><?xml version="1.0" encoding="utf-8"?>
<p:tagLst xmlns:p="http://schemas.openxmlformats.org/presentationml/2006/main">
  <p:tag name="KSO_WM_DIAGRAM_VIRTUALLY_FRAME" val="{&quot;height&quot;:376.25,&quot;left&quot;:137.8,&quot;top&quot;:246.65,&quot;width&quot;:297}"/>
</p:tagLst>
</file>

<file path=ppt/tags/tag18.xml><?xml version="1.0" encoding="utf-8"?>
<p:tagLst xmlns:p="http://schemas.openxmlformats.org/presentationml/2006/main">
  <p:tag name="KSO_WM_DIAGRAM_VIRTUALLY_FRAME" val="{&quot;height&quot;:376.25,&quot;left&quot;:137.8,&quot;top&quot;:246.65,&quot;width&quot;:297}"/>
</p:tagLst>
</file>

<file path=ppt/tags/tag19.xml><?xml version="1.0" encoding="utf-8"?>
<p:tagLst xmlns:p="http://schemas.openxmlformats.org/presentationml/2006/main">
  <p:tag name="KSO_WM_DIAGRAM_VIRTUALLY_FRAME" val="{&quot;height&quot;:158.25,&quot;left&quot;:172.27503937007873,&quot;top&quot;:268.05,&quot;width&quot;:628.55}"/>
</p:tagLst>
</file>

<file path=ppt/tags/tag2.xml><?xml version="1.0" encoding="utf-8"?>
<p:tagLst xmlns:p="http://schemas.openxmlformats.org/presentationml/2006/main">
  <p:tag name="KSO_WM_DIAGRAM_VIRTUALLY_FRAME" val="{&quot;height&quot;:1502.8,&quot;left&quot;:387.8,&quot;top&quot;:3.2,&quot;width&quot;:530.25}"/>
</p:tagLst>
</file>

<file path=ppt/tags/tag20.xml><?xml version="1.0" encoding="utf-8"?>
<p:tagLst xmlns:p="http://schemas.openxmlformats.org/presentationml/2006/main">
  <p:tag name="KSO_WM_DIAGRAM_VIRTUALLY_FRAME" val="{&quot;height&quot;:403.7,&quot;left&quot;:172.27503937007873,&quot;top&quot;:268.05,&quot;width&quot;:628.55}"/>
</p:tagLst>
</file>

<file path=ppt/tags/tag21.xml><?xml version="1.0" encoding="utf-8"?>
<p:tagLst xmlns:p="http://schemas.openxmlformats.org/presentationml/2006/main">
  <p:tag name="KSO_WM_DIAGRAM_VIRTUALLY_FRAME" val="{&quot;height&quot;:403.7,&quot;left&quot;:172.27503937007873,&quot;top&quot;:268.05,&quot;width&quot;:628.55}"/>
</p:tagLst>
</file>

<file path=ppt/tags/tag22.xml><?xml version="1.0" encoding="utf-8"?>
<p:tagLst xmlns:p="http://schemas.openxmlformats.org/presentationml/2006/main">
  <p:tag name="KSO_WM_DIAGRAM_VIRTUALLY_FRAME" val="{&quot;height&quot;:403.7,&quot;left&quot;:172.27503937007873,&quot;top&quot;:268.05,&quot;width&quot;:628.55}"/>
</p:tagLst>
</file>

<file path=ppt/tags/tag23.xml><?xml version="1.0" encoding="utf-8"?>
<p:tagLst xmlns:p="http://schemas.openxmlformats.org/presentationml/2006/main">
  <p:tag name="KSO_WM_DIAGRAM_VIRTUALLY_FRAME" val="{&quot;height&quot;:481.14589406692664,&quot;left&quot;:5.95,&quot;top&quot;:196.5,&quot;width&quot;:945.75}"/>
</p:tagLst>
</file>

<file path=ppt/tags/tag24.xml><?xml version="1.0" encoding="utf-8"?>
<p:tagLst xmlns:p="http://schemas.openxmlformats.org/presentationml/2006/main">
  <p:tag name="KSO_WM_DIAGRAM_VIRTUALLY_FRAME" val="{&quot;height&quot;:481.14589406692664,&quot;left&quot;:5.95,&quot;top&quot;:196.5,&quot;width&quot;:945.75}"/>
</p:tagLst>
</file>

<file path=ppt/tags/tag25.xml><?xml version="1.0" encoding="utf-8"?>
<p:tagLst xmlns:p="http://schemas.openxmlformats.org/presentationml/2006/main">
  <p:tag name="KSO_WM_DIAGRAM_VIRTUALLY_FRAME" val="{&quot;height&quot;:481.14589406692664,&quot;left&quot;:5.95,&quot;top&quot;:196.5,&quot;width&quot;:945.75}"/>
</p:tagLst>
</file>

<file path=ppt/tags/tag26.xml><?xml version="1.0" encoding="utf-8"?>
<p:tagLst xmlns:p="http://schemas.openxmlformats.org/presentationml/2006/main">
  <p:tag name="KSO_WM_DIAGRAM_VIRTUALLY_FRAME" val="{&quot;height&quot;:481.14589406692664,&quot;left&quot;:5.95,&quot;top&quot;:196.5,&quot;width&quot;:945.75}"/>
</p:tagLst>
</file>

<file path=ppt/tags/tag27.xml><?xml version="1.0" encoding="utf-8"?>
<p:tagLst xmlns:p="http://schemas.openxmlformats.org/presentationml/2006/main">
  <p:tag name="KSO_WM_DIAGRAM_VIRTUALLY_FRAME" val="{&quot;height&quot;:481.14589406692664,&quot;left&quot;:5.95,&quot;top&quot;:196.5,&quot;width&quot;:945.75}"/>
</p:tagLst>
</file>

<file path=ppt/tags/tag28.xml><?xml version="1.0" encoding="utf-8"?>
<p:tagLst xmlns:p="http://schemas.openxmlformats.org/presentationml/2006/main">
  <p:tag name="KSO_WM_DIAGRAM_VIRTUALLY_FRAME" val="{&quot;height&quot;:481.14589406692664,&quot;left&quot;:5.95,&quot;top&quot;:196.5,&quot;width&quot;:945.75}"/>
</p:tagLst>
</file>

<file path=ppt/tags/tag29.xml><?xml version="1.0" encoding="utf-8"?>
<p:tagLst xmlns:p="http://schemas.openxmlformats.org/presentationml/2006/main">
  <p:tag name="KSO_WM_DIAGRAM_VIRTUALLY_FRAME" val="{&quot;height&quot;:1128.7,&quot;left&quot;:439.65,&quot;top&quot;:103.65,&quot;width&quot;:521.95}"/>
</p:tagLst>
</file>

<file path=ppt/tags/tag3.xml><?xml version="1.0" encoding="utf-8"?>
<p:tagLst xmlns:p="http://schemas.openxmlformats.org/presentationml/2006/main">
  <p:tag name="KSO_WM_DIAGRAM_VIRTUALLY_FRAME" val="{&quot;height&quot;:1502.8,&quot;left&quot;:387.8,&quot;top&quot;:3.2,&quot;width&quot;:530.25}"/>
</p:tagLst>
</file>

<file path=ppt/tags/tag30.xml><?xml version="1.0" encoding="utf-8"?>
<p:tagLst xmlns:p="http://schemas.openxmlformats.org/presentationml/2006/main">
  <p:tag name="KSO_WM_DIAGRAM_VIRTUALLY_FRAME" val="{&quot;height&quot;:1128.7,&quot;left&quot;:439.65,&quot;top&quot;:103.65,&quot;width&quot;:521.95}"/>
</p:tagLst>
</file>

<file path=ppt/tags/tag31.xml><?xml version="1.0" encoding="utf-8"?>
<p:tagLst xmlns:p="http://schemas.openxmlformats.org/presentationml/2006/main">
  <p:tag name="KSO_WM_DIAGRAM_VIRTUALLY_FRAME" val="{&quot;height&quot;:1128.7,&quot;left&quot;:439.65,&quot;top&quot;:103.65,&quot;width&quot;:521.95}"/>
</p:tagLst>
</file>

<file path=ppt/tags/tag32.xml><?xml version="1.0" encoding="utf-8"?>
<p:tagLst xmlns:p="http://schemas.openxmlformats.org/presentationml/2006/main">
  <p:tag name="KSO_WM_DIAGRAM_VIRTUALLY_FRAME" val="{&quot;height&quot;:1128.7,&quot;left&quot;:439.65,&quot;top&quot;:103.65,&quot;width&quot;:521.95}"/>
</p:tagLst>
</file>

<file path=ppt/tags/tag33.xml><?xml version="1.0" encoding="utf-8"?>
<p:tagLst xmlns:p="http://schemas.openxmlformats.org/presentationml/2006/main">
  <p:tag name="KSO_WM_DIAGRAM_VIRTUALLY_FRAME" val="{&quot;height&quot;:1128.7,&quot;left&quot;:439.65,&quot;top&quot;:103.65,&quot;width&quot;:521.95}"/>
</p:tagLst>
</file>

<file path=ppt/tags/tag34.xml><?xml version="1.0" encoding="utf-8"?>
<p:tagLst xmlns:p="http://schemas.openxmlformats.org/presentationml/2006/main">
  <p:tag name="KSO_WM_DIAGRAM_VIRTUALLY_FRAME" val="{&quot;height&quot;:1128.7,&quot;left&quot;:439.65,&quot;top&quot;:103.65,&quot;width&quot;:521.95}"/>
</p:tagLst>
</file>

<file path=ppt/tags/tag35.xml><?xml version="1.0" encoding="utf-8"?>
<p:tagLst xmlns:p="http://schemas.openxmlformats.org/presentationml/2006/main">
  <p:tag name="COMMONDATA" val="eyJoZGlkIjoiODlkNGYwNjVjNmFkNzVhNzI4YjA2N2MwMGE3MDVlMzYifQ=="/>
  <p:tag name="commondata" val="eyJjb3VudCI6MSwiaGRpZCI6ImYzYTgwMTFiNzUzZjA0NjE3YjUxMDg4MTM1ODI2YjE2IiwidXNlckNvdW50IjoxfQ=="/>
</p:tagLst>
</file>

<file path=ppt/tags/tag4.xml><?xml version="1.0" encoding="utf-8"?>
<p:tagLst xmlns:p="http://schemas.openxmlformats.org/presentationml/2006/main">
  <p:tag name="KSO_WM_DIAGRAM_VIRTUALLY_FRAME" val="{&quot;height&quot;:1502.8,&quot;left&quot;:387.8,&quot;top&quot;:3.2,&quot;width&quot;:530.25}"/>
</p:tagLst>
</file>

<file path=ppt/tags/tag5.xml><?xml version="1.0" encoding="utf-8"?>
<p:tagLst xmlns:p="http://schemas.openxmlformats.org/presentationml/2006/main">
  <p:tag name="KSO_WM_DIAGRAM_VIRTUALLY_FRAME" val="{&quot;height&quot;:1502.8,&quot;left&quot;:387.8,&quot;top&quot;:3.2,&quot;width&quot;:530.25}"/>
</p:tagLst>
</file>

<file path=ppt/tags/tag6.xml><?xml version="1.0" encoding="utf-8"?>
<p:tagLst xmlns:p="http://schemas.openxmlformats.org/presentationml/2006/main">
  <p:tag name="KSO_WM_DIAGRAM_VIRTUALLY_FRAME" val="{&quot;height&quot;:1502.8,&quot;left&quot;:387.8,&quot;top&quot;:3.2,&quot;width&quot;:530.25}"/>
</p:tagLst>
</file>

<file path=ppt/tags/tag7.xml><?xml version="1.0" encoding="utf-8"?>
<p:tagLst xmlns:p="http://schemas.openxmlformats.org/presentationml/2006/main">
  <p:tag name="KSO_WM_DIAGRAM_VIRTUALLY_FRAME" val="{&quot;height&quot;:1502.8,&quot;left&quot;:387.8,&quot;top&quot;:3.2,&quot;width&quot;:530.25}"/>
</p:tagLst>
</file>

<file path=ppt/tags/tag8.xml><?xml version="1.0" encoding="utf-8"?>
<p:tagLst xmlns:p="http://schemas.openxmlformats.org/presentationml/2006/main">
  <p:tag name="KSO_WM_DIAGRAM_VIRTUALLY_FRAME" val="{&quot;height&quot;:428.6,&quot;left&quot;:402.25,&quot;top&quot;:102.85,&quot;width&quot;:564.7}"/>
</p:tagLst>
</file>

<file path=ppt/tags/tag9.xml><?xml version="1.0" encoding="utf-8"?>
<p:tagLst xmlns:p="http://schemas.openxmlformats.org/presentationml/2006/main">
  <p:tag name="KSO_WM_DIAGRAM_VIRTUALLY_FRAME" val="{&quot;height&quot;:428.6,&quot;left&quot;:402.25,&quot;top&quot;:102.85,&quot;width&quot;:564.7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HarmonyOS Sans SC"/>
        <a:ea typeface=""/>
        <a:cs typeface=""/>
        <a:font script="Jpan" typeface="ＭＳ Ｐゴシック"/>
        <a:font script="Hang" typeface="맑은 고딕"/>
        <a:font script="Hans" typeface="HarmonyOS Sans SC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HarmonyOS Sans SC"/>
        <a:ea typeface=""/>
        <a:cs typeface=""/>
        <a:font script="Jpan" typeface="ＭＳ Ｐゴシック"/>
        <a:font script="Hang" typeface="맑은 고딕"/>
        <a:font script="Hans" typeface="HarmonyOS Sans SC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HarmonyOS Sans SC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HarmonyOS Sans SC"/>
        <a:ea typeface=""/>
        <a:cs typeface=""/>
        <a:font script="Jpan" typeface="ＭＳ Ｐゴシック"/>
        <a:font script="Hang" typeface="맑은 고딕"/>
        <a:font script="Hans" typeface="HarmonyOS Sans SC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HarmonyOS Sans SC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HarmonyOS Sans SC"/>
        <a:ea typeface=""/>
        <a:cs typeface=""/>
        <a:font script="Jpan" typeface="ＭＳ Ｐゴシック"/>
        <a:font script="Hang" typeface="맑은 고딕"/>
        <a:font script="Hans" typeface="HarmonyOS Sans SC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9933</Words>
  <Application>WPS 演示</Application>
  <PresentationFormat>宽屏</PresentationFormat>
  <Paragraphs>185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8" baseType="lpstr">
      <vt:lpstr>Arial</vt:lpstr>
      <vt:lpstr>SimSun</vt:lpstr>
      <vt:lpstr>Wingdings</vt:lpstr>
      <vt:lpstr>HarmonyOS Sans SC</vt:lpstr>
      <vt:lpstr>优设标题黑</vt:lpstr>
      <vt:lpstr>HarmonyOS Sans SC Black</vt:lpstr>
      <vt:lpstr>Times New Roman</vt:lpstr>
      <vt:lpstr>HarmonyOS Sans SC Medium</vt:lpstr>
      <vt:lpstr>HarmonyOS Sans SC Bold</vt:lpstr>
      <vt:lpstr>Arial Black</vt:lpstr>
      <vt:lpstr>Microsoft YaHei</vt:lpstr>
      <vt:lpstr>Arial Unicode MS</vt:lpstr>
      <vt:lpstr>DengXian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Guang</dc:creator>
  <cp:lastModifiedBy>龙凡打印墙</cp:lastModifiedBy>
  <cp:revision>306</cp:revision>
  <dcterms:created xsi:type="dcterms:W3CDTF">2021-09-03T04:25:00Z</dcterms:created>
  <dcterms:modified xsi:type="dcterms:W3CDTF">2024-09-15T23:05:52Z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4C104DA017E147EF8A08BDD23F168E41_13</vt:lpwstr>
  </property>
  <property fmtid="{D5CDD505-2E9C-101B-9397-08002B2CF9AE}" pid="3" name="KSOProductBuildVer">
    <vt:lpwstr>2052-12.1.0.17857</vt:lpwstr>
  </property>
  <property fmtid="{D5CDD505-2E9C-101B-9397-08002B2CF9AE}" pid="4" name="KSOTemplateUUID">
    <vt:lpwstr>v1.0_mb_Oc+IUShqIKohmQr5tl0JHw==</vt:lpwstr>
  </property>
</Properties>
</file>