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318" r:id="rId3"/>
    <p:sldId id="408" r:id="rId4"/>
    <p:sldId id="518" r:id="rId5"/>
    <p:sldId id="519" r:id="rId6"/>
    <p:sldId id="531" r:id="rId7"/>
    <p:sldId id="522" r:id="rId8"/>
    <p:sldId id="523" r:id="rId9"/>
    <p:sldId id="526" r:id="rId10"/>
    <p:sldId id="510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4959" autoAdjust="0"/>
  </p:normalViewPr>
  <p:slideViewPr>
    <p:cSldViewPr snapToGrid="0">
      <p:cViewPr>
        <p:scale>
          <a:sx n="66" d="100"/>
          <a:sy n="66" d="100"/>
        </p:scale>
        <p:origin x="2280" y="7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143CD-7972-4E09-A711-3E473CDB93DF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F052-ED4A-4C68-AB10-04BE1A362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4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8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5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3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6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8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2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8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0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F052-ED4A-4C68-AB10-04BE1A3622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8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6366-7473-4D01-AE2F-B0970B301120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54" y="69289"/>
            <a:ext cx="1017494" cy="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2C48-55BD-4A90-88DD-1D3F06DF04AD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4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3132-2F05-4867-8230-E1B028662451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2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F9BA-848E-47AF-A280-BEC36D3208BE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1B11-7336-4852-B917-C519AC904D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92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6AA8-0F5E-4EF7-9708-EBE3107F5250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585D-BD69-4BFC-BE18-D1159B7E5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482B-71FD-4306-801D-B36612D279B9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FC0B4-6312-4109-879F-BCC2FD161C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4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2" y="1600205"/>
            <a:ext cx="53926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9784" y="1600205"/>
            <a:ext cx="53926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ACAC-9CA1-46BF-9F95-C9ECE39B4C31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1986-30E4-4494-84B2-847919EC5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54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8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8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01CC-8E76-4F35-A12D-A7FA4E581345}" type="datetime1">
              <a:rPr lang="ru-RU" smtClean="0"/>
              <a:t>14.09.2024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DA467-FCED-4C6A-9373-8829B96AA3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40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A893-DD02-4E3E-AF6D-63DE2AD3DAE1}" type="datetime1">
              <a:rPr lang="ru-RU" smtClean="0"/>
              <a:t>14.09.2024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D640F-95B6-4E41-A0F2-46D7915AC0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66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21BE-88F0-423E-894E-F181532E49A6}" type="datetime1">
              <a:rPr lang="ru-RU" smtClean="0"/>
              <a:t>14.09.2024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1E19-0FFB-484F-80C9-BEF03E9EFC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441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3E1A-8E07-499A-B520-5CC8968D2C75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ED619-945D-466C-8D3C-2551202F3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66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6622-FF10-4735-84CA-08337F356F6F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74" y="0"/>
            <a:ext cx="1742147" cy="12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43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A592-E118-4D32-B606-5FF6B9A532EC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B7E27-0D69-49F6-9F37-00E14DB619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8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D45A-67B2-4B35-8D64-33AA227146F5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FCF52-4BBE-4CCD-8310-FE9B66030F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484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4203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7CC6-B12D-40E5-91A1-2E55A4A3A78D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7E42-1499-4846-AA4D-30B1C8E88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372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5CD9-F77F-48D3-BC5E-3C877AE60DBC}" type="datetime1">
              <a:rPr lang="ru-RU" smtClean="0"/>
              <a:t>14.09.2024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708D-85F8-4DD4-95F2-DF6F312326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416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185D3-95E3-4518-A768-DCEA82EB2445}" type="datetime1">
              <a:rPr lang="ru-RU" smtClean="0"/>
              <a:t>14.09.2024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18FE-3F4D-4E34-99A0-172D27881B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44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B0F0-85B2-4B1A-94A3-B9B42F8068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58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A0A6-D2A9-4FCA-853E-5A19DEAC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76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A3A2-3798-4BE9-9C7C-19617B99FC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A48-9141-4D0F-A3D8-D14E8A6A9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48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15413" y="68629"/>
            <a:ext cx="10871200" cy="775243"/>
          </a:xfrm>
        </p:spPr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>
          <a:xfrm>
            <a:off x="8141175" y="6280012"/>
            <a:ext cx="3556000" cy="365125"/>
          </a:xfrm>
        </p:spPr>
        <p:txBody>
          <a:bodyPr/>
          <a:lstStyle/>
          <a:p>
            <a:fld id="{042A51F0-A79D-4817-B676-B4D14EC5898C}" type="datetime1">
              <a:rPr lang="ru-RU" smtClean="0"/>
              <a:t>14.09.2024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25975" y="1564800"/>
            <a:ext cx="10871200" cy="4608000"/>
          </a:xfrm>
        </p:spPr>
        <p:txBody>
          <a:bodyPr/>
          <a:lstStyle>
            <a:lvl1pPr marL="0" indent="0">
              <a:buNone/>
              <a:defRPr/>
            </a:lvl1pPr>
            <a:lvl2pPr marL="396230" indent="0">
              <a:buNone/>
              <a:defRPr/>
            </a:lvl2pPr>
            <a:lvl3pPr marL="742931" indent="0">
              <a:buNone/>
              <a:defRPr/>
            </a:lvl3pPr>
            <a:lvl4pPr marL="1238219" indent="0">
              <a:buNone/>
              <a:defRPr/>
            </a:lvl4pPr>
            <a:lvl5pPr marL="1733507" indent="0">
              <a:buNone/>
              <a:defRPr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2723"/>
            <a:ext cx="711200" cy="244476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ru-RU" sz="1517" b="1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  <a:extLst/>
          </a:lstStyle>
          <a:p>
            <a:fld id="{8F82E0A0-C266-4798-8C8F-B9F91E9DA3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837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15413" y="68629"/>
            <a:ext cx="10871200" cy="775243"/>
          </a:xfrm>
        </p:spPr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>
          <a:xfrm>
            <a:off x="8141175" y="6280012"/>
            <a:ext cx="3556000" cy="365125"/>
          </a:xfrm>
        </p:spPr>
        <p:txBody>
          <a:bodyPr/>
          <a:lstStyle/>
          <a:p>
            <a:fld id="{BFE1883D-2DD9-4387-9BD6-83E7823E760C}" type="datetime1">
              <a:rPr lang="ru-RU" smtClean="0"/>
              <a:t>14.09.2024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25975" y="1564800"/>
            <a:ext cx="10871200" cy="4608000"/>
          </a:xfrm>
        </p:spPr>
        <p:txBody>
          <a:bodyPr/>
          <a:lstStyle>
            <a:lvl1pPr marL="0" indent="0">
              <a:buNone/>
              <a:defRPr/>
            </a:lvl1pPr>
            <a:lvl2pPr marL="396230" indent="0">
              <a:buNone/>
              <a:defRPr/>
            </a:lvl2pPr>
            <a:lvl3pPr marL="742931" indent="0">
              <a:buNone/>
              <a:defRPr/>
            </a:lvl3pPr>
            <a:lvl4pPr marL="1238219" indent="0">
              <a:buNone/>
              <a:defRPr/>
            </a:lvl4pPr>
            <a:lvl5pPr marL="1733507" indent="0">
              <a:buNone/>
              <a:defRPr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2723"/>
            <a:ext cx="711200" cy="244476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ru-RU" sz="1517" b="1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  <a:extLst/>
          </a:lstStyle>
          <a:p>
            <a:fld id="{8F82E0A0-C266-4798-8C8F-B9F91E9DA3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68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8FC1-C3C3-42CF-BB41-FFDF3B8E5F1D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54" y="69289"/>
            <a:ext cx="1017494" cy="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65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15413" y="68629"/>
            <a:ext cx="10871200" cy="775243"/>
          </a:xfrm>
        </p:spPr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>
          <a:xfrm>
            <a:off x="8141175" y="6280012"/>
            <a:ext cx="3556000" cy="365125"/>
          </a:xfrm>
        </p:spPr>
        <p:txBody>
          <a:bodyPr/>
          <a:lstStyle/>
          <a:p>
            <a:fld id="{626605C8-46AB-4B8B-9AF0-64CBA8E16088}" type="datetime1">
              <a:rPr lang="ru-RU" smtClean="0"/>
              <a:t>14.09.2024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25975" y="1564800"/>
            <a:ext cx="10871200" cy="4608000"/>
          </a:xfrm>
        </p:spPr>
        <p:txBody>
          <a:bodyPr/>
          <a:lstStyle>
            <a:lvl1pPr marL="0" indent="0">
              <a:buNone/>
              <a:defRPr/>
            </a:lvl1pPr>
            <a:lvl2pPr marL="396230" indent="0">
              <a:buNone/>
              <a:defRPr/>
            </a:lvl2pPr>
            <a:lvl3pPr marL="742931" indent="0">
              <a:buNone/>
              <a:defRPr/>
            </a:lvl3pPr>
            <a:lvl4pPr marL="1238219" indent="0">
              <a:buNone/>
              <a:defRPr/>
            </a:lvl4pPr>
            <a:lvl5pPr marL="1733507" indent="0">
              <a:buNone/>
              <a:defRPr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2723"/>
            <a:ext cx="711200" cy="244476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ru-RU" sz="1517" b="1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  <a:extLst/>
          </a:lstStyle>
          <a:p>
            <a:fld id="{8F82E0A0-C266-4798-8C8F-B9F91E9DA3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82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9C28-6F46-4BE8-A567-E79044D8F7D1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2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E9B3-F6D9-46B4-ACF3-7BE255DB8516}" type="datetime1">
              <a:rPr lang="ru-RU" smtClean="0"/>
              <a:t>14.09.2024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2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674-B31E-4751-9247-A264925F28BB}" type="datetime1">
              <a:rPr lang="ru-RU" smtClean="0"/>
              <a:t>14.09.2024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2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8171-BA85-4B3B-A7E6-DA808BEF5154}" type="datetime1">
              <a:rPr lang="ru-RU" smtClean="0"/>
              <a:t>14.09.2024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52A5C4-D0CF-4FE9-A9A9-F9AA4828D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50" y="0"/>
            <a:ext cx="957496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2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089D-DEDB-42F6-BBC7-5F770A97507E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2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AB4B-2282-470D-8D25-25E8548B0D2D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9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B2FC-7E72-4EAB-B3B5-88406475B8AE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0784-E84C-46DD-BCE2-D8FB37EA1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5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4882CD-8B13-46A2-B94E-E78D62176BC0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defTabSz="9142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46C3C1-4FEF-4458-B3FA-1A50BB668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2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8 Marcador de contenido"/>
          <p:cNvSpPr txBox="1">
            <a:spLocks/>
          </p:cNvSpPr>
          <p:nvPr/>
        </p:nvSpPr>
        <p:spPr>
          <a:xfrm>
            <a:off x="2008962" y="2277247"/>
            <a:ext cx="8417738" cy="2053453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7925" tIns="38963" rIns="77925" bIns="38963"/>
          <a:lstStyle>
            <a:lvl1pPr defTabSz="779252"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3200" dirty="0">
                <a:latin typeface="+mn-lt"/>
              </a:rPr>
              <a:t>СОВМЕСТНЫЕ ПРОЕКТЫ ГОСКОРПОРАЦИИ "РОСКОСМОС" И НАЦИОНАЛЬНОЙ АКАДЕМИИ НАУК БЕЛАРУСИ В ОБЛАСТИ ДЗЗ ИЗ КОСМОСА: СОСТОЯНИЕ, ПУТИ РЕАЛИЗАЦИИ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90259" y="6049335"/>
            <a:ext cx="10534098" cy="694236"/>
          </a:xfrm>
          <a:prstGeom prst="rect">
            <a:avLst/>
          </a:prstGeom>
          <a:solidFill>
            <a:srgbClr val="5B9BD5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7921" tIns="38961" rIns="77921" bIns="38961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Cambria Math" pitchFamily="18" charset="0"/>
              </a:rPr>
              <a:t>Докладчик: Кутумов Андрей Александрович -</a:t>
            </a:r>
            <a:r>
              <a:rPr lang="en-GB" sz="2000" dirty="0">
                <a:solidFill>
                  <a:schemeClr val="bg1"/>
                </a:solidFill>
                <a:ea typeface="Cambria Math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a typeface="Cambria Math" pitchFamily="18" charset="0"/>
              </a:rPr>
              <a:t>ведущий специалист Департамента научно-технических проектов и систем глобального мониторинга Госкорпорации "Роскосмос"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379914" y="284913"/>
            <a:ext cx="9435346" cy="6326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7921" tIns="38961" rIns="77921" bIns="3896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Cambria Math" pitchFamily="18" charset="0"/>
              </a:rPr>
              <a:t>I</a:t>
            </a:r>
            <a:r>
              <a:rPr lang="en-GB" dirty="0">
                <a:solidFill>
                  <a:schemeClr val="bg1"/>
                </a:solidFill>
                <a:ea typeface="Cambria Math" pitchFamily="18" charset="0"/>
              </a:rPr>
              <a:t>V</a:t>
            </a:r>
            <a:r>
              <a:rPr lang="ru-RU" dirty="0">
                <a:solidFill>
                  <a:schemeClr val="bg1"/>
                </a:solidFill>
                <a:ea typeface="Cambria Math" pitchFamily="18" charset="0"/>
              </a:rPr>
              <a:t> Совместная международная научно-техническая конференция «ЦИФРОВАЯ РЕАЛЬНОСТЬ: космические и пространственные данные, технологии обработки»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79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1291627" y="123890"/>
            <a:ext cx="960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ОСНОВА МНОГОЛЕТНЕГО СОТРУДНИЧЕСТВА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821972" y="1302257"/>
            <a:ext cx="6208092" cy="720000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/>
              <a:t>Общая школа космических исследований;</a:t>
            </a:r>
          </a:p>
        </p:txBody>
      </p:sp>
      <p:sp>
        <p:nvSpPr>
          <p:cNvPr id="5" name="Прямоугольник: скругленные углы 5">
            <a:extLst>
              <a:ext uri="{FF2B5EF4-FFF2-40B4-BE49-F238E27FC236}">
                <a16:creationId xmlns:a16="http://schemas.microsoft.com/office/drawing/2014/main" id="{AA1CF8C3-39C3-4D27-9BA9-96F32E02D017}"/>
              </a:ext>
            </a:extLst>
          </p:cNvPr>
          <p:cNvSpPr/>
          <p:nvPr/>
        </p:nvSpPr>
        <p:spPr>
          <a:xfrm>
            <a:off x="821972" y="2434421"/>
            <a:ext cx="5824635" cy="720000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/>
              <a:t>Единство технологических стандартов;</a:t>
            </a:r>
          </a:p>
        </p:txBody>
      </p:sp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E2DB24EF-F22A-4FE1-AF9C-50BE8B8C9237}"/>
              </a:ext>
            </a:extLst>
          </p:cNvPr>
          <p:cNvSpPr/>
          <p:nvPr/>
        </p:nvSpPr>
        <p:spPr>
          <a:xfrm>
            <a:off x="821972" y="3560580"/>
            <a:ext cx="9608746" cy="720000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/>
              <a:t>Устоявшиеся научно-производственные и кооперационные связи.</a:t>
            </a:r>
          </a:p>
        </p:txBody>
      </p:sp>
    </p:spTree>
    <p:extLst>
      <p:ext uri="{BB962C8B-B14F-4D97-AF65-F5344CB8AC3E}">
        <p14:creationId xmlns:p14="http://schemas.microsoft.com/office/powerpoint/2010/main" val="302249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1291627" y="123890"/>
            <a:ext cx="960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ВЗАИМОДЕЙСТВИ В ОБЛАСТИ ДЗЗ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1227932"/>
            <a:ext cx="11295306" cy="3294907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261938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Союзное государство;</a:t>
            </a:r>
          </a:p>
          <a:p>
            <a:pPr marL="261938" indent="261938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Содружество Независимых Государств;</a:t>
            </a:r>
          </a:p>
          <a:p>
            <a:pPr marL="261938" indent="261938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Евразийского экономического союза;</a:t>
            </a:r>
          </a:p>
          <a:p>
            <a:pPr marL="261938" indent="261938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Совместная наземная космическая инфраструктура ДЗЗ;</a:t>
            </a:r>
          </a:p>
          <a:p>
            <a:pPr marL="261938" indent="261938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Совместная российско-белорусская орбитальная группировка;</a:t>
            </a:r>
          </a:p>
          <a:p>
            <a:pPr marL="261938" indent="261938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Создание РБКС.</a:t>
            </a:r>
          </a:p>
        </p:txBody>
      </p:sp>
    </p:spTree>
    <p:extLst>
      <p:ext uri="{BB962C8B-B14F-4D97-AF65-F5344CB8AC3E}">
        <p14:creationId xmlns:p14="http://schemas.microsoft.com/office/powerpoint/2010/main" val="342950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1291627" y="123890"/>
            <a:ext cx="960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ПРОГРАММЫ СОЮЗНОГО ГОСУДАРСТВА</a:t>
            </a:r>
          </a:p>
        </p:txBody>
      </p:sp>
      <p:sp>
        <p:nvSpPr>
          <p:cNvPr id="5" name="Прямоугольник: скругленные углы 5">
            <a:extLst>
              <a:ext uri="{FF2B5EF4-FFF2-40B4-BE49-F238E27FC236}">
                <a16:creationId xmlns:a16="http://schemas.microsoft.com/office/drawing/2014/main" id="{CE5D08C6-B5D7-4312-BAFD-691C9C7C765C}"/>
              </a:ext>
            </a:extLst>
          </p:cNvPr>
          <p:cNvSpPr/>
          <p:nvPr/>
        </p:nvSpPr>
        <p:spPr>
          <a:xfrm>
            <a:off x="2139782" y="1109745"/>
            <a:ext cx="7752360" cy="135082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Завершены программы </a:t>
            </a:r>
          </a:p>
          <a:p>
            <a:pPr marL="261938"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"Мониторинг-СГ", "Технология-СГ" и "Интеграция-СГ"</a:t>
            </a:r>
          </a:p>
        </p:txBody>
      </p:sp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A3672845-B4ED-4B9F-A78A-FF28879081EC}"/>
              </a:ext>
            </a:extLst>
          </p:cNvPr>
          <p:cNvSpPr/>
          <p:nvPr/>
        </p:nvSpPr>
        <p:spPr>
          <a:xfrm>
            <a:off x="2139782" y="2806821"/>
            <a:ext cx="7752360" cy="135082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Реализуется программа "Комплекс-СГ"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DF66EE5B-FD7C-4293-AFF9-5D4F643AE5FA}"/>
              </a:ext>
            </a:extLst>
          </p:cNvPr>
          <p:cNvSpPr/>
          <p:nvPr/>
        </p:nvSpPr>
        <p:spPr>
          <a:xfrm>
            <a:off x="2139782" y="4503897"/>
            <a:ext cx="7752360" cy="135082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Идёт согласование ряда других перспективных программам Союзного государства в области ДЗЗ</a:t>
            </a:r>
          </a:p>
        </p:txBody>
      </p:sp>
    </p:spTree>
    <p:extLst>
      <p:ext uri="{BB962C8B-B14F-4D97-AF65-F5344CB8AC3E}">
        <p14:creationId xmlns:p14="http://schemas.microsoft.com/office/powerpoint/2010/main" val="16686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1291627" y="160492"/>
            <a:ext cx="960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МЕЖГОССОВЕТ ПО КОСМОСУ СНГ 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835742"/>
            <a:ext cx="11295306" cy="5309419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552450" algn="just"/>
            <a:r>
              <a:rPr lang="ru-RU" sz="2300" dirty="0">
                <a:solidFill>
                  <a:schemeClr val="bg1"/>
                </a:solidFill>
              </a:rPr>
              <a:t>В целях развития взаимного сотрудничества государств - участников Содружества Независимых Государств в области исследования и использования космического пространства в мирных целях учреждён Межгосударственный совет по космосу.</a:t>
            </a:r>
          </a:p>
          <a:p>
            <a:pPr marL="261938" indent="552450" algn="just"/>
            <a:r>
              <a:rPr lang="ru-RU" sz="2300" dirty="0">
                <a:solidFill>
                  <a:schemeClr val="bg1"/>
                </a:solidFill>
              </a:rPr>
              <a:t>Заседания данного совета проводятся ежегодно на ротационной основе в странах СНГ. В заседаниях участвуют руководители и сотрудники космических агентств, а также представители заинтересованных организаций и предприятий стран СНГ, занимающихся космической деятельностью. В ходе заседаний участники обмениваются опытом работы в различных сферах космической деятельности, вносят предложения по совместным работам в интересах социально-экономического развития государств. По результатам заседаний принимаются соответствующие решения.</a:t>
            </a:r>
          </a:p>
          <a:p>
            <a:pPr marL="261938" indent="552450" algn="just"/>
            <a:r>
              <a:rPr lang="ru-RU" sz="2300" dirty="0">
                <a:solidFill>
                  <a:schemeClr val="bg1"/>
                </a:solidFill>
              </a:rPr>
              <a:t>Очередное 5-е по счету заседание </a:t>
            </a:r>
            <a:r>
              <a:rPr lang="ru-RU" sz="2300" dirty="0" err="1">
                <a:solidFill>
                  <a:schemeClr val="bg1"/>
                </a:solidFill>
              </a:rPr>
              <a:t>Межгоссовета</a:t>
            </a:r>
            <a:r>
              <a:rPr lang="ru-RU" sz="2300" dirty="0">
                <a:solidFill>
                  <a:schemeClr val="bg1"/>
                </a:solidFill>
              </a:rPr>
              <a:t> по космосу начнется завтра (17 сентября 2024 г.) в столице Республики Узбекистан - городе Ташкент.</a:t>
            </a:r>
          </a:p>
        </p:txBody>
      </p:sp>
    </p:spTree>
    <p:extLst>
      <p:ext uri="{BB962C8B-B14F-4D97-AF65-F5344CB8AC3E}">
        <p14:creationId xmlns:p14="http://schemas.microsoft.com/office/powerpoint/2010/main" val="27617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1291627" y="123890"/>
            <a:ext cx="960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МЕЖГОСПРОГРАММА ЕАЭС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798020"/>
            <a:ext cx="11295306" cy="4953851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552450" algn="just"/>
            <a:r>
              <a:rPr lang="ru-RU" sz="2200" dirty="0">
                <a:solidFill>
                  <a:schemeClr val="bg1"/>
                </a:solidFill>
              </a:rPr>
              <a:t>В июле 2020 г. решением Евразийского межправительственного совета была одобрена Межгосударственная программа "Интегрированная система государств - членов ЕАЭС по производству и предоставлению космических и геоинформационных продуктов и услуг на основе национальных источников данных дистанционного зондирования Земли" (</a:t>
            </a:r>
            <a:r>
              <a:rPr lang="ru-RU" sz="2200" dirty="0" err="1">
                <a:solidFill>
                  <a:schemeClr val="bg1"/>
                </a:solidFill>
              </a:rPr>
              <a:t>Межгоспрограмма</a:t>
            </a:r>
            <a:r>
              <a:rPr lang="ru-RU" sz="2200" dirty="0">
                <a:solidFill>
                  <a:schemeClr val="bg1"/>
                </a:solidFill>
              </a:rPr>
              <a:t>). В </a:t>
            </a:r>
            <a:r>
              <a:rPr lang="ru-RU" sz="2200" dirty="0" err="1">
                <a:solidFill>
                  <a:schemeClr val="bg1"/>
                </a:solidFill>
              </a:rPr>
              <a:t>Межгоспрограмме</a:t>
            </a:r>
            <a:r>
              <a:rPr lang="ru-RU" sz="2200" dirty="0">
                <a:solidFill>
                  <a:schemeClr val="bg1"/>
                </a:solidFill>
              </a:rPr>
              <a:t> должны были участвовать Республика Беларусь (НАН Беларуси), Республика Казахстан (Министерство цифрового развития, инноваций и аэрокосмической промышленности) и Российская Федерация (Госкорпорация "Роскосмос"). Однако в настоящее время не решен вопрос ее финансирования.</a:t>
            </a:r>
          </a:p>
          <a:p>
            <a:pPr marL="261938" indent="552450" algn="just"/>
            <a:r>
              <a:rPr lang="ru-RU" sz="2200" dirty="0">
                <a:solidFill>
                  <a:schemeClr val="bg1"/>
                </a:solidFill>
              </a:rPr>
              <a:t>Тем не менее, главные направления развития, заложенные в </a:t>
            </a:r>
            <a:r>
              <a:rPr lang="ru-RU" sz="2200" dirty="0" err="1">
                <a:solidFill>
                  <a:schemeClr val="bg1"/>
                </a:solidFill>
              </a:rPr>
              <a:t>Межгоспрограмме</a:t>
            </a:r>
            <a:r>
              <a:rPr lang="ru-RU" sz="2200" dirty="0">
                <a:solidFill>
                  <a:schemeClr val="bg1"/>
                </a:solidFill>
              </a:rPr>
              <a:t>, решаются на двухсторонней основе между Госкорпорацией "Роскосмос" и НАН Беларуси.</a:t>
            </a:r>
          </a:p>
          <a:p>
            <a:pPr marL="261938" indent="552450" algn="just"/>
            <a:r>
              <a:rPr lang="ru-RU" sz="2200" dirty="0">
                <a:solidFill>
                  <a:schemeClr val="bg1"/>
                </a:solidFill>
              </a:rPr>
              <a:t>В частности, проводятся работы по созданию перспективной российско-белорусской космической системы высокого разрешения.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278104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1291627" y="123890"/>
            <a:ext cx="9608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СОВМЕСТНАЯ НАЗЕМНАЯ КОСМИЧЕСКАЯ </a:t>
            </a:r>
            <a:b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ИНФРАСТРУКТУРА ДЗЗ И РОССИЙСКО-БЕЛОРУССКАЯ ОРБИТАЛЬНАЯ ГРУППИРОВКА</a:t>
            </a:r>
          </a:p>
        </p:txBody>
      </p:sp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448347" y="1723331"/>
            <a:ext cx="11295306" cy="2237690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552450" algn="just"/>
            <a:r>
              <a:rPr lang="ru-RU" sz="2400" dirty="0">
                <a:solidFill>
                  <a:schemeClr val="bg1"/>
                </a:solidFill>
              </a:rPr>
              <a:t>В настоящее время сформирована совместная наземная космическая инфраструктура дистанционного зондирования Земли (НКИ ДЗЗ) на базе единой территориально-распределенной информационной системы ДЗЗ из космоса, в состав которой функционально включен белорусский центр приёма и обработки космической информации.</a:t>
            </a:r>
          </a:p>
        </p:txBody>
      </p:sp>
      <p:sp>
        <p:nvSpPr>
          <p:cNvPr id="5" name="Прямоугольник: скругленные углы 5">
            <a:extLst>
              <a:ext uri="{FF2B5EF4-FFF2-40B4-BE49-F238E27FC236}">
                <a16:creationId xmlns:a16="http://schemas.microsoft.com/office/drawing/2014/main" id="{EECA6E72-2983-4ED0-901F-BCC42B093F0F}"/>
              </a:ext>
            </a:extLst>
          </p:cNvPr>
          <p:cNvSpPr/>
          <p:nvPr/>
        </p:nvSpPr>
        <p:spPr>
          <a:xfrm>
            <a:off x="448348" y="4220610"/>
            <a:ext cx="11295306" cy="2372881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533400" algn="just"/>
            <a:r>
              <a:rPr lang="ru-RU" sz="2400" dirty="0">
                <a:solidFill>
                  <a:schemeClr val="bg1"/>
                </a:solidFill>
              </a:rPr>
              <a:t>Также в 2012 году создана совместная российско-белорусская орбитальная группировка, включавшая российский КА "</a:t>
            </a:r>
            <a:r>
              <a:rPr lang="ru-RU" sz="2400" dirty="0" err="1">
                <a:solidFill>
                  <a:schemeClr val="bg1"/>
                </a:solidFill>
              </a:rPr>
              <a:t>Канопус</a:t>
            </a:r>
            <a:r>
              <a:rPr lang="ru-RU" sz="2400" dirty="0">
                <a:solidFill>
                  <a:schemeClr val="bg1"/>
                </a:solidFill>
              </a:rPr>
              <a:t>-В" № 1 и белорусский космический аппарат, возможности которой были расширены в 2020 году путем подписания соглашения, предусматривающего расширение возможностей действующей совместной орбитальной группировки путем включения в нее информационного ресурса КА "</a:t>
            </a:r>
            <a:r>
              <a:rPr lang="ru-RU" sz="2400" dirty="0" err="1">
                <a:solidFill>
                  <a:schemeClr val="bg1"/>
                </a:solidFill>
              </a:rPr>
              <a:t>Канопус</a:t>
            </a:r>
            <a:r>
              <a:rPr lang="ru-RU" sz="2400" dirty="0">
                <a:solidFill>
                  <a:schemeClr val="bg1"/>
                </a:solidFill>
              </a:rPr>
              <a:t>-В" № 3, 4, 5, 6 и ИК.</a:t>
            </a:r>
          </a:p>
        </p:txBody>
      </p:sp>
    </p:spTree>
    <p:extLst>
      <p:ext uri="{BB962C8B-B14F-4D97-AF65-F5344CB8AC3E}">
        <p14:creationId xmlns:p14="http://schemas.microsoft.com/office/powerpoint/2010/main" val="137800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4EAB6D-4F13-349B-8ED6-94C3FE93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834" y="6297191"/>
            <a:ext cx="2743200" cy="365125"/>
          </a:xfrm>
        </p:spPr>
        <p:txBody>
          <a:bodyPr/>
          <a:lstStyle/>
          <a:p>
            <a:fld id="{AC4B0784-E84C-46DD-BCE2-D8FB37EA101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40A0-143E-6DD1-9F4F-C3839575310A}"/>
              </a:ext>
            </a:extLst>
          </p:cNvPr>
          <p:cNvSpPr txBox="1"/>
          <p:nvPr/>
        </p:nvSpPr>
        <p:spPr>
          <a:xfrm>
            <a:off x="1291627" y="399662"/>
            <a:ext cx="960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СОЗДАНИЕ РБКС</a:t>
            </a:r>
          </a:p>
        </p:txBody>
      </p:sp>
      <p:sp>
        <p:nvSpPr>
          <p:cNvPr id="9" name="Прямоугольник: скругленные углы 5">
            <a:extLst>
              <a:ext uri="{FF2B5EF4-FFF2-40B4-BE49-F238E27FC236}">
                <a16:creationId xmlns:a16="http://schemas.microsoft.com/office/drawing/2014/main" id="{EDAB4DFD-81EC-42FA-8D11-629F670B13F0}"/>
              </a:ext>
            </a:extLst>
          </p:cNvPr>
          <p:cNvSpPr/>
          <p:nvPr/>
        </p:nvSpPr>
        <p:spPr>
          <a:xfrm>
            <a:off x="233033" y="1447745"/>
            <a:ext cx="11725933" cy="4433506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ru-RU" sz="2400" dirty="0">
                <a:solidFill>
                  <a:schemeClr val="bg1"/>
                </a:solidFill>
              </a:rPr>
              <a:t>Соглашение стало отправной точкой нового проекта по созданию перспективной российско-белорусской космической системы (РБКС). Проект будет создан на базе космического аппарата с оптико-электронной аппаратурой сверхвысокого пространственного разрешения. </a:t>
            </a:r>
          </a:p>
          <a:p>
            <a:pPr indent="361950" algn="just"/>
            <a:r>
              <a:rPr lang="ru-RU" sz="2400" dirty="0">
                <a:solidFill>
                  <a:schemeClr val="bg1"/>
                </a:solidFill>
              </a:rPr>
              <a:t>В рамках проекта РБКС российская сторона будет осуществлять разработку и изготовление служебной платформы КА, сборку и испытания КА в целом и обеспечение запуска КА на орбиту в 2028 году, а белорусскими предприятиями будет создана оптико-электронная целевая аппаратура.</a:t>
            </a:r>
          </a:p>
          <a:p>
            <a:pPr indent="361950" algn="just"/>
            <a:r>
              <a:rPr lang="ru-RU" sz="2400" dirty="0">
                <a:solidFill>
                  <a:schemeClr val="bg1"/>
                </a:solidFill>
              </a:rPr>
              <a:t>Кроме этого, российские и белорусские предприятия совместно создадут элементы наземной инфраструктуры управления КА, приёма и обработки целевой информации.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19EBD-CCA3-4D37-93EC-7076415CE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0" b="89879" l="10000" r="97188">
                        <a14:foregroundMark x1="74271" y1="15861" x2="67083" y2="69335"/>
                        <a14:foregroundMark x1="67083" y1="69335" x2="63854" y2="79607"/>
                        <a14:foregroundMark x1="97188" y1="51662" x2="59688" y2="46828"/>
                        <a14:foregroundMark x1="59688" y1="46828" x2="59375" y2="46526"/>
                        <a14:foregroundMark x1="72292" y1="43505" x2="71979" y2="42447"/>
                        <a14:foregroundMark x1="73021" y1="43353" x2="73333" y2="43656"/>
                        <a14:foregroundMark x1="67604" y1="27492" x2="65208" y2="35952"/>
                        <a14:foregroundMark x1="61250" y1="30665" x2="56354" y2="32024"/>
                        <a14:foregroundMark x1="56354" y1="32024" x2="54375" y2="36858"/>
                        <a14:foregroundMark x1="53438" y1="40483" x2="52461" y2="40483"/>
                        <a14:backgroundMark x1="32708" y1="14048" x2="30417" y2="91239"/>
                        <a14:backgroundMark x1="77708" y1="77492" x2="78646" y2="66314"/>
                        <a14:backgroundMark x1="77604" y1="89728" x2="77083" y2="59668"/>
                        <a14:backgroundMark x1="48438" y1="89728" x2="49375" y2="64653"/>
                        <a14:backgroundMark x1="52083" y1="39577" x2="50833" y2="39426"/>
                        <a14:backgroundMark x1="52083" y1="39426" x2="52917" y2="39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01472" flipH="1">
            <a:off x="7402550" y="-51321"/>
            <a:ext cx="3744567" cy="25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7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51166" y="3418952"/>
            <a:ext cx="6899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4693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11593</TotalTime>
  <Words>603</Words>
  <Application>Microsoft Office PowerPoint</Application>
  <PresentationFormat>Широкоэкранный</PresentationFormat>
  <Paragraphs>51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2_Специальное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OAO OPKK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Азарнова Мария Александровна</dc:creator>
  <cp:lastModifiedBy>Андрей</cp:lastModifiedBy>
  <cp:revision>423</cp:revision>
  <cp:lastPrinted>2023-10-11T05:58:49Z</cp:lastPrinted>
  <dcterms:created xsi:type="dcterms:W3CDTF">2020-01-13T09:54:07Z</dcterms:created>
  <dcterms:modified xsi:type="dcterms:W3CDTF">2024-09-14T15:37:42Z</dcterms:modified>
</cp:coreProperties>
</file>