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87" r:id="rId3"/>
    <p:sldMasterId id="2147483692" r:id="rId4"/>
  </p:sldMasterIdLst>
  <p:notesMasterIdLst>
    <p:notesMasterId r:id="rId20"/>
  </p:notesMasterIdLst>
  <p:sldIdLst>
    <p:sldId id="256" r:id="rId5"/>
    <p:sldId id="292" r:id="rId6"/>
    <p:sldId id="270" r:id="rId7"/>
    <p:sldId id="286" r:id="rId8"/>
    <p:sldId id="257" r:id="rId9"/>
    <p:sldId id="280" r:id="rId10"/>
    <p:sldId id="287" r:id="rId11"/>
    <p:sldId id="293" r:id="rId12"/>
    <p:sldId id="294" r:id="rId13"/>
    <p:sldId id="288" r:id="rId14"/>
    <p:sldId id="289" r:id="rId15"/>
    <p:sldId id="290" r:id="rId16"/>
    <p:sldId id="295" r:id="rId17"/>
    <p:sldId id="291" r:id="rId18"/>
    <p:sldId id="267" r:id="rId19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0B5EDC7-3118-4F5F-A7B6-9336EAC3853A}">
          <p14:sldIdLst>
            <p14:sldId id="256"/>
            <p14:sldId id="292"/>
            <p14:sldId id="270"/>
            <p14:sldId id="286"/>
            <p14:sldId id="257"/>
            <p14:sldId id="280"/>
            <p14:sldId id="287"/>
            <p14:sldId id="293"/>
            <p14:sldId id="294"/>
            <p14:sldId id="288"/>
            <p14:sldId id="289"/>
            <p14:sldId id="290"/>
            <p14:sldId id="295"/>
            <p14:sldId id="291"/>
            <p14:sldId id="26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66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7"/>
    <p:restoredTop sz="94674"/>
  </p:normalViewPr>
  <p:slideViewPr>
    <p:cSldViewPr snapToGrid="0">
      <p:cViewPr varScale="1">
        <p:scale>
          <a:sx n="124" d="100"/>
          <a:sy n="124" d="100"/>
        </p:scale>
        <p:origin x="1304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User\Desktop\&#1076;&#1080;&#1089;&#1089;&#1077;&#1088;&#1090;&#1072;&#1094;&#1080;&#1103;\&#1043;&#1088;&#1072;&#1092;&#1080;&#1082;&#1080;%20100-3000%20&#1084;&#1077;&#1090;&#1088;&#1086;&#1074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6282260043273641"/>
          <c:y val="0.19164965490424821"/>
          <c:w val="0.78524161108756585"/>
          <c:h val="0.77382773491697354"/>
        </c:manualLayout>
      </c:layout>
      <c:bar3D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8576896"/>
        <c:axId val="208578432"/>
        <c:axId val="0"/>
      </c:bar3DChart>
      <c:catAx>
        <c:axId val="208576896"/>
        <c:scaling>
          <c:orientation val="minMax"/>
        </c:scaling>
        <c:delete val="1"/>
        <c:axPos val="b"/>
        <c:majorTickMark val="none"/>
        <c:minorTickMark val="none"/>
        <c:tickLblPos val="nextTo"/>
        <c:crossAx val="208578432"/>
        <c:crosses val="autoZero"/>
        <c:auto val="1"/>
        <c:lblAlgn val="ctr"/>
        <c:lblOffset val="100"/>
        <c:noMultiLvlLbl val="0"/>
      </c:catAx>
      <c:valAx>
        <c:axId val="208578432"/>
        <c:scaling>
          <c:orientation val="minMax"/>
          <c:max val="100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20857689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val>
            <c:numRef>
              <c:f>Лист1!$C$4:$G$4</c:f>
              <c:numCache>
                <c:formatCode>General</c:formatCode>
                <c:ptCount val="5"/>
                <c:pt idx="0">
                  <c:v>1</c:v>
                </c:pt>
                <c:pt idx="2">
                  <c:v>1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C1-4EC4-A4EA-17E95F834E32}"/>
            </c:ext>
          </c:extLst>
        </c:ser>
        <c:ser>
          <c:idx val="1"/>
          <c:order val="1"/>
          <c:invertIfNegative val="0"/>
          <c:val>
            <c:numRef>
              <c:f>Лист1!$C$5:$G$5</c:f>
              <c:numCache>
                <c:formatCode>General</c:formatCode>
                <c:ptCount val="5"/>
                <c:pt idx="0">
                  <c:v>0.5</c:v>
                </c:pt>
                <c:pt idx="2">
                  <c:v>0.7</c:v>
                </c:pt>
                <c:pt idx="4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9C1-4EC4-A4EA-17E95F834E32}"/>
            </c:ext>
          </c:extLst>
        </c:ser>
        <c:ser>
          <c:idx val="2"/>
          <c:order val="2"/>
          <c:invertIfNegative val="0"/>
          <c:val>
            <c:numRef>
              <c:f>Лист1!$C$6:$G$6</c:f>
              <c:numCache>
                <c:formatCode>General</c:formatCode>
                <c:ptCount val="5"/>
                <c:pt idx="0">
                  <c:v>0.3</c:v>
                </c:pt>
                <c:pt idx="2">
                  <c:v>0.55000000000000004</c:v>
                </c:pt>
                <c:pt idx="4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9C1-4EC4-A4EA-17E95F834E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8634624"/>
        <c:axId val="208636160"/>
        <c:axId val="0"/>
      </c:bar3DChart>
      <c:catAx>
        <c:axId val="208634624"/>
        <c:scaling>
          <c:orientation val="minMax"/>
        </c:scaling>
        <c:delete val="1"/>
        <c:axPos val="b"/>
        <c:majorTickMark val="out"/>
        <c:minorTickMark val="none"/>
        <c:tickLblPos val="nextTo"/>
        <c:crossAx val="208636160"/>
        <c:crosses val="autoZero"/>
        <c:auto val="1"/>
        <c:lblAlgn val="ctr"/>
        <c:lblOffset val="100"/>
        <c:noMultiLvlLbl val="0"/>
      </c:catAx>
      <c:valAx>
        <c:axId val="208636160"/>
        <c:scaling>
          <c:orientation val="minMax"/>
          <c:max val="1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863462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0.14646</cdr:x>
      <cdr:y>0.92969</cdr:y>
    </cdr:from>
    <cdr:to>
      <cdr:x>0.94001</cdr:x>
      <cdr:y>0.99685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27389" y="4050402"/>
          <a:ext cx="2315681" cy="2925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100" b="1" dirty="0">
              <a:solidFill>
                <a:schemeClr val="accent1"/>
              </a:solidFill>
            </a:rPr>
            <a:t>2015 г.  </a:t>
          </a:r>
          <a:r>
            <a:rPr lang="ru-RU" sz="1100" b="1" baseline="0" dirty="0">
              <a:solidFill>
                <a:schemeClr val="accent1"/>
              </a:solidFill>
            </a:rPr>
            <a:t>             </a:t>
          </a:r>
          <a:r>
            <a:rPr lang="ru-RU" sz="1100" b="1" dirty="0">
              <a:solidFill>
                <a:srgbClr val="FF0000"/>
              </a:solidFill>
            </a:rPr>
            <a:t>2020 г.</a:t>
          </a:r>
          <a:r>
            <a:rPr lang="ru-RU" sz="1100" b="1" baseline="0" dirty="0">
              <a:solidFill>
                <a:srgbClr val="FF0000"/>
              </a:solidFill>
            </a:rPr>
            <a:t>            </a:t>
          </a:r>
          <a:r>
            <a:rPr lang="ru-RU" sz="1100" b="1" dirty="0">
              <a:solidFill>
                <a:srgbClr val="00B050"/>
              </a:solidFill>
            </a:rPr>
            <a:t>2025 г.</a:t>
          </a:r>
        </a:p>
      </cdr:txBody>
    </cdr:sp>
  </cdr:relSizeAnchor>
  <cdr:relSizeAnchor xmlns:cdr="http://schemas.openxmlformats.org/drawingml/2006/chartDrawing">
    <cdr:from>
      <cdr:x>0.66006</cdr:x>
      <cdr:y>0.11529</cdr:y>
    </cdr:from>
    <cdr:to>
      <cdr:x>0.99886</cdr:x>
      <cdr:y>0.2062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926139" y="502288"/>
          <a:ext cx="988651" cy="3960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pPr algn="ctr"/>
          <a:r>
            <a:rPr lang="ru-RU" sz="1100" b="1" dirty="0"/>
            <a:t>Промышленные ЛИС</a:t>
          </a:r>
        </a:p>
      </cdr:txBody>
    </cdr:sp>
  </cdr:relSizeAnchor>
  <cdr:relSizeAnchor xmlns:cdr="http://schemas.openxmlformats.org/drawingml/2006/chartDrawing">
    <cdr:from>
      <cdr:x>0</cdr:x>
      <cdr:y>0.07689</cdr:y>
    </cdr:from>
    <cdr:to>
      <cdr:x>0.4051</cdr:x>
      <cdr:y>0.18286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0" y="334989"/>
          <a:ext cx="1182134" cy="4616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pPr algn="ctr"/>
          <a:r>
            <a:rPr lang="ru-RU" sz="1100" b="1" dirty="0"/>
            <a:t>Авиационные ЛИС</a:t>
          </a:r>
        </a:p>
      </cdr:txBody>
    </cdr:sp>
  </cdr:relSizeAnchor>
  <cdr:relSizeAnchor xmlns:cdr="http://schemas.openxmlformats.org/drawingml/2006/chartDrawing">
    <cdr:from>
      <cdr:x>0.34688</cdr:x>
      <cdr:y>0.10172</cdr:y>
    </cdr:from>
    <cdr:to>
      <cdr:x>0.72933</cdr:x>
      <cdr:y>0.19937</cdr:y>
    </cdr:to>
    <cdr:sp macro="" textlink="">
      <cdr:nvSpPr>
        <cdr:cNvPr id="5" name="TextBox 11"/>
        <cdr:cNvSpPr txBox="1"/>
      </cdr:nvSpPr>
      <cdr:spPr>
        <a:xfrm xmlns:a="http://schemas.openxmlformats.org/drawingml/2006/main">
          <a:off x="1012252" y="443167"/>
          <a:ext cx="1116030" cy="42543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  <a:effectLst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Calibri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Calibri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Calibri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Calibri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Calibri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Calibri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Calibri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Calibri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ru-RU" sz="1100" b="1" dirty="0"/>
            <a:t>Геодезические ЛИС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325" cy="498174"/>
          </a:xfrm>
          <a:prstGeom prst="rect">
            <a:avLst/>
          </a:prstGeom>
        </p:spPr>
        <p:txBody>
          <a:bodyPr vert="horz" lIns="83796" tIns="41898" rIns="83796" bIns="41898" rtlCol="0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924" y="0"/>
            <a:ext cx="2946325" cy="498174"/>
          </a:xfrm>
          <a:prstGeom prst="rect">
            <a:avLst/>
          </a:prstGeom>
        </p:spPr>
        <p:txBody>
          <a:bodyPr vert="horz" lIns="83796" tIns="41898" rIns="83796" bIns="41898" rtlCol="0"/>
          <a:lstStyle>
            <a:lvl1pPr algn="r">
              <a:defRPr sz="1100"/>
            </a:lvl1pPr>
          </a:lstStyle>
          <a:p>
            <a:fld id="{EF872077-3C53-4AD5-A8B6-9F0E409EFFEB}" type="datetimeFigureOut">
              <a:rPr lang="ru-RU" smtClean="0"/>
              <a:t>23.09.2025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3796" tIns="41898" rIns="83796" bIns="4189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82" y="4776873"/>
            <a:ext cx="5438711" cy="3908752"/>
          </a:xfrm>
          <a:prstGeom prst="rect">
            <a:avLst/>
          </a:prstGeom>
        </p:spPr>
        <p:txBody>
          <a:bodyPr vert="horz" lIns="83796" tIns="41898" rIns="83796" bIns="41898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8465"/>
            <a:ext cx="2946325" cy="498174"/>
          </a:xfrm>
          <a:prstGeom prst="rect">
            <a:avLst/>
          </a:prstGeom>
        </p:spPr>
        <p:txBody>
          <a:bodyPr vert="horz" lIns="83796" tIns="41898" rIns="83796" bIns="41898" rtlCol="0" anchor="b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924" y="9428465"/>
            <a:ext cx="2946325" cy="498174"/>
          </a:xfrm>
          <a:prstGeom prst="rect">
            <a:avLst/>
          </a:prstGeom>
        </p:spPr>
        <p:txBody>
          <a:bodyPr vert="horz" lIns="83796" tIns="41898" rIns="83796" bIns="41898" rtlCol="0" anchor="b"/>
          <a:lstStyle>
            <a:lvl1pPr algn="r">
              <a:defRPr sz="1100"/>
            </a:lvl1pPr>
          </a:lstStyle>
          <a:p>
            <a:fld id="{3738A702-388C-4BE7-AF8F-5A598D2E62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6288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D228A-9F64-431D-8E18-1310C9FFBF2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2469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38A702-388C-4BE7-AF8F-5A598D2E6249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4805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1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2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6" b="24726"/>
          <a:stretch/>
        </p:blipFill>
        <p:spPr>
          <a:xfrm>
            <a:off x="0" y="2910808"/>
            <a:ext cx="9142082" cy="3956859"/>
          </a:xfrm>
          <a:prstGeom prst="rect">
            <a:avLst/>
          </a:prstGeom>
        </p:spPr>
      </p:pic>
      <p:sp>
        <p:nvSpPr>
          <p:cNvPr id="2" name="Прямоугольник 1"/>
          <p:cNvSpPr/>
          <p:nvPr userDrawn="1"/>
        </p:nvSpPr>
        <p:spPr>
          <a:xfrm>
            <a:off x="1" y="0"/>
            <a:ext cx="9144000" cy="20456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4" tIns="45672" rIns="91344" bIns="45672" rtlCol="0" anchor="ctr"/>
          <a:lstStyle/>
          <a:p>
            <a:pPr algn="ctr" defTabSz="913432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 userDrawn="1"/>
        </p:nvSpPr>
        <p:spPr>
          <a:xfrm>
            <a:off x="249383" y="6"/>
            <a:ext cx="1995055" cy="4763193"/>
          </a:xfrm>
          <a:prstGeom prst="rect">
            <a:avLst/>
          </a:prstGeom>
          <a:solidFill>
            <a:srgbClr val="0042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4" tIns="45672" rIns="91344" bIns="45672" rtlCol="0" anchor="ctr"/>
          <a:lstStyle/>
          <a:p>
            <a:pPr algn="ctr" defTabSz="913432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2" name="Прямая соединительная линия 11"/>
          <p:cNvCxnSpPr/>
          <p:nvPr userDrawn="1"/>
        </p:nvCxnSpPr>
        <p:spPr>
          <a:xfrm>
            <a:off x="0" y="6625245"/>
            <a:ext cx="8901274" cy="0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 userDrawn="1"/>
        </p:nvCxnSpPr>
        <p:spPr>
          <a:xfrm>
            <a:off x="1" y="6702144"/>
            <a:ext cx="6132668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 userDrawn="1"/>
        </p:nvSpPr>
        <p:spPr>
          <a:xfrm>
            <a:off x="249383" y="5153892"/>
            <a:ext cx="1988078" cy="13300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4" tIns="45672" rIns="91344" bIns="45672" rtlCol="0" anchor="ctr"/>
          <a:lstStyle/>
          <a:p>
            <a:pPr algn="ctr" defTabSz="913432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2493816" y="839446"/>
            <a:ext cx="6407458" cy="765490"/>
          </a:xfrm>
          <a:prstGeom prst="rect">
            <a:avLst/>
          </a:prstGeom>
          <a:noFill/>
        </p:spPr>
        <p:txBody>
          <a:bodyPr wrap="square" lIns="91344" tIns="45672" rIns="91344" bIns="45672" rtlCol="0">
            <a:spAutoFit/>
          </a:bodyPr>
          <a:lstStyle/>
          <a:p>
            <a:pPr algn="ctr" defTabSz="913432"/>
            <a:r>
              <a:rPr lang="ru-RU" sz="1400" b="1" dirty="0">
                <a:solidFill>
                  <a:srgbClr val="1F376B"/>
                </a:solidFill>
                <a:latin typeface="HelveticaNeueCyr" panose="02000503040000020004" pitchFamily="50" charset="-52"/>
              </a:rPr>
              <a:t>ФГУП «ВСЕРОССИЙСКИЙ</a:t>
            </a:r>
          </a:p>
          <a:p>
            <a:pPr algn="ctr" defTabSz="913432"/>
            <a:r>
              <a:rPr lang="ru-RU" sz="1400" b="1" dirty="0">
                <a:solidFill>
                  <a:srgbClr val="1F376B"/>
                </a:solidFill>
                <a:latin typeface="HelveticaNeueCyr" panose="02000503040000020004" pitchFamily="50" charset="-52"/>
              </a:rPr>
              <a:t>НАУЧНО-ИССЛЕДОВАТЕЛЬСКИЙ ИНСТИТУТ</a:t>
            </a:r>
          </a:p>
          <a:p>
            <a:pPr algn="ctr" defTabSz="913432"/>
            <a:r>
              <a:rPr lang="ru-RU" sz="1400" b="1" dirty="0">
                <a:solidFill>
                  <a:srgbClr val="1F376B"/>
                </a:solidFill>
                <a:latin typeface="HelveticaNeueCyr" panose="02000503040000020004" pitchFamily="50" charset="-52"/>
              </a:rPr>
              <a:t>ФИЗИКО-ТЕХНИЧЕСКИХ И РАДИОТЕХНИЧЕСКИХ ИЗМЕРЕНИЙ»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3223289" y="439739"/>
            <a:ext cx="4929447" cy="318849"/>
          </a:xfrm>
          <a:prstGeom prst="rect">
            <a:avLst/>
          </a:prstGeom>
          <a:noFill/>
        </p:spPr>
        <p:txBody>
          <a:bodyPr wrap="square" lIns="91344" tIns="45672" rIns="91344" bIns="45672" rtlCol="0">
            <a:spAutoFit/>
          </a:bodyPr>
          <a:lstStyle/>
          <a:p>
            <a:pPr algn="ctr" defTabSz="913432"/>
            <a:r>
              <a:rPr lang="ru-RU" sz="1400" b="1" dirty="0">
                <a:solidFill>
                  <a:srgbClr val="FF0000"/>
                </a:solidFill>
                <a:latin typeface="HelveticaNeueCyr" panose="02000503040000020004" pitchFamily="50" charset="-52"/>
              </a:rPr>
              <a:t>ГОСУДАРСТВЕННЫЙ НАУЧНЫЙ ЦЕНТР РФ</a:t>
            </a:r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249383" y="4982438"/>
            <a:ext cx="1988078" cy="13300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4" tIns="45672" rIns="91344" bIns="45672" rtlCol="0" anchor="ctr"/>
          <a:lstStyle/>
          <a:p>
            <a:pPr algn="ctr" defTabSz="913432"/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249383" y="4801642"/>
            <a:ext cx="1988078" cy="1330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4" tIns="45672" rIns="91344" bIns="45672" rtlCol="0" anchor="ctr"/>
          <a:lstStyle/>
          <a:p>
            <a:pPr algn="ctr" defTabSz="913432"/>
            <a:endParaRPr lang="ru-RU">
              <a:solidFill>
                <a:prstClr val="white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8613" y="467101"/>
            <a:ext cx="1414883" cy="132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4213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3" userDrawn="1">
          <p15:clr>
            <a:srgbClr val="FBAE40"/>
          </p15:clr>
        </p15:guide>
        <p15:guide id="2" pos="3583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6434051" y="6475621"/>
            <a:ext cx="2709948" cy="38238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4" tIns="45672" rIns="91344" bIns="45672" rtlCol="0" anchor="ctr"/>
          <a:lstStyle/>
          <a:p>
            <a:pPr algn="ctr" defTabSz="913432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6574014" y="6469858"/>
            <a:ext cx="2470485" cy="369235"/>
          </a:xfrm>
          <a:prstGeom prst="rect">
            <a:avLst/>
          </a:prstGeom>
          <a:noFill/>
        </p:spPr>
        <p:txBody>
          <a:bodyPr wrap="square" lIns="91344" tIns="45672" rIns="91344" bIns="45672" rtlCol="0">
            <a:spAutoFit/>
          </a:bodyPr>
          <a:lstStyle/>
          <a:p>
            <a:pPr defTabSz="913432"/>
            <a:r>
              <a:rPr lang="ru-RU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ГНЦ РФ ВНИИФТРИ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5" y="6479776"/>
            <a:ext cx="6434051" cy="38238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4" tIns="45672" rIns="91344" bIns="45672" rtlCol="0" anchor="ctr"/>
          <a:lstStyle/>
          <a:p>
            <a:pPr algn="ctr" defTabSz="913432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4634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2819" y="405231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54602-793D-4DDF-BC5E-1BA9E266B13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6790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A9652-28BD-4981-B790-27890F6AD60C}" type="datetimeFigureOut">
              <a:rPr lang="ru-RU" smtClean="0"/>
              <a:pPr/>
              <a:t>23.09.2025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ED537-68A8-4CC9-B5D2-DFAFF9F0CF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04557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6" b="24726"/>
          <a:stretch/>
        </p:blipFill>
        <p:spPr>
          <a:xfrm>
            <a:off x="0" y="2910808"/>
            <a:ext cx="9142082" cy="3956859"/>
          </a:xfrm>
          <a:prstGeom prst="rect">
            <a:avLst/>
          </a:prstGeom>
        </p:spPr>
      </p:pic>
      <p:sp>
        <p:nvSpPr>
          <p:cNvPr id="2" name="Прямоугольник 1"/>
          <p:cNvSpPr/>
          <p:nvPr userDrawn="1"/>
        </p:nvSpPr>
        <p:spPr>
          <a:xfrm>
            <a:off x="1" y="0"/>
            <a:ext cx="9144000" cy="20456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4" tIns="45672" rIns="91344" bIns="45672" rtlCol="0" anchor="ctr"/>
          <a:lstStyle/>
          <a:p>
            <a:pPr algn="ctr" defTabSz="913432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 userDrawn="1"/>
        </p:nvSpPr>
        <p:spPr>
          <a:xfrm>
            <a:off x="249383" y="6"/>
            <a:ext cx="1995055" cy="4763193"/>
          </a:xfrm>
          <a:prstGeom prst="rect">
            <a:avLst/>
          </a:prstGeom>
          <a:solidFill>
            <a:srgbClr val="0042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4" tIns="45672" rIns="91344" bIns="45672" rtlCol="0" anchor="ctr"/>
          <a:lstStyle/>
          <a:p>
            <a:pPr algn="ctr" defTabSz="913432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2" name="Прямая соединительная линия 11"/>
          <p:cNvCxnSpPr/>
          <p:nvPr userDrawn="1"/>
        </p:nvCxnSpPr>
        <p:spPr>
          <a:xfrm>
            <a:off x="0" y="6625245"/>
            <a:ext cx="8901274" cy="0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 userDrawn="1"/>
        </p:nvCxnSpPr>
        <p:spPr>
          <a:xfrm>
            <a:off x="1" y="6702144"/>
            <a:ext cx="6132668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 userDrawn="1"/>
        </p:nvSpPr>
        <p:spPr>
          <a:xfrm>
            <a:off x="249383" y="5153892"/>
            <a:ext cx="1988078" cy="13300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4" tIns="45672" rIns="91344" bIns="45672" rtlCol="0" anchor="ctr"/>
          <a:lstStyle/>
          <a:p>
            <a:pPr algn="ctr" defTabSz="913432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2493816" y="839446"/>
            <a:ext cx="6407458" cy="765490"/>
          </a:xfrm>
          <a:prstGeom prst="rect">
            <a:avLst/>
          </a:prstGeom>
          <a:noFill/>
        </p:spPr>
        <p:txBody>
          <a:bodyPr wrap="square" lIns="91344" tIns="45672" rIns="91344" bIns="45672" rtlCol="0">
            <a:spAutoFit/>
          </a:bodyPr>
          <a:lstStyle/>
          <a:p>
            <a:pPr algn="ctr" defTabSz="913432"/>
            <a:r>
              <a:rPr lang="ru-RU" sz="1400" b="1" dirty="0">
                <a:solidFill>
                  <a:srgbClr val="1F376B"/>
                </a:solidFill>
                <a:latin typeface="HelveticaNeueCyr" panose="02000503040000020004" pitchFamily="50" charset="-52"/>
              </a:rPr>
              <a:t>ФГУП «ВСЕРОССИЙСКИЙ</a:t>
            </a:r>
          </a:p>
          <a:p>
            <a:pPr algn="ctr" defTabSz="913432"/>
            <a:r>
              <a:rPr lang="ru-RU" sz="1400" b="1" dirty="0">
                <a:solidFill>
                  <a:srgbClr val="1F376B"/>
                </a:solidFill>
                <a:latin typeface="HelveticaNeueCyr" panose="02000503040000020004" pitchFamily="50" charset="-52"/>
              </a:rPr>
              <a:t>НАУЧНО-ИССЛЕДОВАТЕЛЬСКИЙ ИНСТИТУТ</a:t>
            </a:r>
          </a:p>
          <a:p>
            <a:pPr algn="ctr" defTabSz="913432"/>
            <a:r>
              <a:rPr lang="ru-RU" sz="1400" b="1" dirty="0">
                <a:solidFill>
                  <a:srgbClr val="1F376B"/>
                </a:solidFill>
                <a:latin typeface="HelveticaNeueCyr" panose="02000503040000020004" pitchFamily="50" charset="-52"/>
              </a:rPr>
              <a:t>ФИЗИКО-ТЕХНИЧЕСКИХ И РАДИОТЕХНИЧЕСКИХ ИЗМЕРЕНИЙ»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3223289" y="439739"/>
            <a:ext cx="4929447" cy="318849"/>
          </a:xfrm>
          <a:prstGeom prst="rect">
            <a:avLst/>
          </a:prstGeom>
          <a:noFill/>
        </p:spPr>
        <p:txBody>
          <a:bodyPr wrap="square" lIns="91344" tIns="45672" rIns="91344" bIns="45672" rtlCol="0">
            <a:spAutoFit/>
          </a:bodyPr>
          <a:lstStyle/>
          <a:p>
            <a:pPr algn="ctr" defTabSz="913432"/>
            <a:r>
              <a:rPr lang="ru-RU" sz="1400" b="1" dirty="0">
                <a:solidFill>
                  <a:srgbClr val="FF0000"/>
                </a:solidFill>
                <a:latin typeface="HelveticaNeueCyr" panose="02000503040000020004" pitchFamily="50" charset="-52"/>
              </a:rPr>
              <a:t>ГОСУДАРСТВЕННЫЙ НАУЧНЫЙ ЦЕНТР РФ</a:t>
            </a:r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249383" y="4982438"/>
            <a:ext cx="1988078" cy="13300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4" tIns="45672" rIns="91344" bIns="45672" rtlCol="0" anchor="ctr"/>
          <a:lstStyle/>
          <a:p>
            <a:pPr algn="ctr" defTabSz="913432"/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249383" y="4801642"/>
            <a:ext cx="1988078" cy="1330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4" tIns="45672" rIns="91344" bIns="45672" rtlCol="0" anchor="ctr"/>
          <a:lstStyle/>
          <a:p>
            <a:pPr algn="ctr" defTabSz="913432"/>
            <a:endParaRPr lang="ru-RU">
              <a:solidFill>
                <a:prstClr val="white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8613" y="467101"/>
            <a:ext cx="1414883" cy="132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758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3" userDrawn="1">
          <p15:clr>
            <a:srgbClr val="FBAE40"/>
          </p15:clr>
        </p15:guide>
        <p15:guide id="2" pos="3583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6434051" y="6475621"/>
            <a:ext cx="2709948" cy="38238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4" tIns="45672" rIns="91344" bIns="45672" rtlCol="0" anchor="ctr"/>
          <a:lstStyle/>
          <a:p>
            <a:pPr algn="ctr" defTabSz="913432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6574014" y="6469858"/>
            <a:ext cx="2470485" cy="369235"/>
          </a:xfrm>
          <a:prstGeom prst="rect">
            <a:avLst/>
          </a:prstGeom>
          <a:noFill/>
        </p:spPr>
        <p:txBody>
          <a:bodyPr wrap="square" lIns="91344" tIns="45672" rIns="91344" bIns="45672" rtlCol="0">
            <a:spAutoFit/>
          </a:bodyPr>
          <a:lstStyle/>
          <a:p>
            <a:pPr defTabSz="913432"/>
            <a:r>
              <a:rPr lang="ru-RU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ГНЦ РФ ВНИИФТРИ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5" y="6479776"/>
            <a:ext cx="6434051" cy="38238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4" tIns="45672" rIns="91344" bIns="45672" rtlCol="0" anchor="ctr"/>
          <a:lstStyle/>
          <a:p>
            <a:pPr algn="ctr" defTabSz="913432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9856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472" y="6244631"/>
            <a:ext cx="2133962" cy="476589"/>
          </a:xfrm>
          <a:prstGeom prst="rect">
            <a:avLst/>
          </a:prstGeom>
          <a:ln/>
        </p:spPr>
        <p:txBody>
          <a:bodyPr lIns="80063" tIns="40032" rIns="80063" bIns="40032"/>
          <a:lstStyle>
            <a:lvl1pPr>
              <a:defRPr/>
            </a:lvl1pPr>
          </a:lstStyle>
          <a:p>
            <a:pPr defTabSz="913432"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3573" y="6244631"/>
            <a:ext cx="2896867" cy="476589"/>
          </a:xfrm>
          <a:prstGeom prst="rect">
            <a:avLst/>
          </a:prstGeom>
          <a:ln/>
        </p:spPr>
        <p:txBody>
          <a:bodyPr lIns="80063" tIns="40032" rIns="80063" bIns="40032"/>
          <a:lstStyle>
            <a:lvl1pPr>
              <a:defRPr/>
            </a:lvl1pPr>
          </a:lstStyle>
          <a:p>
            <a:pPr defTabSz="913432"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FA9281-F916-4CDF-BC7F-423DC85301F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3310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2819" y="405231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54602-793D-4DDF-BC5E-1BA9E266B13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1100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09BE3-832C-4FB6-8E1A-A1FAA532ED6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23.09.2025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ED537-68A8-4CC9-B5D2-DFAFF9F0CF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451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2426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w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w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4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  <p:sp>
        <p:nvSpPr>
          <p:cNvPr id="8" name="PlaceHolder 2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pic>
        <p:nvPicPr>
          <p:cNvPr id="2" name="Рисунок 1"/>
          <p:cNvPicPr/>
          <p:nvPr/>
        </p:nvPicPr>
        <p:blipFill>
          <a:blip r:embed="rId14"/>
          <a:stretch/>
        </p:blipFill>
        <p:spPr>
          <a:xfrm>
            <a:off x="1080" y="0"/>
            <a:ext cx="9142560" cy="6857280"/>
          </a:xfrm>
          <a:prstGeom prst="rect">
            <a:avLst/>
          </a:prstGeom>
          <a:ln>
            <a:noFill/>
          </a:ln>
        </p:spPr>
      </p:pic>
      <p:sp>
        <p:nvSpPr>
          <p:cNvPr id="3" name="CustomShape 3"/>
          <p:cNvSpPr/>
          <p:nvPr/>
        </p:nvSpPr>
        <p:spPr>
          <a:xfrm>
            <a:off x="252000" y="1198800"/>
            <a:ext cx="8855640" cy="63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rgbClr val="FFFFFF"/>
                </a:solidFill>
                <a:latin typeface="HelveticaNeueCyr"/>
                <a:ea typeface="DejaVu Sans"/>
              </a:rPr>
              <a:t>ФГУП «ВСЕРОССИЙСКИЙ</a:t>
            </a:r>
            <a:endParaRPr lang="ru-RU" sz="1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rgbClr val="FFFFFF"/>
                </a:solidFill>
                <a:latin typeface="HelveticaNeueCyr"/>
                <a:ea typeface="DejaVu Sans"/>
              </a:rPr>
              <a:t>НАУЧНО-ИССЛЕДОВАТЕЛЬСКИЙ ИНСТИТУТ</a:t>
            </a:r>
            <a:endParaRPr lang="ru-RU" sz="1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rgbClr val="FFFFFF"/>
                </a:solidFill>
                <a:latin typeface="HelveticaNeueCyr"/>
                <a:ea typeface="DejaVu Sans"/>
              </a:rPr>
              <a:t>ФИЗИКО-ТЕХНИЧЕСКИХ И РАДИОТЕХНИЧЕСКИХ ИЗМЕРЕНИЙ»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4" name="CustomShape 4"/>
          <p:cNvSpPr/>
          <p:nvPr/>
        </p:nvSpPr>
        <p:spPr>
          <a:xfrm>
            <a:off x="252000" y="860760"/>
            <a:ext cx="8855640" cy="30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FFFFFF"/>
                </a:solidFill>
                <a:latin typeface="HelveticaNeueCyr"/>
                <a:ea typeface="DejaVu Sans"/>
              </a:rPr>
              <a:t>ГОСУДАРСТВЕННЫЙ НАУЧНЫЙ ЦЕНТР РФ</a:t>
            </a:r>
            <a:endParaRPr lang="ru-RU" sz="1400" b="0" strike="noStrike" spc="-1">
              <a:latin typeface="Arial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15"/>
          <a:stretch/>
        </p:blipFill>
        <p:spPr>
          <a:xfrm>
            <a:off x="7776360" y="864000"/>
            <a:ext cx="930600" cy="914040"/>
          </a:xfrm>
          <a:prstGeom prst="rect">
            <a:avLst/>
          </a:prstGeom>
          <a:ln>
            <a:noFill/>
          </a:ln>
        </p:spPr>
      </p:pic>
      <p:pic>
        <p:nvPicPr>
          <p:cNvPr id="6" name="Рисунок 5"/>
          <p:cNvPicPr/>
          <p:nvPr/>
        </p:nvPicPr>
        <p:blipFill>
          <a:blip r:embed="rId16"/>
          <a:stretch/>
        </p:blipFill>
        <p:spPr>
          <a:xfrm>
            <a:off x="478800" y="864000"/>
            <a:ext cx="1341000" cy="914040"/>
          </a:xfrm>
          <a:prstGeom prst="rect">
            <a:avLst/>
          </a:prstGeom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Рисунок 42"/>
          <p:cNvPicPr/>
          <p:nvPr/>
        </p:nvPicPr>
        <p:blipFill>
          <a:blip r:embed="rId14"/>
          <a:stretch/>
        </p:blipFill>
        <p:spPr>
          <a:xfrm>
            <a:off x="0" y="1440"/>
            <a:ext cx="9143640" cy="6856560"/>
          </a:xfrm>
          <a:prstGeom prst="rect">
            <a:avLst/>
          </a:prstGeom>
          <a:ln>
            <a:noFill/>
          </a:ln>
        </p:spPr>
      </p:pic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4591" y="6360199"/>
            <a:ext cx="550445" cy="365125"/>
          </a:xfrm>
          <a:prstGeom prst="rect">
            <a:avLst/>
          </a:prstGeom>
        </p:spPr>
        <p:txBody>
          <a:bodyPr vert="horz" lIns="91344" tIns="45672" rIns="91344" bIns="4567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32"/>
            <a:fld id="{00454602-793D-4DDF-BC5E-1BA9E266B13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2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449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1" r:id="rId3"/>
    <p:sldLayoutId id="2147483697" r:id="rId4"/>
  </p:sldLayoutIdLst>
  <p:txStyles>
    <p:titleStyle>
      <a:lvl1pPr algn="l" defTabSz="9134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58" indent="-228358" algn="l" defTabSz="9134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074" indent="-228358" algn="l" defTabSz="9134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90" indent="-228358" algn="l" defTabSz="9134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507" indent="-228358" algn="l" defTabSz="9134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22" indent="-228358" algn="l" defTabSz="9134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39" indent="-228358" algn="l" defTabSz="9134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54" indent="-228358" algn="l" defTabSz="9134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72" indent="-228358" algn="l" defTabSz="9134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088" indent="-228358" algn="l" defTabSz="9134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16" algn="l" defTabSz="9134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2" algn="l" defTabSz="9134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48" algn="l" defTabSz="9134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65" algn="l" defTabSz="9134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80" algn="l" defTabSz="9134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97" algn="l" defTabSz="9134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14" algn="l" defTabSz="9134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28" algn="l" defTabSz="9134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4591" y="6360199"/>
            <a:ext cx="550445" cy="365125"/>
          </a:xfrm>
          <a:prstGeom prst="rect">
            <a:avLst/>
          </a:prstGeom>
        </p:spPr>
        <p:txBody>
          <a:bodyPr vert="horz" lIns="91344" tIns="45672" rIns="91344" bIns="4567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32"/>
            <a:fld id="{00454602-793D-4DDF-BC5E-1BA9E266B13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2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560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8" r:id="rId5"/>
    <p:sldLayoutId id="2147483699" r:id="rId6"/>
  </p:sldLayoutIdLst>
  <p:txStyles>
    <p:titleStyle>
      <a:lvl1pPr algn="l" defTabSz="9134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58" indent="-228358" algn="l" defTabSz="9134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074" indent="-228358" algn="l" defTabSz="9134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90" indent="-228358" algn="l" defTabSz="9134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507" indent="-228358" algn="l" defTabSz="9134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22" indent="-228358" algn="l" defTabSz="9134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39" indent="-228358" algn="l" defTabSz="9134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54" indent="-228358" algn="l" defTabSz="9134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72" indent="-228358" algn="l" defTabSz="9134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088" indent="-228358" algn="l" defTabSz="9134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16" algn="l" defTabSz="9134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2" algn="l" defTabSz="9134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48" algn="l" defTabSz="9134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65" algn="l" defTabSz="9134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80" algn="l" defTabSz="9134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97" algn="l" defTabSz="9134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14" algn="l" defTabSz="9134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28" algn="l" defTabSz="9134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55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12" Type="http://schemas.openxmlformats.org/officeDocument/2006/relationships/image" Target="../media/image54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8.png"/><Relationship Id="rId11" Type="http://schemas.openxmlformats.org/officeDocument/2006/relationships/image" Target="../media/image53.jpeg"/><Relationship Id="rId5" Type="http://schemas.openxmlformats.org/officeDocument/2006/relationships/image" Target="../media/image47.jpeg"/><Relationship Id="rId10" Type="http://schemas.openxmlformats.org/officeDocument/2006/relationships/image" Target="../media/image52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.jpeg"/><Relationship Id="rId11" Type="http://schemas.openxmlformats.org/officeDocument/2006/relationships/chart" Target="../charts/chart2.xml"/><Relationship Id="rId5" Type="http://schemas.openxmlformats.org/officeDocument/2006/relationships/image" Target="../media/image10.jpeg"/><Relationship Id="rId10" Type="http://schemas.openxmlformats.org/officeDocument/2006/relationships/chart" Target="../charts/chart1.xml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0" y="2773439"/>
            <a:ext cx="9144000" cy="2125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dirty="0">
                <a:latin typeface="+mj-lt"/>
                <a:ea typeface="+mj-ea"/>
                <a:cs typeface="+mj-cs"/>
              </a:rPr>
              <a:t>Метрологическое обеспечение средств измерений координат в РФ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16477" y="5815359"/>
            <a:ext cx="8147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Докладчик:</a:t>
            </a:r>
            <a:r>
              <a:rPr lang="ru-RU" dirty="0"/>
              <a:t> Начальник отдела метрологического обеспечения геодезических измерений ФГУП «ВНИИФТРИ» А.В. Мазуркевич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8"/>
          <p:cNvSpPr/>
          <p:nvPr/>
        </p:nvSpPr>
        <p:spPr>
          <a:xfrm>
            <a:off x="179512" y="25791"/>
            <a:ext cx="8640960" cy="5217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 defTabSz="913432"/>
            <a:r>
              <a:rPr lang="ru-RU" sz="1400" b="1" spc="-1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Государственный первичный специальный эталон координат местоположения ГЭТ 218-2022</a:t>
            </a:r>
          </a:p>
          <a:p>
            <a:pPr algn="ctr" defTabSz="913432"/>
            <a:r>
              <a:rPr lang="en-US" sz="1400" b="1" spc="-1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(</a:t>
            </a:r>
            <a:r>
              <a:rPr lang="ru-RU" sz="1400" b="1" spc="-1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проведены испытания в 2021 году, утвержден в 2022 году)</a:t>
            </a:r>
          </a:p>
        </p:txBody>
      </p:sp>
      <p:pic>
        <p:nvPicPr>
          <p:cNvPr id="3" name="Объект 6">
            <a:extLst>
              <a:ext uri="{FF2B5EF4-FFF2-40B4-BE49-F238E27FC236}">
                <a16:creationId xmlns:a16="http://schemas.microsoft.com/office/drawing/2014/main" id="{65460257-9911-4436-BF37-A2C772938F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655" y="556805"/>
            <a:ext cx="1334963" cy="1779951"/>
          </a:xfrm>
          <a:prstGeom prst="rect">
            <a:avLst/>
          </a:prstGeom>
          <a:ln/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9D7476E-52F4-4747-9FEF-3385B0F537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9" t="2374" r="5972" b="821"/>
          <a:stretch/>
        </p:blipFill>
        <p:spPr>
          <a:xfrm>
            <a:off x="179512" y="2417749"/>
            <a:ext cx="884415" cy="11731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213BF66-2694-4FDB-B1D0-C74EDA65F9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8" t="7489" r="4865" b="5022"/>
          <a:stretch/>
        </p:blipFill>
        <p:spPr>
          <a:xfrm>
            <a:off x="1187614" y="2417748"/>
            <a:ext cx="1055336" cy="1173175"/>
          </a:xfrm>
          <a:prstGeom prst="rect">
            <a:avLst/>
          </a:prstGeom>
        </p:spPr>
      </p:pic>
      <p:pic>
        <p:nvPicPr>
          <p:cNvPr id="6" name="Объект 4">
            <a:extLst>
              <a:ext uri="{FF2B5EF4-FFF2-40B4-BE49-F238E27FC236}">
                <a16:creationId xmlns:a16="http://schemas.microsoft.com/office/drawing/2014/main" id="{8072540F-6505-452C-B9A9-CC7BB7B63A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03" y="556805"/>
            <a:ext cx="2647322" cy="1785514"/>
          </a:xfrm>
          <a:prstGeom prst="rect">
            <a:avLst/>
          </a:prstGeom>
          <a:ln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193" y="2417749"/>
            <a:ext cx="1900425" cy="11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9" r="21412" b="33762"/>
          <a:stretch/>
        </p:blipFill>
        <p:spPr>
          <a:xfrm>
            <a:off x="4499991" y="556806"/>
            <a:ext cx="2215133" cy="178541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8" t="30826" r="9076" b="32333"/>
          <a:stretch/>
        </p:blipFill>
        <p:spPr>
          <a:xfrm>
            <a:off x="6890866" y="556805"/>
            <a:ext cx="2083938" cy="1812441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4499992" y="2433411"/>
            <a:ext cx="1672208" cy="1157513"/>
            <a:chOff x="120314" y="4319548"/>
            <a:chExt cx="2981926" cy="1720856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314" y="4319548"/>
              <a:ext cx="1290641" cy="1720856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4" r="14737"/>
            <a:stretch/>
          </p:blipFill>
          <p:spPr>
            <a:xfrm>
              <a:off x="1353792" y="4324328"/>
              <a:ext cx="1748448" cy="1716076"/>
            </a:xfrm>
            <a:prstGeom prst="rect">
              <a:avLst/>
            </a:prstGeom>
          </p:spPr>
        </p:pic>
      </p:grp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75" t="14924" r="21294" b="51056"/>
          <a:stretch/>
        </p:blipFill>
        <p:spPr>
          <a:xfrm>
            <a:off x="6260515" y="2436626"/>
            <a:ext cx="995623" cy="115429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3" t="15819" r="11672"/>
          <a:stretch/>
        </p:blipFill>
        <p:spPr>
          <a:xfrm>
            <a:off x="7334631" y="2436626"/>
            <a:ext cx="790436" cy="115429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631" y="2436626"/>
            <a:ext cx="749672" cy="1177168"/>
          </a:xfrm>
          <a:prstGeom prst="rect">
            <a:avLst/>
          </a:prstGeom>
        </p:spPr>
      </p:pic>
      <p:sp>
        <p:nvSpPr>
          <p:cNvPr id="18" name="Скругленный прямоугольник 17"/>
          <p:cNvSpPr>
            <a:spLocks noChangeArrowheads="1"/>
          </p:cNvSpPr>
          <p:nvPr/>
        </p:nvSpPr>
        <p:spPr bwMode="auto">
          <a:xfrm>
            <a:off x="179512" y="3623319"/>
            <a:ext cx="4144106" cy="221958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3432"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prstClr val="black"/>
                </a:solidFill>
                <a:cs typeface="Times New Roman" panose="02020603050405020304" pitchFamily="18" charset="0"/>
              </a:rPr>
              <a:t>Координатно-временные измерительные средства</a:t>
            </a:r>
          </a:p>
        </p:txBody>
      </p:sp>
      <p:sp>
        <p:nvSpPr>
          <p:cNvPr id="19" name="Скругленный прямоугольник 18"/>
          <p:cNvSpPr>
            <a:spLocks noChangeArrowheads="1"/>
          </p:cNvSpPr>
          <p:nvPr/>
        </p:nvSpPr>
        <p:spPr bwMode="auto">
          <a:xfrm>
            <a:off x="4499991" y="3623319"/>
            <a:ext cx="4451312" cy="221958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3432"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prstClr val="black"/>
                </a:solidFill>
                <a:cs typeface="Times New Roman" panose="02020603050405020304" pitchFamily="18" charset="0"/>
              </a:rPr>
              <a:t>Азимутальные измерительные средства</a:t>
            </a: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1208822"/>
              </p:ext>
            </p:extLst>
          </p:nvPr>
        </p:nvGraphicFramePr>
        <p:xfrm>
          <a:off x="219703" y="3968750"/>
          <a:ext cx="8771792" cy="26837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547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7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Характеристики эталона (основные)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части хранения абсолютных координат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неисключенная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систематическая погрешность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34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 м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части измерения приращений координат в системах координат WGS-84, ПЗ-90.11, ГСК-2011, ITRF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среднее квадратическое отклонение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неисключенная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систематическая погрешность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0,5∙10</a:t>
                      </a:r>
                      <a:r>
                        <a:rPr lang="ru-RU" sz="11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1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∙L м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0,001 м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части воспроизведения координат потребителя ГНСС в системах координат WGS-84, ПЗ-90.11, ГСК-2011, ITRF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среднее квадратическое отклонение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неисключенная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систематическая погрешность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0,019 м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 м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части измерения астрономического азимута оптического хранителя азимутальных направлений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среднее квадратическое отклонение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неисключенная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систематическая погрешность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0,28"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0,3"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52362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511"/>
            <a:ext cx="9144000" cy="5976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778240" y="396511"/>
            <a:ext cx="365760" cy="9063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48634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79732"/>
            <a:ext cx="9144000" cy="5265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67914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184" y="1626497"/>
            <a:ext cx="4461408" cy="4062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2" y="1626496"/>
            <a:ext cx="4442528" cy="4062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246" y="4829594"/>
            <a:ext cx="1925605" cy="2028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6184" y="327462"/>
            <a:ext cx="9144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Проектное изображение разрабатываемого пространственного полигона для оснащения </a:t>
            </a:r>
          </a:p>
          <a:p>
            <a:pPr algn="ctr"/>
            <a:r>
              <a:rPr lang="ru-RU" sz="1400" b="1" dirty="0"/>
              <a:t>эталонного измерительного комплекса в диапазоне измерений приращений координат (длины)                </a:t>
            </a:r>
          </a:p>
          <a:p>
            <a:pPr algn="ctr"/>
            <a:r>
              <a:rPr lang="ru-RU" sz="1400" b="1" dirty="0"/>
              <a:t>до 1000 метров (территория ФГУП «ВНИИФТРИ»).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8881" y="4829595"/>
            <a:ext cx="1521303" cy="2028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4" y="5594139"/>
            <a:ext cx="1250516" cy="1241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59769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2233" y="3661707"/>
            <a:ext cx="847236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4500" algn="just"/>
            <a:r>
              <a:rPr lang="ru-RU" dirty="0"/>
              <a:t>Такой подход позволит повысить точность и достоверность решения задачи обеспечения единства измерений для оптико-электронных средств измерений координат (ЛКИС), спутниковой геодезической и навигационной аппаратуры, использующей сигналы глобальных навигационных спутниковых систем (ГНСС) ГЛОНАСС, GPS, </a:t>
            </a:r>
            <a:r>
              <a:rPr lang="ru-RU" dirty="0" err="1"/>
              <a:t>Galileo</a:t>
            </a:r>
            <a:r>
              <a:rPr lang="ru-RU" dirty="0"/>
              <a:t>, </a:t>
            </a:r>
            <a:r>
              <a:rPr lang="ru-RU" dirty="0" err="1"/>
              <a:t>BeiDou</a:t>
            </a:r>
            <a:r>
              <a:rPr lang="ru-RU" dirty="0"/>
              <a:t>, наземных дополнений (МЛДПС и т.п.), сетей активных базисных станций, и выведет на новую ступень развития средства испытаний в области геодезических и навигационных технологий. В числе наиболее востребованных средств измерений, к которым будет обеспечена передача единиц величин от первичных эталонов ГЭТ 218-2022 и ГЭТ 199-2018, — новые образцы навигационной аппаратуры потреби­телей ГНСС, ЛКИС, азимутальные СИ.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176573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ЗАКЛЮЧЕНИЕ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72233" y="884823"/>
            <a:ext cx="847236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4500" algn="just"/>
            <a:r>
              <a:rPr lang="ru-RU" dirty="0"/>
              <a:t>Представляется целесообразным единый системный подход к обеспечению единства  измерений в области координатных измерений в целом, основывающийся на общих принципах, изложенных выше. Это касается в первую очередь разработки и совершенствования системы эталонов для координатных измерений, системный анализ и корректировка поверочных схем, разработка методик и эталонов для проведения испытаний и поверки координатных</a:t>
            </a:r>
            <a:r>
              <a:rPr lang="en-US" dirty="0"/>
              <a:t> </a:t>
            </a:r>
            <a:r>
              <a:rPr lang="ru-RU" dirty="0"/>
              <a:t>СИ, аттестации алгоритмов и программ координатных измерений, а так же разработки или коррекции  нормативных документов, выполнение требований которых является необходимым условием обеспечения единства измерений для координатных измерений.</a:t>
            </a:r>
          </a:p>
        </p:txBody>
      </p:sp>
    </p:spTree>
    <p:extLst>
      <p:ext uri="{BB962C8B-B14F-4D97-AF65-F5344CB8AC3E}">
        <p14:creationId xmlns:p14="http://schemas.microsoft.com/office/powerpoint/2010/main" val="23440403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5012BB2-3679-479A-85A0-DB0C576797CC}"/>
              </a:ext>
            </a:extLst>
          </p:cNvPr>
          <p:cNvSpPr/>
          <p:nvPr/>
        </p:nvSpPr>
        <p:spPr>
          <a:xfrm>
            <a:off x="628932" y="2850307"/>
            <a:ext cx="788613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6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175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26064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ПРИМЕНЕНИЕ </a:t>
            </a:r>
            <a:r>
              <a:rPr lang="ru-RU" b="1" dirty="0">
                <a:solidFill>
                  <a:prstClr val="black"/>
                </a:solidFill>
                <a:latin typeface="Calibri"/>
              </a:rPr>
              <a:t>ЛАЗЕРНЫХ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ИЗМЕРИТЕЛЬНЫХ СИСТЕМ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3419872" y="2375528"/>
            <a:ext cx="5544616" cy="4189325"/>
            <a:chOff x="2678118" y="1052734"/>
            <a:chExt cx="6342039" cy="5340599"/>
          </a:xfrm>
        </p:grpSpPr>
        <p:pic>
          <p:nvPicPr>
            <p:cNvPr id="1038" name="Picture 14" descr="http://geography.spwebprod.uillinois.edu/UserFiles/Servers/Server_127481/Image/Research/Portland%20GIS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678118" y="2780927"/>
              <a:ext cx="2016224" cy="1368151"/>
            </a:xfrm>
            <a:prstGeom prst="rect">
              <a:avLst/>
            </a:prstGeom>
            <a:noFill/>
          </p:spPr>
        </p:pic>
        <p:grpSp>
          <p:nvGrpSpPr>
            <p:cNvPr id="5" name="Группа 4"/>
            <p:cNvGrpSpPr/>
            <p:nvPr/>
          </p:nvGrpSpPr>
          <p:grpSpPr>
            <a:xfrm>
              <a:off x="2678118" y="1052734"/>
              <a:ext cx="6342039" cy="5340599"/>
              <a:chOff x="2699792" y="1052735"/>
              <a:chExt cx="6342038" cy="5340599"/>
            </a:xfrm>
          </p:grpSpPr>
          <p:pic>
            <p:nvPicPr>
              <p:cNvPr id="1026" name="Picture 2" descr="http://vuz.mil.ru/upload/site170/document_images/0Al9xXA3Vx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788024" y="1052735"/>
                <a:ext cx="2016224" cy="1368152"/>
              </a:xfrm>
              <a:prstGeom prst="rect">
                <a:avLst/>
              </a:prstGeom>
              <a:noFill/>
            </p:spPr>
          </p:pic>
          <p:pic>
            <p:nvPicPr>
              <p:cNvPr id="1028" name="Picture 4" descr="http://blog-es.faro.com/wp-content/uploads/2015/02/avantages-mmt-portables_machines-a-mesurer-tridimensionnelles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860032" y="4509119"/>
                <a:ext cx="2016224" cy="1343115"/>
              </a:xfrm>
              <a:prstGeom prst="rect">
                <a:avLst/>
              </a:prstGeom>
              <a:noFill/>
            </p:spPr>
          </p:pic>
          <p:pic>
            <p:nvPicPr>
              <p:cNvPr id="1030" name="Picture 6" descr="https://onh-project.ru/wp-content/uploads/2015/10/slide3-1024x576.jp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948264" y="1052735"/>
                <a:ext cx="2016224" cy="1368152"/>
              </a:xfrm>
              <a:prstGeom prst="rect">
                <a:avLst/>
              </a:prstGeom>
              <a:noFill/>
            </p:spPr>
          </p:pic>
          <p:pic>
            <p:nvPicPr>
              <p:cNvPr id="1032" name="Picture 8" descr="http://textarchive.ru/images/1236/2471897/97eea891.jp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6948264" y="2780927"/>
                <a:ext cx="2016224" cy="1368152"/>
              </a:xfrm>
              <a:prstGeom prst="rect">
                <a:avLst/>
              </a:prstGeom>
              <a:noFill/>
            </p:spPr>
          </p:pic>
          <p:pic>
            <p:nvPicPr>
              <p:cNvPr id="1034" name="Picture 10" descr="https://static.tildacdn.com/tild6432-6137-4135-b537-313765613437/3.jp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2699792" y="1052735"/>
                <a:ext cx="2000221" cy="1368153"/>
              </a:xfrm>
              <a:prstGeom prst="rect">
                <a:avLst/>
              </a:prstGeom>
              <a:noFill/>
            </p:spPr>
          </p:pic>
          <p:pic>
            <p:nvPicPr>
              <p:cNvPr id="1036" name="Picture 12" descr="http://blog.agrocontrol.net/wp-content/uploads/2018/06/drones.jp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2699792" y="4509119"/>
                <a:ext cx="2016224" cy="1368152"/>
              </a:xfrm>
              <a:prstGeom prst="rect">
                <a:avLst/>
              </a:prstGeom>
              <a:noFill/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4896036" y="2948114"/>
                <a:ext cx="1944216" cy="12009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Лазерные измерительные системы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4860032" y="2420887"/>
                <a:ext cx="2016224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Оборона и безопасность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6948264" y="2420887"/>
                <a:ext cx="2016224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Строительство и архитектура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6804247" y="4149079"/>
                <a:ext cx="2237583" cy="3284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Горнодобывающая промышленность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2771800" y="4149079"/>
                <a:ext cx="2016224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Картография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2771800" y="5949279"/>
                <a:ext cx="2016224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Сельское и лесное хозяйство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4860032" y="5877272"/>
                <a:ext cx="2016224" cy="5160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Машиностроение, авиационная и судостроительная отрасли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2699792" y="2420887"/>
                <a:ext cx="2016224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Геодезия</a:t>
                </a:r>
              </a:p>
            </p:txBody>
          </p:sp>
          <p:pic>
            <p:nvPicPr>
              <p:cNvPr id="1040" name="Picture 16" descr="https://informedinfrastructure.com/wp-content/uploads/2016/10/SITECO.jpg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6948264" y="4509119"/>
                <a:ext cx="1998119" cy="1368152"/>
              </a:xfrm>
              <a:prstGeom prst="rect">
                <a:avLst/>
              </a:prstGeom>
              <a:noFill/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6948264" y="5877271"/>
                <a:ext cx="2016224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Дорожная отрасль и транспорт</a:t>
                </a:r>
              </a:p>
            </p:txBody>
          </p:sp>
        </p:grpSp>
      </p:grpSp>
      <p:sp>
        <p:nvSpPr>
          <p:cNvPr id="22" name="TextBox 21"/>
          <p:cNvSpPr txBox="1"/>
          <p:nvPr/>
        </p:nvSpPr>
        <p:spPr>
          <a:xfrm>
            <a:off x="445560" y="5184462"/>
            <a:ext cx="23574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Динамика уменьшения погрешности измерений по каждому виду ЛИС за период 2015-2025 г.г.</a:t>
            </a:r>
          </a:p>
        </p:txBody>
      </p:sp>
      <p:grpSp>
        <p:nvGrpSpPr>
          <p:cNvPr id="27" name="Группа 26"/>
          <p:cNvGrpSpPr/>
          <p:nvPr/>
        </p:nvGrpSpPr>
        <p:grpSpPr>
          <a:xfrm>
            <a:off x="285720" y="692696"/>
            <a:ext cx="2918128" cy="4356736"/>
            <a:chOff x="285720" y="840968"/>
            <a:chExt cx="2643174" cy="4213860"/>
          </a:xfrm>
        </p:grpSpPr>
        <p:graphicFrame>
          <p:nvGraphicFramePr>
            <p:cNvPr id="25" name="Диаграмма 24"/>
            <p:cNvGraphicFramePr/>
            <p:nvPr/>
          </p:nvGraphicFramePr>
          <p:xfrm>
            <a:off x="285720" y="840968"/>
            <a:ext cx="2643174" cy="421386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0"/>
            </a:graphicData>
          </a:graphic>
        </p:graphicFrame>
        <p:sp>
          <p:nvSpPr>
            <p:cNvPr id="26" name="TextBox 10"/>
            <p:cNvSpPr txBox="1"/>
            <p:nvPr/>
          </p:nvSpPr>
          <p:spPr>
            <a:xfrm>
              <a:off x="430499" y="1577328"/>
              <a:ext cx="289560" cy="274320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Δ</a:t>
              </a:r>
              <a:endPara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aphicFrame>
        <p:nvGraphicFramePr>
          <p:cNvPr id="37" name="Диаграмма 36"/>
          <p:cNvGraphicFramePr>
            <a:graphicFrameLocks/>
          </p:cNvGraphicFramePr>
          <p:nvPr/>
        </p:nvGraphicFramePr>
        <p:xfrm>
          <a:off x="362868" y="1672614"/>
          <a:ext cx="2847975" cy="31718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3351037" y="950733"/>
            <a:ext cx="54726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/>
              <a:t>    Современные лазерные измерительные системы, промышленного,  геодезического и авиационного назначения представляют собой автоматизированные средства измерений, предназначенные для измерений координат точек лазерного отражения.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15582" y="1556556"/>
            <a:ext cx="4320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/>
              <a:t>1 м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559068" y="1595833"/>
            <a:ext cx="4320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/>
              <a:t>1 мм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414002" y="1568367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/>
              <a:t>100 мкм</a:t>
            </a:r>
          </a:p>
        </p:txBody>
      </p:sp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547CA299-50AB-6CB0-DFCC-CB8996BA6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ED537-68A8-4CC9-B5D2-DFAFF9F0CFE6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098F8E8-BBD6-3F2D-2150-BF9A4B1662A6}"/>
              </a:ext>
            </a:extLst>
          </p:cNvPr>
          <p:cNvSpPr txBox="1"/>
          <p:nvPr/>
        </p:nvSpPr>
        <p:spPr>
          <a:xfrm>
            <a:off x="32965" y="205422"/>
            <a:ext cx="9108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Существующие требования потребителей к точности измерений координат ЛИС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2E6EEC-0D94-59D6-7540-23BA0DFB30F9}"/>
              </a:ext>
            </a:extLst>
          </p:cNvPr>
          <p:cNvSpPr txBox="1"/>
          <p:nvPr/>
        </p:nvSpPr>
        <p:spPr>
          <a:xfrm>
            <a:off x="0" y="714679"/>
            <a:ext cx="45542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Схемы передачи единиц длины и плоского угла для ЛИС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37850" y="1406730"/>
            <a:ext cx="4608511" cy="93871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/>
              <a:t>Системы лазерные координатно-измерительные (</a:t>
            </a:r>
            <a:r>
              <a:rPr lang="ru-RU" sz="1100" b="1" dirty="0" err="1"/>
              <a:t>трекеры</a:t>
            </a:r>
            <a:r>
              <a:rPr lang="ru-RU" sz="1100" b="1" dirty="0"/>
              <a:t>) </a:t>
            </a:r>
          </a:p>
          <a:p>
            <a:pPr algn="ctr"/>
            <a:r>
              <a:rPr lang="ru-RU" sz="1100" b="1" dirty="0"/>
              <a:t>Leica </a:t>
            </a:r>
            <a:r>
              <a:rPr lang="ru-RU" sz="1100" b="1" dirty="0" err="1"/>
              <a:t>Absolute</a:t>
            </a:r>
            <a:r>
              <a:rPr lang="ru-RU" sz="1100" b="1" dirty="0"/>
              <a:t> </a:t>
            </a:r>
            <a:r>
              <a:rPr lang="ru-RU" sz="1100" b="1" dirty="0" err="1"/>
              <a:t>Tracker</a:t>
            </a:r>
            <a:r>
              <a:rPr lang="ru-RU" sz="1100" b="1" dirty="0"/>
              <a:t> серий АТ930 и АТ960</a:t>
            </a:r>
          </a:p>
          <a:p>
            <a:pPr algn="just"/>
            <a:r>
              <a:rPr lang="ru-RU" sz="1100" dirty="0"/>
              <a:t>            Пределы допускаемой абсолютной погрешности </a:t>
            </a:r>
            <a:r>
              <a:rPr lang="ru-RU" sz="1100" b="1" dirty="0"/>
              <a:t>определения пространственных координат</a:t>
            </a:r>
            <a:r>
              <a:rPr lang="ru-RU" sz="1100" dirty="0"/>
              <a:t> во всем рабочем объеме при выполнении измерений ±(10+5·L), где L – расстояние от системы до отражателя, м.</a:t>
            </a:r>
            <a:r>
              <a:rPr lang="en-US" sz="1100" dirty="0"/>
              <a:t> </a:t>
            </a:r>
            <a:endParaRPr lang="ru-RU" sz="11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4437849" y="2877315"/>
            <a:ext cx="4608511" cy="1292662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Тахеометр электронный Leica TS60 I</a:t>
            </a:r>
          </a:p>
          <a:p>
            <a:pPr algn="just"/>
            <a:r>
              <a:rPr lang="ru-RU" sz="1100" dirty="0"/>
              <a:t>            Предназначен для измерений и передачи единицы длины (приращений координат) и единицы плоского угла, в том числе применяемых при </a:t>
            </a:r>
            <a:r>
              <a:rPr lang="ru-RU" sz="1100" b="1" dirty="0"/>
              <a:t>определении координат </a:t>
            </a:r>
            <a:r>
              <a:rPr lang="ru-RU" sz="1100" dirty="0"/>
              <a:t>пунктов при геодезических построениях. Погрешность измерений координат нормируется в технической документации производителя как СКП определения координат (приращений координат).                                                     </a:t>
            </a:r>
            <a:endParaRPr lang="ru-RU" sz="11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4437848" y="4707130"/>
            <a:ext cx="4608511" cy="969496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Системы лазерные координатно-измерительные сканирующие авиационные Leica </a:t>
            </a:r>
            <a:r>
              <a:rPr lang="en-US" sz="1200" b="1" dirty="0"/>
              <a:t>CityMapper-2</a:t>
            </a:r>
            <a:endParaRPr lang="ru-RU" sz="1200" b="1" dirty="0"/>
          </a:p>
          <a:p>
            <a:pPr algn="just"/>
            <a:r>
              <a:rPr lang="ru-RU" sz="1100" dirty="0"/>
              <a:t>             Пределы допускаемой абсолютной погрешности определения координат точек земной поверхности в заданной системе координат от 0,09 до 1,06 м.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95910" y="975278"/>
            <a:ext cx="3492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Промышленные ЛИС (трекеры и сканеры)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473657" y="2449642"/>
            <a:ext cx="46085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Геодезические ЛИС (электронные тахеометры)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436096" y="4289873"/>
            <a:ext cx="28512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Авиационные ЛИС сканирующие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3E30980-CF46-A7AC-A5B9-0D6888850FE3}"/>
              </a:ext>
            </a:extLst>
          </p:cNvPr>
          <p:cNvSpPr txBox="1"/>
          <p:nvPr/>
        </p:nvSpPr>
        <p:spPr>
          <a:xfrm>
            <a:off x="163163" y="5847237"/>
            <a:ext cx="8817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Вывод: Оценка погрешности измерений координат с помощью ЛИС, выполняется в части составляющих погрешности измерений длины и плоского угла. </a:t>
            </a:r>
            <a:endParaRPr lang="ru-RU" sz="1600" b="1" dirty="0"/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1077B9A3-9800-5A84-D7BF-32DF5F0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ED537-68A8-4CC9-B5D2-DFAFF9F0CFE6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D5BADA70-404F-8BEE-E69D-72FAE5EB9593}"/>
              </a:ext>
            </a:extLst>
          </p:cNvPr>
          <p:cNvSpPr/>
          <p:nvPr/>
        </p:nvSpPr>
        <p:spPr>
          <a:xfrm>
            <a:off x="2739388" y="4169977"/>
            <a:ext cx="468033" cy="1511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024A394C-4BDE-C550-BCFF-54F491468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5975" y="3835186"/>
            <a:ext cx="1831055" cy="830998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FADC3B07-5308-1B30-1E89-CC6C67ADF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41" y="4711918"/>
            <a:ext cx="4340211" cy="1033212"/>
          </a:xfrm>
          <a:prstGeom prst="rect">
            <a:avLst/>
          </a:prstGeom>
        </p:spPr>
      </p:pic>
      <p:cxnSp>
        <p:nvCxnSpPr>
          <p:cNvPr id="52" name="Прямая со стрелкой 51">
            <a:extLst>
              <a:ext uri="{FF2B5EF4-FFF2-40B4-BE49-F238E27FC236}">
                <a16:creationId xmlns:a16="http://schemas.microsoft.com/office/drawing/2014/main" id="{4C8D79D0-26BF-7C52-0F6F-FED0FF49BD8B}"/>
              </a:ext>
            </a:extLst>
          </p:cNvPr>
          <p:cNvCxnSpPr>
            <a:cxnSpLocks/>
          </p:cNvCxnSpPr>
          <p:nvPr/>
        </p:nvCxnSpPr>
        <p:spPr>
          <a:xfrm>
            <a:off x="3635895" y="3678111"/>
            <a:ext cx="0" cy="149195"/>
          </a:xfrm>
          <a:prstGeom prst="straightConnector1">
            <a:avLst/>
          </a:prstGeom>
          <a:ln w="317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>
            <a:extLst>
              <a:ext uri="{FF2B5EF4-FFF2-40B4-BE49-F238E27FC236}">
                <a16:creationId xmlns:a16="http://schemas.microsoft.com/office/drawing/2014/main" id="{14D0A724-036C-0A6E-1CBD-C5FFE6599D09}"/>
              </a:ext>
            </a:extLst>
          </p:cNvPr>
          <p:cNvCxnSpPr>
            <a:cxnSpLocks/>
          </p:cNvCxnSpPr>
          <p:nvPr/>
        </p:nvCxnSpPr>
        <p:spPr>
          <a:xfrm>
            <a:off x="323528" y="2449642"/>
            <a:ext cx="0" cy="2257488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>
            <a:extLst>
              <a:ext uri="{FF2B5EF4-FFF2-40B4-BE49-F238E27FC236}">
                <a16:creationId xmlns:a16="http://schemas.microsoft.com/office/drawing/2014/main" id="{5D89D155-56C7-3A85-A036-77875A6A05D3}"/>
              </a:ext>
            </a:extLst>
          </p:cNvPr>
          <p:cNvCxnSpPr/>
          <p:nvPr/>
        </p:nvCxnSpPr>
        <p:spPr>
          <a:xfrm>
            <a:off x="323528" y="4707130"/>
            <a:ext cx="3312368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>
            <a:extLst>
              <a:ext uri="{FF2B5EF4-FFF2-40B4-BE49-F238E27FC236}">
                <a16:creationId xmlns:a16="http://schemas.microsoft.com/office/drawing/2014/main" id="{60BCA9E6-6BCA-8A45-1D64-792C202A9A50}"/>
              </a:ext>
            </a:extLst>
          </p:cNvPr>
          <p:cNvCxnSpPr>
            <a:cxnSpLocks/>
          </p:cNvCxnSpPr>
          <p:nvPr/>
        </p:nvCxnSpPr>
        <p:spPr>
          <a:xfrm>
            <a:off x="3635896" y="4707129"/>
            <a:ext cx="0" cy="139121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>
            <a:extLst>
              <a:ext uri="{FF2B5EF4-FFF2-40B4-BE49-F238E27FC236}">
                <a16:creationId xmlns:a16="http://schemas.microsoft.com/office/drawing/2014/main" id="{4A1F54DA-C166-74B0-5F32-995F0A28B7B5}"/>
              </a:ext>
            </a:extLst>
          </p:cNvPr>
          <p:cNvCxnSpPr>
            <a:cxnSpLocks/>
          </p:cNvCxnSpPr>
          <p:nvPr/>
        </p:nvCxnSpPr>
        <p:spPr>
          <a:xfrm>
            <a:off x="755576" y="4707129"/>
            <a:ext cx="0" cy="139121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8" name="Прямая со стрелкой 2047">
            <a:extLst>
              <a:ext uri="{FF2B5EF4-FFF2-40B4-BE49-F238E27FC236}">
                <a16:creationId xmlns:a16="http://schemas.microsoft.com/office/drawing/2014/main" id="{F01FCB3A-27BE-655B-94FD-D9CEB6D2794A}"/>
              </a:ext>
            </a:extLst>
          </p:cNvPr>
          <p:cNvCxnSpPr>
            <a:cxnSpLocks/>
          </p:cNvCxnSpPr>
          <p:nvPr/>
        </p:nvCxnSpPr>
        <p:spPr>
          <a:xfrm>
            <a:off x="2111166" y="4707129"/>
            <a:ext cx="0" cy="139121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1" name="TextBox 2050">
            <a:extLst>
              <a:ext uri="{FF2B5EF4-FFF2-40B4-BE49-F238E27FC236}">
                <a16:creationId xmlns:a16="http://schemas.microsoft.com/office/drawing/2014/main" id="{6948EFAB-5A63-8390-81E8-04EC86CA6614}"/>
              </a:ext>
            </a:extLst>
          </p:cNvPr>
          <p:cNvSpPr txBox="1"/>
          <p:nvPr/>
        </p:nvSpPr>
        <p:spPr>
          <a:xfrm>
            <a:off x="98182" y="1117796"/>
            <a:ext cx="2097123" cy="132343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Государственный первичный специальный эталон единицы длины </a:t>
            </a:r>
          </a:p>
          <a:p>
            <a:pPr algn="ctr"/>
            <a:r>
              <a:rPr lang="ru-RU" sz="1600" b="1" dirty="0"/>
              <a:t>ГЭТ 199-2024</a:t>
            </a:r>
          </a:p>
        </p:txBody>
      </p:sp>
      <p:sp>
        <p:nvSpPr>
          <p:cNvPr id="2053" name="TextBox 2052">
            <a:extLst>
              <a:ext uri="{FF2B5EF4-FFF2-40B4-BE49-F238E27FC236}">
                <a16:creationId xmlns:a16="http://schemas.microsoft.com/office/drawing/2014/main" id="{7E51F373-1A81-F81B-5E6E-7E2E126BE528}"/>
              </a:ext>
            </a:extLst>
          </p:cNvPr>
          <p:cNvSpPr txBox="1"/>
          <p:nvPr/>
        </p:nvSpPr>
        <p:spPr>
          <a:xfrm>
            <a:off x="2277454" y="1109040"/>
            <a:ext cx="2097123" cy="132343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Государственный первичный </a:t>
            </a:r>
          </a:p>
          <a:p>
            <a:pPr algn="ctr"/>
            <a:r>
              <a:rPr lang="ru-RU" sz="1600" b="1" dirty="0"/>
              <a:t>эталон единицы плоского угла</a:t>
            </a:r>
          </a:p>
          <a:p>
            <a:pPr algn="ctr"/>
            <a:r>
              <a:rPr lang="ru-RU" sz="1600" b="1" dirty="0"/>
              <a:t>ГЭТ 22-2014</a:t>
            </a:r>
          </a:p>
        </p:txBody>
      </p:sp>
      <p:sp>
        <p:nvSpPr>
          <p:cNvPr id="2054" name="TextBox 2053">
            <a:extLst>
              <a:ext uri="{FF2B5EF4-FFF2-40B4-BE49-F238E27FC236}">
                <a16:creationId xmlns:a16="http://schemas.microsoft.com/office/drawing/2014/main" id="{81E99080-79EC-87F3-694E-C85C5223F2D8}"/>
              </a:ext>
            </a:extLst>
          </p:cNvPr>
          <p:cNvSpPr txBox="1"/>
          <p:nvPr/>
        </p:nvSpPr>
        <p:spPr>
          <a:xfrm>
            <a:off x="2845116" y="2581471"/>
            <a:ext cx="1510905" cy="27699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Вторичные эталоны</a:t>
            </a:r>
          </a:p>
        </p:txBody>
      </p:sp>
      <p:sp>
        <p:nvSpPr>
          <p:cNvPr id="2055" name="TextBox 2054">
            <a:extLst>
              <a:ext uri="{FF2B5EF4-FFF2-40B4-BE49-F238E27FC236}">
                <a16:creationId xmlns:a16="http://schemas.microsoft.com/office/drawing/2014/main" id="{00008861-A020-6456-994B-EBD9FB8EC4E4}"/>
              </a:ext>
            </a:extLst>
          </p:cNvPr>
          <p:cNvSpPr txBox="1"/>
          <p:nvPr/>
        </p:nvSpPr>
        <p:spPr>
          <a:xfrm>
            <a:off x="2845116" y="2995333"/>
            <a:ext cx="1531096" cy="27699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Эталоны 1-го </a:t>
            </a:r>
            <a:r>
              <a:rPr lang="ru-RU" sz="1200" b="1" dirty="0" err="1"/>
              <a:t>разр</a:t>
            </a:r>
            <a:r>
              <a:rPr lang="ru-RU" sz="1200" b="1" dirty="0"/>
              <a:t>.</a:t>
            </a:r>
          </a:p>
        </p:txBody>
      </p:sp>
      <p:sp>
        <p:nvSpPr>
          <p:cNvPr id="2056" name="TextBox 2055">
            <a:extLst>
              <a:ext uri="{FF2B5EF4-FFF2-40B4-BE49-F238E27FC236}">
                <a16:creationId xmlns:a16="http://schemas.microsoft.com/office/drawing/2014/main" id="{35EFB8A7-0328-44C6-4370-FD5C694FB74E}"/>
              </a:ext>
            </a:extLst>
          </p:cNvPr>
          <p:cNvSpPr txBox="1"/>
          <p:nvPr/>
        </p:nvSpPr>
        <p:spPr>
          <a:xfrm>
            <a:off x="2847048" y="3384348"/>
            <a:ext cx="1531096" cy="27699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Эталоны 3-го </a:t>
            </a:r>
            <a:r>
              <a:rPr lang="ru-RU" sz="1200" b="1" dirty="0" err="1"/>
              <a:t>разр</a:t>
            </a:r>
            <a:r>
              <a:rPr lang="ru-RU" sz="1200" b="1" dirty="0"/>
              <a:t>.</a:t>
            </a:r>
          </a:p>
        </p:txBody>
      </p:sp>
      <p:cxnSp>
        <p:nvCxnSpPr>
          <p:cNvPr id="2058" name="Прямая со стрелкой 2057">
            <a:extLst>
              <a:ext uri="{FF2B5EF4-FFF2-40B4-BE49-F238E27FC236}">
                <a16:creationId xmlns:a16="http://schemas.microsoft.com/office/drawing/2014/main" id="{AE059F5D-2AD5-131C-181E-CE0F8675A196}"/>
              </a:ext>
            </a:extLst>
          </p:cNvPr>
          <p:cNvCxnSpPr>
            <a:cxnSpLocks/>
          </p:cNvCxnSpPr>
          <p:nvPr/>
        </p:nvCxnSpPr>
        <p:spPr>
          <a:xfrm>
            <a:off x="3627805" y="2433914"/>
            <a:ext cx="0" cy="149195"/>
          </a:xfrm>
          <a:prstGeom prst="straightConnector1">
            <a:avLst/>
          </a:prstGeom>
          <a:ln w="317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9" name="Прямая со стрелкой 2058">
            <a:extLst>
              <a:ext uri="{FF2B5EF4-FFF2-40B4-BE49-F238E27FC236}">
                <a16:creationId xmlns:a16="http://schemas.microsoft.com/office/drawing/2014/main" id="{0D296616-D40C-6767-75D9-FDF812E97497}"/>
              </a:ext>
            </a:extLst>
          </p:cNvPr>
          <p:cNvCxnSpPr>
            <a:cxnSpLocks/>
          </p:cNvCxnSpPr>
          <p:nvPr/>
        </p:nvCxnSpPr>
        <p:spPr>
          <a:xfrm>
            <a:off x="3627805" y="2858471"/>
            <a:ext cx="0" cy="149195"/>
          </a:xfrm>
          <a:prstGeom prst="straightConnector1">
            <a:avLst/>
          </a:prstGeom>
          <a:ln w="317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0" name="Прямая со стрелкой 2059">
            <a:extLst>
              <a:ext uri="{FF2B5EF4-FFF2-40B4-BE49-F238E27FC236}">
                <a16:creationId xmlns:a16="http://schemas.microsoft.com/office/drawing/2014/main" id="{E2C8FA2E-EAC1-7B95-C064-3BC57DDEAB18}"/>
              </a:ext>
            </a:extLst>
          </p:cNvPr>
          <p:cNvCxnSpPr>
            <a:cxnSpLocks/>
          </p:cNvCxnSpPr>
          <p:nvPr/>
        </p:nvCxnSpPr>
        <p:spPr>
          <a:xfrm>
            <a:off x="3635895" y="3273585"/>
            <a:ext cx="0" cy="149195"/>
          </a:xfrm>
          <a:prstGeom prst="straightConnector1">
            <a:avLst/>
          </a:prstGeom>
          <a:ln w="317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1" name="Прямая со стрелкой 2060">
            <a:extLst>
              <a:ext uri="{FF2B5EF4-FFF2-40B4-BE49-F238E27FC236}">
                <a16:creationId xmlns:a16="http://schemas.microsoft.com/office/drawing/2014/main" id="{5414CEFB-351E-C2F4-0596-4DCF1CA9C7CF}"/>
              </a:ext>
            </a:extLst>
          </p:cNvPr>
          <p:cNvCxnSpPr>
            <a:cxnSpLocks/>
          </p:cNvCxnSpPr>
          <p:nvPr/>
        </p:nvCxnSpPr>
        <p:spPr>
          <a:xfrm>
            <a:off x="2683393" y="3135085"/>
            <a:ext cx="0" cy="692221"/>
          </a:xfrm>
          <a:prstGeom prst="straightConnector1">
            <a:avLst/>
          </a:prstGeom>
          <a:ln w="317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6" name="Прямая соединительная линия 2065">
            <a:extLst>
              <a:ext uri="{FF2B5EF4-FFF2-40B4-BE49-F238E27FC236}">
                <a16:creationId xmlns:a16="http://schemas.microsoft.com/office/drawing/2014/main" id="{3CA1B5A7-62DD-81DB-9FEF-53B8BC9CDB1F}"/>
              </a:ext>
            </a:extLst>
          </p:cNvPr>
          <p:cNvCxnSpPr>
            <a:endCxn id="2055" idx="1"/>
          </p:cNvCxnSpPr>
          <p:nvPr/>
        </p:nvCxnSpPr>
        <p:spPr>
          <a:xfrm>
            <a:off x="2672555" y="3133832"/>
            <a:ext cx="172561" cy="1"/>
          </a:xfrm>
          <a:prstGeom prst="line">
            <a:avLst/>
          </a:prstGeom>
          <a:ln w="317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9" name="TextBox 2068">
            <a:extLst>
              <a:ext uri="{FF2B5EF4-FFF2-40B4-BE49-F238E27FC236}">
                <a16:creationId xmlns:a16="http://schemas.microsoft.com/office/drawing/2014/main" id="{1D9B3563-6477-D83E-B3A3-E042750A694A}"/>
              </a:ext>
            </a:extLst>
          </p:cNvPr>
          <p:cNvSpPr txBox="1"/>
          <p:nvPr/>
        </p:nvSpPr>
        <p:spPr>
          <a:xfrm>
            <a:off x="687862" y="2850262"/>
            <a:ext cx="1531096" cy="27699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Эталоны 1-го </a:t>
            </a:r>
            <a:r>
              <a:rPr lang="ru-RU" sz="1200" b="1" dirty="0" err="1"/>
              <a:t>разр</a:t>
            </a:r>
            <a:r>
              <a:rPr lang="ru-RU" sz="1200" b="1" dirty="0"/>
              <a:t>.</a:t>
            </a:r>
          </a:p>
        </p:txBody>
      </p:sp>
      <p:sp>
        <p:nvSpPr>
          <p:cNvPr id="2070" name="TextBox 2069">
            <a:extLst>
              <a:ext uri="{FF2B5EF4-FFF2-40B4-BE49-F238E27FC236}">
                <a16:creationId xmlns:a16="http://schemas.microsoft.com/office/drawing/2014/main" id="{ADC29B04-8AB8-541E-B757-A3A39FCCF916}"/>
              </a:ext>
            </a:extLst>
          </p:cNvPr>
          <p:cNvSpPr txBox="1"/>
          <p:nvPr/>
        </p:nvSpPr>
        <p:spPr>
          <a:xfrm>
            <a:off x="713355" y="3698285"/>
            <a:ext cx="1531096" cy="27699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Эталоны 3-го </a:t>
            </a:r>
            <a:r>
              <a:rPr lang="ru-RU" sz="1200" b="1" dirty="0" err="1"/>
              <a:t>разр</a:t>
            </a:r>
            <a:r>
              <a:rPr lang="ru-RU" sz="1200" b="1" dirty="0"/>
              <a:t>.</a:t>
            </a:r>
          </a:p>
        </p:txBody>
      </p:sp>
      <p:sp>
        <p:nvSpPr>
          <p:cNvPr id="2072" name="TextBox 2071">
            <a:extLst>
              <a:ext uri="{FF2B5EF4-FFF2-40B4-BE49-F238E27FC236}">
                <a16:creationId xmlns:a16="http://schemas.microsoft.com/office/drawing/2014/main" id="{0E653E5C-47D6-0403-CEC1-E78DCEA9CAA0}"/>
              </a:ext>
            </a:extLst>
          </p:cNvPr>
          <p:cNvSpPr txBox="1"/>
          <p:nvPr/>
        </p:nvSpPr>
        <p:spPr>
          <a:xfrm>
            <a:off x="676047" y="3262736"/>
            <a:ext cx="1531096" cy="27699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Эталоны 2-го </a:t>
            </a:r>
            <a:r>
              <a:rPr lang="ru-RU" sz="1200" b="1" dirty="0" err="1"/>
              <a:t>разр</a:t>
            </a:r>
            <a:r>
              <a:rPr lang="ru-RU" sz="1200" b="1" dirty="0"/>
              <a:t>.</a:t>
            </a:r>
          </a:p>
        </p:txBody>
      </p:sp>
      <p:cxnSp>
        <p:nvCxnSpPr>
          <p:cNvPr id="2073" name="Прямая со стрелкой 2072">
            <a:extLst>
              <a:ext uri="{FF2B5EF4-FFF2-40B4-BE49-F238E27FC236}">
                <a16:creationId xmlns:a16="http://schemas.microsoft.com/office/drawing/2014/main" id="{E8C161B5-324A-AA0C-5D29-5468618B6CA8}"/>
              </a:ext>
            </a:extLst>
          </p:cNvPr>
          <p:cNvCxnSpPr>
            <a:cxnSpLocks/>
          </p:cNvCxnSpPr>
          <p:nvPr/>
        </p:nvCxnSpPr>
        <p:spPr>
          <a:xfrm>
            <a:off x="1419025" y="2457850"/>
            <a:ext cx="0" cy="40062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7" name="Прямая со стрелкой 2076">
            <a:extLst>
              <a:ext uri="{FF2B5EF4-FFF2-40B4-BE49-F238E27FC236}">
                <a16:creationId xmlns:a16="http://schemas.microsoft.com/office/drawing/2014/main" id="{AB159A2C-A225-E90C-E091-8BAB38FE356D}"/>
              </a:ext>
            </a:extLst>
          </p:cNvPr>
          <p:cNvCxnSpPr>
            <a:cxnSpLocks/>
          </p:cNvCxnSpPr>
          <p:nvPr/>
        </p:nvCxnSpPr>
        <p:spPr>
          <a:xfrm>
            <a:off x="1419025" y="3573016"/>
            <a:ext cx="5718" cy="132067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8" name="Прямая со стрелкой 2077">
            <a:extLst>
              <a:ext uri="{FF2B5EF4-FFF2-40B4-BE49-F238E27FC236}">
                <a16:creationId xmlns:a16="http://schemas.microsoft.com/office/drawing/2014/main" id="{84000548-52D5-B5F3-84CB-BDC31AE42FDF}"/>
              </a:ext>
            </a:extLst>
          </p:cNvPr>
          <p:cNvCxnSpPr>
            <a:cxnSpLocks/>
          </p:cNvCxnSpPr>
          <p:nvPr/>
        </p:nvCxnSpPr>
        <p:spPr>
          <a:xfrm>
            <a:off x="1419025" y="3982082"/>
            <a:ext cx="0" cy="725047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0" name="Прямая соединительная линия 2079">
            <a:extLst>
              <a:ext uri="{FF2B5EF4-FFF2-40B4-BE49-F238E27FC236}">
                <a16:creationId xmlns:a16="http://schemas.microsoft.com/office/drawing/2014/main" id="{6F905DE1-69F2-2A2B-4D6F-066D9596FA4C}"/>
              </a:ext>
            </a:extLst>
          </p:cNvPr>
          <p:cNvCxnSpPr>
            <a:cxnSpLocks/>
          </p:cNvCxnSpPr>
          <p:nvPr/>
        </p:nvCxnSpPr>
        <p:spPr>
          <a:xfrm>
            <a:off x="539552" y="2441235"/>
            <a:ext cx="0" cy="1402347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3" name="Прямая со стрелкой 2082">
            <a:extLst>
              <a:ext uri="{FF2B5EF4-FFF2-40B4-BE49-F238E27FC236}">
                <a16:creationId xmlns:a16="http://schemas.microsoft.com/office/drawing/2014/main" id="{191DB8CA-C91F-5EF3-0EDC-BF3542208FA9}"/>
              </a:ext>
            </a:extLst>
          </p:cNvPr>
          <p:cNvCxnSpPr>
            <a:cxnSpLocks/>
            <a:endCxn id="2070" idx="1"/>
          </p:cNvCxnSpPr>
          <p:nvPr/>
        </p:nvCxnSpPr>
        <p:spPr>
          <a:xfrm>
            <a:off x="548527" y="3836785"/>
            <a:ext cx="164828" cy="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9" name="Прямая со стрелкой 2088">
            <a:extLst>
              <a:ext uri="{FF2B5EF4-FFF2-40B4-BE49-F238E27FC236}">
                <a16:creationId xmlns:a16="http://schemas.microsoft.com/office/drawing/2014/main" id="{A722074B-332C-6E36-7353-5FD44A73B12A}"/>
              </a:ext>
            </a:extLst>
          </p:cNvPr>
          <p:cNvCxnSpPr>
            <a:cxnSpLocks/>
          </p:cNvCxnSpPr>
          <p:nvPr/>
        </p:nvCxnSpPr>
        <p:spPr>
          <a:xfrm flipV="1">
            <a:off x="548527" y="3391472"/>
            <a:ext cx="133284" cy="10141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7" name="Прямая со стрелкой 2096">
            <a:extLst>
              <a:ext uri="{FF2B5EF4-FFF2-40B4-BE49-F238E27FC236}">
                <a16:creationId xmlns:a16="http://schemas.microsoft.com/office/drawing/2014/main" id="{222FE9D8-1F4B-A1ED-4E77-14D0A0B66B38}"/>
              </a:ext>
            </a:extLst>
          </p:cNvPr>
          <p:cNvCxnSpPr>
            <a:cxnSpLocks/>
          </p:cNvCxnSpPr>
          <p:nvPr/>
        </p:nvCxnSpPr>
        <p:spPr>
          <a:xfrm>
            <a:off x="1411062" y="3130294"/>
            <a:ext cx="5718" cy="132067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6132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8"/>
          <p:cNvSpPr/>
          <p:nvPr/>
        </p:nvSpPr>
        <p:spPr>
          <a:xfrm>
            <a:off x="179512" y="302016"/>
            <a:ext cx="8640960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 defTabSz="913432"/>
            <a:r>
              <a:rPr lang="ru-RU" sz="1400" b="1" spc="-1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Государственный первичный специальный эталон единицы длины ГЭТ 199-2024</a:t>
            </a:r>
            <a:endParaRPr lang="ru-RU" sz="1400" spc="-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4"/>
          <p:cNvPicPr/>
          <p:nvPr/>
        </p:nvPicPr>
        <p:blipFill>
          <a:blip r:embed="rId2" cstate="print"/>
          <a:srcRect r="3501"/>
          <a:stretch/>
        </p:blipFill>
        <p:spPr>
          <a:xfrm>
            <a:off x="323984" y="968379"/>
            <a:ext cx="3525840" cy="2430000"/>
          </a:xfrm>
          <a:prstGeom prst="rect">
            <a:avLst/>
          </a:prstGeom>
          <a:ln w="9360">
            <a:noFill/>
          </a:ln>
        </p:spPr>
      </p:pic>
      <p:pic>
        <p:nvPicPr>
          <p:cNvPr id="4" name="Picture 2"/>
          <p:cNvPicPr/>
          <p:nvPr/>
        </p:nvPicPr>
        <p:blipFill>
          <a:blip r:embed="rId3" cstate="print"/>
          <a:stretch/>
        </p:blipFill>
        <p:spPr>
          <a:xfrm>
            <a:off x="298644" y="3508259"/>
            <a:ext cx="2138040" cy="1420560"/>
          </a:xfrm>
          <a:prstGeom prst="rect">
            <a:avLst/>
          </a:prstGeom>
          <a:ln w="9360">
            <a:noFill/>
          </a:ln>
        </p:spPr>
      </p:pic>
      <p:pic>
        <p:nvPicPr>
          <p:cNvPr id="5" name="Рисунок 6"/>
          <p:cNvPicPr/>
          <p:nvPr/>
        </p:nvPicPr>
        <p:blipFill>
          <a:blip r:embed="rId4" cstate="print"/>
          <a:stretch/>
        </p:blipFill>
        <p:spPr>
          <a:xfrm>
            <a:off x="2497524" y="3508259"/>
            <a:ext cx="1364760" cy="601560"/>
          </a:xfrm>
          <a:prstGeom prst="rect">
            <a:avLst/>
          </a:prstGeom>
          <a:ln w="9360">
            <a:noFill/>
          </a:ln>
        </p:spPr>
      </p:pic>
      <p:pic>
        <p:nvPicPr>
          <p:cNvPr id="6" name="Picture 2"/>
          <p:cNvPicPr/>
          <p:nvPr/>
        </p:nvPicPr>
        <p:blipFill>
          <a:blip r:embed="rId5" cstate="print"/>
          <a:stretch/>
        </p:blipFill>
        <p:spPr>
          <a:xfrm>
            <a:off x="2497524" y="4160579"/>
            <a:ext cx="1364760" cy="765720"/>
          </a:xfrm>
          <a:prstGeom prst="rect">
            <a:avLst/>
          </a:prstGeom>
          <a:ln w="9360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79512" y="5000827"/>
            <a:ext cx="38164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432"/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Эталонный измерительный комплекс в диапазоне длин до 60 м.</a:t>
            </a:r>
          </a:p>
          <a:p>
            <a:pPr algn="just" defTabSz="913432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Неисключенная систематическая погрешность ± 5 мкм</a:t>
            </a:r>
          </a:p>
          <a:p>
            <a:pPr algn="just" defTabSz="913432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Среднее квадратическое отклонение результата измерений 1,0 мкм</a:t>
            </a:r>
          </a:p>
        </p:txBody>
      </p:sp>
      <p:pic>
        <p:nvPicPr>
          <p:cNvPr id="8" name="Рисунок 5" descr="P_20170228_132554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7" y="968380"/>
            <a:ext cx="2232248" cy="1448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994845" y="2408539"/>
            <a:ext cx="22333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432"/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Транспортируемый лазерный интерферометр.</a:t>
            </a:r>
          </a:p>
          <a:p>
            <a:pPr algn="just" defTabSz="913432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Среднее квадратическое отклонение результата измерений 2,5 мкм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00193" y="2444593"/>
            <a:ext cx="27041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432"/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Лазерный эталон сравнения и эталонные базисы в диапазоне </a:t>
            </a:r>
            <a:b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м – 3000 м.</a:t>
            </a:r>
          </a:p>
          <a:p>
            <a:pPr algn="just" defTabSz="913432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Среднее квадратическое отклонение результата измерений 0,7 мм</a:t>
            </a:r>
          </a:p>
        </p:txBody>
      </p:sp>
      <p:pic>
        <p:nvPicPr>
          <p:cNvPr id="12" name="Рисунок 1" descr="Локальный базис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80212" y="968378"/>
            <a:ext cx="2524160" cy="1440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508260"/>
            <a:ext cx="4680520" cy="2212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Скругленный прямоугольник 1"/>
          <p:cNvSpPr/>
          <p:nvPr/>
        </p:nvSpPr>
        <p:spPr>
          <a:xfrm>
            <a:off x="4674603" y="5508658"/>
            <a:ext cx="2304256" cy="108253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Эталон сравнения на основе приемников КНС и опорных базисных пунктов в диапазоне 1 км - 4 000 км</a:t>
            </a:r>
            <a:endParaRPr kumimoji="1" lang="en-US" altLang="ru-RU" sz="1200" b="1" i="0" u="none" strike="noStrike" kern="0" cap="none" spc="0" normalizeH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919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22257" y="550736"/>
            <a:ext cx="7772400" cy="5983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ГЭТ 199-2024</a:t>
            </a:r>
            <a:br>
              <a:rPr lang="ru-RU" sz="2400" dirty="0">
                <a:latin typeface="Arial" pitchFamily="34" charset="0"/>
                <a:cs typeface="Arial" pitchFamily="34" charset="0"/>
              </a:rPr>
            </a:br>
            <a:endParaRPr lang="ru-RU" sz="18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Скругленный прямоугольник 16"/>
          <p:cNvSpPr/>
          <p:nvPr/>
        </p:nvSpPr>
        <p:spPr>
          <a:xfrm>
            <a:off x="467544" y="994402"/>
            <a:ext cx="8424936" cy="43204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1" lang="ru-RU" altLang="ru-RU" sz="1800" dirty="0">
                <a:cs typeface="Times New Roman" pitchFamily="18" charset="0"/>
              </a:rPr>
              <a:t>Государственный первичный специальный эталон единицы длины ГЭТ 199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487208" y="1724638"/>
            <a:ext cx="2494728" cy="4440665"/>
            <a:chOff x="395536" y="2060848"/>
            <a:chExt cx="2355304" cy="4248472"/>
          </a:xfrm>
        </p:grpSpPr>
        <p:sp>
          <p:nvSpPr>
            <p:cNvPr id="9" name="Скругленный прямоугольник 1"/>
            <p:cNvSpPr/>
            <p:nvPr/>
          </p:nvSpPr>
          <p:spPr>
            <a:xfrm>
              <a:off x="395536" y="2060848"/>
              <a:ext cx="2355304" cy="4248472"/>
            </a:xfrm>
            <a:prstGeom prst="roundRect">
              <a:avLst/>
            </a:prstGeom>
            <a:solidFill>
              <a:srgbClr val="FFFF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1" lang="en-US" altLang="ru-RU" sz="1600" dirty="0">
                <a:cs typeface="Times New Roman" pitchFamily="18" charset="0"/>
              </a:endParaRPr>
            </a:p>
          </p:txBody>
        </p:sp>
        <p:sp>
          <p:nvSpPr>
            <p:cNvPr id="10" name="Скругленный прямоугольник 1"/>
            <p:cNvSpPr/>
            <p:nvPr/>
          </p:nvSpPr>
          <p:spPr>
            <a:xfrm>
              <a:off x="530368" y="2492896"/>
              <a:ext cx="2097416" cy="1296144"/>
            </a:xfrm>
            <a:prstGeom prst="roundRect">
              <a:avLst/>
            </a:prstGeom>
            <a:solidFill>
              <a:srgbClr val="00B05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300" dirty="0"/>
                <a:t>Эталонный измерительный комплекс длины в диапазоне до 60 м на основе гелий-неонового лазера</a:t>
              </a:r>
              <a:endParaRPr kumimoji="1" lang="en-US" altLang="ru-RU" sz="1300" dirty="0">
                <a:cs typeface="Times New Roman" pitchFamily="18" charset="0"/>
              </a:endParaRPr>
            </a:p>
          </p:txBody>
        </p:sp>
        <p:sp>
          <p:nvSpPr>
            <p:cNvPr id="11" name="Скругленный прямоугольник 1"/>
            <p:cNvSpPr/>
            <p:nvPr/>
          </p:nvSpPr>
          <p:spPr>
            <a:xfrm>
              <a:off x="550724" y="3848310"/>
              <a:ext cx="2097416" cy="1440160"/>
            </a:xfrm>
            <a:prstGeom prst="roundRect">
              <a:avLst/>
            </a:prstGeom>
            <a:solidFill>
              <a:srgbClr val="00B05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ru-RU" sz="1300" dirty="0"/>
                <a:t>Эталонный измерительный комплекс в диапазоне длин до 60 м на основе фемтосекундного лазера и измерительного базиса</a:t>
              </a:r>
              <a:endParaRPr lang="en-US" altLang="ru-RU" sz="1300" dirty="0"/>
            </a:p>
          </p:txBody>
        </p:sp>
        <p:sp>
          <p:nvSpPr>
            <p:cNvPr id="12" name="Скругленный прямоугольник 1"/>
            <p:cNvSpPr/>
            <p:nvPr/>
          </p:nvSpPr>
          <p:spPr>
            <a:xfrm>
              <a:off x="550724" y="5361320"/>
              <a:ext cx="2097416" cy="648072"/>
            </a:xfrm>
            <a:prstGeom prst="roundRect">
              <a:avLst/>
            </a:prstGeom>
            <a:solidFill>
              <a:srgbClr val="00B05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ru-RU" sz="1300" dirty="0"/>
                <a:t>Интерферометр лазерный транспортируемый</a:t>
              </a:r>
              <a:endParaRPr lang="en-US" altLang="ru-RU" sz="1300" dirty="0"/>
            </a:p>
          </p:txBody>
        </p:sp>
        <p:sp>
          <p:nvSpPr>
            <p:cNvPr id="13" name="TextBox 14"/>
            <p:cNvSpPr txBox="1">
              <a:spLocks noChangeArrowheads="1"/>
            </p:cNvSpPr>
            <p:nvPr/>
          </p:nvSpPr>
          <p:spPr bwMode="auto">
            <a:xfrm>
              <a:off x="1115616" y="2060848"/>
              <a:ext cx="874712" cy="339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600" b="1" dirty="0"/>
                <a:t>До 60 м</a:t>
              </a: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3353943" y="1706681"/>
            <a:ext cx="2592288" cy="4649670"/>
            <a:chOff x="3059832" y="2060848"/>
            <a:chExt cx="2448272" cy="4248472"/>
          </a:xfrm>
        </p:grpSpPr>
        <p:sp>
          <p:nvSpPr>
            <p:cNvPr id="15" name="Скругленный прямоугольник 1"/>
            <p:cNvSpPr/>
            <p:nvPr/>
          </p:nvSpPr>
          <p:spPr>
            <a:xfrm>
              <a:off x="3059832" y="2060848"/>
              <a:ext cx="2448272" cy="4248472"/>
            </a:xfrm>
            <a:prstGeom prst="roundRect">
              <a:avLst/>
            </a:prstGeom>
            <a:solidFill>
              <a:srgbClr val="FFFF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1" lang="en-US" altLang="ru-RU" sz="1600" dirty="0">
                <a:cs typeface="Times New Roman" pitchFamily="18" charset="0"/>
              </a:endParaRPr>
            </a:p>
          </p:txBody>
        </p:sp>
        <p:sp>
          <p:nvSpPr>
            <p:cNvPr id="16" name="Скругленный прямоугольник 1"/>
            <p:cNvSpPr/>
            <p:nvPr/>
          </p:nvSpPr>
          <p:spPr>
            <a:xfrm>
              <a:off x="3209590" y="2367455"/>
              <a:ext cx="2160240" cy="864096"/>
            </a:xfrm>
            <a:prstGeom prst="roundRect">
              <a:avLst/>
            </a:prstGeom>
            <a:solidFill>
              <a:srgbClr val="00B05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300" dirty="0"/>
                <a:t>Лазерный эталон сравнения и эталонные базисы в диапазоне 24 м – 3000 м</a:t>
              </a:r>
              <a:endParaRPr kumimoji="1" lang="en-US" altLang="ru-RU" sz="1300" dirty="0">
                <a:cs typeface="Times New Roman" pitchFamily="18" charset="0"/>
              </a:endParaRPr>
            </a:p>
          </p:txBody>
        </p:sp>
        <p:sp>
          <p:nvSpPr>
            <p:cNvPr id="17" name="Скругленный прямоугольник 1"/>
            <p:cNvSpPr/>
            <p:nvPr/>
          </p:nvSpPr>
          <p:spPr>
            <a:xfrm>
              <a:off x="3232110" y="3449662"/>
              <a:ext cx="2160240" cy="576064"/>
            </a:xfrm>
            <a:prstGeom prst="roundRect">
              <a:avLst/>
            </a:prstGeom>
            <a:solidFill>
              <a:srgbClr val="00B05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300" dirty="0"/>
                <a:t>Электронные тахеометры</a:t>
              </a:r>
              <a:endParaRPr kumimoji="1" lang="en-US" altLang="ru-RU" sz="1300" dirty="0">
                <a:cs typeface="Times New Roman" pitchFamily="18" charset="0"/>
              </a:endParaRPr>
            </a:p>
          </p:txBody>
        </p:sp>
        <p:sp>
          <p:nvSpPr>
            <p:cNvPr id="18" name="Скругленный прямоугольник 1"/>
            <p:cNvSpPr/>
            <p:nvPr/>
          </p:nvSpPr>
          <p:spPr>
            <a:xfrm>
              <a:off x="3223007" y="4280374"/>
              <a:ext cx="2160240" cy="648072"/>
            </a:xfrm>
            <a:prstGeom prst="roundRect">
              <a:avLst/>
            </a:prstGeom>
            <a:solidFill>
              <a:srgbClr val="00B05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300" dirty="0"/>
                <a:t>Система лазерная координатно-измерительная</a:t>
              </a:r>
              <a:endParaRPr kumimoji="1" lang="en-US" altLang="ru-RU" sz="1300" dirty="0">
                <a:cs typeface="Times New Roman" pitchFamily="18" charset="0"/>
              </a:endParaRPr>
            </a:p>
          </p:txBody>
        </p:sp>
        <p:sp>
          <p:nvSpPr>
            <p:cNvPr id="19" name="Скругленный прямоугольник 1"/>
            <p:cNvSpPr/>
            <p:nvPr/>
          </p:nvSpPr>
          <p:spPr>
            <a:xfrm>
              <a:off x="3223007" y="5229369"/>
              <a:ext cx="2160240" cy="648072"/>
            </a:xfrm>
            <a:prstGeom prst="roundRect">
              <a:avLst/>
            </a:prstGeom>
            <a:solidFill>
              <a:srgbClr val="00B05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300" dirty="0"/>
                <a:t>Спутниковые многочастотные измерительные средства</a:t>
              </a:r>
              <a:endParaRPr kumimoji="1" lang="en-US" altLang="ru-RU" sz="1300" dirty="0">
                <a:cs typeface="Times New Roman" pitchFamily="18" charset="0"/>
              </a:endParaRPr>
            </a:p>
          </p:txBody>
        </p:sp>
        <p:sp>
          <p:nvSpPr>
            <p:cNvPr id="20" name="TextBox 14"/>
            <p:cNvSpPr txBox="1">
              <a:spLocks noChangeArrowheads="1"/>
            </p:cNvSpPr>
            <p:nvPr/>
          </p:nvSpPr>
          <p:spPr bwMode="auto">
            <a:xfrm>
              <a:off x="3779912" y="2060848"/>
              <a:ext cx="1058303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600" b="1" dirty="0"/>
                <a:t>24-3000 м</a:t>
              </a: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6156210" y="1741108"/>
            <a:ext cx="2448272" cy="4232003"/>
            <a:chOff x="5868144" y="2060848"/>
            <a:chExt cx="2448272" cy="2016224"/>
          </a:xfrm>
        </p:grpSpPr>
        <p:sp>
          <p:nvSpPr>
            <p:cNvPr id="22" name="Скругленный прямоугольник 1"/>
            <p:cNvSpPr/>
            <p:nvPr/>
          </p:nvSpPr>
          <p:spPr>
            <a:xfrm>
              <a:off x="5868144" y="2060848"/>
              <a:ext cx="2448272" cy="2016224"/>
            </a:xfrm>
            <a:prstGeom prst="roundRect">
              <a:avLst/>
            </a:prstGeom>
            <a:solidFill>
              <a:srgbClr val="FFFF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1" lang="en-US" altLang="ru-RU" sz="1600" dirty="0">
                <a:cs typeface="Times New Roman" pitchFamily="18" charset="0"/>
              </a:endParaRPr>
            </a:p>
          </p:txBody>
        </p:sp>
        <p:sp>
          <p:nvSpPr>
            <p:cNvPr id="23" name="Скругленный прямоугольник 1"/>
            <p:cNvSpPr/>
            <p:nvPr/>
          </p:nvSpPr>
          <p:spPr>
            <a:xfrm>
              <a:off x="5940152" y="2228568"/>
              <a:ext cx="2304256" cy="515746"/>
            </a:xfrm>
            <a:prstGeom prst="roundRect">
              <a:avLst/>
            </a:prstGeom>
            <a:solidFill>
              <a:srgbClr val="00B05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300" dirty="0"/>
                <a:t>Эталон сравнения на основе приемников КНС и опорных базисных пунктов в диапазоне 1 км - 4 000 км</a:t>
              </a:r>
              <a:endParaRPr kumimoji="1" lang="en-US" altLang="ru-RU" sz="1300" dirty="0">
                <a:cs typeface="Times New Roman" pitchFamily="18" charset="0"/>
              </a:endParaRPr>
            </a:p>
          </p:txBody>
        </p:sp>
        <p:sp>
          <p:nvSpPr>
            <p:cNvPr id="24" name="TextBox 14"/>
            <p:cNvSpPr txBox="1">
              <a:spLocks noChangeArrowheads="1"/>
            </p:cNvSpPr>
            <p:nvPr/>
          </p:nvSpPr>
          <p:spPr bwMode="auto">
            <a:xfrm>
              <a:off x="6682049" y="2060848"/>
              <a:ext cx="106150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600" b="1" dirty="0"/>
                <a:t>1-4000 км</a:t>
              </a:r>
            </a:p>
          </p:txBody>
        </p:sp>
      </p:grpSp>
      <p:sp>
        <p:nvSpPr>
          <p:cNvPr id="25" name="Стрелка вниз 24"/>
          <p:cNvSpPr/>
          <p:nvPr/>
        </p:nvSpPr>
        <p:spPr>
          <a:xfrm>
            <a:off x="1564500" y="1484784"/>
            <a:ext cx="479567" cy="288032"/>
          </a:xfrm>
          <a:prstGeom prst="downArrow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cs typeface="Times New Roman" pitchFamily="18" charset="0"/>
            </a:endParaRPr>
          </a:p>
        </p:txBody>
      </p:sp>
      <p:sp>
        <p:nvSpPr>
          <p:cNvPr id="26" name="Стрелка вниз 25"/>
          <p:cNvSpPr/>
          <p:nvPr/>
        </p:nvSpPr>
        <p:spPr>
          <a:xfrm>
            <a:off x="4308457" y="1484784"/>
            <a:ext cx="479567" cy="288032"/>
          </a:xfrm>
          <a:prstGeom prst="downArrow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cs typeface="Times New Roman" pitchFamily="18" charset="0"/>
            </a:endParaRPr>
          </a:p>
        </p:txBody>
      </p:sp>
      <p:sp>
        <p:nvSpPr>
          <p:cNvPr id="27" name="Стрелка вниз 26"/>
          <p:cNvSpPr/>
          <p:nvPr/>
        </p:nvSpPr>
        <p:spPr>
          <a:xfrm>
            <a:off x="7140563" y="1484784"/>
            <a:ext cx="479567" cy="288032"/>
          </a:xfrm>
          <a:prstGeom prst="downArrow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cs typeface="Times New Roman" pitchFamily="18" charset="0"/>
            </a:endParaRPr>
          </a:p>
        </p:txBody>
      </p:sp>
      <p:sp>
        <p:nvSpPr>
          <p:cNvPr id="28" name="Скругленный прямоугольник 1"/>
          <p:cNvSpPr/>
          <p:nvPr/>
        </p:nvSpPr>
        <p:spPr>
          <a:xfrm>
            <a:off x="487208" y="5907599"/>
            <a:ext cx="2664296" cy="814951"/>
          </a:xfrm>
          <a:prstGeom prst="round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dirty="0"/>
              <a:t>Эталонный измерительный комплекс в диапазоне измерений приращений координат (длин) до 60 м</a:t>
            </a:r>
            <a:endParaRPr lang="en-US" altLang="ru-RU" sz="1300" dirty="0"/>
          </a:p>
        </p:txBody>
      </p:sp>
      <p:sp>
        <p:nvSpPr>
          <p:cNvPr id="29" name="Скругленный прямоугольник 1"/>
          <p:cNvSpPr/>
          <p:nvPr/>
        </p:nvSpPr>
        <p:spPr>
          <a:xfrm>
            <a:off x="6300226" y="3388674"/>
            <a:ext cx="2160240" cy="648072"/>
          </a:xfrm>
          <a:prstGeom prst="roundRect">
            <a:avLst/>
          </a:prstGeom>
          <a:solidFill>
            <a:srgbClr val="00B05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dirty="0"/>
              <a:t>Спутниковые многочастотный измерительные средства</a:t>
            </a:r>
            <a:endParaRPr kumimoji="1" lang="en-US" altLang="ru-RU" sz="1300" dirty="0">
              <a:cs typeface="Times New Roman" pitchFamily="18" charset="0"/>
            </a:endParaRPr>
          </a:p>
        </p:txBody>
      </p:sp>
      <p:sp>
        <p:nvSpPr>
          <p:cNvPr id="30" name="Скругленный прямоугольник 1"/>
          <p:cNvSpPr/>
          <p:nvPr/>
        </p:nvSpPr>
        <p:spPr>
          <a:xfrm>
            <a:off x="6293480" y="4221088"/>
            <a:ext cx="2160240" cy="648072"/>
          </a:xfrm>
          <a:prstGeom prst="roundRect">
            <a:avLst/>
          </a:prstGeom>
          <a:solidFill>
            <a:srgbClr val="00B05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dirty="0"/>
              <a:t>Квантово-оптические системы</a:t>
            </a:r>
            <a:endParaRPr kumimoji="1" lang="en-US" altLang="ru-RU" sz="1300" dirty="0">
              <a:cs typeface="Times New Roman" pitchFamily="18" charset="0"/>
            </a:endParaRPr>
          </a:p>
        </p:txBody>
      </p:sp>
      <p:sp>
        <p:nvSpPr>
          <p:cNvPr id="31" name="Скругленный прямоугольник 1"/>
          <p:cNvSpPr/>
          <p:nvPr/>
        </p:nvSpPr>
        <p:spPr>
          <a:xfrm>
            <a:off x="6300192" y="5037007"/>
            <a:ext cx="2160240" cy="648072"/>
          </a:xfrm>
          <a:prstGeom prst="roundRect">
            <a:avLst/>
          </a:prstGeom>
          <a:solidFill>
            <a:srgbClr val="00B05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1300" dirty="0"/>
              <a:t>Гравиметрические средства измерений</a:t>
            </a:r>
            <a:endParaRPr kumimoji="1" lang="en-US" altLang="ru-RU" sz="1300" dirty="0"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1288B47-663E-5987-5032-D56FAB0C17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2890" y="4095786"/>
            <a:ext cx="2579110" cy="2808873"/>
          </a:xfrm>
          <a:prstGeom prst="rect">
            <a:avLst/>
          </a:prstGeom>
          <a:solidFill>
            <a:schemeClr val="bg1">
              <a:alpha val="0"/>
            </a:schemeClr>
          </a:solidFill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637" y="147513"/>
            <a:ext cx="8928992" cy="562074"/>
          </a:xfrm>
        </p:spPr>
        <p:txBody>
          <a:bodyPr>
            <a:noAutofit/>
          </a:bodyPr>
          <a:lstStyle/>
          <a:p>
            <a:pPr algn="ctr"/>
            <a:r>
              <a:rPr lang="ru-RU" sz="1600" b="1" dirty="0">
                <a:solidFill>
                  <a:srgbClr val="FF0000"/>
                </a:solidFill>
              </a:rPr>
              <a:t>Метод уменьшения погрешности измерений координат промышленными лазерными измерительными системами на основе использования комплекта сфер</a:t>
            </a:r>
            <a:endParaRPr lang="ru-RU" sz="1600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164" y="1248003"/>
            <a:ext cx="3779912" cy="2935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57" y="3736575"/>
            <a:ext cx="581025" cy="600075"/>
          </a:xfrm>
          <a:prstGeom prst="rect">
            <a:avLst/>
          </a:prstGeom>
          <a:noFill/>
        </p:spPr>
      </p:pic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43174" y="2857496"/>
            <a:ext cx="1371600" cy="295275"/>
          </a:xfrm>
          <a:prstGeom prst="rect">
            <a:avLst/>
          </a:prstGeom>
          <a:noFill/>
        </p:spPr>
      </p:pic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42976" y="1857364"/>
            <a:ext cx="1171575" cy="257175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4104928" y="1357777"/>
            <a:ext cx="4896544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prstClr val="black"/>
                </a:solidFill>
              </a:rPr>
              <a:t>    Система уравнений получения координат точки на поверхности сферы:</a:t>
            </a:r>
          </a:p>
          <a:p>
            <a:pPr algn="just"/>
            <a:endParaRPr lang="ru-RU" sz="1200" dirty="0">
              <a:solidFill>
                <a:prstClr val="black"/>
              </a:solidFill>
            </a:endParaRPr>
          </a:p>
          <a:p>
            <a:pPr algn="just"/>
            <a:endParaRPr lang="ru-RU" sz="1200" dirty="0">
              <a:solidFill>
                <a:prstClr val="black"/>
              </a:solidFill>
            </a:endParaRPr>
          </a:p>
          <a:p>
            <a:pPr algn="just"/>
            <a:endParaRPr lang="ru-RU" sz="1200" dirty="0">
              <a:solidFill>
                <a:prstClr val="black"/>
              </a:solidFill>
            </a:endParaRPr>
          </a:p>
          <a:p>
            <a:pPr algn="just"/>
            <a:endParaRPr lang="ru-RU" sz="1200" dirty="0">
              <a:solidFill>
                <a:prstClr val="black"/>
              </a:solidFill>
            </a:endParaRPr>
          </a:p>
          <a:p>
            <a:pPr algn="just"/>
            <a:r>
              <a:rPr lang="ru-RU" sz="1400" dirty="0">
                <a:solidFill>
                  <a:prstClr val="black"/>
                </a:solidFill>
              </a:rPr>
              <a:t>     </a:t>
            </a:r>
          </a:p>
          <a:p>
            <a:pPr algn="just"/>
            <a:r>
              <a:rPr lang="ru-RU" sz="1600" dirty="0">
                <a:solidFill>
                  <a:prstClr val="black"/>
                </a:solidFill>
              </a:rPr>
              <a:t>    где: </a:t>
            </a:r>
            <a:r>
              <a:rPr lang="en-US" sz="1600" dirty="0">
                <a:solidFill>
                  <a:prstClr val="black"/>
                </a:solidFill>
              </a:rPr>
              <a:t>k</a:t>
            </a:r>
            <a:r>
              <a:rPr lang="ru-RU" sz="1600" dirty="0">
                <a:solidFill>
                  <a:prstClr val="black"/>
                </a:solidFill>
              </a:rPr>
              <a:t>=1, 2, 3….,</a:t>
            </a:r>
            <a:r>
              <a:rPr lang="en-US" sz="1600" dirty="0">
                <a:solidFill>
                  <a:prstClr val="black"/>
                </a:solidFill>
              </a:rPr>
              <a:t>n </a:t>
            </a:r>
            <a:r>
              <a:rPr lang="ru-RU" sz="1600" dirty="0">
                <a:solidFill>
                  <a:prstClr val="black"/>
                </a:solidFill>
              </a:rPr>
              <a:t>- количество точек на сфере.</a:t>
            </a:r>
          </a:p>
          <a:p>
            <a:pPr algn="just"/>
            <a:r>
              <a:rPr lang="ru-RU" sz="1600" dirty="0">
                <a:solidFill>
                  <a:prstClr val="black"/>
                </a:solidFill>
              </a:rPr>
              <a:t>     </a:t>
            </a:r>
          </a:p>
          <a:p>
            <a:pPr algn="just"/>
            <a:r>
              <a:rPr lang="ru-RU" sz="1600" dirty="0">
                <a:solidFill>
                  <a:prstClr val="black"/>
                </a:solidFill>
              </a:rPr>
              <a:t>    Геометрический центр сферы можно найти, решив систему уравнений: </a:t>
            </a:r>
          </a:p>
          <a:p>
            <a:pPr algn="just"/>
            <a:endParaRPr lang="ru-RU" sz="1200" dirty="0">
              <a:solidFill>
                <a:prstClr val="black"/>
              </a:solidFill>
            </a:endParaRPr>
          </a:p>
          <a:p>
            <a:pPr algn="just"/>
            <a:endParaRPr lang="ru-RU" sz="1200" dirty="0">
              <a:solidFill>
                <a:prstClr val="black"/>
              </a:solidFill>
            </a:endParaRPr>
          </a:p>
          <a:p>
            <a:pPr algn="just"/>
            <a:endParaRPr lang="ru-RU" sz="1200" dirty="0">
              <a:solidFill>
                <a:prstClr val="black"/>
              </a:solidFill>
            </a:endParaRPr>
          </a:p>
          <a:p>
            <a:pPr algn="just"/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087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29444" y="1793996"/>
            <a:ext cx="1686974" cy="1039914"/>
          </a:xfrm>
          <a:prstGeom prst="rect">
            <a:avLst/>
          </a:prstGeom>
          <a:noFill/>
        </p:spPr>
      </p:pic>
      <p:sp>
        <p:nvSpPr>
          <p:cNvPr id="3089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3088" name="Picture 16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98898" y="3922731"/>
            <a:ext cx="3247672" cy="827838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4317133" y="5278937"/>
            <a:ext cx="47447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prstClr val="black"/>
                </a:solidFill>
              </a:rPr>
              <a:t>    Задача определения центра сферы сводится к решению главного уравнения сферы, а именно:</a:t>
            </a:r>
          </a:p>
          <a:p>
            <a:pPr algn="just"/>
            <a:r>
              <a:rPr lang="ru-RU" sz="1600" dirty="0">
                <a:solidFill>
                  <a:prstClr val="black"/>
                </a:solidFill>
              </a:rPr>
              <a:t>    где: </a:t>
            </a:r>
            <a:r>
              <a:rPr lang="en-US" sz="1600" dirty="0">
                <a:solidFill>
                  <a:prstClr val="black"/>
                </a:solidFill>
              </a:rPr>
              <a:t>X</a:t>
            </a:r>
            <a:r>
              <a:rPr lang="ru-RU" sz="1600" dirty="0">
                <a:solidFill>
                  <a:prstClr val="black"/>
                </a:solidFill>
              </a:rPr>
              <a:t>, </a:t>
            </a:r>
            <a:r>
              <a:rPr lang="en-US" sz="1600" dirty="0">
                <a:solidFill>
                  <a:prstClr val="black"/>
                </a:solidFill>
              </a:rPr>
              <a:t>Y</a:t>
            </a:r>
            <a:r>
              <a:rPr lang="ru-RU" sz="1600" dirty="0">
                <a:solidFill>
                  <a:prstClr val="black"/>
                </a:solidFill>
              </a:rPr>
              <a:t>, </a:t>
            </a:r>
            <a:r>
              <a:rPr lang="en-US" sz="1600" dirty="0">
                <a:solidFill>
                  <a:prstClr val="black"/>
                </a:solidFill>
              </a:rPr>
              <a:t>Z</a:t>
            </a:r>
            <a:r>
              <a:rPr lang="ru-RU" sz="1600" dirty="0">
                <a:solidFill>
                  <a:prstClr val="black"/>
                </a:solidFill>
              </a:rPr>
              <a:t> – координаты точки на поверхности сферы, </a:t>
            </a:r>
            <a:r>
              <a:rPr lang="en-US" sz="1600" dirty="0">
                <a:solidFill>
                  <a:prstClr val="black"/>
                </a:solidFill>
              </a:rPr>
              <a:t>X</a:t>
            </a:r>
            <a:r>
              <a:rPr lang="ru-RU" sz="1600" baseline="-25000" dirty="0">
                <a:solidFill>
                  <a:prstClr val="black"/>
                </a:solidFill>
              </a:rPr>
              <a:t>0</a:t>
            </a:r>
            <a:r>
              <a:rPr lang="ru-RU" sz="1600" dirty="0">
                <a:solidFill>
                  <a:prstClr val="black"/>
                </a:solidFill>
              </a:rPr>
              <a:t>, </a:t>
            </a:r>
            <a:r>
              <a:rPr lang="en-US" sz="1600" dirty="0">
                <a:solidFill>
                  <a:prstClr val="black"/>
                </a:solidFill>
              </a:rPr>
              <a:t>Y</a:t>
            </a:r>
            <a:r>
              <a:rPr lang="ru-RU" sz="1600" baseline="-25000" dirty="0">
                <a:solidFill>
                  <a:prstClr val="black"/>
                </a:solidFill>
              </a:rPr>
              <a:t>0</a:t>
            </a:r>
            <a:r>
              <a:rPr lang="ru-RU" sz="1600" dirty="0">
                <a:solidFill>
                  <a:prstClr val="black"/>
                </a:solidFill>
              </a:rPr>
              <a:t>, </a:t>
            </a:r>
            <a:r>
              <a:rPr lang="en-US" sz="1600" dirty="0">
                <a:solidFill>
                  <a:prstClr val="black"/>
                </a:solidFill>
              </a:rPr>
              <a:t>Z</a:t>
            </a:r>
            <a:r>
              <a:rPr lang="ru-RU" sz="1600" baseline="-25000" dirty="0">
                <a:solidFill>
                  <a:prstClr val="black"/>
                </a:solidFill>
              </a:rPr>
              <a:t>0</a:t>
            </a:r>
            <a:r>
              <a:rPr lang="ru-RU" sz="1600" dirty="0">
                <a:solidFill>
                  <a:prstClr val="black"/>
                </a:solidFill>
              </a:rPr>
              <a:t> – координаты центра сферы и                    </a:t>
            </a:r>
            <a:r>
              <a:rPr lang="en-US" sz="1600" dirty="0">
                <a:solidFill>
                  <a:prstClr val="black"/>
                </a:solidFill>
              </a:rPr>
              <a:t>R</a:t>
            </a:r>
            <a:r>
              <a:rPr lang="ru-RU" sz="1600" dirty="0">
                <a:solidFill>
                  <a:prstClr val="black"/>
                </a:solidFill>
              </a:rPr>
              <a:t> – радиус сферы.</a:t>
            </a:r>
          </a:p>
        </p:txBody>
      </p:sp>
      <p:sp>
        <p:nvSpPr>
          <p:cNvPr id="3091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3090" name="Picture 18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64496" y="4889608"/>
            <a:ext cx="4429156" cy="329101"/>
          </a:xfrm>
          <a:prstGeom prst="rect">
            <a:avLst/>
          </a:prstGeom>
          <a:noFill/>
        </p:spPr>
      </p:pic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72480" y="702837"/>
            <a:ext cx="892899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Сущность метода: определение координат центров сфер и вычисление из приращений координат длин линий (векторов) между центрами сфер. </a:t>
            </a:r>
            <a:endParaRPr lang="ru-RU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D64C0F1-18FC-F38B-5C85-D11031BE7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95392" y="6466582"/>
            <a:ext cx="2133600" cy="365125"/>
          </a:xfrm>
        </p:spPr>
        <p:txBody>
          <a:bodyPr/>
          <a:lstStyle/>
          <a:p>
            <a:fld id="{5CEED537-68A8-4CC9-B5D2-DFAFF9F0CF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Поле 39">
            <a:extLst>
              <a:ext uri="{FF2B5EF4-FFF2-40B4-BE49-F238E27FC236}">
                <a16:creationId xmlns:a16="http://schemas.microsoft.com/office/drawing/2014/main" id="{6CE2B412-A0F5-4C59-7EBD-268B588D3F8C}"/>
              </a:ext>
            </a:extLst>
          </p:cNvPr>
          <p:cNvSpPr txBox="1"/>
          <p:nvPr/>
        </p:nvSpPr>
        <p:spPr>
          <a:xfrm>
            <a:off x="142844" y="4744468"/>
            <a:ext cx="2203725" cy="1887726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effectLst/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Площадь окружности: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1600" dirty="0">
                <a:effectLst/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= π·</a:t>
            </a: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ru-RU" sz="1600" baseline="30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=&gt; </a:t>
            </a: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ru-RU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= </a:t>
            </a: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ru-RU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·</a:t>
            </a:r>
            <a:r>
              <a:rPr lang="en-US" sz="1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tg</a:t>
            </a:r>
            <a:r>
              <a:rPr lang="ru-RU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1600" dirty="0">
                <a:effectLst/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β</a:t>
            </a:r>
            <a:r>
              <a:rPr lang="ru-RU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/2)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Из чего следует: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1600" dirty="0">
                <a:effectLst/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= </a:t>
            </a:r>
            <a:r>
              <a:rPr lang="ru-RU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π· (</a:t>
            </a: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ru-RU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·</a:t>
            </a:r>
            <a:r>
              <a:rPr lang="en-US" sz="1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tg</a:t>
            </a:r>
            <a:r>
              <a:rPr lang="ru-RU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1600" dirty="0">
                <a:effectLst/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β</a:t>
            </a:r>
            <a:r>
              <a:rPr lang="ru-RU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/2))</a:t>
            </a:r>
            <a:r>
              <a:rPr lang="ru-RU" sz="1600" baseline="30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effectLst/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2390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75" y="12766"/>
            <a:ext cx="889635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300" b="1" spc="-1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Совершенствование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300" b="1" spc="-1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государственного первичного специального эталона единицы длины ГЭТ 199  с целью обеспечения единства измерений для высокоточных тахеометров в режиме трёхмерных измерений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2950430"/>
              </p:ext>
            </p:extLst>
          </p:nvPr>
        </p:nvGraphicFramePr>
        <p:xfrm>
          <a:off x="357073" y="5403073"/>
          <a:ext cx="8487677" cy="1264441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025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099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519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2414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0988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диапазоне измерений приращений координат (координат) до 60 м при проведении трёхмерных измерений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7662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Неисключенная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систематическая погрешность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более 25 мкм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3377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Среднее квадратическое отклонение результата измерений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более 31 мкм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8" name="Рисунок 7" descr="WhatsApp Image 2023-08-09 at 21.23.14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073" y="820893"/>
            <a:ext cx="4441503" cy="2798104"/>
          </a:xfrm>
          <a:prstGeom prst="rect">
            <a:avLst/>
          </a:prstGeom>
        </p:spPr>
      </p:pic>
      <p:pic>
        <p:nvPicPr>
          <p:cNvPr id="9" name="Рисунок 8" descr="WhatsApp Image 2023-08-09 at 21.20.48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9497" y="827128"/>
            <a:ext cx="3965253" cy="2791869"/>
          </a:xfrm>
          <a:prstGeom prst="rect">
            <a:avLst/>
          </a:prstGeom>
        </p:spPr>
      </p:pic>
      <p:pic>
        <p:nvPicPr>
          <p:cNvPr id="10" name="Рисунок 9" descr="IMG_527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073" y="3648248"/>
            <a:ext cx="2452146" cy="1640826"/>
          </a:xfrm>
          <a:prstGeom prst="rect">
            <a:avLst/>
          </a:prstGeom>
        </p:spPr>
      </p:pic>
      <p:pic>
        <p:nvPicPr>
          <p:cNvPr id="11" name="Рисунок 10" descr="IMG_423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25402" y="3648248"/>
            <a:ext cx="2411428" cy="1640826"/>
          </a:xfrm>
          <a:prstGeom prst="rect">
            <a:avLst/>
          </a:prstGeom>
        </p:spPr>
      </p:pic>
      <p:pic>
        <p:nvPicPr>
          <p:cNvPr id="13" name="Рисунок 12" descr="IMG_938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10618" y="3655765"/>
            <a:ext cx="2234132" cy="1633310"/>
          </a:xfrm>
          <a:prstGeom prst="rect">
            <a:avLst/>
          </a:prstGeom>
        </p:spPr>
      </p:pic>
      <p:pic>
        <p:nvPicPr>
          <p:cNvPr id="14" name="Рисунок 13" descr="IMG_544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400000">
            <a:off x="5111770" y="3845562"/>
            <a:ext cx="1633308" cy="125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551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422036" y="1124744"/>
            <a:ext cx="30240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Мобильная лаборатория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6" y="1755686"/>
            <a:ext cx="3505722" cy="20691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0" name="Прямоугольник 29"/>
          <p:cNvSpPr/>
          <p:nvPr/>
        </p:nvSpPr>
        <p:spPr>
          <a:xfrm>
            <a:off x="3644748" y="5449579"/>
            <a:ext cx="31463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Транспортировочная тара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517" y="5569136"/>
            <a:ext cx="634414" cy="1151834"/>
          </a:xfrm>
          <a:prstGeom prst="rect">
            <a:avLst/>
          </a:prstGeom>
          <a:ln>
            <a:noFill/>
          </a:ln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442" y="5680412"/>
            <a:ext cx="1505414" cy="1177588"/>
          </a:xfrm>
          <a:prstGeom prst="rect">
            <a:avLst/>
          </a:prstGeom>
          <a:ln>
            <a:noFill/>
          </a:ln>
        </p:spPr>
      </p:pic>
      <p:sp>
        <p:nvSpPr>
          <p:cNvPr id="34" name="Прямоугольник 33"/>
          <p:cNvSpPr/>
          <p:nvPr/>
        </p:nvSpPr>
        <p:spPr>
          <a:xfrm>
            <a:off x="261976" y="18578"/>
            <a:ext cx="86508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>
                <a:solidFill>
                  <a:srgbClr val="A917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Состав комплекта средств для </a:t>
            </a:r>
            <a:r>
              <a:rPr lang="ru-RU" sz="2000" b="1" dirty="0" err="1">
                <a:solidFill>
                  <a:srgbClr val="A917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МлО</a:t>
            </a:r>
            <a:r>
              <a:rPr lang="ru-RU" sz="2000" b="1" dirty="0">
                <a:solidFill>
                  <a:srgbClr val="A917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 авиационных </a:t>
            </a:r>
          </a:p>
          <a:p>
            <a:pPr algn="ctr">
              <a:spcAft>
                <a:spcPts val="0"/>
              </a:spcAft>
            </a:pPr>
            <a:r>
              <a:rPr lang="ru-RU" sz="2000" b="1" dirty="0">
                <a:solidFill>
                  <a:srgbClr val="A917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измерительных систем геодезического назначения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024" y="1755686"/>
            <a:ext cx="5081833" cy="3736523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6" y="4036630"/>
            <a:ext cx="3505722" cy="24660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6" name="Прямоугольник 35"/>
          <p:cNvSpPr/>
          <p:nvPr/>
        </p:nvSpPr>
        <p:spPr>
          <a:xfrm>
            <a:off x="703839" y="733510"/>
            <a:ext cx="3610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Элементы из состава ГЭТ 199-2024</a:t>
            </a: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4646336" y="832356"/>
            <a:ext cx="4297203" cy="92333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Комплект средств для МО авиационных </a:t>
            </a:r>
          </a:p>
          <a:p>
            <a:pPr algn="ctr">
              <a:spcAft>
                <a:spcPts val="0"/>
              </a:spcAft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измерительных систем геодезического </a:t>
            </a:r>
          </a:p>
          <a:p>
            <a:pPr algn="ctr">
              <a:spcAft>
                <a:spcPts val="0"/>
              </a:spcAft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назначения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4439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093" y="690954"/>
            <a:ext cx="6753996" cy="5875507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6" name="Прямоугольник 5"/>
          <p:cNvSpPr/>
          <p:nvPr/>
        </p:nvSpPr>
        <p:spPr>
          <a:xfrm>
            <a:off x="89012" y="44624"/>
            <a:ext cx="8982159" cy="646331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A9174F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Фрагмент тестового полигона для метрологического обеспечения авиационных лазерных координатно-измерительных систем геодезического назначения</a:t>
            </a:r>
            <a:endParaRPr lang="ru-RU" b="1" dirty="0">
              <a:solidFill>
                <a:srgbClr val="A9174F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405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0170405_Участок производства СИ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b="1" dirty="0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Презентация1" id="{2AB29F84-B463-4F70-B219-C26B63A7CCAC}" vid="{770D829B-1F02-4168-AA77-49B82B2F8898}"/>
    </a:ext>
  </a:extLst>
</a:theme>
</file>

<file path=ppt/theme/theme4.xml><?xml version="1.0" encoding="utf-8"?>
<a:theme xmlns:a="http://schemas.openxmlformats.org/drawingml/2006/main" name="1_20170405_Участок производства СИ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b="1" dirty="0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Презентация1" id="{2AB29F84-B463-4F70-B219-C26B63A7CCAC}" vid="{770D829B-1F02-4168-AA77-49B82B2F8898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23042</TotalTime>
  <Words>1149</Words>
  <Application>Microsoft Macintosh PowerPoint</Application>
  <PresentationFormat>Экран (4:3)</PresentationFormat>
  <Paragraphs>154</Paragraphs>
  <Slides>15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15</vt:i4>
      </vt:variant>
    </vt:vector>
  </HeadingPairs>
  <TitlesOfParts>
    <vt:vector size="27" baseType="lpstr">
      <vt:lpstr>Arial</vt:lpstr>
      <vt:lpstr>Calibri</vt:lpstr>
      <vt:lpstr>Calibri Light</vt:lpstr>
      <vt:lpstr>Cambria Math</vt:lpstr>
      <vt:lpstr>HelveticaNeueCyr</vt:lpstr>
      <vt:lpstr>Symbol</vt:lpstr>
      <vt:lpstr>Times New Roman</vt:lpstr>
      <vt:lpstr>Wingdings</vt:lpstr>
      <vt:lpstr>Office Theme</vt:lpstr>
      <vt:lpstr>Office Theme</vt:lpstr>
      <vt:lpstr>20170405_Участок производства СИ</vt:lpstr>
      <vt:lpstr>1_20170405_Участок производства СИ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Метод уменьшения погрешности измерений координат промышленными лазерными измерительными системами на основе использования комплекта сфер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32ok@mail.ru</cp:lastModifiedBy>
  <cp:revision>119</cp:revision>
  <cp:lastPrinted>2022-02-09T12:35:18Z</cp:lastPrinted>
  <dcterms:created xsi:type="dcterms:W3CDTF">2019-09-25T09:34:53Z</dcterms:created>
  <dcterms:modified xsi:type="dcterms:W3CDTF">2025-09-23T10:46:51Z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Экран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</vt:i4>
  </property>
</Properties>
</file>