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18"/>
  </p:notesMasterIdLst>
  <p:sldIdLst>
    <p:sldId id="264" r:id="rId2"/>
    <p:sldId id="410" r:id="rId3"/>
    <p:sldId id="412" r:id="rId4"/>
    <p:sldId id="411" r:id="rId5"/>
    <p:sldId id="413" r:id="rId6"/>
    <p:sldId id="414" r:id="rId7"/>
    <p:sldId id="401" r:id="rId8"/>
    <p:sldId id="403" r:id="rId9"/>
    <p:sldId id="404" r:id="rId10"/>
    <p:sldId id="405" r:id="rId11"/>
    <p:sldId id="407" r:id="rId12"/>
    <p:sldId id="406" r:id="rId13"/>
    <p:sldId id="408" r:id="rId14"/>
    <p:sldId id="409" r:id="rId15"/>
    <p:sldId id="402" r:id="rId16"/>
    <p:sldId id="308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66" autoAdjust="0"/>
    <p:restoredTop sz="81139" autoAdjust="0"/>
  </p:normalViewPr>
  <p:slideViewPr>
    <p:cSldViewPr snapToGrid="0">
      <p:cViewPr varScale="1">
        <p:scale>
          <a:sx n="50" d="100"/>
          <a:sy n="50" d="100"/>
        </p:scale>
        <p:origin x="-108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C0D28-4515-4803-BE9A-BAAABA92797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39BD4-EC53-4765-900C-B4933A504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7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9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8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8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25A63-1117-4103-8B79-69269DC3C492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2A45D-DDE5-4D59-9762-6089300AD02C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6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FA674-E86B-4AC7-B0B9-47397D08C458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8918C-110B-41E0-A849-C5D788A1D783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3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848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1924">
                <a:solidFill>
                  <a:schemeClr val="tx1">
                    <a:tint val="75000"/>
                  </a:schemeClr>
                </a:solidFill>
              </a:defRPr>
            </a:lvl1pPr>
            <a:lvl2pPr marL="439781" indent="0">
              <a:buNone/>
              <a:defRPr sz="1731">
                <a:solidFill>
                  <a:schemeClr val="tx1">
                    <a:tint val="75000"/>
                  </a:schemeClr>
                </a:solidFill>
              </a:defRPr>
            </a:lvl2pPr>
            <a:lvl3pPr marL="879561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19342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4pPr>
            <a:lvl5pPr marL="175912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5pPr>
            <a:lvl6pPr marL="219890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6pPr>
            <a:lvl7pPr marL="2638684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7pPr>
            <a:lvl8pPr marL="3078465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8pPr>
            <a:lvl9pPr marL="3518245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CC8EE-D293-435C-BDCC-A65DC141BA37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93"/>
            </a:lvl1pPr>
            <a:lvl2pPr>
              <a:defRPr sz="2309"/>
            </a:lvl2pPr>
            <a:lvl3pPr>
              <a:defRPr sz="1924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93"/>
            </a:lvl1pPr>
            <a:lvl2pPr>
              <a:defRPr sz="2309"/>
            </a:lvl2pPr>
            <a:lvl3pPr>
              <a:defRPr sz="1924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DD1F0-76AD-43DC-8F5A-087E77A96AF7}" type="datetime1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1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39781" indent="0">
              <a:buNone/>
              <a:defRPr sz="1924" b="1"/>
            </a:lvl2pPr>
            <a:lvl3pPr marL="879561" indent="0">
              <a:buNone/>
              <a:defRPr sz="1731" b="1"/>
            </a:lvl3pPr>
            <a:lvl4pPr marL="1319342" indent="0">
              <a:buNone/>
              <a:defRPr sz="1539" b="1"/>
            </a:lvl4pPr>
            <a:lvl5pPr marL="1759123" indent="0">
              <a:buNone/>
              <a:defRPr sz="1539" b="1"/>
            </a:lvl5pPr>
            <a:lvl6pPr marL="2198903" indent="0">
              <a:buNone/>
              <a:defRPr sz="1539" b="1"/>
            </a:lvl6pPr>
            <a:lvl7pPr marL="2638684" indent="0">
              <a:buNone/>
              <a:defRPr sz="1539" b="1"/>
            </a:lvl7pPr>
            <a:lvl8pPr marL="3078465" indent="0">
              <a:buNone/>
              <a:defRPr sz="1539" b="1"/>
            </a:lvl8pPr>
            <a:lvl9pPr marL="3518245" indent="0">
              <a:buNone/>
              <a:defRPr sz="15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9"/>
            </a:lvl1pPr>
            <a:lvl2pPr>
              <a:defRPr sz="1924"/>
            </a:lvl2pPr>
            <a:lvl3pPr>
              <a:defRPr sz="1731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39781" indent="0">
              <a:buNone/>
              <a:defRPr sz="1924" b="1"/>
            </a:lvl2pPr>
            <a:lvl3pPr marL="879561" indent="0">
              <a:buNone/>
              <a:defRPr sz="1731" b="1"/>
            </a:lvl3pPr>
            <a:lvl4pPr marL="1319342" indent="0">
              <a:buNone/>
              <a:defRPr sz="1539" b="1"/>
            </a:lvl4pPr>
            <a:lvl5pPr marL="1759123" indent="0">
              <a:buNone/>
              <a:defRPr sz="1539" b="1"/>
            </a:lvl5pPr>
            <a:lvl6pPr marL="2198903" indent="0">
              <a:buNone/>
              <a:defRPr sz="1539" b="1"/>
            </a:lvl6pPr>
            <a:lvl7pPr marL="2638684" indent="0">
              <a:buNone/>
              <a:defRPr sz="1539" b="1"/>
            </a:lvl7pPr>
            <a:lvl8pPr marL="3078465" indent="0">
              <a:buNone/>
              <a:defRPr sz="1539" b="1"/>
            </a:lvl8pPr>
            <a:lvl9pPr marL="3518245" indent="0">
              <a:buNone/>
              <a:defRPr sz="15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309"/>
            </a:lvl1pPr>
            <a:lvl2pPr>
              <a:defRPr sz="1924"/>
            </a:lvl2pPr>
            <a:lvl3pPr>
              <a:defRPr sz="1731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091BF-6A87-42DC-AD6A-EBECEC7F6AD0}" type="datetime1">
              <a:rPr lang="ru-RU" smtClean="0"/>
              <a:t>20.09.2025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9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9FB68-3CDB-482E-8049-0CEFE72FC7AD}" type="datetime1">
              <a:rPr lang="ru-RU" smtClean="0"/>
              <a:t>20.09.2025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2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1E434-63AE-44C8-826D-4EA7E879B3A4}" type="datetime1">
              <a:rPr lang="ru-RU" smtClean="0"/>
              <a:t>20.09.2025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24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078"/>
            </a:lvl1pPr>
            <a:lvl2pPr>
              <a:defRPr sz="2693"/>
            </a:lvl2pPr>
            <a:lvl3pPr>
              <a:defRPr sz="2309"/>
            </a:lvl3pPr>
            <a:lvl4pPr>
              <a:defRPr sz="1924"/>
            </a:lvl4pPr>
            <a:lvl5pPr>
              <a:defRPr sz="1924"/>
            </a:lvl5pPr>
            <a:lvl6pPr>
              <a:defRPr sz="1924"/>
            </a:lvl6pPr>
            <a:lvl7pPr>
              <a:defRPr sz="1924"/>
            </a:lvl7pPr>
            <a:lvl8pPr>
              <a:defRPr sz="1924"/>
            </a:lvl8pPr>
            <a:lvl9pPr>
              <a:defRPr sz="19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347"/>
            </a:lvl1pPr>
            <a:lvl2pPr marL="439781" indent="0">
              <a:buNone/>
              <a:defRPr sz="1154"/>
            </a:lvl2pPr>
            <a:lvl3pPr marL="879561" indent="0">
              <a:buNone/>
              <a:defRPr sz="962"/>
            </a:lvl3pPr>
            <a:lvl4pPr marL="1319342" indent="0">
              <a:buNone/>
              <a:defRPr sz="866"/>
            </a:lvl4pPr>
            <a:lvl5pPr marL="1759123" indent="0">
              <a:buNone/>
              <a:defRPr sz="866"/>
            </a:lvl5pPr>
            <a:lvl6pPr marL="2198903" indent="0">
              <a:buNone/>
              <a:defRPr sz="866"/>
            </a:lvl6pPr>
            <a:lvl7pPr marL="2638684" indent="0">
              <a:buNone/>
              <a:defRPr sz="866"/>
            </a:lvl7pPr>
            <a:lvl8pPr marL="3078465" indent="0">
              <a:buNone/>
              <a:defRPr sz="866"/>
            </a:lvl8pPr>
            <a:lvl9pPr marL="3518245" indent="0">
              <a:buNone/>
              <a:defRPr sz="8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F0D6-B397-4837-B533-4E34060DD8A2}" type="datetime1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3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4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78"/>
            </a:lvl1pPr>
            <a:lvl2pPr marL="439781" indent="0">
              <a:buNone/>
              <a:defRPr sz="2693"/>
            </a:lvl2pPr>
            <a:lvl3pPr marL="879561" indent="0">
              <a:buNone/>
              <a:defRPr sz="2309"/>
            </a:lvl3pPr>
            <a:lvl4pPr marL="1319342" indent="0">
              <a:buNone/>
              <a:defRPr sz="1924"/>
            </a:lvl4pPr>
            <a:lvl5pPr marL="1759123" indent="0">
              <a:buNone/>
              <a:defRPr sz="1924"/>
            </a:lvl5pPr>
            <a:lvl6pPr marL="2198903" indent="0">
              <a:buNone/>
              <a:defRPr sz="1924"/>
            </a:lvl6pPr>
            <a:lvl7pPr marL="2638684" indent="0">
              <a:buNone/>
              <a:defRPr sz="1924"/>
            </a:lvl7pPr>
            <a:lvl8pPr marL="3078465" indent="0">
              <a:buNone/>
              <a:defRPr sz="1924"/>
            </a:lvl8pPr>
            <a:lvl9pPr marL="3518245" indent="0">
              <a:buNone/>
              <a:defRPr sz="1924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47"/>
            </a:lvl1pPr>
            <a:lvl2pPr marL="439781" indent="0">
              <a:buNone/>
              <a:defRPr sz="1154"/>
            </a:lvl2pPr>
            <a:lvl3pPr marL="879561" indent="0">
              <a:buNone/>
              <a:defRPr sz="962"/>
            </a:lvl3pPr>
            <a:lvl4pPr marL="1319342" indent="0">
              <a:buNone/>
              <a:defRPr sz="866"/>
            </a:lvl4pPr>
            <a:lvl5pPr marL="1759123" indent="0">
              <a:buNone/>
              <a:defRPr sz="866"/>
            </a:lvl5pPr>
            <a:lvl6pPr marL="2198903" indent="0">
              <a:buNone/>
              <a:defRPr sz="866"/>
            </a:lvl6pPr>
            <a:lvl7pPr marL="2638684" indent="0">
              <a:buNone/>
              <a:defRPr sz="866"/>
            </a:lvl7pPr>
            <a:lvl8pPr marL="3078465" indent="0">
              <a:buNone/>
              <a:defRPr sz="866"/>
            </a:lvl8pPr>
            <a:lvl9pPr marL="3518245" indent="0">
              <a:buNone/>
              <a:defRPr sz="8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02EEB-1DB6-424A-9779-3BD51D0A93C8}" type="datetime1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870"/>
            <a:ext cx="10972800" cy="114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uk-UA" alt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353"/>
            <a:ext cx="10972800" cy="45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uk-UA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5605"/>
            <a:ext cx="2844800" cy="366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5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52CD9B2-CAFF-4075-A389-E90186018C25}" type="datetime1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5605"/>
            <a:ext cx="3860800" cy="366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15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5605"/>
            <a:ext cx="2844800" cy="366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5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9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5pPr>
      <a:lvl6pPr marL="439781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6pPr>
      <a:lvl7pPr marL="879561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7pPr>
      <a:lvl8pPr marL="1319342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8pPr>
      <a:lvl9pPr marL="1759123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9836" indent="-32983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1pPr>
      <a:lvl2pPr marL="714644" indent="-274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099452" indent="-2198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539232" indent="-2198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24" kern="1200">
          <a:solidFill>
            <a:schemeClr val="tx1"/>
          </a:solidFill>
          <a:latin typeface="+mn-lt"/>
          <a:ea typeface="+mn-ea"/>
          <a:cs typeface="+mn-cs"/>
        </a:defRPr>
      </a:lvl4pPr>
      <a:lvl5pPr marL="1979013" indent="-2198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24" kern="1200">
          <a:solidFill>
            <a:schemeClr val="tx1"/>
          </a:solidFill>
          <a:latin typeface="+mn-lt"/>
          <a:ea typeface="+mn-ea"/>
          <a:cs typeface="+mn-cs"/>
        </a:defRPr>
      </a:lvl5pPr>
      <a:lvl6pPr marL="2418794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6pPr>
      <a:lvl7pPr marL="2858574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7pPr>
      <a:lvl8pPr marL="3298355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8pPr>
      <a:lvl9pPr marL="3738136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781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561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342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123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8903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684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465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245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.gov.ru/Regulation/Npa/PublicView?npaID=2088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onsultant.ru/cons/cgi/online.cgi?req=doc&amp;base=PNPA&amp;n=9111&amp;cacheid=18120A694B195F866817A8FB61A82423&amp;mode=splus&amp;rnd=1rC4RQ#9fZ4XsUoDCd5JvHB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reestr.gov.ru/upload/Doc/19-upr/&#1057;&#1090;&#1088;&#1072;&#1090;&#1077;&#1075;&#1080;&#1103;_&#1088;&#1072;&#1079;&#1074;&#1080;&#1090;&#1080;&#1103;_&#1043;&#1080;&#1050;_2030(41&#1083;.)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obedinskij-gg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osreestr.gov.ru/upload/Doc/19-upr/&#1057;&#1090;&#1088;&#1072;&#1090;&#1077;&#1075;&#1080;&#1103;_&#1088;&#1072;&#1079;&#1074;&#1080;&#1090;&#1080;&#1103;_&#1043;&#1080;&#1050;_2030(41&#1083;.)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3924" y="1873428"/>
            <a:ext cx="12117830" cy="1966478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СТРАТЕГИЯ УПРАЗДНЕННОЙ ОТРАСЛИ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3426" y="4419600"/>
            <a:ext cx="10045148" cy="18669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Побединский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организация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«Российское общество геодезии, картографии и землеустройства»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3050" y="12261"/>
            <a:ext cx="90760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XXIV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научно-техническая конференция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РЕАЛЬНОСТЬ: космические и пространственные данные, технологии обработки»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52" y="42349"/>
            <a:ext cx="1647002" cy="1080000"/>
          </a:xfrm>
          <a:prstGeom prst="rect">
            <a:avLst/>
          </a:prstGeom>
        </p:spPr>
      </p:pic>
      <p:pic>
        <p:nvPicPr>
          <p:cNvPr id="9" name="Picture 2" descr="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" y="2909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СТРАТЕГИИ В СФЕРЕ ГЕОДЕЗИИ И КАРТОГРАФИИ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05851" y="1641483"/>
            <a:ext cx="34671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Постановка и рассмотрение проблемы восстановления и развития топографо-геодезического и картографического обеспечения Российской Федерации определена поручением Правительства Российской Федерации от 09.12.2014 г. № РД-П9-9074.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" y="514349"/>
            <a:ext cx="8682700" cy="63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2015 ГОДА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19050" y="1608087"/>
            <a:ext cx="1217295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«Стратегии топографо-геодезического и картографического обеспечения Российской Федерации на перспективу до 2030 года» был разработан в установленные сроки. 17 марта 2015 г. проект был размещен на Федеральном портале проектов нормативных правовых актов и 1 апреля 2015 г. было завершено его общественное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https://regulation.gov.ru/Regulation/Npa/PublicView?npaID=20889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положения Стратегии были одобрены участниками XXXVII сессии Межгосударственного совета по геодезии, картографии, кадастру и дистанционному зондированию Земли государств-участников СНГ в 2015 г. Проект размещен в справочной правовой системе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КонсультантПлюс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https://www.consultant.ru/cons/cgi/online.cgi?req=doc&amp;base=PNPA&amp;n=9111&amp;cacheid=18120A694B195F866817A8FB61A82423&amp;mode=splus&amp;rnd=1rC4RQ#9fZ4XsUoDCd5JvHB3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сожалению, Стратегия, Государственная программа по ее реализации и проекты нормативных документов не были представлены Минэкономразвития в Правительство Российской Федерации и, соответственно не были приняты. Заменить стратегические документы по мнению Минэкономразвития должен был новый Федеральный закон «О геодезии, картографии и пространственных данных и о внесении изменений в отдельные законодательные акты Российской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Федерации»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подзаконные акты. Как результат до последнего времени сфера геодезии и картографии была лишена стратегических документов и соответственно стратегических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441331"/>
            <a:ext cx="10714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Поручением было определено в срок до 01.04.2015 г. разработать и внести в Правительство Российской Федерации в установленном порядке проект Стратегии топографо-геодезического и картографического обеспечения Российской Федерации на перспективу до 2030 года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2025 ГОДА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31269" y="2161350"/>
            <a:ext cx="88607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Росреестром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соответствии с указанием Президента Российской Федерации от 18.05.2022 № Пр-856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«Стратегии развития сферы геодезии, картографии, пространственных данных и использования геоинформационных технологий до 2030 года и на перспективу до 2036 года» опубликован на сайте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27 февраля 2025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https://rosreestr.gov.ru/upload/Doc/19-upr/Стратегия_развития_ГиК_2030(41л.).pdf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Федеральном портале проектов нормативных правовых актов проект не размещен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вдаваясь в подробный анализ представленной Стратегии, хотелось бы отметить некоторые моменты. Первый из них – сроки. Выполнение указания Президента Российской Федерации от 18 мая 2022 г. № Пр-856 осуществлялось 3 года с 2022 по 2025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действия Стратегии формально больше 6 лет, но фактически стратегия подготовлена до 2030 года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9116"/>
            <a:ext cx="107143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2019-2020 гг. предпринимались попытки разработать Основы государственной политики в области геодезии и картографии. К сожалению, проект документа не был размещен на сайте Федеральном портале проектов нормативных правовых актов, на официальных сайтах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АО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Роскартография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и ФГБУ «Центр геодезии, картографии и ИПД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" y="2149568"/>
            <a:ext cx="3317997" cy="46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2025 ГОДА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742250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увеличение роли пространственных данных в решении задач социально-экономического и пространственного развития страны, обороны и безопасности государства;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 обеспечение ускоренного перехода к использованию отечественных геоинформационных технологий.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Кроме того сформулированы еще 8 основных целей развития сферы геодезии, картографии, пространственных данных и использования геоинформационных технологий до 2036 года. Первая из которых «обеспечение пространственными данными процессов принятия решений в сфере государственного управления, обороны страны, безопасности государства, обеспечения правопорядка, ведения бизнеса …». Разработчики Стратегии по-видимому считали, что ранее пространственные данные для принятия решений решительно не использовались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Третий момент – ресурсное обеспечение.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достижения поставленных 11 (3+8) целей в Стратегии сформулированы 15 требующих решения задач, в том числе выполнение научно-исследовательских и опытно-конструкторских работ.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всех этих целей и решение всех задач возложено на публично-правовую компанию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Роскадастр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5316"/>
            <a:ext cx="104013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Второй момент - целеполагание. Целями разработки и реализации Стратегии обозначены: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 завершение цифровой трансформации и обеспечение долгосрочного устойчивого развития рассматриваемой сферы государственного управления;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2025 ГОДА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050" y="2854267"/>
            <a:ext cx="1219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Также к видам деятельности указанной компании отнесены организация и осуществление производства, а также ремонт геодезической, маркшейдерской, картографической, фотограмметрической и навигационной техники, приборов и инструментов».</a:t>
            </a:r>
          </a:p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этом в Стратегии отмечено, что для выполнения работ, оказания услуг в целях обеспечения реализации предусмотренных законодательством Российской Федерации полномочий Минобороны России по отдельным направлениям геодезической и картографической деятельности создано 2 федеральных бюджетных и одно казенное учреждение: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 ФБУ «945 Главный центр космический геодезии, навигации и картографии Минобороны России»;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 ФБУ «946 Главный центр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геопространственной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информации Минобороны России»;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 ФКУ «280 Центральное картографическое производство Военно-Морского Флота».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это не считая 27-го Центрального научно-исследовательского института Минобороны России, в состав которого входит «Научно-исследовательский центр топогеодезического и навигационного обеспечения ( НИЦ ТГНО)».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21016"/>
            <a:ext cx="107143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следует из текста Стратегии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единственной организацией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осуществляющей ее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реализацию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является публично-правовая компания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Роскадастр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«к полномочиям, функциям и видам деятельности которой отнесено осуществление геодезической и картографической деятельности (в том числе для нужд обороны и безопасности), включая поиск, сбор, хранение, обработку, предоставление и распространение пространственных данных, в том числе с использованием информационных систем, метрологическое обеспечение геодезической и картографической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5556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929197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Вопросам анализа мировых трендов развития сферы геодезии и картографии, разработки стратегических направлений и первоочередных задач посвящены многочисленные исследования последних лет, такие 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государственной политике в отрасли геодезии и картографии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(2020),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«Исследование мировых трендов и обоснование направлений развития сферы геодезии и картографии РФ до 2030 года»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(2021),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геопространственной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деятельности в России: стратегические направления и первоочередные задачи»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(2023),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государственной политике в сфере геодезии, картографии,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геопространственных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данных и развитии системы обеспечения пространственными данными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(2025)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др. К сожалению эти исследования практически не нашли отражения в проекте «Стратегии развития сферы геодезии, картографии, пространственных данных и использования геоинформационных технологий до 2030 года и на перспективу до 2036 года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Предпринимаемые в 2025 году действия ППК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Роскадастр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по присоединению межрегиональных филиалов – «бывших предприятий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Роскартографии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к территориальным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филиалам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«бывшим кадастровым палатам» приведет к окончательной ликвидации отрасли геодезии и картографии как «совокупности всех производственных единиц, осуществляющих преимущественно одинаковый или сходный вид производительной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деятельности».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чего в сложившейся ситуации нужна «Стратегии развития сферы геодезии, картографии, пространственных данных и использования геоинформационных технологий до 2030 года и на перспективу до 2036 года», как отраслевой документ стратегического планирования Российской Федерации? Для формального исполнения указания Президента Российской Федерации?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1343" y="595192"/>
            <a:ext cx="21697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28900" y="1919796"/>
            <a:ext cx="7353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851" y="3734395"/>
            <a:ext cx="115443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Межрегиональная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общественная организация «Российское общество геодезии, картографии и землеустройства», Волгоградский проспект, д. 45, стр. 1, оф. 631, 109316, Москва, Россия, e-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pobedinskij-gg@yandex.ru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5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62500" y="1011568"/>
            <a:ext cx="7353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Существует точка зрения, что стратегическое планирование в Российской Федерации началось после выхода в 2012 году известной книги Анатолия Александровича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Вассермана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Нурали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Нурисламовича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Латыпова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«Острая стратегическая недостаточность. Страна на перепутье», основным мотивом которой был «Лучше маленькая стратегия, чем большая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тактика».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действительно, создается впечатление, что очень многие предложения из этой книги были самым внимательным образом рассмотрены и приняты к реализации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Россия имеет многолетний опыт методологических разработок по стратегическому планированию, разработок долгосрочных планов развития экономики страны и уникальный опыт их реализации в своей практической деятельности ВСНХ и Госплана СССР. Советское планирование начиналось с отраслевых годовых планов, но уже в начале 20-х гг. прошлого века был принят долгосрочный государственный план, разработанный по заданию и под личным руководством В. И. Ленина в 1920-1922гг. Государственный план электрификации России (ГОЭЛРО) был разработан Государственной комиссией по электрификации под руководством Г.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Кржижановского.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1997"/>
            <a:ext cx="4572001" cy="56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62200" y="1411618"/>
            <a:ext cx="97917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Термин «стратегическое планирование» появился в конце 60-х и начале 70-х годов для разграничения между стратегическим и текущим планированием.</a:t>
            </a:r>
          </a:p>
          <a:p>
            <a:pPr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документами, определяющими образ будущего советского государства, были: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- Комплексная программа научно-технического прогресса (срок 20 лет);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- Генеральная схема развития и размещения производительных сил (срок 15 лет);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- Основные направления социально-экономического развития (срок 10 лет);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- Пятилетний план социально-экономического развития (срок 5 лет);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- Баланс народного хозяйства (срок 1 год);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- Целевые программы (сроки различные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советского опыта централизованного планирования подтверждается многочисленными публикациями, такими как «Опыт государственного стратегического планирования в СССР в теоретических и эмпирических исследованиях»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(2019),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«Анализ опыта КП НТП СССР с позиций формирования современных научных подходов к модернизации промышленности России»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(2021)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 сохраняющейся актуальности опыта советского планирования свидетельствует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выход в 2014 году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третьего, переработанного издания учебника (первое издание 1979 г.) заслуженного профессора экономических систем, специалиста по экономике переходного периода Амстердамского университета Майкла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Эллмана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Socialist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Planning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96464"/>
            <a:ext cx="2209801" cy="333253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" y="3429000"/>
            <a:ext cx="2165667" cy="3332536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362200" y="441331"/>
            <a:ext cx="8352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1926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1928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комиссия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Госплана СССР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 руководством П. С.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Осадчева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В. А. Базарова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разработала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генеральный план развития народного хозяйства СССР на 1928-1940 гг.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62500" y="916318"/>
            <a:ext cx="73533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Вопросы стратегического планирования в Российской Федерации рассматривались задолго до выхода в 2012 году книги «Острая стратегическая недостаточность. Страна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перепутье».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июле 1995 г. был подписан Федеральный закон «О государственном прогнозировании и программах социально-экономического развития Российской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Федерации».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Закон определил Государственное прогнозирование социально-экономического развития Российской Федерации как систему научно обоснованных представлений о направлениях социально-экономического развития Российской Федерации, основанных на законах рыночного хозяйствования. Закон установил, что Правительство Российской Федерации обеспечивает разработку государственных прогнозов социально-экономического развития Российской Федерации 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долгосрочную (10 лет), среднесрочную (3-5 лет)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краткосрочную (1 год)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перспективы в целом по Российской Федерации, по народнохозяйственным комплексам и отраслям экономики, по регионам.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495298"/>
            <a:ext cx="4505228" cy="63436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125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62500" y="916318"/>
            <a:ext cx="73533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Первый в современной истории России опыт законодательного регулирования процессов стратегического планирования относится к 2009 году. В мае 2009 г. был подписан Указ Президента Российской Федерации «Об основах стратегического планирования в Российской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Федерации».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Широкую известность он не получил по одной специфической причине: на нем стоял гриф «Для служебного пользования» и он не был опубликован. Что, впрочем, не помешало тексту Указа появиться в интернете примерно через год после издания. В соответствии с Указом стратегическое планирование осуществляется на долгосрочную (10-20 лет), среднесрочную (5-10 лет) и краткосрочную (3-5 лет) перспективу на федеральном, региональном (федеральный округ, субъект Российской Федерации), межрегиональном (межрегиональные территориально-производственные комплексы), межотраслевом и отраслевом уровне.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950" y="2243342"/>
            <a:ext cx="3981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ДСП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62500" y="1011568"/>
            <a:ext cx="73533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закон «О стратегическом планировании в Российской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Федерации»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вместе с рядом подзаконных постановлений и распоряжений Правительства Российской Федерации составляет на сегодня основу правового регулирования в сфере стратегического планирования.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закон определяет: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 понятие стратегического планирования и базовую терминологию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целеполагание, планирование, прогнозирование, программирование);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 понятия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долгосрочного (более 6 лет)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среднесрочного (3-6 лет)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периодов для целей планирования, прогнозирования и программирования;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 полномочия органов государственной власти РФ, органов государственной власти субъектов РФ и органов местного самоуправления в сфере стратегического планирования;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 структуру системы стратегического планирования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6748"/>
            <a:ext cx="4343399" cy="61350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246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СТРАТЕГИИ В СФЕРЕ ГЕОДЕЗИИ И КАРТОГРАФИИ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48200" y="1125868"/>
            <a:ext cx="73533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рамках подготовки доклада Президенту Российской Федерации о результатах мониторинга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правоприменения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Российской Федерации Минюст России в феврале 2022 г. учитывая опыт Межрегиональной общественной организации «Российское общество геодезии, картографии и землеустройства» в области земельных правоотношений, просил содействовать в подготовке доклада, а именно сообщить об известных проблемах законодательства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правоприменения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сфере осуществления геодезической и картографической деятельности и о предложениях по изменению законодательства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общество геодезии, картографии и землеустройства в своих предложениях сформулировало несколько проблем законодательства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правоприменения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сфере осуществления геодезической и картографической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деятельности.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Часть предложений Общества реализованы поправками в Федеральный закон «О геодезии, картографии и пространственных данных и о внесении изменений в отдельные законодательные акты Российской Федерации» в 2023 и 2024 гг.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6" y="615162"/>
            <a:ext cx="4276394" cy="6046590"/>
          </a:xfrm>
          <a:prstGeom prst="rect">
            <a:avLst/>
          </a:prstGeom>
          <a:ln w="3175">
            <a:solidFill>
              <a:srgbClr val="00B0F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9135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СТРАТЕГИИ В СФЕРЕ ГЕОДЕЗИИ И КАРТОГРАФИИ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48200" y="992518"/>
            <a:ext cx="73533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Одна из центральных проблем по мнению Общества это отсутствие стратегических документов и соответственно стратегических целей в сфере геодезии и картографии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Предложения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Общества были включены в «Доклад о результатах мониторинга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правоприменения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Российской Федерации за 2021 год», в который был включен раздел «Геодезическая и картографическая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деятельность».</a:t>
            </a:r>
          </a:p>
          <a:p>
            <a:pPr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докладе отмечено, «в связи с тем, что Концепция развития отрасли геодезии и картографии, утвержденная распоряжением Правительства Российской Федерации от 17 декабря 2010 г. № 2378-р, действовала до 2020 года, Правительством Российской Федерации во исполнение указания Президента Российской Федерации от 18 мая 2022 г. № Пр-856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Росреестру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совместно с заинтересованными федеральными органами исполнительной власти поручено рассмотреть вопрос о разработке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документа стратегического планирования, определяющего целевые ориентиры развития отрасли геодезии и картографии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6" y="634211"/>
            <a:ext cx="4276394" cy="604659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494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00"/>
            <a:ext cx="1040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СТРАТЕГИИ В СФЕРЕ ГЕОДЕЗИИ И КАРТОГРАФИИ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03" y="42350"/>
            <a:ext cx="1439597" cy="943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2172471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 опубликован на сайте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27 февраля 2025 года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https://rosreestr.gov.ru/upload/Doc/19-upr/Стратегия_развития_ГиК_2030(41л.).pdf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На Федеральном портале проектов нормативных правовых актов проект не размещен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Это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первый проект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разработке стратегического документа в сфере геодезии и картографии.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Одним из первых стратегических документов Минэкономразвития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сфере геодезии и картографии следует считать Концепцию развития отрасли геодезии и картографии до 2020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план мероприятий по ее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реализации. Недостаточный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уровень проработки мероприятий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Концепции,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несогласованность сроков реализации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привели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привели 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неполному их выполнению.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учетом материалов проверки, проведенной Контрольным управлением Президента Российской Федерации, Поручением Президента Российской Федерации от 30.09.2013 г. № Пр-2263 было определено принять неотложные меры по завершению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создания АО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Роскартография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», меры по совершенствованию системы государственного управления в области геодезии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картографии.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Внести в нормативно-правовую базу изменения, предусматривающие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координацию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картографо-геодезических работ федерального, регионального и отраслевого назначения и создание единой картографической и геодезической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5316"/>
            <a:ext cx="104013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соответствии с указанием Президента Российской Федерации от 18.05.2022 № Пр-856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Росреестром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совместно с заинтересованными федеральными органами исполнительной власти и организациями разработан проект «Стратегии развития сферы геодезии, картографии, пространственных данных и использования геоинформационных технологий до 2030 года и на перспективу до 2036 года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0315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ГБ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ГБУ" id="{6AF4E8AB-B2AA-4832-B22E-2CA8D650E051}" vid="{82AA06DF-B392-4761-A354-AC0055E6D27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ФГБУ</Template>
  <TotalTime>3536</TotalTime>
  <Words>1000</Words>
  <Application>Microsoft Office PowerPoint</Application>
  <PresentationFormat>Произвольный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ФГБУ</vt:lpstr>
      <vt:lpstr>СТРАТЕГИЯ УПРАЗДНЕННОЙ ОТРАСЛИ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Перевод материалов картографо-геодезических фондов из аналогового в цифровой  вид обеспечивает:</dc:title>
  <dc:creator>User</dc:creator>
  <cp:lastModifiedBy>Германович</cp:lastModifiedBy>
  <cp:revision>282</cp:revision>
  <cp:lastPrinted>2016-10-11T09:04:12Z</cp:lastPrinted>
  <dcterms:created xsi:type="dcterms:W3CDTF">2016-10-06T10:58:43Z</dcterms:created>
  <dcterms:modified xsi:type="dcterms:W3CDTF">2025-09-20T12:49:22Z</dcterms:modified>
</cp:coreProperties>
</file>