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6" r:id="rId3"/>
  </p:sldMasterIdLst>
  <p:notesMasterIdLst>
    <p:notesMasterId r:id="rId17"/>
  </p:notesMasterIdLst>
  <p:sldIdLst>
    <p:sldId id="322" r:id="rId4"/>
    <p:sldId id="259" r:id="rId5"/>
    <p:sldId id="280" r:id="rId6"/>
    <p:sldId id="326" r:id="rId7"/>
    <p:sldId id="263" r:id="rId8"/>
    <p:sldId id="282" r:id="rId9"/>
    <p:sldId id="324" r:id="rId10"/>
    <p:sldId id="325" r:id="rId11"/>
    <p:sldId id="275" r:id="rId12"/>
    <p:sldId id="323" r:id="rId13"/>
    <p:sldId id="274" r:id="rId14"/>
    <p:sldId id="264" r:id="rId15"/>
    <p:sldId id="271" r:id="rId1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418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4" autoAdjust="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7AA76-E94D-4035-A017-C47569FA3EF1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9BF14-C9FF-462F-B3B9-3329583B6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1E459-F4D1-E744-BE6C-E5E5FD2220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8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1E459-F4D1-E744-BE6C-E5E5FD22200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62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BF14-C9FF-462F-B3B9-3329583B67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0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BF14-C9FF-462F-B3B9-3329583B67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1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BF14-C9FF-462F-B3B9-3329583B67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7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BF14-C9FF-462F-B3B9-3329583B67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0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BF14-C9FF-462F-B3B9-3329583B67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85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1E459-F4D1-E744-BE6C-E5E5FD22200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00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1E459-F4D1-E744-BE6C-E5E5FD22200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1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BF14-C9FF-462F-B3B9-3329583B678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2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99A346-126E-C87F-21E1-4FDFA812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33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96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3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31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73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8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88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0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9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28584"/>
            <a:ext cx="5457836" cy="414340"/>
          </a:xfrm>
        </p:spPr>
        <p:txBody>
          <a:bodyPr/>
          <a:lstStyle>
            <a:lvl1pPr>
              <a:defRPr sz="2400" baseline="0">
                <a:solidFill>
                  <a:srgbClr val="418FDE"/>
                </a:solidFill>
              </a:defRPr>
            </a:lvl1pPr>
          </a:lstStyle>
          <a:p>
            <a:r>
              <a:rPr lang="ru-RU"/>
              <a:t>Название слайда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66" y="4798236"/>
            <a:ext cx="35719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18FDE"/>
                </a:solidFill>
                <a:latin typeface="TT Firs Neue" pitchFamily="2" charset="-52"/>
              </a:defRPr>
            </a:lvl1pPr>
          </a:lstStyle>
          <a:p>
            <a:fld id="{098EBDEB-2D3D-4550-A7C8-3F10F3D99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8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9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4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5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2272396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F94B-6D9F-4FDD-9BFB-84F488B739AD}" type="datetime1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03999"/>
            <a:ext cx="395064" cy="27384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18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66" y="4798236"/>
            <a:ext cx="35719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18FDE"/>
                </a:solidFill>
                <a:latin typeface="TT Firs Neue" pitchFamily="2" charset="-52"/>
              </a:defRPr>
            </a:lvl1pPr>
          </a:lstStyle>
          <a:p>
            <a:fld id="{098EBDEB-2D3D-4550-A7C8-3F10F3D99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28584"/>
            <a:ext cx="5457836" cy="414340"/>
          </a:xfrm>
        </p:spPr>
        <p:txBody>
          <a:bodyPr/>
          <a:lstStyle>
            <a:lvl1pPr>
              <a:defRPr sz="2400" baseline="0">
                <a:solidFill>
                  <a:srgbClr val="418FDE"/>
                </a:solidFill>
              </a:defRPr>
            </a:lvl1pPr>
          </a:lstStyle>
          <a:p>
            <a:r>
              <a:rPr lang="ru-RU"/>
              <a:t>Название слайда</a:t>
            </a:r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0"/>
            <a:ext cx="8388424" cy="41151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4860000"/>
            <a:ext cx="720000" cy="2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645364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66" y="4798236"/>
            <a:ext cx="35719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18FDE"/>
                </a:solidFill>
                <a:latin typeface="TT Firs Neue" pitchFamily="2" charset="-52"/>
              </a:defRPr>
            </a:lvl1pPr>
          </a:lstStyle>
          <a:p>
            <a:fld id="{098EBDEB-2D3D-4550-A7C8-3F10F3D99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4282" y="228584"/>
            <a:ext cx="5457836" cy="414340"/>
          </a:xfrm>
        </p:spPr>
        <p:txBody>
          <a:bodyPr/>
          <a:lstStyle>
            <a:lvl1pPr>
              <a:defRPr sz="2400" baseline="0">
                <a:solidFill>
                  <a:srgbClr val="418FDE"/>
                </a:solidFill>
              </a:defRPr>
            </a:lvl1pPr>
          </a:lstStyle>
          <a:p>
            <a:r>
              <a:rPr lang="ru-RU"/>
              <a:t>Название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9563883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000246"/>
            <a:ext cx="4543428" cy="365507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16C6F7-E204-16A0-C356-C7FAB98F25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322" y="3067582"/>
            <a:ext cx="8425355" cy="910288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F675E2-CC6B-9843-85F5-53BB779C51E1}"/>
              </a:ext>
            </a:extLst>
          </p:cNvPr>
          <p:cNvSpPr/>
          <p:nvPr/>
        </p:nvSpPr>
        <p:spPr>
          <a:xfrm>
            <a:off x="270018" y="270000"/>
            <a:ext cx="8604110" cy="4603500"/>
          </a:xfrm>
          <a:prstGeom prst="rect">
            <a:avLst/>
          </a:prstGeom>
          <a:noFill/>
          <a:ln w="25400">
            <a:solidFill>
              <a:srgbClr val="2F8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A8710-57B3-5A4F-9815-421AF9DADB19}"/>
              </a:ext>
            </a:extLst>
          </p:cNvPr>
          <p:cNvSpPr/>
          <p:nvPr/>
        </p:nvSpPr>
        <p:spPr>
          <a:xfrm>
            <a:off x="269873" y="3900627"/>
            <a:ext cx="4301044" cy="972000"/>
          </a:xfrm>
          <a:prstGeom prst="rect">
            <a:avLst/>
          </a:prstGeom>
          <a:noFill/>
          <a:ln w="25400">
            <a:solidFill>
              <a:srgbClr val="2F8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E77785-1F59-1E4F-929F-963A5E4755BE}"/>
              </a:ext>
            </a:extLst>
          </p:cNvPr>
          <p:cNvSpPr/>
          <p:nvPr/>
        </p:nvSpPr>
        <p:spPr>
          <a:xfrm>
            <a:off x="229443" y="229500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9072B4-A5F0-9149-89BE-607851BA4D8E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4572073" y="270000"/>
            <a:ext cx="0" cy="4603500"/>
          </a:xfrm>
          <a:prstGeom prst="line">
            <a:avLst/>
          </a:prstGeom>
          <a:ln w="25400">
            <a:solidFill>
              <a:srgbClr val="2F8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BDA2BD7-FA02-8947-A191-DDD100F604C5}"/>
              </a:ext>
            </a:extLst>
          </p:cNvPr>
          <p:cNvSpPr/>
          <p:nvPr/>
        </p:nvSpPr>
        <p:spPr>
          <a:xfrm>
            <a:off x="8833480" y="229500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FF613-DCF9-B34E-9BC1-385ED94897B2}"/>
              </a:ext>
            </a:extLst>
          </p:cNvPr>
          <p:cNvSpPr/>
          <p:nvPr/>
        </p:nvSpPr>
        <p:spPr>
          <a:xfrm>
            <a:off x="4531498" y="4833000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5567A0-E6DF-024A-95FF-2F9B9B18615D}"/>
              </a:ext>
            </a:extLst>
          </p:cNvPr>
          <p:cNvSpPr/>
          <p:nvPr/>
        </p:nvSpPr>
        <p:spPr>
          <a:xfrm>
            <a:off x="228508" y="4828150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DA926F-DC17-4F43-B425-63951F1FBE6D}"/>
              </a:ext>
            </a:extLst>
          </p:cNvPr>
          <p:cNvSpPr/>
          <p:nvPr/>
        </p:nvSpPr>
        <p:spPr>
          <a:xfrm>
            <a:off x="13398615" y="6586109"/>
            <a:ext cx="94506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52EFDE-A6E9-4A41-A051-6C9C5D626D07}"/>
              </a:ext>
            </a:extLst>
          </p:cNvPr>
          <p:cNvSpPr txBox="1"/>
          <p:nvPr/>
        </p:nvSpPr>
        <p:spPr>
          <a:xfrm>
            <a:off x="514384" y="428519"/>
            <a:ext cx="1669883" cy="24237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975" dirty="0">
                <a:solidFill>
                  <a:srgbClr val="2F8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«РАКУРС»</a:t>
            </a:r>
            <a:endParaRPr lang="x-none" sz="975" dirty="0">
              <a:solidFill>
                <a:srgbClr val="2F8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9039D6-0944-944C-A206-FC9BA5734421}"/>
              </a:ext>
            </a:extLst>
          </p:cNvPr>
          <p:cNvSpPr/>
          <p:nvPr/>
        </p:nvSpPr>
        <p:spPr>
          <a:xfrm>
            <a:off x="269873" y="2927936"/>
            <a:ext cx="4301044" cy="972000"/>
          </a:xfrm>
          <a:prstGeom prst="rect">
            <a:avLst/>
          </a:prstGeom>
          <a:noFill/>
          <a:ln w="25400">
            <a:solidFill>
              <a:srgbClr val="2F8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A3939E-EE52-1F43-91B8-54E43992D4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929" y="3116914"/>
            <a:ext cx="2967230" cy="73930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42883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ru-RU" dirty="0"/>
              <a:t>Подзаголовок презентации</a:t>
            </a:r>
            <a:endParaRPr lang="x-none" dirty="0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39694A16-41B7-264E-9180-DF78D837E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928" y="1784614"/>
            <a:ext cx="2914839" cy="101707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450">
                <a:solidFill>
                  <a:srgbClr val="2F8FFE"/>
                </a:solidFill>
              </a:defRPr>
            </a:lvl1pPr>
            <a:lvl2pPr marL="342883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ru-RU" dirty="0"/>
              <a:t>Заголовок презентации</a:t>
            </a:r>
            <a:endParaRPr lang="x-none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B281999-0CE5-B04D-A5CC-0B119D0D5493}"/>
              </a:ext>
            </a:extLst>
          </p:cNvPr>
          <p:cNvSpPr/>
          <p:nvPr/>
        </p:nvSpPr>
        <p:spPr>
          <a:xfrm>
            <a:off x="4534588" y="229500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CD6E53-F517-E54D-B25A-F2DBCAF2B388}"/>
              </a:ext>
            </a:extLst>
          </p:cNvPr>
          <p:cNvSpPr/>
          <p:nvPr/>
        </p:nvSpPr>
        <p:spPr>
          <a:xfrm>
            <a:off x="229443" y="3856692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36359F-916E-2748-A8E5-DBAB65AEB1C6}"/>
              </a:ext>
            </a:extLst>
          </p:cNvPr>
          <p:cNvSpPr/>
          <p:nvPr/>
        </p:nvSpPr>
        <p:spPr>
          <a:xfrm>
            <a:off x="229443" y="2885234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CEC9E46-51BA-E845-B992-B245E3902020}"/>
              </a:ext>
            </a:extLst>
          </p:cNvPr>
          <p:cNvSpPr/>
          <p:nvPr/>
        </p:nvSpPr>
        <p:spPr>
          <a:xfrm>
            <a:off x="4530992" y="3856692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3CAAF74-FAE4-5945-85C7-6B5F85EB2359}"/>
              </a:ext>
            </a:extLst>
          </p:cNvPr>
          <p:cNvSpPr/>
          <p:nvPr/>
        </p:nvSpPr>
        <p:spPr>
          <a:xfrm>
            <a:off x="4530992" y="2885234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56021D-006C-4344-AF33-E7E2A0AAA1A6}"/>
              </a:ext>
            </a:extLst>
          </p:cNvPr>
          <p:cNvSpPr/>
          <p:nvPr/>
        </p:nvSpPr>
        <p:spPr>
          <a:xfrm>
            <a:off x="7006350" y="3900627"/>
            <a:ext cx="1866619" cy="972000"/>
          </a:xfrm>
          <a:prstGeom prst="rect">
            <a:avLst/>
          </a:prstGeom>
          <a:noFill/>
          <a:ln w="25400">
            <a:solidFill>
              <a:srgbClr val="2F8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26EE25-5513-9C4F-B993-DF52162A4E22}"/>
              </a:ext>
            </a:extLst>
          </p:cNvPr>
          <p:cNvSpPr/>
          <p:nvPr/>
        </p:nvSpPr>
        <p:spPr>
          <a:xfrm>
            <a:off x="8833480" y="3856692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F05AC0-280A-0449-AB81-23FDC10B1C1E}"/>
              </a:ext>
            </a:extLst>
          </p:cNvPr>
          <p:cNvSpPr/>
          <p:nvPr/>
        </p:nvSpPr>
        <p:spPr>
          <a:xfrm>
            <a:off x="6966426" y="3856692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7C3C09-6726-A248-87F6-E1DC1C69C0ED}"/>
              </a:ext>
            </a:extLst>
          </p:cNvPr>
          <p:cNvSpPr/>
          <p:nvPr/>
        </p:nvSpPr>
        <p:spPr>
          <a:xfrm>
            <a:off x="8832541" y="4828150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D1A540-19C5-2D40-ADB1-98E91865E856}"/>
              </a:ext>
            </a:extLst>
          </p:cNvPr>
          <p:cNvSpPr/>
          <p:nvPr/>
        </p:nvSpPr>
        <p:spPr>
          <a:xfrm>
            <a:off x="6966426" y="4828150"/>
            <a:ext cx="81005" cy="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75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306A80-665B-44A5-96BD-FC85EDEB63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26" y="4135573"/>
            <a:ext cx="1352066" cy="5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15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8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9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02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8"/>
            <a:ext cx="4543428" cy="36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  <p:sldLayoutId id="2147483653" r:id="rId5"/>
  </p:sldLayoutIdLst>
  <p:transition>
    <p:zoom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E8E8E8"/>
          </a:solidFill>
          <a:latin typeface="TT Firs Neue DemiBold" pitchFamily="2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3E97-117C-B144-B1C5-9AA6F238F94F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AB0B-7ABF-E143-99C2-5D10E6EA3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0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3E97-117C-B144-B1C5-9AA6F238F94F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AB0B-7ABF-E143-99C2-5D10E6EA3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acurs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2E48AF9-E499-44F4-B066-7175096B2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929" y="3057784"/>
            <a:ext cx="3910214" cy="681725"/>
          </a:xfrm>
        </p:spPr>
        <p:txBody>
          <a:bodyPr/>
          <a:lstStyle/>
          <a:p>
            <a:r>
              <a:rPr lang="ru-RU" sz="1500" dirty="0"/>
              <a:t>Смирнов Алексей</a:t>
            </a:r>
            <a:br>
              <a:rPr lang="ru-RU" sz="1500" dirty="0"/>
            </a:br>
            <a:r>
              <a:rPr lang="ru-RU" sz="1500" dirty="0"/>
              <a:t>Отдел технической поддержки,</a:t>
            </a:r>
            <a:r>
              <a:rPr lang="en-US" sz="1500" dirty="0"/>
              <a:t> </a:t>
            </a:r>
            <a:r>
              <a:rPr lang="ru-RU" sz="1500" dirty="0"/>
              <a:t>АО «РАКУРС»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CEE823-DFB6-472F-B786-D0206F91D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929" y="838843"/>
            <a:ext cx="3910214" cy="1433021"/>
          </a:xfrm>
        </p:spPr>
        <p:txBody>
          <a:bodyPr/>
          <a:lstStyle/>
          <a:p>
            <a:r>
              <a:rPr lang="ru-RU" sz="2100" dirty="0"/>
              <a:t>Компенсация искажений, вызванных использованием шторно-щелевого затвора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36B60-6526-E411-E304-B34C87205FA3}"/>
              </a:ext>
            </a:extLst>
          </p:cNvPr>
          <p:cNvSpPr txBox="1"/>
          <p:nvPr/>
        </p:nvSpPr>
        <p:spPr>
          <a:xfrm>
            <a:off x="460636" y="4024767"/>
            <a:ext cx="411136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Совместная международная научно-техническая конференция «ЦИФРОВАЯ РЕАЛЬНОСТЬ: космические и пространственные данные, технологии обработки»</a:t>
            </a:r>
            <a:b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сентября</a:t>
            </a:r>
            <a:r>
              <a:rPr lang="en-US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1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∣</a:t>
            </a:r>
            <a:r>
              <a:rPr lang="ru-RU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Минск, Республика Беларусь</a:t>
            </a:r>
          </a:p>
        </p:txBody>
      </p:sp>
      <p:pic>
        <p:nvPicPr>
          <p:cNvPr id="7" name="Рисунок 6" descr="Изображение выглядит как линия, снимок экран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A0B075D-59CE-4692-F289-17411B499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89" y="576774"/>
            <a:ext cx="2364793" cy="26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C7337AF1-3431-F1B5-5C62-21B7A9074762}"/>
              </a:ext>
            </a:extLst>
          </p:cNvPr>
          <p:cNvSpPr txBox="1">
            <a:spLocks/>
          </p:cNvSpPr>
          <p:nvPr/>
        </p:nvSpPr>
        <p:spPr>
          <a:xfrm>
            <a:off x="221656" y="137788"/>
            <a:ext cx="8429684" cy="4143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400" b="1" dirty="0">
                <a:solidFill>
                  <a:srgbClr val="418FDE"/>
                </a:solidFill>
                <a:latin typeface="+mn-lt"/>
                <a:ea typeface="+mn-ea"/>
                <a:cs typeface="Arial" panose="020B0604020202020204" pitchFamily="34" charset="0"/>
              </a:rPr>
              <a:t>Влияние шторно-щелевого затвора на точность </a:t>
            </a:r>
            <a:br>
              <a:rPr lang="ru-RU" sz="2400" b="1" dirty="0">
                <a:solidFill>
                  <a:srgbClr val="418FDE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18FDE"/>
                </a:solidFill>
                <a:latin typeface="+mn-lt"/>
                <a:ea typeface="+mn-ea"/>
                <a:cs typeface="Arial" panose="020B0604020202020204" pitchFamily="34" charset="0"/>
              </a:rPr>
              <a:t>построения цифровой модели поверхности</a:t>
            </a:r>
          </a:p>
        </p:txBody>
      </p:sp>
      <p:pic>
        <p:nvPicPr>
          <p:cNvPr id="4" name="Рисунок 3" descr="Изображение выглядит как карт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4668C01-C453-A685-54D6-B5EB0678F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7" y="908705"/>
            <a:ext cx="6860682" cy="4171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292DC4-85BC-A4D4-B788-F120217B097C}"/>
              </a:ext>
            </a:extLst>
          </p:cNvPr>
          <p:cNvSpPr txBox="1"/>
          <p:nvPr/>
        </p:nvSpPr>
        <p:spPr>
          <a:xfrm>
            <a:off x="6635381" y="4180114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После</a:t>
            </a:r>
          </a:p>
        </p:txBody>
      </p:sp>
    </p:spTree>
    <p:extLst>
      <p:ext uri="{BB962C8B-B14F-4D97-AF65-F5344CB8AC3E}">
        <p14:creationId xmlns:p14="http://schemas.microsoft.com/office/powerpoint/2010/main" val="338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BDEB-2D3D-4550-A7C8-3F10F3D9982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3800" y="242938"/>
            <a:ext cx="8429684" cy="414340"/>
          </a:xfrm>
        </p:spPr>
        <p:txBody>
          <a:bodyPr/>
          <a:lstStyle/>
          <a:p>
            <a:r>
              <a:rPr lang="ru-RU" sz="2800" b="1" dirty="0">
                <a:latin typeface="+mj-lt"/>
                <a:ea typeface="+mn-ea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693CF4C1-E781-4613-9819-3501B0FBAA67}"/>
              </a:ext>
            </a:extLst>
          </p:cNvPr>
          <p:cNvSpPr txBox="1"/>
          <p:nvPr/>
        </p:nvSpPr>
        <p:spPr>
          <a:xfrm>
            <a:off x="1058258" y="1166473"/>
            <a:ext cx="68207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18FDE"/>
              </a:buClr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Для получения максимально возможной точности фототриангуляции снимков, выполненных шторно-щелевыми камерами:</a:t>
            </a:r>
          </a:p>
          <a:p>
            <a:pPr algn="just">
              <a:buClr>
                <a:srgbClr val="418FDE"/>
              </a:buClr>
            </a:pPr>
            <a:endParaRPr lang="ru-RU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Clr>
                <a:srgbClr val="418FD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Не снимать подобными камерами высотные объекты на низкой высоте съемки: высотные дома, горы и пр.</a:t>
            </a:r>
          </a:p>
          <a:p>
            <a:pPr marL="285750" indent="-285750" algn="just">
              <a:buClr>
                <a:srgbClr val="418FDE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Clr>
                <a:srgbClr val="418FDE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Равнинная местность (в зависимости от перепада высот значение остаточных погрешностей может быть большим)</a:t>
            </a:r>
          </a:p>
          <a:p>
            <a:pPr algn="just">
              <a:buClr>
                <a:srgbClr val="418FDE"/>
              </a:buClr>
            </a:pPr>
            <a:endParaRPr lang="ru-RU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65113" indent="-265113" algn="just">
              <a:buClr>
                <a:srgbClr val="418FDE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Наличие опорных точек, минимум 3 на блок, не лежащие на одной прямой</a:t>
            </a:r>
          </a:p>
          <a:p>
            <a:pPr marL="265113" indent="-265113" algn="just">
              <a:buClr>
                <a:srgbClr val="418FDE"/>
              </a:buClr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65113" indent="-265113" algn="just">
              <a:buClr>
                <a:srgbClr val="418FDE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Наличие измерений связующих точек на всех стереопарах и триплетах</a:t>
            </a:r>
          </a:p>
          <a:p>
            <a:pPr algn="just">
              <a:buClr>
                <a:srgbClr val="418FDE"/>
              </a:buClr>
            </a:pPr>
            <a:endParaRPr lang="ru-RU" sz="14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BDEB-2D3D-4550-A7C8-3F10F3D9982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228584"/>
            <a:ext cx="8429684" cy="414340"/>
          </a:xfrm>
        </p:spPr>
        <p:txBody>
          <a:bodyPr/>
          <a:lstStyle/>
          <a:p>
            <a:r>
              <a:rPr lang="ru-RU" sz="2800" b="1" dirty="0">
                <a:latin typeface="+mj-lt"/>
                <a:ea typeface="+mn-ea"/>
                <a:cs typeface="Arial" panose="020B0604020202020204" pitchFamily="34" charset="0"/>
              </a:rPr>
              <a:t>Статистика по проектам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5252D07-CC9A-783D-7272-5070A18A9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64882"/>
              </p:ext>
            </p:extLst>
          </p:nvPr>
        </p:nvGraphicFramePr>
        <p:xfrm>
          <a:off x="116875" y="811274"/>
          <a:ext cx="8896492" cy="3761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7675">
                  <a:extLst>
                    <a:ext uri="{9D8B030D-6E8A-4147-A177-3AD203B41FA5}">
                      <a16:colId xmlns:a16="http://schemas.microsoft.com/office/drawing/2014/main" val="1237035858"/>
                    </a:ext>
                  </a:extLst>
                </a:gridCol>
                <a:gridCol w="363506">
                  <a:extLst>
                    <a:ext uri="{9D8B030D-6E8A-4147-A177-3AD203B41FA5}">
                      <a16:colId xmlns:a16="http://schemas.microsoft.com/office/drawing/2014/main" val="846609704"/>
                    </a:ext>
                  </a:extLst>
                </a:gridCol>
                <a:gridCol w="717060">
                  <a:extLst>
                    <a:ext uri="{9D8B030D-6E8A-4147-A177-3AD203B41FA5}">
                      <a16:colId xmlns:a16="http://schemas.microsoft.com/office/drawing/2014/main" val="1053869320"/>
                    </a:ext>
                  </a:extLst>
                </a:gridCol>
                <a:gridCol w="476603">
                  <a:extLst>
                    <a:ext uri="{9D8B030D-6E8A-4147-A177-3AD203B41FA5}">
                      <a16:colId xmlns:a16="http://schemas.microsoft.com/office/drawing/2014/main" val="2883844448"/>
                    </a:ext>
                  </a:extLst>
                </a:gridCol>
                <a:gridCol w="444906">
                  <a:extLst>
                    <a:ext uri="{9D8B030D-6E8A-4147-A177-3AD203B41FA5}">
                      <a16:colId xmlns:a16="http://schemas.microsoft.com/office/drawing/2014/main" val="1478085863"/>
                    </a:ext>
                  </a:extLst>
                </a:gridCol>
                <a:gridCol w="396548">
                  <a:extLst>
                    <a:ext uri="{9D8B030D-6E8A-4147-A177-3AD203B41FA5}">
                      <a16:colId xmlns:a16="http://schemas.microsoft.com/office/drawing/2014/main" val="2095705995"/>
                    </a:ext>
                  </a:extLst>
                </a:gridCol>
                <a:gridCol w="454577">
                  <a:extLst>
                    <a:ext uri="{9D8B030D-6E8A-4147-A177-3AD203B41FA5}">
                      <a16:colId xmlns:a16="http://schemas.microsoft.com/office/drawing/2014/main" val="4039112977"/>
                    </a:ext>
                  </a:extLst>
                </a:gridCol>
                <a:gridCol w="435233">
                  <a:extLst>
                    <a:ext uri="{9D8B030D-6E8A-4147-A177-3AD203B41FA5}">
                      <a16:colId xmlns:a16="http://schemas.microsoft.com/office/drawing/2014/main" val="2389017991"/>
                    </a:ext>
                  </a:extLst>
                </a:gridCol>
                <a:gridCol w="396548">
                  <a:extLst>
                    <a:ext uri="{9D8B030D-6E8A-4147-A177-3AD203B41FA5}">
                      <a16:colId xmlns:a16="http://schemas.microsoft.com/office/drawing/2014/main" val="746485318"/>
                    </a:ext>
                  </a:extLst>
                </a:gridCol>
                <a:gridCol w="454577">
                  <a:extLst>
                    <a:ext uri="{9D8B030D-6E8A-4147-A177-3AD203B41FA5}">
                      <a16:colId xmlns:a16="http://schemas.microsoft.com/office/drawing/2014/main" val="726417130"/>
                    </a:ext>
                  </a:extLst>
                </a:gridCol>
                <a:gridCol w="541623">
                  <a:extLst>
                    <a:ext uri="{9D8B030D-6E8A-4147-A177-3AD203B41FA5}">
                      <a16:colId xmlns:a16="http://schemas.microsoft.com/office/drawing/2014/main" val="2723361428"/>
                    </a:ext>
                  </a:extLst>
                </a:gridCol>
                <a:gridCol w="554879">
                  <a:extLst>
                    <a:ext uri="{9D8B030D-6E8A-4147-A177-3AD203B41FA5}">
                      <a16:colId xmlns:a16="http://schemas.microsoft.com/office/drawing/2014/main" val="3174628185"/>
                    </a:ext>
                  </a:extLst>
                </a:gridCol>
                <a:gridCol w="596071">
                  <a:extLst>
                    <a:ext uri="{9D8B030D-6E8A-4147-A177-3AD203B41FA5}">
                      <a16:colId xmlns:a16="http://schemas.microsoft.com/office/drawing/2014/main" val="2464638887"/>
                    </a:ext>
                  </a:extLst>
                </a:gridCol>
                <a:gridCol w="396548">
                  <a:extLst>
                    <a:ext uri="{9D8B030D-6E8A-4147-A177-3AD203B41FA5}">
                      <a16:colId xmlns:a16="http://schemas.microsoft.com/office/drawing/2014/main" val="228449566"/>
                    </a:ext>
                  </a:extLst>
                </a:gridCol>
                <a:gridCol w="464249">
                  <a:extLst>
                    <a:ext uri="{9D8B030D-6E8A-4147-A177-3AD203B41FA5}">
                      <a16:colId xmlns:a16="http://schemas.microsoft.com/office/drawing/2014/main" val="112353544"/>
                    </a:ext>
                  </a:extLst>
                </a:gridCol>
                <a:gridCol w="415889">
                  <a:extLst>
                    <a:ext uri="{9D8B030D-6E8A-4147-A177-3AD203B41FA5}">
                      <a16:colId xmlns:a16="http://schemas.microsoft.com/office/drawing/2014/main" val="1233825183"/>
                    </a:ext>
                  </a:extLst>
                </a:gridCol>
              </a:tblGrid>
              <a:tr h="174844">
                <a:tc gridSpan="3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Средняя ошибка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Максимальная ошибка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24262"/>
                  </a:ext>
                </a:extLst>
              </a:tr>
              <a:tr h="6146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Проекты с </a:t>
                      </a:r>
                      <a:r>
                        <a:rPr lang="en-US" sz="1000" u="none" strike="noStrike" dirty="0">
                          <a:effectLst/>
                        </a:rPr>
                        <a:t>Rolling Shutter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GSD, 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Кол-во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Опора/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контроль</a:t>
                      </a: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Опора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Центры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Контроль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Связи (стереопары)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Связи (на снимках)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Опора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Контроль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601097"/>
                  </a:ext>
                </a:extLst>
              </a:tr>
              <a:tr h="174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XY,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Z,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XY,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Z,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XY,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Z,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XY,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Z,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XY,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XY,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Z,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XY,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Z,</a:t>
                      </a:r>
                      <a:r>
                        <a:rPr lang="ru-RU" sz="1000" u="none" strike="noStrike" dirty="0">
                          <a:effectLst/>
                        </a:rPr>
                        <a:t>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25291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Canon 550D без RS</a:t>
                      </a:r>
                      <a:r>
                        <a:rPr lang="ru-RU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*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</a:rPr>
                        <a:t>5/11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114.2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67.2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90.9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148.4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7010343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Canon 550D c RS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C1F0C8"/>
                          </a:highlight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</a:rPr>
                        <a:t>5/11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46.4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81.6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136.8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4019085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Sony NEX 5R без 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</a:rPr>
                        <a:t>5/5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74.6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97.3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53.6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186.2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291.9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65.0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302.8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7448650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Sony NEX 5R c 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C1F0C8"/>
                          </a:highlight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</a:rPr>
                        <a:t>5/5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63.9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63.2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4347542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Sony NEX 5N без 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FBE2D5"/>
                          </a:highlight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</a:rPr>
                        <a:t>5/89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139.5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70.8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60.5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125.1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132.2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1525197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Sony NEX 5N c 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C1F0C8"/>
                          </a:highlight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</a:rPr>
                        <a:t>5/89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71.3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67.3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73.7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4172521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Nikon D800 без RS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FBE2D5"/>
                          </a:highlight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</a:rPr>
                        <a:t>8/64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65.7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443241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Nikon D800 c RS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C1F0C8"/>
                          </a:highlight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</a:rPr>
                        <a:t>8/64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67.3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8296969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Sony UMC-R10C </a:t>
                      </a:r>
                      <a:r>
                        <a:rPr lang="ru-RU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без </a:t>
                      </a:r>
                      <a:r>
                        <a:rPr lang="en-US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FBE2D5"/>
                          </a:highlight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</a:rPr>
                        <a:t>5/7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112.1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80.8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5537997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Sony UMC-R10C c RS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C1F0C8"/>
                          </a:highlight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</a:rPr>
                        <a:t>5/7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74.8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5842846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Sony A5100 без RS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FBE2D5"/>
                          </a:highlight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</a:rPr>
                        <a:t>6/6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077637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Sony A5100 c RS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C1F0C8"/>
                          </a:highlight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</a:rPr>
                        <a:t>6/6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7032648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Sony A6300 </a:t>
                      </a:r>
                      <a:r>
                        <a:rPr lang="ru-RU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без </a:t>
                      </a:r>
                      <a:r>
                        <a:rPr lang="en-US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FBE2D5"/>
                          </a:highlight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</a:rPr>
                        <a:t>6/51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8533448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Sony A6300</a:t>
                      </a:r>
                      <a:r>
                        <a:rPr lang="ru-RU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c 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C1F0C8"/>
                          </a:highlight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</a:rPr>
                        <a:t>6/51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33.2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2598466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highlight>
                            <a:srgbClr val="FBE2D5"/>
                          </a:highlight>
                        </a:rPr>
                        <a:t>Sony A6000 без RS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FBE2D5"/>
                          </a:highlight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</a:rPr>
                        <a:t>5/18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23.0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73.7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38.6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50.8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40.7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BE2D5"/>
                          </a:highlight>
                          <a:latin typeface="+mn-lt"/>
                          <a:ea typeface="+mn-ea"/>
                          <a:cs typeface="+mn-cs"/>
                        </a:rPr>
                        <a:t>70.9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338618"/>
                  </a:ext>
                </a:extLst>
              </a:tr>
              <a:tr h="1748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  <a:highlight>
                            <a:srgbClr val="C1F0C8"/>
                          </a:highlight>
                        </a:rPr>
                        <a:t>Sony A6000 с RS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highlight>
                            <a:srgbClr val="C1F0C8"/>
                          </a:highlight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1F0C8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</a:rPr>
                        <a:t>5/18</a:t>
                      </a:r>
                    </a:p>
                  </a:txBody>
                  <a:tcPr marL="5897" marR="5897" marT="58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42.7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46.7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60.5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31.4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27.2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F0C8"/>
                          </a:highlight>
                          <a:latin typeface="+mn-lt"/>
                          <a:ea typeface="+mn-ea"/>
                          <a:cs typeface="+mn-cs"/>
                        </a:rPr>
                        <a:t>44.0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99127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A7F755-DA12-957F-E9D3-43160DE1DFA4}"/>
              </a:ext>
            </a:extLst>
          </p:cNvPr>
          <p:cNvSpPr txBox="1"/>
          <p:nvPr/>
        </p:nvSpPr>
        <p:spPr>
          <a:xfrm>
            <a:off x="116875" y="4573152"/>
            <a:ext cx="828460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cs typeface="Arial" panose="020B0604020202020204" pitchFamily="34" charset="0"/>
              </a:rPr>
              <a:t>*Без </a:t>
            </a:r>
            <a:r>
              <a:rPr lang="en-US" sz="1100" dirty="0">
                <a:cs typeface="Arial" panose="020B0604020202020204" pitchFamily="34" charset="0"/>
              </a:rPr>
              <a:t>RS – </a:t>
            </a:r>
            <a:r>
              <a:rPr lang="ru-RU" sz="1100" dirty="0">
                <a:cs typeface="Arial" panose="020B0604020202020204" pitchFamily="34" charset="0"/>
              </a:rPr>
              <a:t>без использования опции «Щелевой затвор», с </a:t>
            </a:r>
            <a:r>
              <a:rPr lang="en-US" sz="1100" dirty="0">
                <a:cs typeface="Arial" panose="020B0604020202020204" pitchFamily="34" charset="0"/>
              </a:rPr>
              <a:t>RS  - </a:t>
            </a:r>
            <a:r>
              <a:rPr lang="ru-RU" sz="1100" dirty="0">
                <a:cs typeface="Arial" panose="020B0604020202020204" pitchFamily="34" charset="0"/>
              </a:rPr>
              <a:t>с использованием опции «Щелевой затвор»</a:t>
            </a:r>
          </a:p>
          <a:p>
            <a:r>
              <a:rPr lang="ru-RU" sz="1100" dirty="0">
                <a:cs typeface="Arial" panose="020B0604020202020204" pitchFamily="34" charset="0"/>
              </a:rPr>
              <a:t> Снижение остаточных расхождений по связи на снимках  – от 6 до 25 %. </a:t>
            </a:r>
          </a:p>
          <a:p>
            <a:r>
              <a:rPr lang="ru-RU" sz="1100" dirty="0">
                <a:cs typeface="Arial" panose="020B0604020202020204" pitchFamily="34" charset="0"/>
              </a:rPr>
              <a:t> Снижение остаточных расхождений по связи на стереопарах – </a:t>
            </a:r>
            <a:r>
              <a:rPr lang="en-US" sz="1100" dirty="0">
                <a:cs typeface="Arial" panose="020B0604020202020204" pitchFamily="34" charset="0"/>
              </a:rPr>
              <a:t>XY</a:t>
            </a:r>
            <a:r>
              <a:rPr lang="ru-RU" sz="1100" dirty="0">
                <a:cs typeface="Arial" panose="020B0604020202020204" pitchFamily="34" charset="0"/>
              </a:rPr>
              <a:t> от 12 до 30%;</a:t>
            </a:r>
            <a:r>
              <a:rPr lang="en-US" sz="1100" dirty="0">
                <a:cs typeface="Arial" panose="020B0604020202020204" pitchFamily="34" charset="0"/>
              </a:rPr>
              <a:t> Z</a:t>
            </a:r>
            <a:r>
              <a:rPr lang="ru-RU" sz="1100" dirty="0">
                <a:cs typeface="Arial" panose="020B0604020202020204" pitchFamily="34" charset="0"/>
              </a:rPr>
              <a:t> от 11 до 30% </a:t>
            </a:r>
          </a:p>
        </p:txBody>
      </p:sp>
    </p:spTree>
    <p:extLst>
      <p:ext uri="{BB962C8B-B14F-4D97-AF65-F5344CB8AC3E}">
        <p14:creationId xmlns:p14="http://schemas.microsoft.com/office/powerpoint/2010/main" val="1650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D401ED98-BA2A-5746-B83A-470A709CEEB3}"/>
              </a:ext>
            </a:extLst>
          </p:cNvPr>
          <p:cNvCxnSpPr>
            <a:cxnSpLocks/>
          </p:cNvCxnSpPr>
          <p:nvPr/>
        </p:nvCxnSpPr>
        <p:spPr>
          <a:xfrm flipH="1">
            <a:off x="2449412" y="4157946"/>
            <a:ext cx="6879" cy="7454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61E309-8AAF-0E4C-B67D-2FC01B07D62D}"/>
              </a:ext>
            </a:extLst>
          </p:cNvPr>
          <p:cNvSpPr/>
          <p:nvPr/>
        </p:nvSpPr>
        <p:spPr>
          <a:xfrm>
            <a:off x="269676" y="235744"/>
            <a:ext cx="8602862" cy="46612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1F158D95-407B-6943-B3DE-140CD66E98A0}"/>
              </a:ext>
            </a:extLst>
          </p:cNvPr>
          <p:cNvCxnSpPr>
            <a:cxnSpLocks/>
          </p:cNvCxnSpPr>
          <p:nvPr/>
        </p:nvCxnSpPr>
        <p:spPr>
          <a:xfrm>
            <a:off x="4506811" y="235744"/>
            <a:ext cx="0" cy="38923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86CEDDA-1D47-B143-A9F5-79731DBD770E}"/>
              </a:ext>
            </a:extLst>
          </p:cNvPr>
          <p:cNvCxnSpPr>
            <a:cxnSpLocks/>
          </p:cNvCxnSpPr>
          <p:nvPr/>
        </p:nvCxnSpPr>
        <p:spPr>
          <a:xfrm>
            <a:off x="269676" y="4120985"/>
            <a:ext cx="8575357" cy="38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CE1E754E-AEE9-1B48-8730-89BE76D90B80}"/>
              </a:ext>
            </a:extLst>
          </p:cNvPr>
          <p:cNvSpPr/>
          <p:nvPr/>
        </p:nvSpPr>
        <p:spPr>
          <a:xfrm>
            <a:off x="234457" y="201295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018756DD-58B6-F14D-9301-8D6E1B3B8697}"/>
              </a:ext>
            </a:extLst>
          </p:cNvPr>
          <p:cNvSpPr/>
          <p:nvPr/>
        </p:nvSpPr>
        <p:spPr>
          <a:xfrm>
            <a:off x="234457" y="4832929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2A1B246-EB3B-F748-A35C-FCAD66CAE44F}"/>
              </a:ext>
            </a:extLst>
          </p:cNvPr>
          <p:cNvSpPr/>
          <p:nvPr/>
        </p:nvSpPr>
        <p:spPr>
          <a:xfrm>
            <a:off x="8821865" y="201295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2F88435E-9B22-EE47-9BE9-8E7FAF0A579A}"/>
              </a:ext>
            </a:extLst>
          </p:cNvPr>
          <p:cNvSpPr/>
          <p:nvPr/>
        </p:nvSpPr>
        <p:spPr>
          <a:xfrm>
            <a:off x="8831804" y="4832930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47D285C2-1483-7F4E-A116-B3FBD2FF732A}"/>
              </a:ext>
            </a:extLst>
          </p:cNvPr>
          <p:cNvSpPr/>
          <p:nvPr/>
        </p:nvSpPr>
        <p:spPr>
          <a:xfrm>
            <a:off x="8831804" y="4067617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7F10E7D2-2469-844D-AFBA-C05FEDB998E8}"/>
              </a:ext>
            </a:extLst>
          </p:cNvPr>
          <p:cNvSpPr/>
          <p:nvPr/>
        </p:nvSpPr>
        <p:spPr>
          <a:xfrm>
            <a:off x="224518" y="4077556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1A758867-C431-0B4F-BA05-27C66EE5CFAC}"/>
              </a:ext>
            </a:extLst>
          </p:cNvPr>
          <p:cNvSpPr/>
          <p:nvPr/>
        </p:nvSpPr>
        <p:spPr>
          <a:xfrm>
            <a:off x="2411126" y="4077556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650ED63F-AB7B-0147-AC6D-23B132DE3EC8}"/>
              </a:ext>
            </a:extLst>
          </p:cNvPr>
          <p:cNvSpPr/>
          <p:nvPr/>
        </p:nvSpPr>
        <p:spPr>
          <a:xfrm>
            <a:off x="2401187" y="4842868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5C6DCFA6-DAAA-B341-ABFD-4DD53722CDB6}"/>
              </a:ext>
            </a:extLst>
          </p:cNvPr>
          <p:cNvSpPr/>
          <p:nvPr/>
        </p:nvSpPr>
        <p:spPr>
          <a:xfrm>
            <a:off x="4466177" y="4075820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29AAF3-B205-2148-A40E-C107DCC4CB5F}"/>
              </a:ext>
            </a:extLst>
          </p:cNvPr>
          <p:cNvSpPr txBox="1"/>
          <p:nvPr/>
        </p:nvSpPr>
        <p:spPr>
          <a:xfrm>
            <a:off x="350065" y="4275353"/>
            <a:ext cx="20962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сентября</a:t>
            </a:r>
            <a:r>
              <a:rPr lang="en-US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</a:p>
          <a:p>
            <a:r>
              <a:rPr lang="ru-RU" sz="105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Минск, Республика Беларусь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20B8C3-B417-9943-95AE-492479084AF8}"/>
              </a:ext>
            </a:extLst>
          </p:cNvPr>
          <p:cNvSpPr txBox="1"/>
          <p:nvPr/>
        </p:nvSpPr>
        <p:spPr>
          <a:xfrm>
            <a:off x="2583338" y="4289203"/>
            <a:ext cx="1229470" cy="4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5" b="0" i="0" u="none" strike="noStrike" kern="1200" cap="none" spc="0" normalizeH="0" baseline="0" noProof="0" dirty="0" err="1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info@racurs.ru</a:t>
            </a: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005" b="0" i="0" u="none" strike="noStrike" kern="1200" cap="none" spc="0" normalizeH="0" baseline="0" noProof="0" dirty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5" b="0" i="0" u="none" strike="noStrike" kern="1200" cap="none" spc="0" normalizeH="0" baseline="0" noProof="0" dirty="0" err="1">
                <a:ln>
                  <a:noFill/>
                </a:ln>
                <a:solidFill>
                  <a:srgbClr val="418FD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www.racurs.ru</a:t>
            </a:r>
            <a:endParaRPr kumimoji="0" lang="ru-RU" sz="1005" b="0" i="0" u="none" strike="noStrike" kern="1200" cap="none" spc="0" normalizeH="0" baseline="0" noProof="0" dirty="0">
              <a:ln>
                <a:noFill/>
              </a:ln>
              <a:solidFill>
                <a:srgbClr val="418FD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934A93-DD31-3247-BF50-66C9BD73306A}"/>
              </a:ext>
            </a:extLst>
          </p:cNvPr>
          <p:cNvSpPr txBox="1"/>
          <p:nvPr/>
        </p:nvSpPr>
        <p:spPr>
          <a:xfrm>
            <a:off x="4148414" y="4293953"/>
            <a:ext cx="1524223" cy="4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Т: +7 495 720-51-27</a:t>
            </a:r>
            <a:b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Ф: + 7 495 120-40-17</a:t>
            </a:r>
            <a:endParaRPr kumimoji="0" lang="en-US" sz="1005" b="0" i="0" u="none" strike="noStrike" kern="1200" cap="none" spc="0" normalizeH="0" baseline="0" noProof="0" dirty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1686DBE-6E13-3D43-BE00-6576F6781280}"/>
              </a:ext>
            </a:extLst>
          </p:cNvPr>
          <p:cNvSpPr txBox="1"/>
          <p:nvPr/>
        </p:nvSpPr>
        <p:spPr>
          <a:xfrm>
            <a:off x="5979325" y="4306360"/>
            <a:ext cx="3164675" cy="4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129366, г. Москва, ул. Ярославская,</a:t>
            </a:r>
            <a:b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д. 13</a:t>
            </a:r>
            <a:r>
              <a:rPr kumimoji="0" lang="en-US" sz="1005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A, 3 </a:t>
            </a:r>
            <a:r>
              <a:rPr kumimoji="0" lang="ru-RU" sz="1005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этаж, оф. 15 </a:t>
            </a:r>
            <a:endParaRPr kumimoji="0" lang="en-US" sz="1005" b="0" i="0" u="none" strike="noStrike" kern="1200" cap="none" spc="0" normalizeH="0" baseline="0" noProof="0" dirty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A479FC-9216-3043-91AE-8BCCC23E9744}"/>
              </a:ext>
            </a:extLst>
          </p:cNvPr>
          <p:cNvSpPr txBox="1"/>
          <p:nvPr/>
        </p:nvSpPr>
        <p:spPr>
          <a:xfrm>
            <a:off x="1083817" y="1623524"/>
            <a:ext cx="2835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E9EE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B782CA-217E-6847-B2A6-2DACD3B3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19" y="1777330"/>
            <a:ext cx="2979708" cy="1149293"/>
          </a:xfrm>
          <a:prstGeom prst="rect">
            <a:avLst/>
          </a:prstGeom>
        </p:spPr>
      </p:pic>
      <p:sp>
        <p:nvSpPr>
          <p:cNvPr id="82" name="Овал 81">
            <a:extLst>
              <a:ext uri="{FF2B5EF4-FFF2-40B4-BE49-F238E27FC236}">
                <a16:creationId xmlns:a16="http://schemas.microsoft.com/office/drawing/2014/main" id="{69D34E31-7EF9-1A49-AE1E-3A2760FBD90E}"/>
              </a:ext>
            </a:extLst>
          </p:cNvPr>
          <p:cNvSpPr/>
          <p:nvPr/>
        </p:nvSpPr>
        <p:spPr>
          <a:xfrm>
            <a:off x="4466177" y="189620"/>
            <a:ext cx="90329" cy="9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E9EE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10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BDEB-2D3D-4550-A7C8-3F10F3D9982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id="{A7376B87-9390-4C00-9C31-C46D7EE73157}"/>
              </a:ext>
            </a:extLst>
          </p:cNvPr>
          <p:cNvSpPr txBox="1"/>
          <p:nvPr/>
        </p:nvSpPr>
        <p:spPr>
          <a:xfrm>
            <a:off x="38441" y="3151045"/>
            <a:ext cx="5318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>
              <a:buClr>
                <a:srgbClr val="418FDE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Массовое использование камер со шторно-щелевым затвором при аэрофотосъемке с БВС</a:t>
            </a:r>
          </a:p>
          <a:p>
            <a:pPr marL="265113" indent="-265113" algn="just">
              <a:buClr>
                <a:srgbClr val="418FDE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Большие геометрические искажения объектов на изображениях приводят к недопустимым погрешностям измерений блока</a:t>
            </a: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99997DEA-3394-45C5-B019-14077EA8A718}"/>
              </a:ext>
            </a:extLst>
          </p:cNvPr>
          <p:cNvSpPr txBox="1"/>
          <p:nvPr/>
        </p:nvSpPr>
        <p:spPr>
          <a:xfrm>
            <a:off x="73322" y="769795"/>
            <a:ext cx="2414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418FDE"/>
                </a:solidFill>
                <a:cs typeface="Arial" panose="020B0604020202020204" pitchFamily="34" charset="0"/>
              </a:rPr>
              <a:t>Цели работы</a:t>
            </a: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8F5C2C5E-2222-43E1-A19F-581C87E8694E}"/>
              </a:ext>
            </a:extLst>
          </p:cNvPr>
          <p:cNvSpPr txBox="1"/>
          <p:nvPr/>
        </p:nvSpPr>
        <p:spPr>
          <a:xfrm>
            <a:off x="73321" y="1277385"/>
            <a:ext cx="528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>
              <a:buClr>
                <a:srgbClr val="418FDE"/>
              </a:buClr>
              <a:buFont typeface="Arial" pitchFamily="34" charset="0"/>
              <a:buChar char="•"/>
            </a:pPr>
            <a:r>
              <a:rPr lang="ru-RU" sz="1600" dirty="0"/>
              <a:t>Оценка точности фототриангуляции при уравнивании блоков снимков, полученных с помощью различных фотокамер, имеющих шторно-щелевой затвор.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73322" y="1038054"/>
            <a:ext cx="5366906" cy="3699046"/>
            <a:chOff x="87447" y="1000114"/>
            <a:chExt cx="5959991" cy="4053687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AC9B262-DB3D-43BE-8E61-765143A434EB}"/>
                </a:ext>
              </a:extLst>
            </p:cNvPr>
            <p:cNvCxnSpPr>
              <a:cxnSpLocks/>
            </p:cNvCxnSpPr>
            <p:nvPr/>
          </p:nvCxnSpPr>
          <p:spPr>
            <a:xfrm>
              <a:off x="87447" y="2493479"/>
              <a:ext cx="5913312" cy="0"/>
            </a:xfrm>
            <a:prstGeom prst="line">
              <a:avLst/>
            </a:prstGeom>
            <a:ln>
              <a:solidFill>
                <a:srgbClr val="418F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C7F5E6C-FCF2-4D20-B3FE-2F681BD93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8227" y="1000114"/>
              <a:ext cx="794" cy="4053687"/>
            </a:xfrm>
            <a:prstGeom prst="line">
              <a:avLst/>
            </a:prstGeom>
            <a:ln>
              <a:solidFill>
                <a:srgbClr val="418F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5976000" y="2461513"/>
              <a:ext cx="71438" cy="71438"/>
            </a:xfrm>
            <a:prstGeom prst="ellipse">
              <a:avLst/>
            </a:prstGeom>
            <a:solidFill>
              <a:srgbClr val="418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40">
            <a:extLst>
              <a:ext uri="{FF2B5EF4-FFF2-40B4-BE49-F238E27FC236}">
                <a16:creationId xmlns:a16="http://schemas.microsoft.com/office/drawing/2014/main" id="{B0940B87-DE0E-4779-9088-FD1407D6AE20}"/>
              </a:ext>
            </a:extLst>
          </p:cNvPr>
          <p:cNvSpPr txBox="1"/>
          <p:nvPr/>
        </p:nvSpPr>
        <p:spPr>
          <a:xfrm>
            <a:off x="73322" y="2648574"/>
            <a:ext cx="267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418FDE"/>
                </a:solidFill>
                <a:cs typeface="Arial" panose="020B0604020202020204" pitchFamily="34" charset="0"/>
              </a:rPr>
              <a:t>Актуальность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4E851C-E0B1-7EEF-1F53-6236CAB2E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17" y="1277385"/>
            <a:ext cx="3351652" cy="3314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BDEB-2D3D-4550-A7C8-3F10F3D9982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21E0B9-99DA-0B35-3281-1CA1CC5CD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2" y="228584"/>
            <a:ext cx="7174877" cy="414340"/>
          </a:xfrm>
        </p:spPr>
        <p:txBody>
          <a:bodyPr/>
          <a:lstStyle/>
          <a:p>
            <a:r>
              <a:rPr lang="ru-RU" sz="2800" b="1" dirty="0">
                <a:latin typeface="+mj-lt"/>
                <a:ea typeface="+mn-ea"/>
                <a:cs typeface="Arial" panose="020B0604020202020204" pitchFamily="34" charset="0"/>
              </a:rPr>
              <a:t>О шторно-щелевом затворе</a:t>
            </a:r>
          </a:p>
        </p:txBody>
      </p:sp>
      <p:pic>
        <p:nvPicPr>
          <p:cNvPr id="4" name="Picture 6" descr="C:\Users\asmirnov.RACURS\Desktop\Алматы\pfujllndjh.png">
            <a:extLst>
              <a:ext uri="{FF2B5EF4-FFF2-40B4-BE49-F238E27FC236}">
                <a16:creationId xmlns:a16="http://schemas.microsoft.com/office/drawing/2014/main" id="{07894110-A8DF-C7CA-D1E0-E303F69B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3" y="3782455"/>
            <a:ext cx="2089538" cy="70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37B94FE9-55B7-4FBC-DFA9-5788C6803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91751"/>
            <a:ext cx="26046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500" b="0" dirty="0"/>
              <a:t>Шторно-щелевой  затвор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5F5E06A-2D1D-D028-7F49-FB6F126E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179" y="1292894"/>
            <a:ext cx="14057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sz="1500" b="0" dirty="0"/>
              <a:t>Nikon D810</a:t>
            </a:r>
            <a:endParaRPr lang="ru-RU" altLang="ru-RU" sz="1500" b="0" dirty="0"/>
          </a:p>
        </p:txBody>
      </p:sp>
      <p:pic>
        <p:nvPicPr>
          <p:cNvPr id="7" name="Picture 4" descr="C:\Users\asmirnov.RACURS\Desktop\Screens_Eburg\Рисунок2.png">
            <a:extLst>
              <a:ext uri="{FF2B5EF4-FFF2-40B4-BE49-F238E27FC236}">
                <a16:creationId xmlns:a16="http://schemas.microsoft.com/office/drawing/2014/main" id="{34936249-5870-43E3-F1EE-2E3EE443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15" y="1354972"/>
            <a:ext cx="2784121" cy="327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CDE43C28-7AD4-1C70-0C60-A6B0E26D6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320" y="4581508"/>
            <a:ext cx="3107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500" b="0" dirty="0"/>
              <a:t>Геометрическое искажение изображения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9783E57-3BF7-35E0-FEDB-374CDA5DA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133" y="2878702"/>
            <a:ext cx="14738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sz="1500" b="0" dirty="0"/>
              <a:t>Sony </a:t>
            </a:r>
            <a:r>
              <a:rPr lang="el-GR" altLang="ru-RU" sz="1500" b="0" dirty="0"/>
              <a:t>α</a:t>
            </a:r>
            <a:r>
              <a:rPr lang="en-US" altLang="ru-RU" sz="1500" b="0" dirty="0"/>
              <a:t>6000</a:t>
            </a:r>
            <a:endParaRPr lang="ru-RU" altLang="ru-RU" sz="1500" b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BEE1CA-A7D6-1D09-9AE2-8B19C1DDB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" y="769742"/>
            <a:ext cx="1827969" cy="147020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электроника, камера, Камеры и оптика,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9EFEA300-E5DD-B8B8-9FA6-EC5ED85625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" y="2139211"/>
            <a:ext cx="1709775" cy="17097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самолет, на открытом воздухе, Винт вертолета&#10;&#10;Автоматически созданное описание">
            <a:extLst>
              <a:ext uri="{FF2B5EF4-FFF2-40B4-BE49-F238E27FC236}">
                <a16:creationId xmlns:a16="http://schemas.microsoft.com/office/drawing/2014/main" id="{A7F311EC-3103-3EDC-3EAE-637E6FA1D2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27" y="1158026"/>
            <a:ext cx="2344439" cy="11956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C2836BB-A835-9C08-3CEC-A2BF44CCF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72" y="2674125"/>
            <a:ext cx="2860460" cy="1609009"/>
          </a:xfrm>
          <a:prstGeom prst="rect">
            <a:avLst/>
          </a:prstGeom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783FC96A-5CFE-BE78-525A-9B63B44D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425" y="4377599"/>
            <a:ext cx="310755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500" b="0" dirty="0"/>
              <a:t>Пример искажения</a:t>
            </a:r>
          </a:p>
        </p:txBody>
      </p:sp>
    </p:spTree>
    <p:extLst>
      <p:ext uri="{BB962C8B-B14F-4D97-AF65-F5344CB8AC3E}">
        <p14:creationId xmlns:p14="http://schemas.microsoft.com/office/powerpoint/2010/main" val="19268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BDEB-2D3D-4550-A7C8-3F10F3D9982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8971" y="228584"/>
            <a:ext cx="8364995" cy="414340"/>
          </a:xfrm>
        </p:spPr>
        <p:txBody>
          <a:bodyPr/>
          <a:lstStyle/>
          <a:p>
            <a:r>
              <a:rPr lang="ru-RU" sz="2000" b="1" dirty="0">
                <a:latin typeface="+mj-lt"/>
                <a:ea typeface="+mn-ea"/>
                <a:cs typeface="Arial" panose="020B0604020202020204" pitchFamily="34" charset="0"/>
              </a:rPr>
              <a:t>«Грубый» предрасчет эффекта шторно-щелевого затвора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49830-0759-781C-4E93-3EEF714F7EBE}"/>
              </a:ext>
            </a:extLst>
          </p:cNvPr>
          <p:cNvSpPr txBox="1"/>
          <p:nvPr/>
        </p:nvSpPr>
        <p:spPr>
          <a:xfrm>
            <a:off x="797521" y="1131977"/>
            <a:ext cx="6613931" cy="28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Величина искажения на кадре</a:t>
            </a:r>
          </a:p>
          <a:p>
            <a:pPr>
              <a:lnSpc>
                <a:spcPct val="150000"/>
              </a:lnSpc>
            </a:pPr>
            <a:r>
              <a:rPr lang="en-US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 </a:t>
            </a:r>
            <a:r>
              <a:rPr lang="ru-RU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r>
              <a:rPr lang="en-US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Δ</a:t>
            </a:r>
            <a:r>
              <a:rPr lang="en-US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ru-RU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6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где </a:t>
            </a:r>
            <a:r>
              <a:rPr lang="en-US" sz="16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 – </a:t>
            </a:r>
            <a:r>
              <a:rPr lang="ru-RU" sz="16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заданная скорость полета БВС,</a:t>
            </a:r>
          </a:p>
          <a:p>
            <a:pPr>
              <a:lnSpc>
                <a:spcPct val="150000"/>
              </a:lnSpc>
            </a:pPr>
            <a:r>
              <a:rPr lang="en-US" sz="16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 – </a:t>
            </a:r>
            <a:r>
              <a:rPr lang="ru-RU" sz="16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время считывания кадра целиком (из спецификации к камере).</a:t>
            </a:r>
          </a:p>
          <a:p>
            <a:pPr>
              <a:lnSpc>
                <a:spcPct val="150000"/>
              </a:lnSpc>
            </a:pPr>
            <a:endParaRPr lang="ru-RU" sz="16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		Пример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CEF163D-35A0-7FB2-EA37-7C080E23C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55794"/>
              </p:ext>
            </p:extLst>
          </p:nvPr>
        </p:nvGraphicFramePr>
        <p:xfrm>
          <a:off x="3913635" y="2997024"/>
          <a:ext cx="3195310" cy="1538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166">
                  <a:extLst>
                    <a:ext uri="{9D8B030D-6E8A-4147-A177-3AD203B41FA5}">
                      <a16:colId xmlns:a16="http://schemas.microsoft.com/office/drawing/2014/main" val="2617925082"/>
                    </a:ext>
                  </a:extLst>
                </a:gridCol>
                <a:gridCol w="2106144">
                  <a:extLst>
                    <a:ext uri="{9D8B030D-6E8A-4147-A177-3AD203B41FA5}">
                      <a16:colId xmlns:a16="http://schemas.microsoft.com/office/drawing/2014/main" val="3711994814"/>
                    </a:ext>
                  </a:extLst>
                </a:gridCol>
              </a:tblGrid>
              <a:tr h="307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T=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0.004 сек (1/250 сек)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304392"/>
                  </a:ext>
                </a:extLst>
              </a:tr>
              <a:tr h="307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V=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100 км/ч = 27.77778 м/с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82173"/>
                  </a:ext>
                </a:extLst>
              </a:tr>
              <a:tr h="30772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>
                          <a:effectLst/>
                        </a:rPr>
                        <a:t>Δ</a:t>
                      </a:r>
                      <a:r>
                        <a:rPr lang="en-US" sz="1600" u="none" strike="noStrike">
                          <a:effectLst/>
                        </a:rPr>
                        <a:t>S=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0.1111 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767287"/>
                  </a:ext>
                </a:extLst>
              </a:tr>
              <a:tr h="307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GSD=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0.03 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564576"/>
                  </a:ext>
                </a:extLst>
              </a:tr>
              <a:tr h="3077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Искажение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3.703 пикс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798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BDEB-2D3D-4550-A7C8-3F10F3D9982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8971" y="228584"/>
            <a:ext cx="8364995" cy="414340"/>
          </a:xfrm>
        </p:spPr>
        <p:txBody>
          <a:bodyPr/>
          <a:lstStyle/>
          <a:p>
            <a:r>
              <a:rPr lang="ru-RU" sz="2800" b="1" dirty="0">
                <a:latin typeface="+mj-lt"/>
                <a:ea typeface="+mn-ea"/>
                <a:cs typeface="Arial" panose="020B0604020202020204" pitchFamily="34" charset="0"/>
              </a:rPr>
              <a:t>Исходные данные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31ABFA-910A-4588-8CB5-3971BCAEB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09093"/>
              </p:ext>
            </p:extLst>
          </p:nvPr>
        </p:nvGraphicFramePr>
        <p:xfrm>
          <a:off x="1017575" y="1050575"/>
          <a:ext cx="7315153" cy="3108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64">
                  <a:extLst>
                    <a:ext uri="{9D8B030D-6E8A-4147-A177-3AD203B41FA5}">
                      <a16:colId xmlns:a16="http://schemas.microsoft.com/office/drawing/2014/main" val="384403835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5553830"/>
                    </a:ext>
                  </a:extLst>
                </a:gridCol>
                <a:gridCol w="948776">
                  <a:extLst>
                    <a:ext uri="{9D8B030D-6E8A-4147-A177-3AD203B41FA5}">
                      <a16:colId xmlns:a16="http://schemas.microsoft.com/office/drawing/2014/main" val="1433647298"/>
                    </a:ext>
                  </a:extLst>
                </a:gridCol>
                <a:gridCol w="1161907">
                  <a:extLst>
                    <a:ext uri="{9D8B030D-6E8A-4147-A177-3AD203B41FA5}">
                      <a16:colId xmlns:a16="http://schemas.microsoft.com/office/drawing/2014/main" val="1312287630"/>
                    </a:ext>
                  </a:extLst>
                </a:gridCol>
                <a:gridCol w="1430039">
                  <a:extLst>
                    <a:ext uri="{9D8B030D-6E8A-4147-A177-3AD203B41FA5}">
                      <a16:colId xmlns:a16="http://schemas.microsoft.com/office/drawing/2014/main" val="3380988312"/>
                    </a:ext>
                  </a:extLst>
                </a:gridCol>
                <a:gridCol w="1533167">
                  <a:extLst>
                    <a:ext uri="{9D8B030D-6E8A-4147-A177-3AD203B41FA5}">
                      <a16:colId xmlns:a16="http://schemas.microsoft.com/office/drawing/2014/main" val="3489295031"/>
                    </a:ext>
                  </a:extLst>
                </a:gridCol>
              </a:tblGrid>
              <a:tr h="603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Камеры со шторно-щелевым затвором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GSD,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см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Опора, шт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Контроль, шт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Кол-во снимков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3744757"/>
                  </a:ext>
                </a:extLst>
              </a:tr>
              <a:tr h="309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Canon 550D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90075"/>
                  </a:ext>
                </a:extLst>
              </a:tr>
              <a:tr h="309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Sony NEX 5R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443935"/>
                  </a:ext>
                </a:extLst>
              </a:tr>
              <a:tr h="309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Sony NEX 5N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9286427"/>
                  </a:ext>
                </a:extLst>
              </a:tr>
              <a:tr h="309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Nikon D800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507888"/>
                  </a:ext>
                </a:extLst>
              </a:tr>
              <a:tr h="309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Sony UMC-R10C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289510"/>
                  </a:ext>
                </a:extLst>
              </a:tr>
              <a:tr h="309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Sony </a:t>
                      </a:r>
                      <a:r>
                        <a:rPr lang="el-GR" altLang="ru-RU" sz="1600" b="0" dirty="0"/>
                        <a:t>α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227808"/>
                  </a:ext>
                </a:extLst>
              </a:tr>
              <a:tr h="322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Sony </a:t>
                      </a:r>
                      <a:r>
                        <a:rPr lang="el-GR" altLang="ru-RU" sz="1600" b="0" dirty="0"/>
                        <a:t>α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7506873"/>
                  </a:ext>
                </a:extLst>
              </a:tr>
              <a:tr h="3228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Sony </a:t>
                      </a:r>
                      <a:r>
                        <a:rPr lang="el-GR" altLang="ru-RU" sz="1600" b="0" dirty="0"/>
                        <a:t>α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6992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BDEB-2D3D-4550-A7C8-3F10F3D9982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228584"/>
            <a:ext cx="8429684" cy="414340"/>
          </a:xfrm>
        </p:spPr>
        <p:txBody>
          <a:bodyPr/>
          <a:lstStyle/>
          <a:p>
            <a:r>
              <a:rPr lang="ru-RU" b="1" dirty="0">
                <a:latin typeface="+mj-lt"/>
                <a:ea typeface="+mn-ea"/>
                <a:cs typeface="Arial" panose="020B0604020202020204" pitchFamily="34" charset="0"/>
              </a:rPr>
              <a:t>Опция шторно-щелевого затвора в </a:t>
            </a:r>
            <a:r>
              <a:rPr lang="en-US" b="1" dirty="0">
                <a:latin typeface="+mj-lt"/>
                <a:ea typeface="+mn-ea"/>
                <a:cs typeface="Arial" panose="020B0604020202020204" pitchFamily="34" charset="0"/>
              </a:rPr>
              <a:t>PHOTOMOD 8.0</a:t>
            </a:r>
            <a:endParaRPr lang="ru-RU" b="1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03214C-16CF-D7FC-0405-3AB7E4A1B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33" y="764467"/>
            <a:ext cx="4486047" cy="41504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2308512-CB23-DFDC-EB55-E530E9EB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82" y="1529333"/>
            <a:ext cx="4055556" cy="2620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0F2FA8-C8CB-D9CF-B6CB-A99FF1638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906" y="1781175"/>
            <a:ext cx="1478934" cy="1459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FD1548-D413-3B2F-529B-47C929922B90}"/>
              </a:ext>
            </a:extLst>
          </p:cNvPr>
          <p:cNvSpPr txBox="1"/>
          <p:nvPr/>
        </p:nvSpPr>
        <p:spPr>
          <a:xfrm>
            <a:off x="5049918" y="4275016"/>
            <a:ext cx="3594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Смещение ЭВО на 1 мм матрицы вдоль полета </a:t>
            </a:r>
          </a:p>
        </p:txBody>
      </p:sp>
    </p:spTree>
    <p:extLst>
      <p:ext uri="{BB962C8B-B14F-4D97-AF65-F5344CB8AC3E}">
        <p14:creationId xmlns:p14="http://schemas.microsoft.com/office/powerpoint/2010/main" val="29339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BDEB-2D3D-4550-A7C8-3F10F3D9982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3800" y="242938"/>
            <a:ext cx="8429684" cy="41434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+mn-lt"/>
                <a:ea typeface="+mn-ea"/>
                <a:cs typeface="Arial" panose="020B0604020202020204" pitchFamily="34" charset="0"/>
              </a:rPr>
              <a:t>Ошибки по </a:t>
            </a:r>
            <a:r>
              <a:rPr lang="en-US" sz="3100" b="1" dirty="0">
                <a:latin typeface="+mn-lt"/>
                <a:ea typeface="+mn-ea"/>
                <a:cs typeface="Arial" panose="020B0604020202020204" pitchFamily="34" charset="0"/>
              </a:rPr>
              <a:t>XY </a:t>
            </a:r>
            <a:r>
              <a:rPr lang="ru-RU" sz="3100" b="1" dirty="0">
                <a:latin typeface="+mn-lt"/>
                <a:ea typeface="+mn-ea"/>
                <a:cs typeface="Arial" panose="020B0604020202020204" pitchFamily="34" charset="0"/>
              </a:rPr>
              <a:t>на контроле</a:t>
            </a:r>
          </a:p>
        </p:txBody>
      </p:sp>
      <p:pic>
        <p:nvPicPr>
          <p:cNvPr id="5" name="Рисунок 4" descr="Изображение выглядит как текст, снимок экрана, Шриф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6A830F0E-ECEA-A80E-5CFB-D50B5B198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6" y="816678"/>
            <a:ext cx="7801571" cy="4255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2AFBE-2248-D2B9-0513-BB3526348440}"/>
              </a:ext>
            </a:extLst>
          </p:cNvPr>
          <p:cNvSpPr txBox="1"/>
          <p:nvPr/>
        </p:nvSpPr>
        <p:spPr>
          <a:xfrm>
            <a:off x="1710179" y="976278"/>
            <a:ext cx="5503173" cy="307777"/>
          </a:xfrm>
          <a:prstGeom prst="rect">
            <a:avLst/>
          </a:prstGeom>
          <a:solidFill>
            <a:srgbClr val="E8E8E8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Остаточная погрешность плановых координат на контрольных точках</a:t>
            </a:r>
          </a:p>
        </p:txBody>
      </p:sp>
    </p:spTree>
    <p:extLst>
      <p:ext uri="{BB962C8B-B14F-4D97-AF65-F5344CB8AC3E}">
        <p14:creationId xmlns:p14="http://schemas.microsoft.com/office/powerpoint/2010/main" val="38756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BDEB-2D3D-4550-A7C8-3F10F3D9982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3800" y="242938"/>
            <a:ext cx="8429684" cy="41434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+mn-lt"/>
                <a:ea typeface="+mn-ea"/>
                <a:cs typeface="Arial" panose="020B0604020202020204" pitchFamily="34" charset="0"/>
              </a:rPr>
              <a:t>Ошибки по </a:t>
            </a:r>
            <a:r>
              <a:rPr lang="en-US" sz="3100" b="1" dirty="0">
                <a:latin typeface="+mn-lt"/>
                <a:ea typeface="+mn-ea"/>
                <a:cs typeface="Arial" panose="020B0604020202020204" pitchFamily="34" charset="0"/>
              </a:rPr>
              <a:t>Z </a:t>
            </a:r>
            <a:r>
              <a:rPr lang="ru-RU" sz="3100" b="1" dirty="0">
                <a:latin typeface="+mn-lt"/>
                <a:ea typeface="+mn-ea"/>
                <a:cs typeface="Arial" panose="020B0604020202020204" pitchFamily="34" charset="0"/>
              </a:rPr>
              <a:t>на контроле</a:t>
            </a:r>
          </a:p>
        </p:txBody>
      </p:sp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1749224-13C0-E311-D20E-EDCFA4BF7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7" y="826878"/>
            <a:ext cx="7782870" cy="4245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38AFD7-7789-CDF1-46C7-AF5198AD240E}"/>
              </a:ext>
            </a:extLst>
          </p:cNvPr>
          <p:cNvSpPr txBox="1"/>
          <p:nvPr/>
        </p:nvSpPr>
        <p:spPr>
          <a:xfrm>
            <a:off x="1717055" y="969402"/>
            <a:ext cx="5495415" cy="307777"/>
          </a:xfrm>
          <a:prstGeom prst="rect">
            <a:avLst/>
          </a:prstGeom>
          <a:solidFill>
            <a:srgbClr val="E8E8E8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Остаточная погрешность высотных координат на контрольных точках</a:t>
            </a:r>
          </a:p>
        </p:txBody>
      </p:sp>
    </p:spTree>
    <p:extLst>
      <p:ext uri="{BB962C8B-B14F-4D97-AF65-F5344CB8AC3E}">
        <p14:creationId xmlns:p14="http://schemas.microsoft.com/office/powerpoint/2010/main" val="34399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C7337AF1-3431-F1B5-5C62-21B7A9074762}"/>
              </a:ext>
            </a:extLst>
          </p:cNvPr>
          <p:cNvSpPr txBox="1">
            <a:spLocks/>
          </p:cNvSpPr>
          <p:nvPr/>
        </p:nvSpPr>
        <p:spPr>
          <a:xfrm>
            <a:off x="221656" y="137788"/>
            <a:ext cx="8429684" cy="4143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2400" b="1" dirty="0">
                <a:solidFill>
                  <a:srgbClr val="418FDE"/>
                </a:solidFill>
                <a:latin typeface="+mn-lt"/>
                <a:ea typeface="+mn-ea"/>
                <a:cs typeface="Arial" panose="020B0604020202020204" pitchFamily="34" charset="0"/>
              </a:rPr>
              <a:t>Влияние шторно-щелевого затвора на точность </a:t>
            </a:r>
            <a:br>
              <a:rPr lang="ru-RU" sz="2400" b="1" dirty="0">
                <a:solidFill>
                  <a:srgbClr val="418FDE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18FDE"/>
                </a:solidFill>
                <a:latin typeface="+mn-lt"/>
                <a:ea typeface="+mn-ea"/>
                <a:cs typeface="Arial" panose="020B0604020202020204" pitchFamily="34" charset="0"/>
              </a:rPr>
              <a:t>построения цифровой модели поверхности</a:t>
            </a:r>
          </a:p>
        </p:txBody>
      </p:sp>
      <p:pic>
        <p:nvPicPr>
          <p:cNvPr id="4" name="Рисунок 3" descr="Изображение выглядит как Красочность, кар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9021CC-945A-0A17-A824-1DC3588D0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7" y="907525"/>
            <a:ext cx="6870870" cy="4175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79CFA-81E8-AAD0-1AEF-35152C189D0D}"/>
              </a:ext>
            </a:extLst>
          </p:cNvPr>
          <p:cNvSpPr txBox="1"/>
          <p:nvPr/>
        </p:nvSpPr>
        <p:spPr>
          <a:xfrm>
            <a:off x="7053943" y="4138863"/>
            <a:ext cx="729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ДО</a:t>
            </a:r>
          </a:p>
        </p:txBody>
      </p:sp>
    </p:spTree>
    <p:extLst>
      <p:ext uri="{BB962C8B-B14F-4D97-AF65-F5344CB8AC3E}">
        <p14:creationId xmlns:p14="http://schemas.microsoft.com/office/powerpoint/2010/main" val="41090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Пользовательские 7">
      <a:dk1>
        <a:srgbClr val="000000"/>
      </a:dk1>
      <a:lt1>
        <a:srgbClr val="E9EEF3"/>
      </a:lt1>
      <a:dk2>
        <a:srgbClr val="041E41"/>
      </a:dk2>
      <a:lt2>
        <a:srgbClr val="418FDE"/>
      </a:lt2>
      <a:accent1>
        <a:srgbClr val="418FDE"/>
      </a:accent1>
      <a:accent2>
        <a:srgbClr val="041E41"/>
      </a:accent2>
      <a:accent3>
        <a:srgbClr val="418FD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Пользовательские 7">
      <a:dk1>
        <a:srgbClr val="000000"/>
      </a:dk1>
      <a:lt1>
        <a:srgbClr val="E9EEF3"/>
      </a:lt1>
      <a:dk2>
        <a:srgbClr val="041E41"/>
      </a:dk2>
      <a:lt2>
        <a:srgbClr val="418FDE"/>
      </a:lt2>
      <a:accent1>
        <a:srgbClr val="418FDE"/>
      </a:accent1>
      <a:accent2>
        <a:srgbClr val="041E41"/>
      </a:accent2>
      <a:accent3>
        <a:srgbClr val="418FD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11699</TotalTime>
  <Words>904</Words>
  <Application>Microsoft Office PowerPoint</Application>
  <PresentationFormat>Экран (16:9)</PresentationFormat>
  <Paragraphs>421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Aptos</vt:lpstr>
      <vt:lpstr>Aptos Narrow</vt:lpstr>
      <vt:lpstr>Arial</vt:lpstr>
      <vt:lpstr>Calibri</vt:lpstr>
      <vt:lpstr>Calibri Light</vt:lpstr>
      <vt:lpstr>Times New Roman</vt:lpstr>
      <vt:lpstr>TT Firs Neue</vt:lpstr>
      <vt:lpstr>TT Firs Neue DemiBold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О шторно-щелевом затворе</vt:lpstr>
      <vt:lpstr>«Грубый» предрасчет эффекта шторно-щелевого затвора</vt:lpstr>
      <vt:lpstr>Исходные данные</vt:lpstr>
      <vt:lpstr>Опция шторно-щелевого затвора в PHOTOMOD 8.0</vt:lpstr>
      <vt:lpstr>Ошибки по XY на контроле</vt:lpstr>
      <vt:lpstr>Ошибки по Z на контроле</vt:lpstr>
      <vt:lpstr>Презентация PowerPoint</vt:lpstr>
      <vt:lpstr>Презентация PowerPoint</vt:lpstr>
      <vt:lpstr>Рекомендации</vt:lpstr>
      <vt:lpstr>Статистика по проектам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Saprykina</dc:creator>
  <cp:lastModifiedBy>Alexey Smirnov</cp:lastModifiedBy>
  <cp:revision>124</cp:revision>
  <cp:lastPrinted>2024-09-09T06:17:52Z</cp:lastPrinted>
  <dcterms:created xsi:type="dcterms:W3CDTF">2021-08-11T15:04:20Z</dcterms:created>
  <dcterms:modified xsi:type="dcterms:W3CDTF">2024-09-11T09:20:25Z</dcterms:modified>
</cp:coreProperties>
</file>