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295" r:id="rId3"/>
    <p:sldId id="294" r:id="rId4"/>
    <p:sldId id="263" r:id="rId5"/>
    <p:sldId id="321" r:id="rId6"/>
    <p:sldId id="322" r:id="rId7"/>
    <p:sldId id="266" r:id="rId8"/>
    <p:sldId id="289" r:id="rId9"/>
    <p:sldId id="323" r:id="rId10"/>
    <p:sldId id="270" r:id="rId11"/>
    <p:sldId id="271" r:id="rId12"/>
    <p:sldId id="273" r:id="rId13"/>
    <p:sldId id="325" r:id="rId14"/>
    <p:sldId id="916" r:id="rId15"/>
    <p:sldId id="328" r:id="rId16"/>
    <p:sldId id="327" r:id="rId17"/>
    <p:sldId id="312" r:id="rId18"/>
    <p:sldId id="290" r:id="rId19"/>
    <p:sldId id="314" r:id="rId20"/>
    <p:sldId id="274" r:id="rId21"/>
    <p:sldId id="275" r:id="rId22"/>
    <p:sldId id="291" r:id="rId23"/>
    <p:sldId id="280" r:id="rId24"/>
    <p:sldId id="315" r:id="rId25"/>
    <p:sldId id="299" r:id="rId26"/>
    <p:sldId id="286" r:id="rId27"/>
    <p:sldId id="318" r:id="rId28"/>
    <p:sldId id="304" r:id="rId29"/>
    <p:sldId id="305" r:id="rId30"/>
    <p:sldId id="307" r:id="rId31"/>
    <p:sldId id="329" r:id="rId32"/>
    <p:sldId id="281" r:id="rId33"/>
    <p:sldId id="319" r:id="rId34"/>
    <p:sldId id="296" r:id="rId35"/>
    <p:sldId id="917" r:id="rId36"/>
    <p:sldId id="553" r:id="rId3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8">
          <p15:clr>
            <a:srgbClr val="A4A3A4"/>
          </p15:clr>
        </p15:guide>
        <p15:guide id="2" orient="horz" pos="1847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385">
          <p15:clr>
            <a:srgbClr val="A4A3A4"/>
          </p15:clr>
        </p15:guide>
        <p15:guide id="5" pos="2880">
          <p15:clr>
            <a:srgbClr val="A4A3A4"/>
          </p15:clr>
        </p15:guide>
        <p15:guide id="6" pos="431">
          <p15:clr>
            <a:srgbClr val="A4A3A4"/>
          </p15:clr>
        </p15:guide>
        <p15:guide id="7" pos="51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BF2"/>
    <a:srgbClr val="FFFF00"/>
    <a:srgbClr val="0000FF"/>
    <a:srgbClr val="F08264"/>
    <a:srgbClr val="000099"/>
    <a:srgbClr val="0099CC"/>
    <a:srgbClr val="0AAA64"/>
    <a:srgbClr val="009900"/>
    <a:srgbClr val="0066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5256" autoAdjust="0"/>
  </p:normalViewPr>
  <p:slideViewPr>
    <p:cSldViewPr>
      <p:cViewPr varScale="1">
        <p:scale>
          <a:sx n="100" d="100"/>
          <a:sy n="100" d="100"/>
        </p:scale>
        <p:origin x="714" y="84"/>
      </p:cViewPr>
      <p:guideLst>
        <p:guide orient="horz" pos="1938"/>
        <p:guide orient="horz" pos="1847"/>
        <p:guide orient="horz" pos="1620"/>
        <p:guide pos="385"/>
        <p:guide pos="2880"/>
        <p:guide pos="431"/>
        <p:guide pos="51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354B5-4EF9-48AE-92BF-671A7FFE9221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8B6F6-F278-4106-9BAD-EAB6373736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69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8B6F6-F278-4106-9BAD-EAB63737364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463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Образ слайда 1">
            <a:extLst>
              <a:ext uri="{FF2B5EF4-FFF2-40B4-BE49-F238E27FC236}">
                <a16:creationId xmlns:a16="http://schemas.microsoft.com/office/drawing/2014/main" id="{B289C194-47AA-5AFA-D80A-9C7615B5DC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0547" name="Заметки 2">
            <a:extLst>
              <a:ext uri="{FF2B5EF4-FFF2-40B4-BE49-F238E27FC236}">
                <a16:creationId xmlns:a16="http://schemas.microsoft.com/office/drawing/2014/main" id="{1FE9413A-7BD6-BE0F-CF59-9B61ED1EC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5363" name="Номер слайда 3">
            <a:extLst>
              <a:ext uri="{FF2B5EF4-FFF2-40B4-BE49-F238E27FC236}">
                <a16:creationId xmlns:a16="http://schemas.microsoft.com/office/drawing/2014/main" id="{DB8DC1B8-A9E7-F739-6950-D9C13FEF7319}"/>
              </a:ext>
            </a:extLst>
          </p:cNvPr>
          <p:cNvSpPr txBox="1">
            <a:spLocks noGrp="1"/>
          </p:cNvSpPr>
          <p:nvPr/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23" tIns="47711" rIns="95423" bIns="47711" anchor="b"/>
          <a:lstStyle>
            <a:lvl1pPr defTabSz="881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5963" indent="-276225" defTabSz="881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01725" indent="-220663" defTabSz="881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1463" indent="-220663" defTabSz="881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2788" indent="-220663" defTabSz="881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9988" indent="-220663" defTabSz="881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7188" indent="-220663" defTabSz="881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4388" indent="-220663" defTabSz="881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1588" indent="-220663" defTabSz="8810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D45F815E-A262-499B-BACA-65B73F4E2D96}" type="slidenum">
              <a:rPr lang="ru-RU" altLang="ru-RU" sz="1300">
                <a:latin typeface="Calibri" panose="020F0502020204030204" pitchFamily="34" charset="0"/>
              </a:rPr>
              <a:pPr algn="r"/>
              <a:t>36</a:t>
            </a:fld>
            <a:endParaRPr lang="ru-RU" altLang="ru-RU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77380"/>
            <a:ext cx="7772400" cy="110251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05750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F681D-C466-4A26-A24A-08D57AE8D87E}" type="datetime1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8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5BC8B-9391-47AA-AD24-9E6B8EBDAD85}" type="datetime1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55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64A80-1FC9-48D0-8E2A-B240C42D39B0}" type="datetime1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62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86DC-38FA-479F-B6DF-4B1C3D334E7E}" type="datetime1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24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976811"/>
            <a:ext cx="7772400" cy="1021556"/>
          </a:xfrm>
        </p:spPr>
        <p:txBody>
          <a:bodyPr anchor="t">
            <a:normAutofit/>
          </a:bodyPr>
          <a:lstStyle>
            <a:lvl1pPr algn="l">
              <a:defRPr sz="44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851670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4100-49BE-4CBF-ADBF-91F29F601759}" type="datetime1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03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1700"/>
            </a:lvl3pPr>
            <a:lvl4pPr>
              <a:defRPr sz="17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700"/>
            </a:lvl1pPr>
            <a:lvl2pPr>
              <a:defRPr sz="2700"/>
            </a:lvl2pPr>
            <a:lvl3pPr>
              <a:defRPr sz="1700"/>
            </a:lvl3pPr>
            <a:lvl4pPr>
              <a:defRPr sz="17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7A41-CFE7-4415-B9A5-0A2F5C791F58}" type="datetime1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60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27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27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22E7-339A-484C-9982-8AB413089A02}" type="datetime1">
              <a:rPr lang="ru-RU" smtClean="0"/>
              <a:t>15.09.2024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18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0DDA5-307B-4F90-BBC7-289113095D92}" type="datetime1">
              <a:rPr lang="ru-RU" smtClean="0"/>
              <a:t>15.09.2024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114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3B388-B96B-48DC-AFD5-16F85149259A}" type="datetime1">
              <a:rPr lang="ru-RU" smtClean="0"/>
              <a:t>15.09.2024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2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6A92B-3DF7-498E-878D-ABA70AABA54C}" type="datetime1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77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AF7E-9787-4A87-9150-D02045176B0E}" type="datetime1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126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49694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987575"/>
            <a:ext cx="8496944" cy="3744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23528" y="4767263"/>
            <a:ext cx="22672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0774768D-DBBF-4EF3-99F7-2422E3F5E500}" type="datetime1">
              <a:rPr lang="ru-RU" smtClean="0"/>
              <a:pPr/>
              <a:t>15.09.2024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2672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fld id="{58F4B280-ADB9-4155-A9C7-71B810AF039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60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ckp.geosmis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pro-vega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png"/><Relationship Id="rId4" Type="http://schemas.openxmlformats.org/officeDocument/2006/relationships/image" Target="../media/image7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419622"/>
            <a:ext cx="9144000" cy="25922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635646"/>
            <a:ext cx="7918648" cy="2088232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>
                <a:solidFill>
                  <a:srgbClr val="000000"/>
                </a:solidFill>
                <a:latin typeface="Cambria" panose="02040503050406030204" pitchFamily="18" charset="0"/>
              </a:rPr>
              <a:t>ЦКП "ИКИ-Мониторинг" - основные возможности и многолетний опыт использования для создания и обеспечения работы информационных систем дистанционного мониторинга федерального и регионального уровней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/>
            </a:r>
            <a:br>
              <a:rPr lang="ru-RU" sz="1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</a:br>
            <a:r>
              <a:rPr lang="ru-RU" sz="1700" i="1" dirty="0">
                <a:solidFill>
                  <a:srgbClr val="25314F"/>
                </a:solidFill>
              </a:rPr>
              <a:t/>
            </a:r>
            <a:br>
              <a:rPr lang="ru-RU" sz="1700" i="1" dirty="0">
                <a:solidFill>
                  <a:srgbClr val="25314F"/>
                </a:solidFill>
              </a:rPr>
            </a:br>
            <a:r>
              <a:rPr lang="ru-RU" sz="1700" i="1" dirty="0">
                <a:solidFill>
                  <a:srgbClr val="25314F"/>
                </a:solidFill>
              </a:rPr>
              <a:t>Е.А. </a:t>
            </a:r>
            <a:r>
              <a:rPr lang="ru-RU" sz="1700" i="1" dirty="0" err="1">
                <a:solidFill>
                  <a:srgbClr val="25314F"/>
                </a:solidFill>
              </a:rPr>
              <a:t>Лупян</a:t>
            </a:r>
            <a:r>
              <a:rPr lang="ru-RU" sz="1700" i="1" dirty="0">
                <a:solidFill>
                  <a:srgbClr val="25314F"/>
                </a:solidFill>
              </a:rPr>
              <a:t>, </a:t>
            </a:r>
            <a:r>
              <a:rPr lang="ru-RU" sz="1700" i="1" u="sng" dirty="0" smtClean="0">
                <a:solidFill>
                  <a:srgbClr val="25314F"/>
                </a:solidFill>
              </a:rPr>
              <a:t>М.А. </a:t>
            </a:r>
            <a:r>
              <a:rPr lang="ru-RU" sz="1700" i="1" u="sng" dirty="0" smtClean="0">
                <a:solidFill>
                  <a:srgbClr val="25314F"/>
                </a:solidFill>
              </a:rPr>
              <a:t>Бурцев</a:t>
            </a:r>
            <a:r>
              <a:rPr lang="ru-RU" sz="1600" i="1" dirty="0">
                <a:solidFill>
                  <a:srgbClr val="25314F"/>
                </a:solidFill>
              </a:rPr>
              <a:t/>
            </a:r>
            <a:br>
              <a:rPr lang="ru-RU" sz="1600" i="1" dirty="0">
                <a:solidFill>
                  <a:srgbClr val="25314F"/>
                </a:solidFill>
              </a:rPr>
            </a:br>
            <a:r>
              <a:rPr lang="ru-RU" sz="1600" i="1" dirty="0">
                <a:solidFill>
                  <a:srgbClr val="25314F"/>
                </a:solidFill>
              </a:rPr>
              <a:t>Институт Космических Исследований РАН </a:t>
            </a:r>
          </a:p>
        </p:txBody>
      </p:sp>
      <p:pic>
        <p:nvPicPr>
          <p:cNvPr id="1026" name="Picture 2" descr="\\193.232.9.71\kda_media\SMIS_Graph\Логотипы\ИКИ\LOGO_IKI_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" y="179306"/>
            <a:ext cx="1095118" cy="66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43561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IV </a:t>
            </a:r>
            <a:r>
              <a:rPr lang="ru-RU" sz="10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Совместная международная научно-техническая конференция </a:t>
            </a:r>
          </a:p>
          <a:p>
            <a:pPr algn="ctr"/>
            <a:r>
              <a:rPr lang="ru-RU" sz="10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«</a:t>
            </a:r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ЦИФРОВАЯ РЕАЛЬНОСТЬ: космические и пространственные данные, технологии обработки»</a:t>
            </a:r>
          </a:p>
          <a:p>
            <a:pPr algn="ctr"/>
            <a:r>
              <a:rPr lang="ru-RU" sz="10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Хабаровск</a:t>
            </a:r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ru-RU" sz="10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Республика Беларусь, 16-19 </a:t>
            </a:r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сентября </a:t>
            </a:r>
            <a:r>
              <a:rPr lang="ru-RU" sz="10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2024 </a:t>
            </a:r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г.</a:t>
            </a:r>
            <a:endParaRPr lang="ru-RU" sz="1000" i="1" dirty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4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3944" y="1923678"/>
            <a:ext cx="9171887" cy="1368152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10</a:t>
            </a:fld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39552" y="1635646"/>
            <a:ext cx="791864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ПРОДУКТЫ УРОВНЯ 3</a:t>
            </a:r>
          </a:p>
          <a:p>
            <a: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очищенные от облачности временные композиты</a:t>
            </a:r>
          </a:p>
        </p:txBody>
      </p:sp>
      <p:pic>
        <p:nvPicPr>
          <p:cNvPr id="5" name="Picture 2" descr="\\193.232.9.71\kda_media\SMIS_Graph\Логотипы\ИКИ\LOGO_IKI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" y="179306"/>
            <a:ext cx="1095118" cy="66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8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8" b="3946"/>
          <a:stretch/>
        </p:blipFill>
        <p:spPr bwMode="auto">
          <a:xfrm>
            <a:off x="-1" y="0"/>
            <a:ext cx="913615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8316415" y="4777612"/>
            <a:ext cx="819743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8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11</a:t>
            </a:fld>
            <a:endParaRPr lang="ru-RU"/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3" y="2945422"/>
            <a:ext cx="3563937" cy="19494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70360" y="2350095"/>
            <a:ext cx="217487" cy="1444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87847" y="2350095"/>
            <a:ext cx="2824113" cy="5820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611188" y="2350095"/>
            <a:ext cx="559173" cy="5820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-25" y="540103"/>
            <a:ext cx="7092305" cy="36003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0" y="541148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000" b="1" i="1" dirty="0">
                <a:solidFill>
                  <a:srgbClr val="0099CC"/>
                </a:solidFill>
                <a:latin typeface="Arial" pitchFamily="34" charset="0"/>
                <a:cs typeface="Arial" pitchFamily="34" charset="0"/>
              </a:rPr>
              <a:t>Безоблачные композитные изображения разрешения 250-500 м с</a:t>
            </a:r>
            <a:r>
              <a:rPr lang="ru-RU" sz="1000" b="1" i="1" dirty="0">
                <a:solidFill>
                  <a:srgbClr val="0099CC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оздаются за разные периоды наблюдений: сезон, месяц, неделя</a:t>
            </a:r>
            <a:r>
              <a:rPr lang="en-US" sz="1000" b="1" i="1" dirty="0">
                <a:solidFill>
                  <a:srgbClr val="0099CC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ru-RU" sz="1000" b="1" i="1" dirty="0">
                <a:solidFill>
                  <a:srgbClr val="0099CC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день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4932040" cy="5760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393" y="0"/>
            <a:ext cx="8136904" cy="576064"/>
          </a:xfrm>
        </p:spPr>
        <p:txBody>
          <a:bodyPr>
            <a:noAutofit/>
          </a:bodyPr>
          <a:lstStyle/>
          <a:p>
            <a:r>
              <a:rPr lang="ru-RU" sz="1700" b="1" i="1" dirty="0" smtClean="0">
                <a:solidFill>
                  <a:srgbClr val="25314F"/>
                </a:solidFill>
              </a:rPr>
              <a:t>Безоблачные композитные изображения MODIS и </a:t>
            </a:r>
            <a:r>
              <a:rPr lang="en-US" sz="1700" b="1" i="1" dirty="0" smtClean="0">
                <a:solidFill>
                  <a:srgbClr val="25314F"/>
                </a:solidFill>
              </a:rPr>
              <a:t>VIIRS</a:t>
            </a:r>
            <a:r>
              <a:rPr lang="ru-RU" sz="1700" b="1" i="1" dirty="0">
                <a:solidFill>
                  <a:srgbClr val="25314F"/>
                </a:solidFill>
              </a:rPr>
              <a:t/>
            </a:r>
            <a:br>
              <a:rPr lang="ru-RU" sz="1700" b="1" i="1" dirty="0">
                <a:solidFill>
                  <a:srgbClr val="25314F"/>
                </a:solidFill>
              </a:rPr>
            </a:br>
            <a:r>
              <a:rPr lang="ru-RU" sz="1700" b="1" i="1" dirty="0" smtClean="0">
                <a:solidFill>
                  <a:srgbClr val="25314F"/>
                </a:solidFill>
              </a:rPr>
              <a:t>(ежедневный </a:t>
            </a:r>
            <a:r>
              <a:rPr lang="ru-RU" sz="1700" b="1" i="1" dirty="0">
                <a:solidFill>
                  <a:srgbClr val="25314F"/>
                </a:solidFill>
              </a:rPr>
              <a:t>композит  </a:t>
            </a:r>
            <a:r>
              <a:rPr lang="en-US" sz="1700" b="1" i="1" dirty="0">
                <a:solidFill>
                  <a:srgbClr val="25314F"/>
                </a:solidFill>
              </a:rPr>
              <a:t>NDVI</a:t>
            </a:r>
            <a:r>
              <a:rPr lang="ru-RU" sz="1700" b="1" i="1" dirty="0">
                <a:solidFill>
                  <a:srgbClr val="25314F"/>
                </a:solidFill>
              </a:rPr>
              <a:t>, </a:t>
            </a:r>
            <a:r>
              <a:rPr lang="en-US" sz="1700" b="1" i="1" dirty="0">
                <a:solidFill>
                  <a:srgbClr val="25314F"/>
                </a:solidFill>
              </a:rPr>
              <a:t>250</a:t>
            </a:r>
            <a:r>
              <a:rPr lang="ru-RU" sz="1700" b="1" i="1" dirty="0">
                <a:solidFill>
                  <a:srgbClr val="25314F"/>
                </a:solidFill>
              </a:rPr>
              <a:t> </a:t>
            </a:r>
            <a:r>
              <a:rPr lang="ru-RU" sz="1700" b="1" i="1" dirty="0" smtClean="0">
                <a:solidFill>
                  <a:srgbClr val="25314F"/>
                </a:solidFill>
              </a:rPr>
              <a:t>м</a:t>
            </a:r>
            <a:r>
              <a:rPr lang="en-US" sz="1700" b="1" i="1" dirty="0" smtClean="0">
                <a:solidFill>
                  <a:srgbClr val="25314F"/>
                </a:solidFill>
              </a:rPr>
              <a:t>, 500 </a:t>
            </a:r>
            <a:r>
              <a:rPr lang="ru-RU" sz="1700" b="1" i="1" dirty="0" smtClean="0">
                <a:solidFill>
                  <a:srgbClr val="25314F"/>
                </a:solidFill>
              </a:rPr>
              <a:t>м</a:t>
            </a:r>
            <a:r>
              <a:rPr lang="ru-RU" sz="1700" b="1" i="1" dirty="0" smtClean="0">
                <a:solidFill>
                  <a:srgbClr val="25314F"/>
                </a:solidFill>
              </a:rPr>
              <a:t>) </a:t>
            </a:r>
            <a:endParaRPr lang="ru-RU" sz="1700" b="1" i="1" dirty="0">
              <a:solidFill>
                <a:srgbClr val="25314F"/>
              </a:solidFill>
            </a:endParaRPr>
          </a:p>
        </p:txBody>
      </p:sp>
      <p:pic>
        <p:nvPicPr>
          <p:cNvPr id="17" name="Picture 4" descr="logo_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" y="4922915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70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" r="4871" b="4407"/>
          <a:stretch/>
        </p:blipFill>
        <p:spPr bwMode="auto">
          <a:xfrm>
            <a:off x="-5913" y="0"/>
            <a:ext cx="914991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>
                <a:solidFill>
                  <a:schemeClr val="bg1"/>
                </a:solidFill>
              </a:rPr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70360" y="2350095"/>
            <a:ext cx="217487" cy="1444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87847" y="2350095"/>
            <a:ext cx="2797392" cy="58169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611188" y="2350095"/>
            <a:ext cx="559173" cy="58169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01" y="2931790"/>
            <a:ext cx="3563938" cy="19494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25" y="540103"/>
            <a:ext cx="7092305" cy="36003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541148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000" b="1" i="1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Безоблачные композитные изображения разрешения 10-60 м.</a:t>
            </a:r>
          </a:p>
          <a:p>
            <a:r>
              <a:rPr lang="ru-RU" altLang="ru-RU" sz="1000" b="1" i="1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 создаются за разные периоды наблюдений: сезон, месяц, неделя, день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4932040" cy="5760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6393" y="0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altLang="ru-RU" sz="1700" b="1" i="1" dirty="0"/>
              <a:t>Безоблачное композитное изображение на примере </a:t>
            </a:r>
            <a:r>
              <a:rPr lang="en-US" altLang="ru-RU" sz="1700" b="1" i="1" dirty="0"/>
              <a:t>Landsat</a:t>
            </a:r>
            <a:r>
              <a:rPr lang="ru-RU" altLang="ru-RU" sz="1700" b="1" i="1" dirty="0"/>
              <a:t> (</a:t>
            </a:r>
            <a:r>
              <a:rPr lang="en-US" altLang="ru-RU" sz="1700" b="1" i="1" dirty="0"/>
              <a:t>30</a:t>
            </a:r>
            <a:r>
              <a:rPr lang="ru-RU" altLang="ru-RU" sz="1700" b="1" i="1" dirty="0"/>
              <a:t> м)</a:t>
            </a:r>
          </a:p>
          <a:p>
            <a:r>
              <a:rPr lang="ru-RU" sz="1700" b="1" i="1" dirty="0">
                <a:solidFill>
                  <a:srgbClr val="25314F"/>
                </a:solidFill>
              </a:rPr>
              <a:t>(летний сезонный композит по данным </a:t>
            </a:r>
            <a:r>
              <a:rPr lang="en-US" sz="1700" b="1" i="1" dirty="0">
                <a:solidFill>
                  <a:srgbClr val="25314F"/>
                </a:solidFill>
              </a:rPr>
              <a:t>Landsat 7 </a:t>
            </a:r>
            <a:r>
              <a:rPr lang="ru-RU" sz="1700" b="1" i="1" dirty="0">
                <a:solidFill>
                  <a:srgbClr val="25314F"/>
                </a:solidFill>
              </a:rPr>
              <a:t>и</a:t>
            </a:r>
            <a:r>
              <a:rPr lang="en-US" sz="1700" b="1" i="1" dirty="0">
                <a:solidFill>
                  <a:srgbClr val="25314F"/>
                </a:solidFill>
              </a:rPr>
              <a:t> 8</a:t>
            </a:r>
            <a:r>
              <a:rPr lang="ru-RU" sz="1700" b="1" i="1" dirty="0">
                <a:solidFill>
                  <a:srgbClr val="25314F"/>
                </a:solidFill>
              </a:rPr>
              <a:t>) </a:t>
            </a:r>
          </a:p>
        </p:txBody>
      </p:sp>
      <p:pic>
        <p:nvPicPr>
          <p:cNvPr id="19" name="Picture 4" descr="logo_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886" y="51470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74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13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70360" y="2350095"/>
            <a:ext cx="217487" cy="1444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87847" y="2350095"/>
            <a:ext cx="2824113" cy="5820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611188" y="2350095"/>
            <a:ext cx="559173" cy="5820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-25" y="540103"/>
            <a:ext cx="7092305" cy="36003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0" y="541148"/>
            <a:ext cx="6552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000" b="1" i="1" dirty="0">
                <a:solidFill>
                  <a:srgbClr val="0099CC"/>
                </a:solidFill>
                <a:latin typeface="Arial" pitchFamily="34" charset="0"/>
                <a:cs typeface="Arial" pitchFamily="34" charset="0"/>
              </a:rPr>
              <a:t>Возможность мониторинга быстротекущих процессов (уборка озимых в 2020 году)</a:t>
            </a:r>
            <a:endParaRPr lang="ru-RU" sz="1000" b="1" i="1" dirty="0">
              <a:solidFill>
                <a:srgbClr val="0099CC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4932040" cy="5760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393" y="0"/>
            <a:ext cx="8136904" cy="576064"/>
          </a:xfrm>
        </p:spPr>
        <p:txBody>
          <a:bodyPr>
            <a:noAutofit/>
          </a:bodyPr>
          <a:lstStyle/>
          <a:p>
            <a:r>
              <a:rPr lang="ru-RU" sz="1700" b="1" i="1" dirty="0">
                <a:solidFill>
                  <a:srgbClr val="25314F"/>
                </a:solidFill>
              </a:rPr>
              <a:t>Безоблачные ежедневные композитные изображения</a:t>
            </a:r>
            <a:br>
              <a:rPr lang="ru-RU" sz="1700" b="1" i="1" dirty="0">
                <a:solidFill>
                  <a:srgbClr val="25314F"/>
                </a:solidFill>
              </a:rPr>
            </a:br>
            <a:r>
              <a:rPr lang="ru-RU" sz="1700" b="1" i="1" dirty="0">
                <a:solidFill>
                  <a:srgbClr val="25314F"/>
                </a:solidFill>
              </a:rPr>
              <a:t>КМСС </a:t>
            </a:r>
            <a:r>
              <a:rPr lang="ru-RU" sz="1700" b="1" i="1" dirty="0" smtClean="0">
                <a:solidFill>
                  <a:srgbClr val="25314F"/>
                </a:solidFill>
              </a:rPr>
              <a:t>(«Метеор-М» </a:t>
            </a:r>
            <a:r>
              <a:rPr lang="ru-RU" sz="1700" b="1" i="1" dirty="0">
                <a:solidFill>
                  <a:srgbClr val="25314F"/>
                </a:solidFill>
              </a:rPr>
              <a:t>№</a:t>
            </a:r>
            <a:r>
              <a:rPr lang="ru-RU" sz="1700" b="1" i="1" dirty="0" smtClean="0">
                <a:solidFill>
                  <a:srgbClr val="25314F"/>
                </a:solidFill>
              </a:rPr>
              <a:t>2-2).  </a:t>
            </a:r>
            <a:r>
              <a:rPr lang="ru-RU" sz="1700" b="1" i="1" dirty="0">
                <a:solidFill>
                  <a:srgbClr val="25314F"/>
                </a:solidFill>
              </a:rPr>
              <a:t>Пример продуктов 3-го уровня</a:t>
            </a:r>
          </a:p>
        </p:txBody>
      </p:sp>
      <p:pic>
        <p:nvPicPr>
          <p:cNvPr id="17" name="Picture 4" descr="logo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" y="4922915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9FE160-CFA2-4021-A6B7-B8E7AC263AF3}"/>
              </a:ext>
            </a:extLst>
          </p:cNvPr>
          <p:cNvSpPr txBox="1"/>
          <p:nvPr/>
        </p:nvSpPr>
        <p:spPr>
          <a:xfrm>
            <a:off x="6000640" y="4773801"/>
            <a:ext cx="1450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000" b="1" i="1" dirty="0">
                <a:solidFill>
                  <a:srgbClr val="0099CC"/>
                </a:solidFill>
                <a:latin typeface="Arial" pitchFamily="34" charset="0"/>
                <a:cs typeface="Arial" pitchFamily="34" charset="0"/>
              </a:rPr>
              <a:t>24 июня 2020 года  </a:t>
            </a:r>
            <a:endParaRPr lang="ru-RU" sz="1000" b="1" i="1" dirty="0">
              <a:solidFill>
                <a:srgbClr val="0099CC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DA1B52-5166-4CF9-9082-9411C46A9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1" y="811887"/>
            <a:ext cx="3987329" cy="191624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C38148E-E7BB-44AF-A743-69B650FA19E3}"/>
              </a:ext>
            </a:extLst>
          </p:cNvPr>
          <p:cNvSpPr txBox="1"/>
          <p:nvPr/>
        </p:nvSpPr>
        <p:spPr>
          <a:xfrm>
            <a:off x="1664816" y="2685569"/>
            <a:ext cx="1450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000" b="1" i="1" dirty="0">
                <a:solidFill>
                  <a:srgbClr val="0099CC"/>
                </a:solidFill>
                <a:latin typeface="Arial" pitchFamily="34" charset="0"/>
                <a:cs typeface="Arial" pitchFamily="34" charset="0"/>
              </a:rPr>
              <a:t>18 июня 2020 года  </a:t>
            </a:r>
            <a:endParaRPr lang="ru-RU" sz="1000" b="1" i="1" dirty="0">
              <a:solidFill>
                <a:srgbClr val="0099CC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3F973AD-3DE2-489D-9E5E-4B2E7730D6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28" y="798574"/>
            <a:ext cx="3987328" cy="19117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10CBBF9-55C4-4DF0-BADE-27DD34F00D37}"/>
              </a:ext>
            </a:extLst>
          </p:cNvPr>
          <p:cNvSpPr txBox="1"/>
          <p:nvPr/>
        </p:nvSpPr>
        <p:spPr>
          <a:xfrm>
            <a:off x="6000640" y="2643758"/>
            <a:ext cx="1450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000" b="1" i="1" dirty="0">
                <a:solidFill>
                  <a:srgbClr val="0099CC"/>
                </a:solidFill>
                <a:latin typeface="Arial" pitchFamily="34" charset="0"/>
                <a:cs typeface="Arial" pitchFamily="34" charset="0"/>
              </a:rPr>
              <a:t>20 июня 2020 года  </a:t>
            </a:r>
            <a:endParaRPr lang="ru-RU" sz="1000" b="1" i="1" dirty="0">
              <a:solidFill>
                <a:srgbClr val="0099CC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7761A8-6A7C-402A-8A9B-84B029166355}"/>
              </a:ext>
            </a:extLst>
          </p:cNvPr>
          <p:cNvSpPr txBox="1"/>
          <p:nvPr/>
        </p:nvSpPr>
        <p:spPr>
          <a:xfrm>
            <a:off x="1658594" y="4787210"/>
            <a:ext cx="1450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000" b="1" i="1" dirty="0">
                <a:solidFill>
                  <a:srgbClr val="0099CC"/>
                </a:solidFill>
                <a:latin typeface="Arial" pitchFamily="34" charset="0"/>
                <a:cs typeface="Arial" pitchFamily="34" charset="0"/>
              </a:rPr>
              <a:t>22 июня 2020 года  </a:t>
            </a:r>
            <a:endParaRPr lang="ru-RU" sz="1000" b="1" i="1" dirty="0">
              <a:solidFill>
                <a:srgbClr val="0099CC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A3085F4-3272-47EC-A071-B75DD1AB2B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1" y="2935803"/>
            <a:ext cx="3987329" cy="19100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E2A3D1E-6F12-42DB-B770-3C7F65AC7A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11" y="2918262"/>
            <a:ext cx="3970041" cy="191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14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5" y="540103"/>
            <a:ext cx="7092305" cy="36003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4932040" cy="5760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31C35F-AC43-4249-AF6A-7A7EA9CBDC48}"/>
              </a:ext>
            </a:extLst>
          </p:cNvPr>
          <p:cNvSpPr txBox="1"/>
          <p:nvPr/>
        </p:nvSpPr>
        <p:spPr>
          <a:xfrm>
            <a:off x="817236" y="2583274"/>
            <a:ext cx="1950621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prstClr val="black"/>
                </a:solidFill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Calibri" pitchFamily="34" charset="0"/>
              </a:rPr>
              <a:t>NDVI </a:t>
            </a:r>
            <a:r>
              <a:rPr lang="ru-RU" sz="1200" b="1" dirty="0">
                <a:solidFill>
                  <a:prstClr val="black"/>
                </a:solidFill>
                <a:latin typeface="Calibri" pitchFamily="34" charset="0"/>
              </a:rPr>
              <a:t>по данным </a:t>
            </a:r>
            <a:r>
              <a:rPr lang="en-US" sz="1200" b="1" dirty="0">
                <a:solidFill>
                  <a:prstClr val="black"/>
                </a:solidFill>
                <a:latin typeface="Calibri" pitchFamily="34" charset="0"/>
              </a:rPr>
              <a:t>MODIS</a:t>
            </a:r>
            <a:r>
              <a:rPr lang="ru-RU" sz="12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</a:rPr>
              <a:t> (250 метров)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19725D-5984-4C97-889C-209949B9E11C}"/>
              </a:ext>
            </a:extLst>
          </p:cNvPr>
          <p:cNvSpPr txBox="1"/>
          <p:nvPr/>
        </p:nvSpPr>
        <p:spPr>
          <a:xfrm>
            <a:off x="3059832" y="2589418"/>
            <a:ext cx="1980804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>
                <a:solidFill>
                  <a:prstClr val="black"/>
                </a:solidFill>
                <a:latin typeface="Calibri" pitchFamily="34" charset="0"/>
              </a:rPr>
              <a:t>NDVI </a:t>
            </a:r>
            <a:r>
              <a:rPr lang="ru-RU" sz="1200" b="1" dirty="0">
                <a:solidFill>
                  <a:prstClr val="black"/>
                </a:solidFill>
                <a:latin typeface="Calibri" pitchFamily="34" charset="0"/>
              </a:rPr>
              <a:t>по данным КМСС</a:t>
            </a:r>
          </a:p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prstClr val="black"/>
                </a:solidFill>
                <a:latin typeface="Calibri" pitchFamily="34" charset="0"/>
              </a:rPr>
              <a:t>(</a:t>
            </a:r>
            <a:r>
              <a:rPr lang="ru-RU" sz="1200" b="1" dirty="0">
                <a:solidFill>
                  <a:prstClr val="black"/>
                </a:solidFill>
              </a:rPr>
              <a:t>60 метров)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249252-D051-4575-9287-27A952679DB0}"/>
              </a:ext>
            </a:extLst>
          </p:cNvPr>
          <p:cNvSpPr txBox="1"/>
          <p:nvPr/>
        </p:nvSpPr>
        <p:spPr>
          <a:xfrm>
            <a:off x="4355976" y="2583274"/>
            <a:ext cx="4104456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>
                <a:solidFill>
                  <a:prstClr val="black"/>
                </a:solidFill>
                <a:latin typeface="Calibri" pitchFamily="34" charset="0"/>
              </a:rPr>
              <a:t>NDVI </a:t>
            </a:r>
            <a:r>
              <a:rPr lang="ru-RU" sz="1200" b="1" dirty="0">
                <a:solidFill>
                  <a:prstClr val="black"/>
                </a:solidFill>
                <a:latin typeface="Calibri" pitchFamily="34" charset="0"/>
              </a:rPr>
              <a:t>по </a:t>
            </a:r>
            <a:r>
              <a:rPr lang="ru-RU" sz="1200" b="1" dirty="0">
                <a:solidFill>
                  <a:prstClr val="black"/>
                </a:solidFill>
              </a:rPr>
              <a:t>данным </a:t>
            </a:r>
            <a:r>
              <a:rPr lang="en-US" sz="1200" b="1" dirty="0">
                <a:solidFill>
                  <a:prstClr val="black"/>
                </a:solidFill>
                <a:latin typeface="Calibri" pitchFamily="34" charset="0"/>
              </a:rPr>
              <a:t>MSI</a:t>
            </a:r>
            <a:r>
              <a:rPr lang="ru-RU" sz="12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prstClr val="black"/>
                </a:solidFill>
              </a:rPr>
              <a:t>(10 метров)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68E163A-8250-4682-A394-B3F33E0D28D1}"/>
              </a:ext>
            </a:extLst>
          </p:cNvPr>
          <p:cNvSpPr/>
          <p:nvPr/>
        </p:nvSpPr>
        <p:spPr>
          <a:xfrm>
            <a:off x="0" y="0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518" y="222639"/>
            <a:ext cx="8136904" cy="576064"/>
          </a:xfrm>
        </p:spPr>
        <p:txBody>
          <a:bodyPr>
            <a:noAutofit/>
          </a:bodyPr>
          <a:lstStyle/>
          <a:p>
            <a:r>
              <a:rPr lang="ru-RU" sz="1700" b="1" i="1" dirty="0">
                <a:solidFill>
                  <a:srgbClr val="25314F"/>
                </a:solidFill>
              </a:rPr>
              <a:t>Возможность работы с информацией различного  пространственного разрешения, в том числе интегрированной на объекты мониторинга (например, поля) </a:t>
            </a:r>
            <a:br>
              <a:rPr lang="ru-RU" sz="1700" b="1" i="1" dirty="0">
                <a:solidFill>
                  <a:srgbClr val="25314F"/>
                </a:solidFill>
              </a:rPr>
            </a:br>
            <a:endParaRPr lang="ru-RU" sz="1700" b="1" i="1" dirty="0">
              <a:solidFill>
                <a:srgbClr val="25314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729F22-FE44-46EA-A47F-9A68521051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36" y="904786"/>
            <a:ext cx="1950621" cy="16699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F340C5-5104-40EA-93A2-40618345E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3003798"/>
            <a:ext cx="1940273" cy="16638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4EAC75-4FAF-48E5-8512-A1BBBB03B121}"/>
              </a:ext>
            </a:extLst>
          </p:cNvPr>
          <p:cNvSpPr txBox="1"/>
          <p:nvPr/>
        </p:nvSpPr>
        <p:spPr>
          <a:xfrm>
            <a:off x="755576" y="4667342"/>
            <a:ext cx="1950621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prstClr val="black"/>
                </a:solidFill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Calibri" pitchFamily="34" charset="0"/>
              </a:rPr>
              <a:t>NDVI </a:t>
            </a:r>
            <a:r>
              <a:rPr lang="ru-RU" sz="1200" b="1" dirty="0">
                <a:solidFill>
                  <a:prstClr val="black"/>
                </a:solidFill>
                <a:latin typeface="Calibri" pitchFamily="34" charset="0"/>
              </a:rPr>
              <a:t>средние для полей</a:t>
            </a:r>
          </a:p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prstClr val="black"/>
                </a:solidFill>
                <a:latin typeface="Calibri" pitchFamily="34" charset="0"/>
              </a:rPr>
              <a:t> (</a:t>
            </a:r>
            <a:r>
              <a:rPr lang="en-US" sz="1200" b="1" dirty="0">
                <a:solidFill>
                  <a:prstClr val="black"/>
                </a:solidFill>
                <a:latin typeface="Calibri" pitchFamily="34" charset="0"/>
              </a:rPr>
              <a:t>MODIS</a:t>
            </a:r>
            <a:r>
              <a:rPr lang="ru-RU" sz="1200" b="1" dirty="0">
                <a:solidFill>
                  <a:prstClr val="black"/>
                </a:solidFill>
                <a:latin typeface="Calibri" pitchFamily="34" charset="0"/>
              </a:rPr>
              <a:t>)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8FB5B9-D74A-4E81-B660-7AF891F590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1" y="3003798"/>
            <a:ext cx="1935378" cy="16569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92E74E-3683-4520-A908-A970838EE7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927" y="902508"/>
            <a:ext cx="1955943" cy="1674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80F01C3-576A-44A6-8302-548096F159F4}"/>
              </a:ext>
            </a:extLst>
          </p:cNvPr>
          <p:cNvSpPr txBox="1"/>
          <p:nvPr/>
        </p:nvSpPr>
        <p:spPr>
          <a:xfrm>
            <a:off x="3002473" y="4683531"/>
            <a:ext cx="1950621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prstClr val="black"/>
                </a:solidFill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Calibri" pitchFamily="34" charset="0"/>
              </a:rPr>
              <a:t>NDVI </a:t>
            </a:r>
            <a:r>
              <a:rPr lang="ru-RU" sz="1200" b="1" dirty="0">
                <a:solidFill>
                  <a:prstClr val="black"/>
                </a:solidFill>
                <a:latin typeface="Calibri" pitchFamily="34" charset="0"/>
              </a:rPr>
              <a:t>средние для полей</a:t>
            </a:r>
          </a:p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prstClr val="black"/>
                </a:solidFill>
                <a:latin typeface="Calibri" pitchFamily="34" charset="0"/>
              </a:rPr>
              <a:t> (КМСС)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FB33AE-385C-4968-B416-6A42EA707A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99" y="2993721"/>
            <a:ext cx="1950623" cy="16699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2533E5C-4102-4CF1-8908-75C01C8B17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40" y="887639"/>
            <a:ext cx="1962809" cy="165550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3C896AD-6B64-4EB1-9B82-8ED37248B795}"/>
              </a:ext>
            </a:extLst>
          </p:cNvPr>
          <p:cNvSpPr txBox="1"/>
          <p:nvPr/>
        </p:nvSpPr>
        <p:spPr>
          <a:xfrm>
            <a:off x="5384952" y="4652250"/>
            <a:ext cx="1950621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prstClr val="black"/>
                </a:solidFill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Calibri" pitchFamily="34" charset="0"/>
              </a:rPr>
              <a:t>NDVI </a:t>
            </a:r>
            <a:r>
              <a:rPr lang="ru-RU" sz="1200" b="1" dirty="0">
                <a:solidFill>
                  <a:prstClr val="black"/>
                </a:solidFill>
                <a:latin typeface="Calibri" pitchFamily="34" charset="0"/>
              </a:rPr>
              <a:t>средние для полей</a:t>
            </a:r>
          </a:p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prstClr val="black"/>
                </a:solidFill>
                <a:latin typeface="Calibri" pitchFamily="34" charset="0"/>
              </a:rPr>
              <a:t> (</a:t>
            </a:r>
            <a:r>
              <a:rPr lang="en-US" sz="1200" b="1" dirty="0">
                <a:solidFill>
                  <a:prstClr val="black"/>
                </a:solidFill>
                <a:latin typeface="Calibri" pitchFamily="34" charset="0"/>
              </a:rPr>
              <a:t>MSI)</a:t>
            </a:r>
            <a:endParaRPr lang="ru-RU" sz="1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2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15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25" y="540103"/>
            <a:ext cx="7092305" cy="36003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4932040" cy="5760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68E163A-8250-4682-A394-B3F33E0D28D1}"/>
              </a:ext>
            </a:extLst>
          </p:cNvPr>
          <p:cNvSpPr/>
          <p:nvPr/>
        </p:nvSpPr>
        <p:spPr>
          <a:xfrm>
            <a:off x="0" y="0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518" y="222639"/>
            <a:ext cx="8136904" cy="576064"/>
          </a:xfrm>
        </p:spPr>
        <p:txBody>
          <a:bodyPr>
            <a:noAutofit/>
          </a:bodyPr>
          <a:lstStyle/>
          <a:p>
            <a:r>
              <a:rPr lang="ru-RU" sz="1700" b="1" i="1" dirty="0">
                <a:solidFill>
                  <a:srgbClr val="25314F"/>
                </a:solidFill>
              </a:rPr>
              <a:t>Возможность совместной работы с данными различных систем, прошедших </a:t>
            </a:r>
            <a:r>
              <a:rPr lang="ru-RU" sz="1700" b="1" i="1" dirty="0" smtClean="0">
                <a:solidFill>
                  <a:srgbClr val="25314F"/>
                </a:solidFill>
              </a:rPr>
              <a:t>кросс-калибровку </a:t>
            </a:r>
            <a:r>
              <a:rPr lang="ru-RU" sz="1700" b="1" i="1" dirty="0">
                <a:solidFill>
                  <a:srgbClr val="25314F"/>
                </a:solidFill>
              </a:rPr>
              <a:t/>
            </a:r>
            <a:br>
              <a:rPr lang="ru-RU" sz="1700" b="1" i="1" dirty="0">
                <a:solidFill>
                  <a:srgbClr val="25314F"/>
                </a:solidFill>
              </a:rPr>
            </a:br>
            <a:endParaRPr lang="ru-RU" sz="1700" b="1" i="1" dirty="0">
              <a:solidFill>
                <a:srgbClr val="25314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A55F0E-5E71-4024-9E39-8F8157FCA4DC}"/>
              </a:ext>
            </a:extLst>
          </p:cNvPr>
          <p:cNvSpPr txBox="1"/>
          <p:nvPr/>
        </p:nvSpPr>
        <p:spPr>
          <a:xfrm>
            <a:off x="1444381" y="4483800"/>
            <a:ext cx="5459178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>
                <a:solidFill>
                  <a:prstClr val="black"/>
                </a:solidFill>
              </a:rPr>
              <a:t>Временные серии ежедневных измерений </a:t>
            </a:r>
            <a:r>
              <a:rPr lang="en-US" sz="1200" b="1" dirty="0">
                <a:solidFill>
                  <a:prstClr val="black"/>
                </a:solidFill>
                <a:latin typeface="Calibri" pitchFamily="34" charset="0"/>
              </a:rPr>
              <a:t>NDVI</a:t>
            </a:r>
            <a:r>
              <a:rPr lang="ru-RU" sz="1200" b="1" dirty="0">
                <a:solidFill>
                  <a:prstClr val="black"/>
                </a:solidFill>
                <a:latin typeface="Calibri" pitchFamily="34" charset="0"/>
              </a:rPr>
              <a:t> </a:t>
            </a:r>
            <a:endParaRPr lang="ru-RU" sz="1200" b="1" dirty="0" smtClean="0">
              <a:solidFill>
                <a:prstClr val="black"/>
              </a:solidFill>
              <a:latin typeface="Calibri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1200" b="1" dirty="0" smtClean="0">
                <a:solidFill>
                  <a:prstClr val="black"/>
                </a:solidFill>
                <a:latin typeface="Calibri" pitchFamily="34" charset="0"/>
              </a:rPr>
              <a:t>сельскохозяйственных </a:t>
            </a:r>
            <a:r>
              <a:rPr lang="ru-RU" sz="1200" b="1" dirty="0">
                <a:solidFill>
                  <a:prstClr val="black"/>
                </a:solidFill>
                <a:latin typeface="Calibri" pitchFamily="34" charset="0"/>
              </a:rPr>
              <a:t>культур по данным </a:t>
            </a:r>
            <a:r>
              <a:rPr lang="en-US" sz="1200" b="1" dirty="0">
                <a:solidFill>
                  <a:prstClr val="black"/>
                </a:solidFill>
                <a:latin typeface="Calibri" pitchFamily="34" charset="0"/>
              </a:rPr>
              <a:t>MODIS </a:t>
            </a:r>
            <a:r>
              <a:rPr lang="ru-RU" sz="1200" b="1" dirty="0">
                <a:solidFill>
                  <a:prstClr val="black"/>
                </a:solidFill>
              </a:rPr>
              <a:t>и КМСС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788842E2-D69F-412D-9D5D-9C9D9B21A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63724"/>
            <a:ext cx="5797624" cy="342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702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>
                <a:solidFill>
                  <a:schemeClr val="bg1"/>
                </a:solidFill>
              </a:rPr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87824" y="2680798"/>
            <a:ext cx="1296144" cy="74266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2987824" y="3423466"/>
            <a:ext cx="1296144" cy="168457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 flipH="1">
            <a:off x="149295" y="2680798"/>
            <a:ext cx="2838529" cy="89785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-25" y="540103"/>
            <a:ext cx="6156201" cy="36003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541148"/>
            <a:ext cx="7380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000" b="1" i="1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Выбросы от пожаров на Европейской территории </a:t>
            </a:r>
            <a:r>
              <a:rPr lang="ru-RU" altLang="ru-RU" sz="1000" b="1" i="1" dirty="0" smtClean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России, </a:t>
            </a:r>
            <a:r>
              <a:rPr lang="ru-RU" altLang="ru-RU" sz="1000" b="1" i="1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август 2022 года</a:t>
            </a:r>
          </a:p>
          <a:p>
            <a:r>
              <a:rPr lang="ru-RU" altLang="ru-RU" sz="1000" b="1" i="1" dirty="0">
                <a:solidFill>
                  <a:srgbClr val="3366CC"/>
                </a:solidFill>
                <a:latin typeface="Arial" pitchFamily="34" charset="0"/>
                <a:cs typeface="Arial" pitchFamily="34" charset="0"/>
              </a:rPr>
              <a:t>Аэрозольный индекс и концентрация угарного газа (данные, осредненные на различные временные периоды)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6516216" cy="5760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6393" y="0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altLang="ru-RU" sz="1700" b="1" i="1" dirty="0"/>
              <a:t>Распределения малых газовых составляющих в атмосфере</a:t>
            </a:r>
          </a:p>
          <a:p>
            <a:r>
              <a:rPr lang="ru-RU" sz="1700" b="1" i="1" dirty="0">
                <a:solidFill>
                  <a:srgbClr val="25314F"/>
                </a:solidFill>
              </a:rPr>
              <a:t>(на примере данных прибора </a:t>
            </a:r>
            <a:r>
              <a:rPr lang="en-US" sz="1700" b="1" i="1" dirty="0" smtClean="0">
                <a:solidFill>
                  <a:srgbClr val="25314F"/>
                </a:solidFill>
              </a:rPr>
              <a:t>TROPOMI</a:t>
            </a:r>
            <a:r>
              <a:rPr lang="ru-RU" sz="1700" b="1" i="1" dirty="0" smtClean="0">
                <a:solidFill>
                  <a:srgbClr val="25314F"/>
                </a:solidFill>
              </a:rPr>
              <a:t>) </a:t>
            </a:r>
            <a:endParaRPr lang="ru-RU" sz="1700" b="1" i="1" dirty="0">
              <a:solidFill>
                <a:srgbClr val="25314F"/>
              </a:solidFill>
            </a:endParaRPr>
          </a:p>
        </p:txBody>
      </p:sp>
      <p:pic>
        <p:nvPicPr>
          <p:cNvPr id="19" name="Picture 4" descr="logo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886" y="51470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B88CB1-4E12-E2A9-C38F-2648FC585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" y="922673"/>
            <a:ext cx="4493599" cy="20734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08246F-94DE-25D4-CA3B-5F41F7C8A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0143"/>
            <a:ext cx="4507292" cy="20960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BCCEA9-BADE-1E0D-3DEA-A27047C5C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893" y="3063738"/>
            <a:ext cx="4465611" cy="20535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AF6F63D-119A-C5F8-EE18-57CE9F721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" y="3052132"/>
            <a:ext cx="4493599" cy="20535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D5521E-51B3-EF86-3D31-8F3ED24BA535}"/>
              </a:ext>
            </a:extLst>
          </p:cNvPr>
          <p:cNvSpPr txBox="1"/>
          <p:nvPr/>
        </p:nvSpPr>
        <p:spPr>
          <a:xfrm>
            <a:off x="3479713" y="2757577"/>
            <a:ext cx="217240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17 августа 2022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0BD39F-522B-2883-D77D-30B9E996CF4D}"/>
              </a:ext>
            </a:extLst>
          </p:cNvPr>
          <p:cNvSpPr txBox="1"/>
          <p:nvPr/>
        </p:nvSpPr>
        <p:spPr>
          <a:xfrm>
            <a:off x="3479713" y="4889796"/>
            <a:ext cx="217240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15-25 августа 2022</a:t>
            </a:r>
          </a:p>
        </p:txBody>
      </p:sp>
    </p:spTree>
    <p:extLst>
      <p:ext uri="{BB962C8B-B14F-4D97-AF65-F5344CB8AC3E}">
        <p14:creationId xmlns:p14="http://schemas.microsoft.com/office/powerpoint/2010/main" val="200192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3944" y="1923678"/>
            <a:ext cx="9171887" cy="1368152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17</a:t>
            </a:fld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39552" y="1635646"/>
            <a:ext cx="791864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ПРОДУКТЫ УРОВНЯ 4</a:t>
            </a:r>
          </a:p>
          <a:p>
            <a: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Различные тематические продукты</a:t>
            </a:r>
          </a:p>
        </p:txBody>
      </p:sp>
      <p:pic>
        <p:nvPicPr>
          <p:cNvPr id="5" name="Picture 2" descr="\\193.232.9.71\kda_media\SMIS_Graph\Логотипы\ИКИ\LOGO_IKI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" y="179306"/>
            <a:ext cx="1095118" cy="66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1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-92546"/>
            <a:ext cx="8136904" cy="1008112"/>
          </a:xfrm>
        </p:spPr>
        <p:txBody>
          <a:bodyPr>
            <a:noAutofit/>
          </a:bodyPr>
          <a:lstStyle/>
          <a:p>
            <a: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</a:t>
            </a:r>
            <a:b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Постоянно обновляющиеся карты растительности и </a:t>
            </a:r>
            <a:r>
              <a:rPr lang="ru-RU" sz="1700" b="1" i="1" dirty="0">
                <a:solidFill>
                  <a:srgbClr val="25314F"/>
                </a:solidFill>
              </a:rPr>
              <a:t>лесов России</a:t>
            </a:r>
            <a:endParaRPr lang="ru-RU" sz="1700" b="1" i="1" dirty="0">
              <a:solidFill>
                <a:srgbClr val="253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glc2005_50dp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2918" r="3279" b="4397"/>
          <a:stretch/>
        </p:blipFill>
        <p:spPr bwMode="auto">
          <a:xfrm>
            <a:off x="0" y="833794"/>
            <a:ext cx="4571750" cy="208771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print_image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3"/>
          <a:stretch/>
        </p:blipFill>
        <p:spPr bwMode="auto">
          <a:xfrm>
            <a:off x="-1" y="3076575"/>
            <a:ext cx="4564609" cy="17994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print_image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3"/>
          <a:stretch/>
        </p:blipFill>
        <p:spPr bwMode="auto">
          <a:xfrm>
            <a:off x="4592832" y="3076574"/>
            <a:ext cx="4543325" cy="1799431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logo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t="3419" r="2379" b="3873"/>
          <a:stretch/>
        </p:blipFill>
        <p:spPr bwMode="auto">
          <a:xfrm>
            <a:off x="4564609" y="844073"/>
            <a:ext cx="4579391" cy="207743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-701" y="2531680"/>
            <a:ext cx="4565309" cy="40780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-701" y="2531680"/>
            <a:ext cx="3658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Карты растительного покрова на территории России. Обновляются ежегодно.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9556" y="4744336"/>
            <a:ext cx="4565309" cy="40780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4731990"/>
            <a:ext cx="4565309" cy="40780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18</a:t>
            </a:fld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592832" y="4743390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Запасы стволовой древесины.</a:t>
            </a:r>
          </a:p>
          <a:p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Обновляются ежегодно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828" y="4731990"/>
            <a:ext cx="3962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Информация о лесных природных пожарах и их последствиях </a:t>
            </a:r>
          </a:p>
          <a:p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Обновляется ежедневно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555753" y="2513704"/>
            <a:ext cx="4565309" cy="40780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572000" y="2539377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Карты преобладающих  древесных пород. </a:t>
            </a:r>
            <a:b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</a:br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Обновляются ежегодно.</a:t>
            </a:r>
          </a:p>
        </p:txBody>
      </p:sp>
      <p:pic>
        <p:nvPicPr>
          <p:cNvPr id="23" name="Picture 4" descr="logo_s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51470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-92546"/>
            <a:ext cx="8136904" cy="1008112"/>
          </a:xfrm>
        </p:spPr>
        <p:txBody>
          <a:bodyPr>
            <a:noAutofit/>
          </a:bodyPr>
          <a:lstStyle/>
          <a:p>
            <a: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</a:t>
            </a:r>
            <a:b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Продукты для оценки состояния сельскохозяйственных посевов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19</a:t>
            </a:fld>
            <a:endParaRPr lang="ru-RU" dirty="0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23243" y="4568810"/>
            <a:ext cx="44684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200" b="1" i="1" dirty="0"/>
              <a:t>Состояние озимых в максимуме развития в </a:t>
            </a:r>
            <a:r>
              <a:rPr lang="ru-RU" altLang="ru-RU" sz="1200" b="1" i="1" dirty="0" smtClean="0"/>
              <a:t>2024 </a:t>
            </a:r>
            <a:r>
              <a:rPr lang="ru-RU" altLang="ru-RU" sz="1200" b="1" i="1" dirty="0"/>
              <a:t>году</a:t>
            </a:r>
          </a:p>
          <a:p>
            <a:pPr algn="ctr" eaLnBrk="1" hangingPunct="1"/>
            <a:r>
              <a:rPr lang="ru-RU" altLang="ru-RU" sz="1200" b="1" i="1" dirty="0"/>
              <a:t>(характеризует ожидаемую урожайность)</a:t>
            </a:r>
          </a:p>
        </p:txBody>
      </p:sp>
      <p:pic>
        <p:nvPicPr>
          <p:cNvPr id="11" name="Picture 4" descr="logo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" y="4922915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A34CF1B-856C-1C18-E741-931F81717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630" y="4565597"/>
            <a:ext cx="45453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200" b="1" i="1" dirty="0"/>
              <a:t>Состояние яровых в максимуме развития в </a:t>
            </a:r>
            <a:r>
              <a:rPr lang="ru-RU" altLang="ru-RU" sz="1200" b="1" i="1" dirty="0" smtClean="0"/>
              <a:t>2024 </a:t>
            </a:r>
            <a:r>
              <a:rPr lang="ru-RU" altLang="ru-RU" sz="1200" b="1" i="1" dirty="0"/>
              <a:t>году</a:t>
            </a:r>
          </a:p>
          <a:p>
            <a:pPr algn="ctr" eaLnBrk="1" hangingPunct="1"/>
            <a:r>
              <a:rPr lang="ru-RU" altLang="ru-RU" sz="1200" b="1" i="1" dirty="0"/>
              <a:t>(характеризует ожидаемую урожайность)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0" y="1083636"/>
            <a:ext cx="4429269" cy="3420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72" y="1099791"/>
            <a:ext cx="4317824" cy="3401459"/>
          </a:xfrm>
          <a:prstGeom prst="rect">
            <a:avLst/>
          </a:prstGeom>
        </p:spPr>
      </p:pic>
      <p:pic>
        <p:nvPicPr>
          <p:cNvPr id="26" name="Picture 6" descr="http://pro-vega.ru/geosmis/legends/images/fieldz_norm_dif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37" y="879003"/>
            <a:ext cx="869925" cy="8286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850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45834" y="555526"/>
            <a:ext cx="5004048" cy="36779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sz="1700" b="1" dirty="0">
              <a:solidFill>
                <a:srgbClr val="000099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ЦЕНТР КОЛЛЕКТИВНОГО ПОЛЬЗОВАНИЯ </a:t>
            </a:r>
            <a:r>
              <a:rPr lang="ru-RU" b="1" dirty="0"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системами архивации, обработки </a:t>
            </a:r>
          </a:p>
          <a:p>
            <a:r>
              <a:rPr lang="ru-RU" b="1" dirty="0"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и анализа спутниковых данных Института космических исследований Российской академии наук</a:t>
            </a:r>
            <a:br>
              <a:rPr lang="ru-RU" b="1" dirty="0"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для решения задач изучения </a:t>
            </a:r>
            <a:br>
              <a:rPr lang="ru-RU" b="1" dirty="0"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и мониторинга окружающей среды </a:t>
            </a:r>
          </a:p>
          <a:p>
            <a:r>
              <a:rPr lang="ru-RU" b="1" dirty="0"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(ЦКП «ИКИ-Мониторинг») </a:t>
            </a:r>
          </a:p>
          <a:p>
            <a:endParaRPr lang="ru-RU" b="1" dirty="0">
              <a:solidFill>
                <a:srgbClr val="5B5B5B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r>
              <a:rPr lang="ru-RU" b="1" i="1" dirty="0">
                <a:solidFill>
                  <a:srgbClr val="000099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  <a:hlinkClick r:id="rId2"/>
              </a:rPr>
              <a:t>http://ckp.geosmis.ru/</a:t>
            </a:r>
            <a:endParaRPr lang="ru-RU" b="1" i="1" dirty="0">
              <a:solidFill>
                <a:srgbClr val="000099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ru-RU" b="1" i="1" dirty="0">
              <a:solidFill>
                <a:srgbClr val="000099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Центр был создан в апреле 2012 года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Picture 2" descr="D:\--- graf ---\2020 02 ЦКП\Изображения\Приказ по ЦКП от 25.04.2012 №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8" y="177238"/>
            <a:ext cx="3384376" cy="478902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4515966"/>
            <a:ext cx="115212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Picture 4" descr="logo_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" y="4922915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09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20</a:t>
            </a:fld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79512" y="757317"/>
            <a:ext cx="8928992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Через системы «ВЕГА-</a:t>
            </a:r>
            <a:r>
              <a:rPr lang="en-US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Science</a:t>
            </a:r>
            <a:r>
              <a:rPr lang="ru-RU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»</a:t>
            </a:r>
            <a:r>
              <a:rPr lang="en-US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 «ВЕГА-Р</a:t>
            </a:r>
            <a:r>
              <a:rPr lang="en-US" sz="2700" dirty="0" err="1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ro</a:t>
            </a:r>
            <a:r>
              <a:rPr lang="ru-RU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»</a:t>
            </a:r>
            <a:r>
              <a:rPr lang="en-US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совместно с инструментами обработки</a:t>
            </a:r>
            <a:br>
              <a:rPr lang="ru-RU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  анализа спутниковых данных </a:t>
            </a:r>
            <a:r>
              <a:rPr lang="ru-RU" sz="27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27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работа отдельных пользователей)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 помощью программных интерфейсов (API),</a:t>
            </a:r>
            <a:br>
              <a:rPr lang="ru-RU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позволяющих осуществлять </a:t>
            </a:r>
            <a:r>
              <a:rPr lang="ru-RU" sz="2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online</a:t>
            </a:r>
            <a:r>
              <a:rPr lang="ru-RU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-доступ </a:t>
            </a:r>
            <a:br>
              <a:rPr lang="ru-RU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 данным из различных ИС </a:t>
            </a:r>
            <a:br>
              <a:rPr lang="ru-RU" sz="2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(онлайн-сервисы 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для поддержки специализированных информационных систем)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Автоматическая передача данных в различные</a:t>
            </a:r>
            <a:r>
              <a:rPr lang="en-US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ИС</a:t>
            </a:r>
            <a:br>
              <a:rPr lang="ru-RU" sz="2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(наполнение архивов специализированных информационных систем</a:t>
            </a: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  <a:endParaRPr lang="ru-RU" sz="27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-92546"/>
            <a:ext cx="8136904" cy="1008112"/>
          </a:xfrm>
        </p:spPr>
        <p:txBody>
          <a:bodyPr>
            <a:noAutofit/>
          </a:bodyPr>
          <a:lstStyle/>
          <a:p>
            <a: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могут предоставляться данные</a:t>
            </a:r>
          </a:p>
        </p:txBody>
      </p:sp>
      <p:pic>
        <p:nvPicPr>
          <p:cNvPr id="9" name="Picture 4" descr="logo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" y="4922915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65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625" y="1419622"/>
            <a:ext cx="9171887" cy="187220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21</a:t>
            </a:fld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39552" y="1635646"/>
            <a:ext cx="791864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СПУТНИКОВЫЕ СЕРВИСЫ </a:t>
            </a:r>
            <a:b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«ВЕГА-SCIENCE» (</a:t>
            </a:r>
            <a:r>
              <a:rPr lang="en-US" sz="27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http://sci-vega.ru/</a:t>
            </a:r>
            <a: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«ВЕГА-</a:t>
            </a:r>
            <a:r>
              <a:rPr lang="en-US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en-US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http://pro-vega.ru/</a:t>
            </a:r>
            <a: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функциональные возможности</a:t>
            </a:r>
            <a:b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700" b="1" i="1" dirty="0">
              <a:solidFill>
                <a:srgbClr val="253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\\193.232.9.71\kda_media\SMIS_Graph\Логотипы\Вега\corr_vega_sc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1"/>
          <a:stretch/>
        </p:blipFill>
        <p:spPr bwMode="auto">
          <a:xfrm>
            <a:off x="8025966" y="92687"/>
            <a:ext cx="864468" cy="63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193.232.9.71\kda_media\SMIS_Graph\Логотипы\ИКИ\LOGO_IKI_COL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" y="179306"/>
            <a:ext cx="1095118" cy="66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90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22</a:t>
            </a:fld>
            <a:endParaRPr lang="ru-RU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11188" y="1779662"/>
            <a:ext cx="1948571" cy="138914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10944" y="3365741"/>
            <a:ext cx="1948815" cy="138931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02380" y="267495"/>
            <a:ext cx="1948571" cy="138285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43808" y="607010"/>
            <a:ext cx="5760640" cy="3836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</a:t>
            </a:r>
            <a:r>
              <a:rPr lang="ru-RU" sz="20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истема </a:t>
            </a:r>
            <a:r>
              <a:rPr lang="ru-RU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ВЕГА-</a:t>
            </a:r>
            <a:r>
              <a:rPr lang="en-US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SCIENCE</a:t>
            </a:r>
            <a:r>
              <a:rPr lang="ru-RU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</a:t>
            </a:r>
            <a:r>
              <a:rPr lang="ru-RU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инструмент, обеспечивающий возможность распределенной работы со спутниковыми данными (поиск, выбор, обработка и анализ) в различных научных </a:t>
            </a:r>
            <a:r>
              <a:rPr lang="ru-RU" sz="20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проектах;</a:t>
            </a:r>
            <a:endParaRPr lang="ru-RU" sz="10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5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</a:t>
            </a:r>
            <a:r>
              <a:rPr lang="ru-RU" sz="20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основе сервиса – архивы спутниковых данных и результатов их обработки по зоне интересов ЦКП «ИКИ-МОНИТОРИНГ</a:t>
            </a:r>
            <a:r>
              <a:rPr lang="ru-RU" sz="20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»;</a:t>
            </a:r>
            <a:endParaRPr lang="ru-RU" sz="20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ru-RU" sz="5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</a:t>
            </a:r>
            <a:r>
              <a:rPr lang="ru-RU" sz="20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истема </a:t>
            </a:r>
            <a:r>
              <a:rPr lang="ru-RU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позволяет работать как с архивными, так и с оперативными </a:t>
            </a:r>
            <a:r>
              <a:rPr lang="ru-RU" sz="20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данными.</a:t>
            </a:r>
            <a:endParaRPr lang="ru-RU" sz="20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4" descr="logo_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" y="4922915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60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88957"/>
            <a:ext cx="4572000" cy="205454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 rot="10800000">
            <a:off x="8316415" y="4777612"/>
            <a:ext cx="819743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8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>
                <a:solidFill>
                  <a:srgbClr val="25314F"/>
                </a:solidFill>
              </a:rPr>
              <a:t>23</a:t>
            </a:fld>
            <a:endParaRPr lang="ru-RU">
              <a:solidFill>
                <a:srgbClr val="25314F"/>
              </a:solidFill>
            </a:endParaRPr>
          </a:p>
        </p:txBody>
      </p:sp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63"/>
            <a:ext cx="4572000" cy="208915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" descr="K:\conferenses\statya_2015\final\кашницкий_pic_5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6574"/>
            <a:ext cx="4572000" cy="206692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42963"/>
            <a:ext cx="4564158" cy="208915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123478"/>
            <a:ext cx="8064896" cy="648072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</a:t>
            </a:r>
            <a:br>
              <a:rPr lang="ru-RU" sz="20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инструментов работы с данными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24" y="2697593"/>
            <a:ext cx="3635919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4908980"/>
            <a:ext cx="3563888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570394" y="2697593"/>
            <a:ext cx="3602005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01270" y="4908980"/>
            <a:ext cx="3499121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570394" y="2685568"/>
            <a:ext cx="3024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Совместный анализ различной информации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72000" y="4909743"/>
            <a:ext cx="3528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Анализ временных рядов данных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685569"/>
            <a:ext cx="3203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Возможность анализа разновременных данных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4909743"/>
            <a:ext cx="3024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Возможности классификации данных</a:t>
            </a:r>
          </a:p>
        </p:txBody>
      </p:sp>
      <p:pic>
        <p:nvPicPr>
          <p:cNvPr id="22" name="Picture 4" descr="logo_s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51470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99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0"/>
            <a:ext cx="9171887" cy="699542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0800000">
            <a:off x="8316415" y="4777612"/>
            <a:ext cx="819743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8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>
                <a:solidFill>
                  <a:srgbClr val="25314F"/>
                </a:solidFill>
              </a:rPr>
              <a:t>24</a:t>
            </a:fld>
            <a:endParaRPr lang="ru-RU">
              <a:solidFill>
                <a:srgbClr val="25314F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-20538"/>
            <a:ext cx="8064896" cy="648072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Специализированные  инструменты анализа данных </a:t>
            </a:r>
          </a:p>
        </p:txBody>
      </p:sp>
      <p:pic>
        <p:nvPicPr>
          <p:cNvPr id="21" name="Picture 2" descr="K:\scince\Articles\Burn_cor_2015\Рисунок_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71550"/>
            <a:ext cx="7799388" cy="394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195736" y="4777612"/>
            <a:ext cx="47715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200" i="1" dirty="0">
                <a:latin typeface="Arial" pitchFamily="34" charset="0"/>
                <a:cs typeface="Arial" pitchFamily="34" charset="0"/>
              </a:rPr>
              <a:t>Инструмент для интерактивного картографирования гарей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Picture 4" descr="logo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" y="4922915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0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63" y="2395527"/>
            <a:ext cx="4249614" cy="241063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-13944" y="-20539"/>
            <a:ext cx="9171887" cy="889687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0800000">
            <a:off x="8316415" y="4777612"/>
            <a:ext cx="819743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8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>
                <a:solidFill>
                  <a:srgbClr val="25314F"/>
                </a:solidFill>
              </a:rPr>
              <a:t>25</a:t>
            </a:fld>
            <a:endParaRPr lang="ru-RU">
              <a:solidFill>
                <a:srgbClr val="25314F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123478"/>
            <a:ext cx="8064896" cy="648072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Различные возможности анализа результатов обработки спутниковых данных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908980"/>
            <a:ext cx="3563888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570394" y="2697593"/>
            <a:ext cx="3602005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01270" y="4908980"/>
            <a:ext cx="3499121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3398"/>
            <a:ext cx="3660188" cy="209244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9069"/>
            <a:ext cx="3456384" cy="18907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127543" y="2851071"/>
            <a:ext cx="23562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Анализ временных рядов данных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7058878" y="1810751"/>
            <a:ext cx="19751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Анализ различной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статистики</a:t>
            </a: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016993" y="3643159"/>
            <a:ext cx="262701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Анализ пространственных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charset="0"/>
              </a:rPr>
              <a:t> распределений</a:t>
            </a:r>
          </a:p>
        </p:txBody>
      </p:sp>
      <p:pic>
        <p:nvPicPr>
          <p:cNvPr id="23" name="Picture 4" descr="logo_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" y="4922915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31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275606"/>
            <a:ext cx="9180512" cy="2520280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26</a:t>
            </a:fld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39552" y="1635646"/>
            <a:ext cx="791864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БАЗОВЫЕ ТЕХНОЛОГИИ И ПРОГРАММНОЕ ОБЕСПЕЧЕНИЕ, НА ОСНОВЕ КОТОРЫХ ФУНКЦИОНИРУЕТ И РАЗВИВАЕТСЯ </a:t>
            </a:r>
            <a:r>
              <a:rPr lang="en-US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ЦКП «ИКИ-МОНИТОРИНГ»,</a:t>
            </a:r>
            <a:r>
              <a:rPr lang="en-US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РАЗРАБОТАНЫЕ В ИКИ РАН</a:t>
            </a:r>
          </a:p>
        </p:txBody>
      </p:sp>
      <p:pic>
        <p:nvPicPr>
          <p:cNvPr id="6" name="Picture 2" descr="\\193.232.9.71\kda_media\SMIS_Graph\Логотипы\ИКИ\LOGO_IKI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" y="179306"/>
            <a:ext cx="1095118" cy="66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11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-92546"/>
            <a:ext cx="8136904" cy="1008112"/>
          </a:xfrm>
        </p:spPr>
        <p:txBody>
          <a:bodyPr>
            <a:noAutofit/>
          </a:bodyPr>
          <a:lstStyle/>
          <a:p>
            <a:r>
              <a:rPr lang="ru-RU" altLang="ru-RU" sz="1800" b="1" i="1" dirty="0"/>
              <a:t>Технология автоматизированной потоковой обработки данных</a:t>
            </a:r>
          </a:p>
        </p:txBody>
      </p:sp>
      <p:pic>
        <p:nvPicPr>
          <p:cNvPr id="12" name="Picture 4" descr="logo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51470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3"/>
          <p:cNvSpPr txBox="1">
            <a:spLocks/>
          </p:cNvSpPr>
          <p:nvPr/>
        </p:nvSpPr>
        <p:spPr>
          <a:xfrm>
            <a:off x="6553200" y="4767263"/>
            <a:ext cx="22672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F4B280-ADB9-4155-A9C7-71B810AF0390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419872" y="972180"/>
            <a:ext cx="5652120" cy="390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  <a:spcAft>
                <a:spcPct val="5000"/>
              </a:spcAft>
            </a:pPr>
            <a:r>
              <a:rPr lang="ru-RU" altLang="ru-RU" i="1" dirty="0"/>
              <a:t>Максимальная автоматизация процессов обработки данных и построение цепочек обработки информации </a:t>
            </a:r>
            <a:endParaRPr lang="en-US" altLang="ru-RU" i="1" dirty="0"/>
          </a:p>
          <a:p>
            <a:pPr>
              <a:lnSpc>
                <a:spcPct val="105000"/>
              </a:lnSpc>
              <a:spcBef>
                <a:spcPct val="50000"/>
              </a:spcBef>
              <a:spcAft>
                <a:spcPct val="5000"/>
              </a:spcAft>
            </a:pPr>
            <a:r>
              <a:rPr lang="ru-RU" altLang="ru-RU" i="1" dirty="0"/>
              <a:t>Возможность построения различных оперативных информационных продуктов</a:t>
            </a:r>
            <a:endParaRPr lang="en-US" altLang="ru-RU" i="1" dirty="0"/>
          </a:p>
          <a:p>
            <a:pPr>
              <a:lnSpc>
                <a:spcPct val="105000"/>
              </a:lnSpc>
              <a:spcBef>
                <a:spcPct val="50000"/>
              </a:spcBef>
              <a:spcAft>
                <a:spcPct val="5000"/>
              </a:spcAft>
            </a:pPr>
            <a:r>
              <a:rPr lang="ru-RU" altLang="ru-RU" i="1" dirty="0"/>
              <a:t>Возможность построения продуктов на основе разновременных наблюдений </a:t>
            </a:r>
          </a:p>
          <a:p>
            <a:pPr>
              <a:lnSpc>
                <a:spcPct val="105000"/>
              </a:lnSpc>
              <a:spcBef>
                <a:spcPct val="50000"/>
              </a:spcBef>
              <a:spcAft>
                <a:spcPct val="5000"/>
              </a:spcAft>
            </a:pPr>
            <a:r>
              <a:rPr lang="ru-RU" altLang="ru-RU" i="1" dirty="0"/>
              <a:t>Возможность распределенной обработки данных</a:t>
            </a:r>
          </a:p>
          <a:p>
            <a:pPr>
              <a:lnSpc>
                <a:spcPct val="105000"/>
              </a:lnSpc>
              <a:spcBef>
                <a:spcPct val="50000"/>
              </a:spcBef>
              <a:spcAft>
                <a:spcPct val="5000"/>
              </a:spcAft>
            </a:pPr>
            <a:r>
              <a:rPr lang="ru-RU" altLang="ru-RU" i="1" dirty="0"/>
              <a:t>Возможность удаленного управления и автоматизированного контроля работоспособности блоков обработки данных</a:t>
            </a:r>
            <a:endParaRPr lang="en-US" altLang="ru-RU" i="1" dirty="0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3558"/>
            <a:ext cx="3168352" cy="208855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Object 8"/>
          <p:cNvGraphicFramePr>
            <a:graphicFrameLocks noChangeAspect="1"/>
          </p:cNvGraphicFramePr>
          <p:nvPr/>
        </p:nvGraphicFramePr>
        <p:xfrm>
          <a:off x="179512" y="3085622"/>
          <a:ext cx="3168352" cy="193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Visio" r:id="rId5" imgW="5380934" imgH="5415274" progId="Visio.Drawing.11">
                  <p:embed/>
                </p:oleObj>
              </mc:Choice>
              <mc:Fallback>
                <p:oleObj name="Visio" r:id="rId5" imgW="5380934" imgH="5415274" progId="Visio.Drawing.11">
                  <p:embed/>
                  <p:pic>
                    <p:nvPicPr>
                      <p:cNvPr id="1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3085622"/>
                        <a:ext cx="3168352" cy="1934400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91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28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-92546"/>
            <a:ext cx="8136904" cy="1008112"/>
          </a:xfrm>
        </p:spPr>
        <p:txBody>
          <a:bodyPr>
            <a:noAutofit/>
          </a:bodyPr>
          <a:lstStyle/>
          <a:p>
            <a:pPr>
              <a:spcBef>
                <a:spcPct val="30000"/>
              </a:spcBef>
            </a:pPr>
            <a:r>
              <a:rPr lang="ru-RU" altLang="ru-RU" sz="1800" b="1" i="1" dirty="0"/>
              <a:t>Технология автоматизированного ведения сверхбольших распределенных архивов данных (</a:t>
            </a:r>
            <a:r>
              <a:rPr lang="en-US" altLang="ru-RU" sz="1800" b="1" i="1" dirty="0"/>
              <a:t>UNISAT)</a:t>
            </a:r>
            <a:endParaRPr lang="ru-RU" altLang="ru-RU" sz="1800" b="1" i="1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19872" y="972180"/>
            <a:ext cx="5652120" cy="383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i="1" dirty="0"/>
              <a:t>Ведение архивов исходных и первично обработанных данных (строятся, исходя из требований блоков </a:t>
            </a:r>
            <a:r>
              <a:rPr lang="ru-RU" altLang="ru-RU" i="1" dirty="0" smtClean="0"/>
              <a:t>обработки</a:t>
            </a:r>
            <a:r>
              <a:rPr lang="ru-RU" altLang="ru-RU" i="1" dirty="0"/>
              <a:t>)</a:t>
            </a:r>
          </a:p>
          <a:p>
            <a:pPr>
              <a:spcBef>
                <a:spcPct val="50000"/>
              </a:spcBef>
            </a:pPr>
            <a:r>
              <a:rPr lang="ru-RU" altLang="ru-RU" i="1" dirty="0"/>
              <a:t>Ведение архивов результатов тематической обработки спутниковых данных (строятся, исходя из требований блоков представления данных)</a:t>
            </a:r>
          </a:p>
          <a:p>
            <a:pPr>
              <a:spcBef>
                <a:spcPct val="50000"/>
              </a:spcBef>
            </a:pPr>
            <a:r>
              <a:rPr lang="ru-RU" altLang="ru-RU" i="1" dirty="0" smtClean="0"/>
              <a:t>Поддержка </a:t>
            </a:r>
            <a:r>
              <a:rPr lang="ru-RU" altLang="ru-RU" i="1" dirty="0"/>
              <a:t>сверхбольших распределенных архивов данных</a:t>
            </a:r>
          </a:p>
          <a:p>
            <a:pPr>
              <a:spcBef>
                <a:spcPct val="50000"/>
              </a:spcBef>
            </a:pPr>
            <a:r>
              <a:rPr lang="ru-RU" altLang="ru-RU" i="1" dirty="0">
                <a:solidFill>
                  <a:srgbClr val="FF0000"/>
                </a:solidFill>
              </a:rPr>
              <a:t>Возможность динамического формирования продуктов в момент запроса (технология поддержки виртуальных продуктов)</a:t>
            </a:r>
            <a:r>
              <a:rPr lang="ru-RU" altLang="ru-RU" i="1" dirty="0"/>
              <a:t> </a:t>
            </a:r>
            <a:endParaRPr lang="en-US" altLang="ru-RU" i="1" dirty="0"/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/>
        </p:nvGraphicFramePr>
        <p:xfrm>
          <a:off x="179388" y="877342"/>
          <a:ext cx="3168476" cy="2126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Visio" r:id="rId3" imgW="8134668" imgH="3886774" progId="Visio.Drawing.11">
                  <p:embed/>
                </p:oleObj>
              </mc:Choice>
              <mc:Fallback>
                <p:oleObj name="Visio" r:id="rId3" imgW="8134668" imgH="3886774" progId="Visio.Drawing.11">
                  <p:embed/>
                  <p:pic>
                    <p:nvPicPr>
                      <p:cNvPr id="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877342"/>
                        <a:ext cx="3168476" cy="2126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79512" y="3075806"/>
          <a:ext cx="3168476" cy="1969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Visio" r:id="rId5" imgW="8631089" imgH="6083763" progId="Visio.Drawing.11">
                  <p:embed/>
                </p:oleObj>
              </mc:Choice>
              <mc:Fallback>
                <p:oleObj name="Visio" r:id="rId5" imgW="8631089" imgH="6083763" progId="Visio.Drawing.11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3075806"/>
                        <a:ext cx="3168476" cy="196929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4" descr="logo_s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51470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15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-92546"/>
            <a:ext cx="8136904" cy="1008112"/>
          </a:xfrm>
        </p:spPr>
        <p:txBody>
          <a:bodyPr>
            <a:noAutofit/>
          </a:bodyPr>
          <a:lstStyle/>
          <a:p>
            <a:pPr>
              <a:spcBef>
                <a:spcPct val="30000"/>
              </a:spcBef>
            </a:pPr>
            <a:r>
              <a:rPr lang="ru-RU" altLang="ru-RU" sz="1800" b="1" i="1" dirty="0"/>
              <a:t>Технология построения интерфейсов для распределенной  работы с данными (</a:t>
            </a:r>
            <a:r>
              <a:rPr lang="en-US" altLang="ru-RU" sz="1800" b="1" i="1" dirty="0"/>
              <a:t>GEOSMIS</a:t>
            </a:r>
            <a:r>
              <a:rPr lang="ru-RU" altLang="ru-RU" sz="1800" b="1" i="1" dirty="0"/>
              <a:t>)</a:t>
            </a:r>
          </a:p>
        </p:txBody>
      </p:sp>
      <p:pic>
        <p:nvPicPr>
          <p:cNvPr id="10" name="Picture 4" descr="logo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51470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267272" cy="273844"/>
          </a:xfrm>
        </p:spPr>
        <p:txBody>
          <a:bodyPr/>
          <a:lstStyle/>
          <a:p>
            <a:fld id="{58F4B280-ADB9-4155-A9C7-71B810AF0390}" type="slidenum">
              <a:rPr lang="ru-RU" smtClean="0"/>
              <a:t>29</a:t>
            </a:fld>
            <a:endParaRPr lang="ru-RU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419872" y="972180"/>
            <a:ext cx="565212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i="1" dirty="0"/>
              <a:t>Построение динамических картографических </a:t>
            </a:r>
            <a:r>
              <a:rPr lang="en-US" altLang="ru-RU" i="1" dirty="0"/>
              <a:t>Web –</a:t>
            </a:r>
            <a:r>
              <a:rPr lang="ru-RU" altLang="ru-RU" i="1" dirty="0"/>
              <a:t>интерфейсов</a:t>
            </a:r>
          </a:p>
          <a:p>
            <a:pPr>
              <a:spcBef>
                <a:spcPct val="50000"/>
              </a:spcBef>
            </a:pPr>
            <a:r>
              <a:rPr lang="ru-RU" altLang="ru-RU" i="1" dirty="0"/>
              <a:t>Поддержка инструментов для распределенной обработки и анализа данных</a:t>
            </a:r>
          </a:p>
          <a:p>
            <a:pPr>
              <a:spcBef>
                <a:spcPct val="50000"/>
              </a:spcBef>
            </a:pPr>
            <a:r>
              <a:rPr lang="ru-RU" altLang="ru-RU" i="1" dirty="0"/>
              <a:t>Работа с динамически формируемыми продуктами</a:t>
            </a:r>
          </a:p>
          <a:p>
            <a:pPr>
              <a:spcBef>
                <a:spcPct val="50000"/>
              </a:spcBef>
            </a:pPr>
            <a:r>
              <a:rPr lang="ru-RU" altLang="ru-RU" i="1" dirty="0"/>
              <a:t>Возможность </a:t>
            </a:r>
            <a:r>
              <a:rPr lang="ru-RU" altLang="ru-RU" i="1" dirty="0" smtClean="0"/>
              <a:t>онлайн-интеграции </a:t>
            </a:r>
            <a:r>
              <a:rPr lang="ru-RU" altLang="ru-RU" i="1" dirty="0"/>
              <a:t>различных  информационных ресурсов  и систем мониторинга</a:t>
            </a:r>
          </a:p>
          <a:p>
            <a:pPr>
              <a:spcBef>
                <a:spcPct val="50000"/>
              </a:spcBef>
            </a:pPr>
            <a:r>
              <a:rPr lang="ru-RU" altLang="ru-RU" i="1" dirty="0"/>
              <a:t>Возможность конфигурации интерфейсов под задачи отдельных пользователей</a:t>
            </a:r>
            <a:endParaRPr lang="en-US" altLang="ru-RU" i="1" dirty="0"/>
          </a:p>
        </p:txBody>
      </p: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179389" y="843558"/>
            <a:ext cx="3168475" cy="2079156"/>
            <a:chOff x="1104" y="1728"/>
            <a:chExt cx="2976" cy="2068"/>
          </a:xfrm>
        </p:grpSpPr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1104" y="1728"/>
              <a:ext cx="2976" cy="20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graphicFrame>
          <p:nvGraphicFramePr>
            <p:cNvPr id="17" name="Object 5"/>
            <p:cNvGraphicFramePr>
              <a:graphicFrameLocks noChangeAspect="1"/>
            </p:cNvGraphicFramePr>
            <p:nvPr/>
          </p:nvGraphicFramePr>
          <p:xfrm>
            <a:off x="1148" y="1920"/>
            <a:ext cx="2832" cy="18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1" name="Visio" r:id="rId4" imgW="10042855" imgH="5595640" progId="Visio.Drawing.11">
                    <p:embed/>
                  </p:oleObj>
                </mc:Choice>
                <mc:Fallback>
                  <p:oleObj name="Visio" r:id="rId4" imgW="10042855" imgH="5595640" progId="Visio.Drawing.11">
                    <p:embed/>
                    <p:pic>
                      <p:nvPicPr>
                        <p:cNvPr id="1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8" y="1920"/>
                          <a:ext cx="2832" cy="18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3003798"/>
            <a:ext cx="3168475" cy="2019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9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3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303469" y="2643758"/>
            <a:ext cx="20884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СЕРВИСЫ ПРЕДОСТАВЛЕНИЯ ДАННЫХ И РЕСУРСОВ </a:t>
            </a:r>
            <a:endParaRPr lang="ru-RU" sz="1000" dirty="0" smtClean="0">
              <a:solidFill>
                <a:srgbClr val="5B5B5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ru-RU" sz="10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ДЛЯ </a:t>
            </a:r>
            <a: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ОБРАБОТКИ И АНАЛИЗА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180" y="3435846"/>
            <a:ext cx="72731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rgbClr val="3399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ОСНОВНЫЕ ПРЕИМУЩЕСТВА: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3399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Коллективное использование централизованных информационных и вычислительных ресурсов хранения, обработки и анализа данных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3399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Минимальные требования к вычислительным ресурсам пользователей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3399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Возможность работы из любой точки (</a:t>
            </a:r>
            <a:r>
              <a:rPr lang="ru-RU" sz="1200" dirty="0">
                <a:solidFill>
                  <a:srgbClr val="3399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при наличии Интернета</a:t>
            </a:r>
            <a:r>
              <a:rPr lang="ru-RU" sz="1700" dirty="0">
                <a:solidFill>
                  <a:srgbClr val="33993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11560" y="-20538"/>
            <a:ext cx="813690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sz="20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задача центра – обеспечение «СОВРЕМЕННОЙ» схемы работы с данными ДЗЗ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6496" y="855752"/>
            <a:ext cx="2049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РАСПРЕДЕЛЕННЫЕ АРХИВЫ И ВЫЧИСЛИТЕЛЬНЫЕ РЕСУРСЫ РАЗЛИЧНЫХ ЦЕНТРОВ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80312" y="2643758"/>
            <a:ext cx="810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14" name="Picture 2" descr="D:\--- graf ---\2020 02 ЦКП\Изображения\1_обла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83" y="1592574"/>
            <a:ext cx="1478314" cy="8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--- graf ---\2020 02 ЦКП\Изображения\1_компьютер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69" y="1486961"/>
            <a:ext cx="844084" cy="79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--- graf ---\2020 02 ЦКП\Изображения\1_Б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79" y="1164821"/>
            <a:ext cx="346874" cy="47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 стрелкой 21"/>
          <p:cNvCxnSpPr/>
          <p:nvPr/>
        </p:nvCxnSpPr>
        <p:spPr>
          <a:xfrm>
            <a:off x="3851920" y="1824760"/>
            <a:ext cx="2016224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4" descr="D:\--- graf ---\2020 02 ЦКП\Изображения\1_Б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8" y="1753472"/>
            <a:ext cx="346874" cy="47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D:\--- graf ---\2020 02 ЦКП\Изображения\1_Б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42" y="2285695"/>
            <a:ext cx="346874" cy="47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1486961"/>
            <a:ext cx="864095" cy="5087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2067694"/>
            <a:ext cx="864095" cy="50854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869724"/>
            <a:ext cx="864095" cy="50854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>
            <a:stCxn id="16" idx="3"/>
          </p:cNvCxnSpPr>
          <p:nvPr/>
        </p:nvCxnSpPr>
        <p:spPr>
          <a:xfrm flipH="1">
            <a:off x="2123728" y="1209695"/>
            <a:ext cx="792088" cy="457200"/>
          </a:xfrm>
          <a:prstGeom prst="straightConnector1">
            <a:avLst/>
          </a:prstGeom>
          <a:ln w="15875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2195736" y="1851643"/>
            <a:ext cx="720081" cy="0"/>
          </a:xfrm>
          <a:prstGeom prst="straightConnector1">
            <a:avLst/>
          </a:prstGeom>
          <a:ln w="15875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 flipV="1">
            <a:off x="2411760" y="2321965"/>
            <a:ext cx="504058" cy="200978"/>
          </a:xfrm>
          <a:prstGeom prst="straightConnector1">
            <a:avLst/>
          </a:prstGeom>
          <a:ln w="15875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812853" y="1486961"/>
            <a:ext cx="702999" cy="364682"/>
          </a:xfrm>
          <a:prstGeom prst="straightConnector1">
            <a:avLst/>
          </a:prstGeom>
          <a:ln w="15875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26" idx="3"/>
          </p:cNvCxnSpPr>
          <p:nvPr/>
        </p:nvCxnSpPr>
        <p:spPr>
          <a:xfrm>
            <a:off x="444942" y="1990721"/>
            <a:ext cx="814690" cy="4965"/>
          </a:xfrm>
          <a:prstGeom prst="straightConnector1">
            <a:avLst/>
          </a:prstGeom>
          <a:ln w="15875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27" idx="3"/>
          </p:cNvCxnSpPr>
          <p:nvPr/>
        </p:nvCxnSpPr>
        <p:spPr>
          <a:xfrm flipV="1">
            <a:off x="791816" y="2321965"/>
            <a:ext cx="251792" cy="200979"/>
          </a:xfrm>
          <a:prstGeom prst="straightConnector1">
            <a:avLst/>
          </a:prstGeom>
          <a:ln w="15875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17" descr="http://images.vectorhq.com/images/previews/775/men-and-computer-vector-1-6418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8019" y="1951576"/>
            <a:ext cx="1004586" cy="95768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5220072" y="109152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КОМПЬЮТЕР И </a:t>
            </a:r>
            <a:r>
              <a:rPr lang="en-US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WEB-</a:t>
            </a:r>
            <a:r>
              <a:rPr lang="ru-RU" sz="10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БРАУЗЕР </a:t>
            </a:r>
            <a: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ПОЛЬЗОВАТЕЛЯ </a:t>
            </a:r>
          </a:p>
        </p:txBody>
      </p:sp>
      <p:pic>
        <p:nvPicPr>
          <p:cNvPr id="55" name="Picture 4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559" y="1611092"/>
            <a:ext cx="516664" cy="34048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Прямая соединительная линия 55"/>
          <p:cNvCxnSpPr/>
          <p:nvPr/>
        </p:nvCxnSpPr>
        <p:spPr>
          <a:xfrm>
            <a:off x="4558055" y="892666"/>
            <a:ext cx="0" cy="2399163"/>
          </a:xfrm>
          <a:prstGeom prst="line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 descr="logo_s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" y="4922915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4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30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-92546"/>
            <a:ext cx="8136904" cy="1008112"/>
          </a:xfrm>
        </p:spPr>
        <p:txBody>
          <a:bodyPr>
            <a:noAutofit/>
          </a:bodyPr>
          <a:lstStyle/>
          <a:p>
            <a:r>
              <a:rPr lang="ru-RU" altLang="ru-RU" sz="1800" b="1" i="1" dirty="0"/>
              <a:t>Технология для создания инструментов удаленной обработки данных с использованием распределенных ресурсов</a:t>
            </a:r>
          </a:p>
        </p:txBody>
      </p:sp>
      <p:graphicFrame>
        <p:nvGraphicFramePr>
          <p:cNvPr id="11" name="Object 1"/>
          <p:cNvGraphicFramePr>
            <a:graphicFrameLocks noChangeAspect="1"/>
          </p:cNvGraphicFramePr>
          <p:nvPr/>
        </p:nvGraphicFramePr>
        <p:xfrm>
          <a:off x="179512" y="987574"/>
          <a:ext cx="3251742" cy="3796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r:id="rId3" imgW="5114463" imgH="5981883" progId="Msxml2.SAXXMLReader.5.0">
                  <p:embed/>
                </p:oleObj>
              </mc:Choice>
              <mc:Fallback>
                <p:oleObj r:id="rId3" imgW="5114463" imgH="5981883" progId="Msxml2.SAXXMLReader.5.0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987574"/>
                        <a:ext cx="3251742" cy="37960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480761" y="946954"/>
            <a:ext cx="5400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hangingPunct="0">
              <a:tabLst>
                <a:tab pos="90488" algn="l"/>
              </a:tabLst>
            </a:pPr>
            <a:r>
              <a:rPr lang="ru-RU" i="1" dirty="0">
                <a:latin typeface="Arial" pitchFamily="34" charset="0"/>
                <a:ea typeface="Calibri" pitchFamily="34" charset="0"/>
                <a:cs typeface="Arial" pitchFamily="34" charset="0"/>
              </a:rPr>
              <a:t>Позволяет однотипно:</a:t>
            </a:r>
          </a:p>
          <a:p>
            <a:pPr marL="285750" indent="-285750" algn="just" eaLnBrk="0" hangingPunct="0">
              <a:buFont typeface="Arial" pitchFamily="34" charset="0"/>
              <a:buChar char="•"/>
              <a:tabLst>
                <a:tab pos="90488" algn="l"/>
              </a:tabLst>
            </a:pPr>
            <a:r>
              <a:rPr lang="ru-RU" i="1" dirty="0">
                <a:latin typeface="Arial" pitchFamily="34" charset="0"/>
                <a:ea typeface="Calibri" pitchFamily="34" charset="0"/>
                <a:cs typeface="Arial" pitchFamily="34" charset="0"/>
              </a:rPr>
              <a:t>Создавать блоки управления подбором данных для </a:t>
            </a:r>
            <a:r>
              <a:rPr lang="ru-RU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обработки;</a:t>
            </a:r>
            <a:endParaRPr lang="ru-RU" i="1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85750" indent="-285750" algn="just" eaLnBrk="0" hangingPunct="0">
              <a:buFont typeface="Arial" pitchFamily="34" charset="0"/>
              <a:buChar char="•"/>
              <a:tabLst>
                <a:tab pos="90488" algn="l"/>
              </a:tabLst>
            </a:pPr>
            <a:r>
              <a:rPr lang="ru-RU" i="1" dirty="0">
                <a:latin typeface="Arial" pitchFamily="34" charset="0"/>
                <a:ea typeface="Calibri" pitchFamily="34" charset="0"/>
                <a:cs typeface="Arial" pitchFamily="34" charset="0"/>
              </a:rPr>
              <a:t>Реализовывать блоки управления различными типами обработки данных (ведение очереди заданий, запуск и контроль исполнения заданий</a:t>
            </a:r>
            <a:r>
              <a:rPr lang="ru-RU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); </a:t>
            </a:r>
            <a:endParaRPr lang="ru-RU" i="1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85750" indent="-285750" algn="just" eaLnBrk="0" hangingPunct="0">
              <a:buFont typeface="Arial" pitchFamily="34" charset="0"/>
              <a:buChar char="•"/>
              <a:tabLst>
                <a:tab pos="90488" algn="l"/>
              </a:tabLst>
            </a:pPr>
            <a:r>
              <a:rPr lang="ru-RU" i="1" dirty="0">
                <a:latin typeface="Arial" pitchFamily="34" charset="0"/>
                <a:ea typeface="Calibri" pitchFamily="34" charset="0"/>
                <a:cs typeface="Arial" pitchFamily="34" charset="0"/>
              </a:rPr>
              <a:t>Организовывать хранение заданий и результатов обработки данных (ведение специализированных БД</a:t>
            </a:r>
            <a:r>
              <a:rPr lang="ru-RU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);</a:t>
            </a:r>
            <a:endParaRPr lang="ru-RU" i="1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85750" indent="-285750" algn="just" eaLnBrk="0" hangingPunct="0">
              <a:buFont typeface="Arial" pitchFamily="34" charset="0"/>
              <a:buChar char="•"/>
              <a:tabLst>
                <a:tab pos="90488" algn="l"/>
              </a:tabLst>
            </a:pPr>
            <a:r>
              <a:rPr lang="ru-RU" i="1" dirty="0">
                <a:latin typeface="Arial" pitchFamily="34" charset="0"/>
                <a:ea typeface="Calibri" pitchFamily="34" charset="0"/>
                <a:cs typeface="Arial" pitchFamily="34" charset="0"/>
              </a:rPr>
              <a:t>Создавать блоки контроля управления </a:t>
            </a:r>
            <a:r>
              <a:rPr lang="ru-RU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заданиями;</a:t>
            </a:r>
            <a:endParaRPr lang="ru-RU" i="1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85750" indent="-285750" algn="just" eaLnBrk="0" hangingPunct="0">
              <a:buFont typeface="Arial" pitchFamily="34" charset="0"/>
              <a:buChar char="•"/>
              <a:tabLst>
                <a:tab pos="90488" algn="l"/>
              </a:tabLst>
            </a:pPr>
            <a:r>
              <a:rPr lang="ru-RU" i="1" dirty="0">
                <a:latin typeface="Arial" pitchFamily="34" charset="0"/>
                <a:ea typeface="Calibri" pitchFamily="34" charset="0"/>
                <a:cs typeface="Arial" pitchFamily="34" charset="0"/>
              </a:rPr>
              <a:t>Создавать блоки представления и анализа результатов </a:t>
            </a:r>
            <a:r>
              <a:rPr lang="ru-RU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обработки.</a:t>
            </a:r>
            <a:endParaRPr lang="ru-RU" i="1" dirty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9" name="Picture 4" descr="logo_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51470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56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625" y="1779662"/>
            <a:ext cx="9171887" cy="151216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31</a:t>
            </a:fld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39552" y="1635646"/>
            <a:ext cx="791864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сегодня используется </a:t>
            </a:r>
          </a:p>
          <a:p>
            <a:r>
              <a:rPr lang="ru-RU" sz="2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ЦКП «ИКИ-Мониторинг»</a:t>
            </a:r>
          </a:p>
        </p:txBody>
      </p:sp>
      <p:pic>
        <p:nvPicPr>
          <p:cNvPr id="7170" name="Picture 2" descr="\\193.232.9.71\kda_media\SMIS_Graph\Логотипы\Вега\corr_vega_sc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1"/>
          <a:stretch/>
        </p:blipFill>
        <p:spPr bwMode="auto">
          <a:xfrm>
            <a:off x="8025966" y="92687"/>
            <a:ext cx="864468" cy="63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193.232.9.71\kda_media\SMIS_Graph\Логотипы\ИКИ\LOGO_IKI_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" y="179306"/>
            <a:ext cx="1095118" cy="66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07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87624" y="-92546"/>
            <a:ext cx="8136904" cy="1008112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Научные пользователи ЦКП «ИКИ-МОНИТОРИНГ»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5696" y="1059582"/>
            <a:ext cx="3312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ru-RU" b="1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ОРГАНИЗАЦИЙ</a:t>
            </a:r>
            <a:r>
              <a:rPr lang="ru-RU" sz="16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Научно-исследовательские </a:t>
            </a:r>
            <a:r>
              <a:rPr lang="ru-RU" sz="14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институты, ВУЗы, другие образовательные организации</a:t>
            </a:r>
            <a:endParaRPr lang="ru-RU" sz="14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992218"/>
            <a:ext cx="176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4400" dirty="0" smtClean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endParaRPr lang="ru-RU" sz="4400" dirty="0">
              <a:solidFill>
                <a:srgbClr val="5B5B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926" y="2072338"/>
            <a:ext cx="174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4400" dirty="0" smtClean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4400" dirty="0" smtClean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4400" dirty="0">
              <a:solidFill>
                <a:srgbClr val="5B5B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3147814"/>
            <a:ext cx="25202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результатам проектов было </a:t>
            </a:r>
            <a:r>
              <a:rPr lang="ru-RU" sz="1200" b="1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опубликовано более: </a:t>
            </a:r>
          </a:p>
          <a:p>
            <a:r>
              <a:rPr lang="ru-RU" sz="1400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en-US" sz="4400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4400" dirty="0" smtClean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endParaRPr lang="ru-RU" sz="4400" dirty="0">
              <a:solidFill>
                <a:srgbClr val="5B5B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55226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000"/>
              </a:spcBef>
            </a:pPr>
            <a:r>
              <a:rPr lang="ru-RU" sz="1000" i="1" dirty="0">
                <a:solidFill>
                  <a:srgbClr val="5871B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Информация  приведена на </a:t>
            </a:r>
            <a:r>
              <a:rPr lang="ru-RU" sz="1000" i="1" dirty="0" smtClean="0">
                <a:solidFill>
                  <a:srgbClr val="5871B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конец августа </a:t>
            </a:r>
            <a:r>
              <a:rPr lang="ru-RU" sz="1000" i="1" dirty="0" smtClean="0">
                <a:solidFill>
                  <a:srgbClr val="5871B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2024 </a:t>
            </a:r>
            <a:r>
              <a:rPr lang="ru-RU" sz="1000" i="1" dirty="0">
                <a:solidFill>
                  <a:srgbClr val="5871B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года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5696" y="2111584"/>
            <a:ext cx="26164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ПРОЕКТОВ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РФФИ, РНФ,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Минобрнауки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государственные контракты, </a:t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проекты президиума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РАН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785813"/>
            <a:ext cx="4249738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6" y="3652849"/>
            <a:ext cx="247785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5B5B5B"/>
                </a:solidFill>
                <a:latin typeface="Arial" pitchFamily="34" charset="0"/>
                <a:ea typeface="Roboto" panose="02000000000000000000" pitchFamily="2" charset="0"/>
                <a:cs typeface="Arial" panose="020B0604020202020204" pitchFamily="34" charset="0"/>
              </a:rPr>
              <a:t>НАУЧНЫХ </a:t>
            </a:r>
            <a:r>
              <a:rPr lang="ru-RU" b="1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РАБОТ</a:t>
            </a:r>
            <a:r>
              <a:rPr lang="ru-RU" sz="2000" b="1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2000" b="1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Книги, статьи и материалы </a:t>
            </a:r>
          </a:p>
          <a:p>
            <a:r>
              <a:rPr lang="ru-RU" sz="14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конференций</a:t>
            </a:r>
            <a:endParaRPr lang="ru-RU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245928-A3DA-4BBE-96B8-F427FA1B0692}"/>
              </a:ext>
            </a:extLst>
          </p:cNvPr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66" name="Номер слайда 3">
            <a:extLst>
              <a:ext uri="{FF2B5EF4-FFF2-40B4-BE49-F238E27FC236}">
                <a16:creationId xmlns:a16="http://schemas.microsoft.com/office/drawing/2014/main" id="{F75F09A5-A7B2-4C47-A326-E5C19DA21C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353425" y="4833070"/>
            <a:ext cx="395288" cy="258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A2EBE0B-DCFB-469A-A5FB-606DDDF7A30E}" type="slidenum">
              <a:rPr lang="ru-RU" altLang="ru-RU">
                <a:solidFill>
                  <a:srgbClr val="B7DEE8"/>
                </a:solidFill>
                <a:latin typeface="Roboto" panose="02000000000000000000"/>
                <a:cs typeface="Roboto" panose="02000000000000000000"/>
              </a:rPr>
              <a:pPr/>
              <a:t>33</a:t>
            </a:fld>
            <a:endParaRPr lang="ru-RU" altLang="ru-RU" dirty="0">
              <a:solidFill>
                <a:srgbClr val="B7DEE8"/>
              </a:solidFill>
              <a:latin typeface="Roboto" panose="02000000000000000000"/>
              <a:cs typeface="Roboto" panose="0200000000000000000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022FF-A10B-45E3-BBAC-CE8C89B1933E}"/>
              </a:ext>
            </a:extLst>
          </p:cNvPr>
          <p:cNvSpPr txBox="1"/>
          <p:nvPr/>
        </p:nvSpPr>
        <p:spPr>
          <a:xfrm>
            <a:off x="1355725" y="848048"/>
            <a:ext cx="3119438" cy="41190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2000"/>
              </a:spcBef>
              <a:defRPr/>
            </a:pPr>
            <a:r>
              <a:rPr 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 Medium" panose="02000000000000000000" pitchFamily="2" charset="0"/>
              </a:rPr>
              <a:t>ОСМ Росрыболовства</a:t>
            </a:r>
            <a:r>
              <a:rPr lang="ru-RU" sz="36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  <a:t/>
            </a:r>
            <a:br>
              <a:rPr lang="ru-RU" sz="36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</a:br>
            <a: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Система мониторинга </a:t>
            </a:r>
            <a:b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</a:br>
            <a: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водных биологических ресурсов </a:t>
            </a:r>
            <a:r>
              <a:rPr 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(2000)</a:t>
            </a:r>
          </a:p>
          <a:p>
            <a:pPr eaLnBrk="1" hangingPunct="1">
              <a:spcBef>
                <a:spcPts val="2000"/>
              </a:spcBef>
              <a:defRPr/>
            </a:pPr>
            <a:r>
              <a:rPr 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 Medium" panose="02000000000000000000" pitchFamily="2" charset="0"/>
              </a:rPr>
              <a:t>ИСДМ-Рослесхоз</a:t>
            </a:r>
            <a:r>
              <a:rPr lang="ru-RU" sz="1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  <a:t/>
            </a:r>
            <a:br>
              <a:rPr lang="ru-RU" sz="17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</a:br>
            <a: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Дистанционный мониторинг </a:t>
            </a:r>
            <a:b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</a:br>
            <a: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лесных пожаров и их последствий </a:t>
            </a:r>
            <a:r>
              <a:rPr 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(2005)</a:t>
            </a:r>
            <a: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 </a:t>
            </a:r>
            <a:endParaRPr lang="ru-RU" sz="17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  <a:p>
            <a:pPr>
              <a:spcBef>
                <a:spcPts val="2000"/>
              </a:spcBef>
              <a:defRPr/>
            </a:pPr>
            <a:r>
              <a:rPr lang="ru-RU" alt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ИС </a:t>
            </a:r>
            <a:r>
              <a:rPr lang="ru-RU" alt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 Medium"/>
                <a:cs typeface="Roboto Medium"/>
              </a:rPr>
              <a:t>Вега-</a:t>
            </a:r>
            <a:r>
              <a:rPr lang="ru-RU" altLang="ru-RU" sz="1500" b="1" dirty="0" err="1">
                <a:solidFill>
                  <a:srgbClr val="5B5B5B"/>
                </a:solidFill>
                <a:latin typeface="Arial" panose="020B0604020202020204" pitchFamily="34" charset="0"/>
                <a:ea typeface="Roboto Medium"/>
                <a:cs typeface="Roboto Medium"/>
              </a:rPr>
              <a:t>Pro</a:t>
            </a:r>
            <a:r>
              <a:rPr lang="ru-RU" altLang="ru-RU" sz="32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/>
            </a:r>
            <a:br>
              <a:rPr lang="ru-RU" altLang="ru-RU" sz="32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</a:br>
            <a:r>
              <a:rPr lang="ru-RU" alt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Система дистанционного мониторинга сельскохозяйственной </a:t>
            </a:r>
            <a:br>
              <a:rPr lang="ru-RU" alt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</a:br>
            <a:r>
              <a:rPr lang="ru-RU" alt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и лесной растительности </a:t>
            </a:r>
            <a:r>
              <a:rPr lang="ru-RU" alt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(20</a:t>
            </a:r>
            <a:r>
              <a:rPr lang="en-US" alt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11</a:t>
            </a:r>
            <a:r>
              <a:rPr lang="ru-RU" alt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)</a:t>
            </a:r>
            <a:endParaRPr lang="ru-RU" altLang="ru-RU" sz="10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/>
              <a:cs typeface="Roboto" panose="02000000000000000000"/>
            </a:endParaRPr>
          </a:p>
          <a:p>
            <a:pPr>
              <a:spcBef>
                <a:spcPts val="2000"/>
              </a:spcBef>
              <a:defRPr/>
            </a:pPr>
            <a:r>
              <a:rPr 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ИС </a:t>
            </a:r>
            <a:r>
              <a:rPr 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 Medium" panose="02000000000000000000" pitchFamily="2" charset="0"/>
              </a:rPr>
              <a:t>НИЦ «Планета» </a:t>
            </a:r>
            <a:r>
              <a:rPr lang="ru-RU" sz="1200" b="1" dirty="0">
                <a:solidFill>
                  <a:srgbClr val="5B5B5B"/>
                </a:solidFill>
                <a:latin typeface="Arial" panose="020B0604020202020204" pitchFamily="34" charset="0"/>
                <a:ea typeface="Roboto Medium" panose="02000000000000000000" pitchFamily="2" charset="0"/>
              </a:rPr>
              <a:t>Росгидромета</a:t>
            </a:r>
            <a:r>
              <a:rPr 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  <a:t/>
            </a:r>
            <a:br>
              <a:rPr 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</a:br>
            <a: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Система работы с данными дистанционного </a:t>
            </a:r>
            <a:b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</a:br>
            <a: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гидрометеорологического мониторинга  </a:t>
            </a:r>
            <a:r>
              <a:rPr 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(2012)</a:t>
            </a:r>
            <a:endParaRPr lang="ru-RU" sz="1700" b="1" dirty="0">
              <a:solidFill>
                <a:srgbClr val="2B30F5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  <a:p>
            <a:pPr>
              <a:spcBef>
                <a:spcPts val="2000"/>
              </a:spcBef>
              <a:defRPr/>
            </a:pPr>
            <a:r>
              <a:rPr lang="ru-RU" alt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ИС </a:t>
            </a:r>
            <a:r>
              <a:rPr lang="ru-RU" altLang="ru-RU" sz="1500" b="1" dirty="0" err="1">
                <a:solidFill>
                  <a:srgbClr val="5B5B5B"/>
                </a:solidFill>
                <a:latin typeface="Arial" panose="020B0604020202020204" pitchFamily="34" charset="0"/>
                <a:ea typeface="Roboto Medium"/>
                <a:cs typeface="Roboto Medium"/>
              </a:rPr>
              <a:t>VolSatView</a:t>
            </a:r>
            <a:r>
              <a:rPr lang="ru-RU" alt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/>
            </a:r>
            <a:br>
              <a:rPr lang="ru-RU" alt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</a:br>
            <a:r>
              <a:rPr lang="ru-RU" alt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Система мониторинга вулканической активности </a:t>
            </a:r>
            <a:br>
              <a:rPr lang="ru-RU" alt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</a:br>
            <a:r>
              <a:rPr lang="ru-RU" alt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на Камчатке и Курилах </a:t>
            </a:r>
            <a:r>
              <a:rPr lang="ru-RU" alt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(20</a:t>
            </a:r>
            <a:r>
              <a:rPr lang="en-US" alt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1</a:t>
            </a:r>
            <a:r>
              <a:rPr lang="ru-RU" alt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2) </a:t>
            </a:r>
            <a:endParaRPr lang="ru-RU" sz="10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sp>
        <p:nvSpPr>
          <p:cNvPr id="11268" name="TextBox 6">
            <a:extLst>
              <a:ext uri="{FF2B5EF4-FFF2-40B4-BE49-F238E27FC236}">
                <a16:creationId xmlns:a16="http://schemas.microsoft.com/office/drawing/2014/main" id="{380F0812-0323-4367-A226-294E744A2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4" y="843558"/>
            <a:ext cx="3095625" cy="38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2000"/>
              </a:spcBef>
            </a:pPr>
            <a:r>
              <a:rPr lang="ru-RU" alt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ИС </a:t>
            </a:r>
            <a:r>
              <a:rPr lang="ru-RU" altLang="ru-RU" sz="1500" b="1" dirty="0" err="1">
                <a:solidFill>
                  <a:srgbClr val="5B5B5B"/>
                </a:solidFill>
                <a:latin typeface="Arial" panose="020B0604020202020204" pitchFamily="34" charset="0"/>
                <a:ea typeface="Roboto Medium"/>
                <a:cs typeface="Roboto Medium"/>
              </a:rPr>
              <a:t>Sea</a:t>
            </a:r>
            <a:r>
              <a:rPr lang="ru-RU" alt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 Medium"/>
                <a:cs typeface="Roboto Medium"/>
              </a:rPr>
              <a:t> </a:t>
            </a:r>
            <a:r>
              <a:rPr lang="ru-RU" altLang="ru-RU" sz="1500" b="1" dirty="0" err="1">
                <a:solidFill>
                  <a:srgbClr val="5B5B5B"/>
                </a:solidFill>
                <a:latin typeface="Arial" panose="020B0604020202020204" pitchFamily="34" charset="0"/>
                <a:ea typeface="Roboto Medium"/>
                <a:cs typeface="Roboto Medium"/>
              </a:rPr>
              <a:t>The</a:t>
            </a:r>
            <a:r>
              <a:rPr lang="ru-RU" alt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 Medium"/>
                <a:cs typeface="Roboto Medium"/>
              </a:rPr>
              <a:t> </a:t>
            </a:r>
            <a:r>
              <a:rPr lang="ru-RU" altLang="ru-RU" sz="1500" b="1" dirty="0" err="1">
                <a:solidFill>
                  <a:srgbClr val="5B5B5B"/>
                </a:solidFill>
                <a:latin typeface="Arial" panose="020B0604020202020204" pitchFamily="34" charset="0"/>
                <a:ea typeface="Roboto Medium"/>
                <a:cs typeface="Roboto Medium"/>
              </a:rPr>
              <a:t>See</a:t>
            </a:r>
            <a:r>
              <a:rPr lang="ru-RU" altLang="ru-RU" sz="36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/>
            </a:r>
            <a:br>
              <a:rPr lang="ru-RU" altLang="ru-RU" sz="36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</a:br>
            <a:r>
              <a:rPr lang="ru-RU" alt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Система дистанционного изучения </a:t>
            </a:r>
            <a:br>
              <a:rPr lang="ru-RU" alt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</a:br>
            <a:r>
              <a:rPr lang="ru-RU" alt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пограничных морей России </a:t>
            </a:r>
            <a:r>
              <a:rPr lang="ru-RU" alt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(20</a:t>
            </a:r>
            <a:r>
              <a:rPr lang="en-US" alt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1</a:t>
            </a:r>
            <a:r>
              <a:rPr lang="ru-RU" alt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2) </a:t>
            </a:r>
            <a:endParaRPr lang="ru-RU" altLang="ru-RU" sz="10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/>
              <a:cs typeface="Roboto" panose="02000000000000000000"/>
            </a:endParaRPr>
          </a:p>
          <a:p>
            <a:pPr>
              <a:spcBef>
                <a:spcPts val="2000"/>
              </a:spcBef>
            </a:pPr>
            <a:r>
              <a:rPr lang="ru-RU" alt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ИС </a:t>
            </a:r>
            <a:r>
              <a:rPr lang="ru-RU" alt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 Medium"/>
                <a:cs typeface="Roboto Medium"/>
              </a:rPr>
              <a:t>Вега-</a:t>
            </a:r>
            <a:r>
              <a:rPr lang="ru-RU" altLang="ru-RU" sz="1500" b="1" dirty="0" err="1">
                <a:solidFill>
                  <a:srgbClr val="5B5B5B"/>
                </a:solidFill>
                <a:latin typeface="Arial" panose="020B0604020202020204" pitchFamily="34" charset="0"/>
                <a:ea typeface="Roboto Medium"/>
                <a:cs typeface="Roboto Medium"/>
              </a:rPr>
              <a:t>Geoglаm</a:t>
            </a:r>
            <a:r>
              <a:rPr lang="ru-RU" altLang="ru-RU" sz="36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/>
            </a:r>
            <a:br>
              <a:rPr lang="ru-RU" altLang="ru-RU" sz="36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</a:br>
            <a:r>
              <a:rPr lang="ru-RU" alt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ИС развития глобальной системы мониторинга сельского хозяйства </a:t>
            </a:r>
            <a:r>
              <a:rPr lang="ru-RU" alt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(2014)</a:t>
            </a:r>
            <a:endParaRPr lang="ru-RU" altLang="ru-RU" sz="10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/>
              <a:cs typeface="Roboto" panose="02000000000000000000"/>
            </a:endParaRPr>
          </a:p>
          <a:p>
            <a:pPr>
              <a:spcBef>
                <a:spcPts val="2000"/>
              </a:spcBef>
            </a:pPr>
            <a:r>
              <a:rPr 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ИС </a:t>
            </a:r>
            <a:r>
              <a:rPr 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 Medium" panose="02000000000000000000" pitchFamily="2" charset="0"/>
              </a:rPr>
              <a:t>Вега-Приморье</a:t>
            </a:r>
            <a:r>
              <a:rPr lang="ru-RU" sz="36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  <a:t/>
            </a:r>
            <a:br>
              <a:rPr lang="ru-RU" sz="36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</a:br>
            <a:r>
              <a:rPr 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Система  комплексного дистанционного мониторинга  лесов Приморья </a:t>
            </a:r>
            <a:r>
              <a:rPr 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(20</a:t>
            </a:r>
            <a:r>
              <a:rPr lang="en-US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1</a:t>
            </a:r>
            <a:r>
              <a:rPr 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5)</a:t>
            </a:r>
            <a:endParaRPr lang="ru-RU" sz="1000" dirty="0">
              <a:solidFill>
                <a:srgbClr val="5B5B5B"/>
              </a:solidFill>
              <a:latin typeface="Arial" panose="020B0604020202020204" pitchFamily="34" charset="0"/>
              <a:ea typeface="Roboto Medium" panose="02000000000000000000" pitchFamily="2" charset="0"/>
            </a:endParaRPr>
          </a:p>
          <a:p>
            <a:pPr eaLnBrk="1" hangingPunct="1">
              <a:spcBef>
                <a:spcPts val="2000"/>
              </a:spcBef>
            </a:pPr>
            <a:r>
              <a:rPr lang="ru-RU" alt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ИС</a:t>
            </a:r>
            <a:r>
              <a:rPr lang="ru-RU" alt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 Medium"/>
                <a:cs typeface="Roboto Medium"/>
              </a:rPr>
              <a:t> Вега-Лес</a:t>
            </a:r>
            <a:r>
              <a:rPr lang="ru-RU" altLang="ru-RU" sz="1700" dirty="0">
                <a:solidFill>
                  <a:srgbClr val="5B5B5B"/>
                </a:solidFill>
                <a:latin typeface="Arial" panose="020B0604020202020204" pitchFamily="34" charset="0"/>
                <a:ea typeface="Roboto Medium"/>
                <a:cs typeface="Roboto Medium"/>
              </a:rPr>
              <a:t/>
            </a:r>
            <a:br>
              <a:rPr lang="ru-RU" altLang="ru-RU" sz="1700" dirty="0">
                <a:solidFill>
                  <a:srgbClr val="5B5B5B"/>
                </a:solidFill>
                <a:latin typeface="Arial" panose="020B0604020202020204" pitchFamily="34" charset="0"/>
                <a:ea typeface="Roboto Medium"/>
                <a:cs typeface="Roboto Medium"/>
              </a:rPr>
            </a:br>
            <a:r>
              <a:rPr lang="ru-RU" altLang="ru-RU" sz="1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Система  комплексного дистанционного мониторинга лесов России </a:t>
            </a:r>
            <a:r>
              <a:rPr lang="ru-RU" alt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/>
                <a:cs typeface="Roboto" panose="02000000000000000000"/>
              </a:rPr>
              <a:t>(2019)</a:t>
            </a:r>
          </a:p>
          <a:p>
            <a:pPr>
              <a:spcBef>
                <a:spcPts val="2000"/>
              </a:spcBef>
            </a:pPr>
            <a:r>
              <a:rPr lang="ru-RU" sz="1500" b="1" dirty="0">
                <a:solidFill>
                  <a:srgbClr val="5B5B5B"/>
                </a:solidFill>
                <a:latin typeface="Arial" panose="020B0604020202020204" pitchFamily="34" charset="0"/>
                <a:ea typeface="Roboto Medium" panose="02000000000000000000" pitchFamily="2" charset="0"/>
              </a:rPr>
              <a:t>ИС ТКД СХМП </a:t>
            </a:r>
            <a:r>
              <a:rPr lang="ru-RU" sz="3600" b="1" dirty="0">
                <a:solidFill>
                  <a:srgbClr val="5B5B5B"/>
                </a:solidFill>
                <a:latin typeface="Arial" panose="020B0604020202020204" pitchFamily="34" charset="0"/>
                <a:ea typeface="Roboto Medium" panose="02000000000000000000" pitchFamily="2" charset="0"/>
              </a:rPr>
              <a:t/>
            </a:r>
            <a:br>
              <a:rPr lang="ru-RU" sz="3600" b="1" dirty="0">
                <a:solidFill>
                  <a:srgbClr val="5B5B5B"/>
                </a:solidFill>
                <a:latin typeface="Arial" panose="020B0604020202020204" pitchFamily="34" charset="0"/>
                <a:ea typeface="Roboto Medium" panose="02000000000000000000" pitchFamily="2" charset="0"/>
              </a:rPr>
            </a:b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</a:rPr>
              <a:t>Система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контроля данных сельско-хозяйственной микропереписи 2021 года </a:t>
            </a:r>
            <a:r>
              <a:rPr lang="ru-RU" sz="1000" b="1" dirty="0">
                <a:solidFill>
                  <a:srgbClr val="2B30F5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(2020)</a:t>
            </a:r>
            <a:endParaRPr lang="ru-RU" altLang="ru-RU" sz="17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/>
              <a:cs typeface="Roboto" panose="02000000000000000000"/>
            </a:endParaRPr>
          </a:p>
        </p:txBody>
      </p:sp>
      <p:pic>
        <p:nvPicPr>
          <p:cNvPr id="11270" name="Picture 37">
            <a:extLst>
              <a:ext uri="{FF2B5EF4-FFF2-40B4-BE49-F238E27FC236}">
                <a16:creationId xmlns:a16="http://schemas.microsoft.com/office/drawing/2014/main" id="{7AFFA248-58C7-44F0-AE40-DF04AE9B9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" y="1671961"/>
            <a:ext cx="1104900" cy="61372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38">
            <a:extLst>
              <a:ext uri="{FF2B5EF4-FFF2-40B4-BE49-F238E27FC236}">
                <a16:creationId xmlns:a16="http://schemas.microsoft.com/office/drawing/2014/main" id="{BF0FB739-BAD1-46C8-B81A-1C6868795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49" y="914512"/>
            <a:ext cx="1108075" cy="61521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39">
            <a:extLst>
              <a:ext uri="{FF2B5EF4-FFF2-40B4-BE49-F238E27FC236}">
                <a16:creationId xmlns:a16="http://schemas.microsoft.com/office/drawing/2014/main" id="{7BD4EAFA-59E2-4F95-8507-CBD9ECA65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11" y="3223108"/>
            <a:ext cx="1128712" cy="61521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44">
            <a:extLst>
              <a:ext uri="{FF2B5EF4-FFF2-40B4-BE49-F238E27FC236}">
                <a16:creationId xmlns:a16="http://schemas.microsoft.com/office/drawing/2014/main" id="{D1AD5EE9-CB70-4871-A4D9-0478F2F98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2032" y="905741"/>
            <a:ext cx="1128712" cy="61372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Рисунок 22" descr="shiveluch-plume-contour-db.png">
            <a:extLst>
              <a:ext uri="{FF2B5EF4-FFF2-40B4-BE49-F238E27FC236}">
                <a16:creationId xmlns:a16="http://schemas.microsoft.com/office/drawing/2014/main" id="{C8C9047A-7E31-4DC7-AAE9-78CB1D94177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49" y="4038923"/>
            <a:ext cx="1128712" cy="61521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48">
            <a:extLst>
              <a:ext uri="{FF2B5EF4-FFF2-40B4-BE49-F238E27FC236}">
                <a16:creationId xmlns:a16="http://schemas.microsoft.com/office/drawing/2014/main" id="{253E1289-EF69-4D3B-A799-957FA7B76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49" y="2427821"/>
            <a:ext cx="1128712" cy="61521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4" descr="logo_sm">
            <a:extLst>
              <a:ext uri="{FF2B5EF4-FFF2-40B4-BE49-F238E27FC236}">
                <a16:creationId xmlns:a16="http://schemas.microsoft.com/office/drawing/2014/main" id="{AAA538B6-2D8A-4CF7-AAF9-CA703605F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988" y="4891682"/>
            <a:ext cx="376237" cy="16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DCE7A04F-CCA1-423C-9867-FB2D054241FF}"/>
              </a:ext>
            </a:extLst>
          </p:cNvPr>
          <p:cNvSpPr txBox="1">
            <a:spLocks/>
          </p:cNvSpPr>
          <p:nvPr/>
        </p:nvSpPr>
        <p:spPr>
          <a:xfrm>
            <a:off x="1187624" y="-92546"/>
            <a:ext cx="813690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sz="2000" b="1" i="1" dirty="0">
                <a:solidFill>
                  <a:srgbClr val="25314F"/>
                </a:solidFill>
              </a:rPr>
              <a:t>Примеры информационных систем дистанционного мониторинга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112777-F387-4B5A-AE63-681D1F5619C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033" y="1635647"/>
            <a:ext cx="1128712" cy="613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FA909F-397D-4665-BD68-9F9D425F03A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077" y="3207170"/>
            <a:ext cx="1128712" cy="6230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7BE5F1-8AE3-4D58-8CA4-0381A1B5CED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814" y="2415082"/>
            <a:ext cx="1138975" cy="6230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4C2049-ED6F-441F-805A-4A542F079AB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689" y="3993160"/>
            <a:ext cx="1138974" cy="640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16F1C7-62B4-45C3-8AFB-3C9E27AEBC62}"/>
              </a:ext>
            </a:extLst>
          </p:cNvPr>
          <p:cNvSpPr txBox="1"/>
          <p:nvPr/>
        </p:nvSpPr>
        <p:spPr>
          <a:xfrm>
            <a:off x="158749" y="4815031"/>
            <a:ext cx="7725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/>
              <a:t>Возможности ЦКП «ИКИ-Мониторинг» используются сегодня в нескольких десятках ИС</a:t>
            </a:r>
          </a:p>
        </p:txBody>
      </p:sp>
    </p:spTree>
    <p:extLst>
      <p:ext uri="{BB962C8B-B14F-4D97-AF65-F5344CB8AC3E}">
        <p14:creationId xmlns:p14="http://schemas.microsoft.com/office/powerpoint/2010/main" val="225365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887332"/>
            <a:ext cx="8460432" cy="8923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50000"/>
                </a:schemeClr>
              </a:gs>
              <a:gs pos="24000">
                <a:schemeClr val="bg1">
                  <a:lumMod val="85000"/>
                  <a:alpha val="80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229800"/>
            <a:ext cx="7918648" cy="773998"/>
          </a:xfrm>
        </p:spPr>
        <p:txBody>
          <a:bodyPr>
            <a:noAutofit/>
          </a:bodyPr>
          <a:lstStyle/>
          <a:p>
            <a:pPr algn="l"/>
            <a:r>
              <a:rPr lang="ru-RU" sz="1700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актуальная публикация о </a:t>
            </a:r>
            <a:r>
              <a:rPr lang="ru-RU" sz="1700" dirty="0"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ЦКП «ИКИ-МОНИТОРИНГ»</a:t>
            </a:r>
            <a:br>
              <a:rPr lang="ru-RU" sz="1700" dirty="0"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</a:br>
            <a:r>
              <a:rPr lang="ru-RU" sz="1700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возможностях его использования:</a:t>
            </a:r>
            <a:r>
              <a:rPr lang="en-US" sz="1700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700" dirty="0">
                <a:solidFill>
                  <a:srgbClr val="5B5B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700" i="1" dirty="0">
              <a:solidFill>
                <a:srgbClr val="5B5B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\\193.232.9.71\kda_media\SMIS_Graph\Логотипы\ИКИ\LOGO_IKI_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" y="179306"/>
            <a:ext cx="1095118" cy="66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55576" y="3189625"/>
            <a:ext cx="7416824" cy="1398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algn="l"/>
            <a:r>
              <a:rPr lang="ru-RU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Лупян</a:t>
            </a:r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Е.А., Прошин А.А., Бурцев М.А., </a:t>
            </a:r>
            <a:r>
              <a:rPr lang="ru-RU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Кашницкий</a:t>
            </a:r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А.В., Балашов И.В., </a:t>
            </a:r>
            <a:r>
              <a:rPr lang="ru-RU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Барталев</a:t>
            </a:r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С.А., Константинова А.М., Кобец Д.А., Мазуров А.А., Марченков В.В., Матвеев А.М., Радченко М.В., Сычугов И.Г., </a:t>
            </a:r>
            <a:r>
              <a:rPr lang="ru-RU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Толпин</a:t>
            </a:r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В.А., Уваров И.А.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/>
            </a:r>
            <a:b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эксплуатации и развития центра коллективного пользования системами архивации, обработки и анализа спутниковых данных (ЦКП «ИКИ-Мониторинг»)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// Современные проблемы дистанционного зондирования Земли из космоса. 2019. Т. 16. № 3. С. 151-170. </a:t>
            </a:r>
            <a:b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</a:b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DOI: 10.21046/2070-7401-2019-16-3-151-170.</a:t>
            </a:r>
          </a:p>
          <a:p>
            <a:pPr algn="l"/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ru-RU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Лупян</a:t>
            </a:r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Е.А., Прошин А.А., Бурцев М.А., </a:t>
            </a:r>
            <a:r>
              <a:rPr lang="ru-RU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Кашницкий</a:t>
            </a:r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А.В., Балашов И.В., </a:t>
            </a:r>
            <a:r>
              <a:rPr lang="ru-RU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Барталев</a:t>
            </a:r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С.А., Бриль А.А., Егоров В.А., Жарко В.О., Константинова А.М., Кобец Д.А., Мазуров А.А., Марченков В.В., Матвеев А.М., Миклашевич Т.С., Плотников Д.Е., Радченко М.В., </a:t>
            </a:r>
            <a:r>
              <a:rPr lang="ru-RU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Стыценко</a:t>
            </a:r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Ф.В., Сычугов И.Г., </a:t>
            </a:r>
            <a:r>
              <a:rPr lang="ru-RU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Толпин</a:t>
            </a:r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В.А., Уваров И.А., Хвостиков С.А., </a:t>
            </a:r>
            <a:r>
              <a:rPr lang="ru-RU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Ховратович</a:t>
            </a:r>
            <a:r>
              <a:rPr lang="ru-RU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Т.С.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Система "Вега-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Science": </a:t>
            </a: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построения, основные возможности и опыт использования // Современные проблемы дистанционного зондирования Земли из космоса. 2021. Т. 18. № 6. С. 9-31.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DOI: 10.21046/2070-7401-2021-18-6-9-31.</a:t>
            </a:r>
            <a:endParaRPr lang="ru-RU" sz="1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789260"/>
            <a:ext cx="604867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900" dirty="0">
              <a:solidFill>
                <a:srgbClr val="5B5B5B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ru-RU" sz="4000" b="1" i="1" dirty="0">
                <a:solidFill>
                  <a:srgbClr val="000099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http://ckp.geosmis.ru/</a:t>
            </a:r>
          </a:p>
        </p:txBody>
      </p:sp>
    </p:spTree>
    <p:extLst>
      <p:ext uri="{BB962C8B-B14F-4D97-AF65-F5344CB8AC3E}">
        <p14:creationId xmlns:p14="http://schemas.microsoft.com/office/powerpoint/2010/main" val="365364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86" y="1923678"/>
            <a:ext cx="8460432" cy="8923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50000"/>
                </a:schemeClr>
              </a:gs>
              <a:gs pos="24000">
                <a:schemeClr val="bg1">
                  <a:lumMod val="85000"/>
                  <a:alpha val="80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\\193.232.9.71\kda_media\SMIS_Graph\Логотипы\ИКИ\LOGO_IKI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8" y="179306"/>
            <a:ext cx="1095118" cy="66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077720" y="3993820"/>
            <a:ext cx="2977575" cy="1104686"/>
            <a:chOff x="6071544" y="5234"/>
            <a:chExt cx="2977575" cy="1104686"/>
          </a:xfrm>
        </p:grpSpPr>
        <p:pic>
          <p:nvPicPr>
            <p:cNvPr id="7" name="Picture 3" descr="LOGO_smis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1744" y="5234"/>
              <a:ext cx="1177375" cy="1104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071544" y="494600"/>
              <a:ext cx="18002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00" b="1" i="1" dirty="0">
                  <a:solidFill>
                    <a:srgbClr val="5B5B5B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Отдел «Технологий спутникового Мониторинга»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611560" y="1851670"/>
            <a:ext cx="604867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900" dirty="0">
              <a:solidFill>
                <a:srgbClr val="5B5B5B"/>
              </a:solidFill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ru-RU" sz="4000" b="1" i="1" dirty="0">
                <a:solidFill>
                  <a:srgbClr val="000099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Спасибо за внимание !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C90E182-C79E-4DC1-858E-D3864EAE5CC5}"/>
              </a:ext>
            </a:extLst>
          </p:cNvPr>
          <p:cNvSpPr txBox="1">
            <a:spLocks/>
          </p:cNvSpPr>
          <p:nvPr/>
        </p:nvSpPr>
        <p:spPr>
          <a:xfrm>
            <a:off x="251520" y="4218429"/>
            <a:ext cx="6694512" cy="745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algn="l"/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Контактная информация:</a:t>
            </a:r>
          </a:p>
          <a:p>
            <a:pPr algn="l">
              <a:tabLst>
                <a:tab pos="450850" algn="l"/>
              </a:tabLst>
            </a:pPr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	</a:t>
            </a:r>
            <a:r>
              <a:rPr lang="ru-RU" sz="1000" i="1" dirty="0" err="1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Лупян</a:t>
            </a:r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Евгений Аркадьевич</a:t>
            </a:r>
          </a:p>
          <a:p>
            <a:pPr algn="l">
              <a:tabLst>
                <a:tab pos="450850" algn="l"/>
              </a:tabLst>
            </a:pPr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	</a:t>
            </a:r>
            <a:r>
              <a:rPr lang="en-US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e-mail: evgeny@smis.iki.rssi.ru</a:t>
            </a:r>
            <a:endParaRPr lang="ru-RU" sz="1000" i="1" dirty="0">
              <a:solidFill>
                <a:srgbClr val="5B5B5B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algn="l">
              <a:tabLst>
                <a:tab pos="450850" algn="l"/>
              </a:tabLst>
            </a:pPr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	тел. +7 916 </a:t>
            </a:r>
            <a:r>
              <a:rPr lang="en-US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124 71 49</a:t>
            </a:r>
            <a:endParaRPr lang="ru-RU" sz="1700" i="1" dirty="0">
              <a:solidFill>
                <a:srgbClr val="5B5B5B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4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3" name="Picture 3">
            <a:extLst>
              <a:ext uri="{FF2B5EF4-FFF2-40B4-BE49-F238E27FC236}">
                <a16:creationId xmlns:a16="http://schemas.microsoft.com/office/drawing/2014/main" id="{444F5682-E311-3B08-1B1A-0DBCEBE36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10" y="4893469"/>
            <a:ext cx="432197" cy="19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9524" name="Text Box 4">
            <a:extLst>
              <a:ext uri="{FF2B5EF4-FFF2-40B4-BE49-F238E27FC236}">
                <a16:creationId xmlns:a16="http://schemas.microsoft.com/office/drawing/2014/main" id="{03EEDE82-F114-C1A8-7E50-62359BBDF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004" y="4650582"/>
            <a:ext cx="235494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ru-RU" sz="1500" b="1" i="1" dirty="0">
                <a:solidFill>
                  <a:srgbClr val="3333CC"/>
                </a:solidFill>
              </a:rPr>
              <a:t>http://conf.rse.geosmis.ru/</a:t>
            </a:r>
            <a:endParaRPr lang="ru-RU" altLang="ru-RU" sz="1500" b="1" i="1" dirty="0">
              <a:solidFill>
                <a:srgbClr val="3333CC"/>
              </a:solidFill>
            </a:endParaRPr>
          </a:p>
        </p:txBody>
      </p:sp>
      <p:graphicFrame>
        <p:nvGraphicFramePr>
          <p:cNvPr id="619526" name="Object 6">
            <a:extLst>
              <a:ext uri="{FF2B5EF4-FFF2-40B4-BE49-F238E27FC236}">
                <a16:creationId xmlns:a16="http://schemas.microsoft.com/office/drawing/2014/main" id="{0641CD88-B201-C0B5-A9E6-E2D98CC9C2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77541" y="141685"/>
          <a:ext cx="3243263" cy="4482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Acrobat Document" r:id="rId5" imgW="5667167" imgH="8019735" progId="AcroExch.Document.7">
                  <p:embed/>
                </p:oleObj>
              </mc:Choice>
              <mc:Fallback>
                <p:oleObj name="Acrobat Document" r:id="rId5" imgW="5667167" imgH="8019735" progId="AcroExch.Document.7">
                  <p:embed/>
                  <p:pic>
                    <p:nvPicPr>
                      <p:cNvPr id="619526" name="Object 6">
                        <a:extLst>
                          <a:ext uri="{FF2B5EF4-FFF2-40B4-BE49-F238E27FC236}">
                            <a16:creationId xmlns:a16="http://schemas.microsoft.com/office/drawing/2014/main" id="{0641CD88-B201-C0B5-A9E6-E2D98CC9C2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7541" y="141685"/>
                        <a:ext cx="3243263" cy="4482703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9527" name="Oval 7">
            <a:extLst>
              <a:ext uri="{FF2B5EF4-FFF2-40B4-BE49-F238E27FC236}">
                <a16:creationId xmlns:a16="http://schemas.microsoft.com/office/drawing/2014/main" id="{C77BBA99-632D-7801-1F36-8B388FD0A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057" y="410766"/>
            <a:ext cx="1079897" cy="43219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619528" name="Text Box 8">
            <a:extLst>
              <a:ext uri="{FF2B5EF4-FFF2-40B4-BE49-F238E27FC236}">
                <a16:creationId xmlns:a16="http://schemas.microsoft.com/office/drawing/2014/main" id="{42D2CFDE-420C-C60E-2C6C-5F53BC912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560" y="465535"/>
            <a:ext cx="702469" cy="300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altLang="ru-RU" sz="1350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ХХ</a:t>
            </a:r>
            <a:r>
              <a:rPr lang="en-US" altLang="ru-RU" sz="1350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II</a:t>
            </a:r>
            <a:endParaRPr lang="ru-RU" altLang="ru-RU" sz="1350" i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19529" name="Text Box 9">
            <a:extLst>
              <a:ext uri="{FF2B5EF4-FFF2-40B4-BE49-F238E27FC236}">
                <a16:creationId xmlns:a16="http://schemas.microsoft.com/office/drawing/2014/main" id="{362C9F06-BD2A-7501-5B91-F9C10955B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747" y="2427734"/>
            <a:ext cx="1458515" cy="2308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0" hangingPunct="0"/>
            <a:r>
              <a:rPr lang="en-US" altLang="ru-RU" sz="900" b="1" i="1" dirty="0" smtClean="0"/>
              <a:t>1</a:t>
            </a:r>
            <a:r>
              <a:rPr lang="en-US" altLang="ru-RU" sz="900" b="1" i="1" dirty="0" smtClean="0"/>
              <a:t>1</a:t>
            </a:r>
            <a:r>
              <a:rPr lang="en-US" altLang="ru-RU" sz="900" b="1" i="1" dirty="0" smtClean="0"/>
              <a:t>-1</a:t>
            </a:r>
            <a:r>
              <a:rPr lang="en-US" altLang="ru-RU" sz="900" b="1" i="1" dirty="0" smtClean="0"/>
              <a:t>5</a:t>
            </a:r>
            <a:r>
              <a:rPr lang="en-US" altLang="ru-RU" sz="900" b="1" i="1" dirty="0" smtClean="0"/>
              <a:t> </a:t>
            </a:r>
            <a:r>
              <a:rPr lang="ru-RU" altLang="ru-RU" sz="900" b="1" i="1" dirty="0"/>
              <a:t>ноября </a:t>
            </a:r>
            <a:r>
              <a:rPr lang="ru-RU" altLang="ru-RU" sz="900" b="1" i="1" dirty="0" smtClean="0"/>
              <a:t>202</a:t>
            </a:r>
            <a:r>
              <a:rPr lang="en-US" altLang="ru-RU" sz="900" b="1" i="1" dirty="0" smtClean="0"/>
              <a:t>4 </a:t>
            </a:r>
            <a:endParaRPr lang="ru-RU" altLang="ru-RU" sz="900" b="1" i="1" dirty="0"/>
          </a:p>
        </p:txBody>
      </p:sp>
      <p:sp>
        <p:nvSpPr>
          <p:cNvPr id="619530" name="Rectangle 10">
            <a:extLst>
              <a:ext uri="{FF2B5EF4-FFF2-40B4-BE49-F238E27FC236}">
                <a16:creationId xmlns:a16="http://schemas.microsoft.com/office/drawing/2014/main" id="{5DB7A457-4765-DF93-C99F-4D700ADAB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3795887"/>
            <a:ext cx="2664296" cy="1440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619533" name="Rectangle 13">
            <a:extLst>
              <a:ext uri="{FF2B5EF4-FFF2-40B4-BE49-F238E27FC236}">
                <a16:creationId xmlns:a16="http://schemas.microsoft.com/office/drawing/2014/main" id="{A5BDB3C2-D925-067B-C9D2-CEF189614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123" y="4650582"/>
            <a:ext cx="206723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500" b="1" i="1">
                <a:solidFill>
                  <a:srgbClr val="3333CC"/>
                </a:solidFill>
              </a:rPr>
              <a:t>http://jr.rse.cosmos.ru/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542C38-5F38-0D44-F7F2-9C33CD114E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27" y="128587"/>
            <a:ext cx="3243262" cy="45088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4</a:t>
            </a:fld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67544" y="987574"/>
            <a:ext cx="813690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Автоматизированное ведение сверхбольших распределенных архивов спутниковых данных и результатов их </a:t>
            </a:r>
            <a:r>
              <a:rPr lang="ru-RU" sz="20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обработки; </a:t>
            </a:r>
            <a:endParaRPr lang="ru-RU" sz="20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Автоматизированная потоковая обработка данных </a:t>
            </a:r>
            <a:r>
              <a:rPr lang="en-US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для получения различных информационных продуктов, </a:t>
            </a:r>
            <a:r>
              <a:rPr lang="en-US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необходимых для научных </a:t>
            </a:r>
            <a:r>
              <a:rPr lang="ru-RU" sz="20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исследований;</a:t>
            </a:r>
            <a:endParaRPr lang="ru-RU" sz="20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99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Предоставление инструментов для обработки и анализа спутниковых данных с использованием ресурсов </a:t>
            </a:r>
            <a:br>
              <a:rPr lang="ru-RU" sz="2000" dirty="0">
                <a:solidFill>
                  <a:srgbClr val="0099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99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ЦКП «ИКИ-Мониторинг</a:t>
            </a:r>
            <a:r>
              <a:rPr lang="ru-RU" sz="2000" dirty="0" smtClean="0">
                <a:solidFill>
                  <a:srgbClr val="0099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»;</a:t>
            </a:r>
            <a:endParaRPr lang="ru-RU" sz="2000" dirty="0">
              <a:solidFill>
                <a:srgbClr val="0099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Предоставление программных интерфейсов различным информационным системам дистанционного </a:t>
            </a:r>
            <a:r>
              <a:rPr lang="ru-RU" sz="20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мониторинга.</a:t>
            </a:r>
            <a:endParaRPr lang="ru-RU" sz="2000" dirty="0">
              <a:solidFill>
                <a:srgbClr val="5B5B5B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-92546"/>
            <a:ext cx="8136904" cy="1008112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 ЦКП «ИКИ-МОНИТОРИНГ»</a:t>
            </a:r>
          </a:p>
        </p:txBody>
      </p:sp>
      <p:pic>
        <p:nvPicPr>
          <p:cNvPr id="7" name="Picture 4" descr="logo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" y="4922915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45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3" name="Picture 9" descr="D:\--- graf ---\2020 02 ЦКП\Изображения\IMG_20200212_131322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4208" y="0"/>
            <a:ext cx="269979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 rot="10800000">
            <a:off x="3347864" y="925626"/>
            <a:ext cx="5796130" cy="351833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4000">
                <a:schemeClr val="bg1">
                  <a:alpha val="99000"/>
                </a:schemeClr>
              </a:gs>
              <a:gs pos="100000">
                <a:schemeClr val="bg1">
                  <a:alpha val="9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3568" y="-92546"/>
            <a:ext cx="6840760" cy="1008112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технические характеристики </a:t>
            </a:r>
            <a:br>
              <a:rPr lang="ru-RU" sz="20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ЦКП «ИКИ-МОНИТОРИНГ»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3707904" y="4825484"/>
            <a:ext cx="25193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ru-RU" sz="800" i="1" dirty="0">
                <a:solidFill>
                  <a:srgbClr val="5871B0"/>
                </a:solidFill>
                <a:latin typeface="Arial" charset="0"/>
                <a:ea typeface="Roboto" pitchFamily="2" charset="0"/>
              </a:rPr>
              <a:t>информация приведена по состоянию на  конец </a:t>
            </a:r>
            <a:r>
              <a:rPr lang="ru-RU" sz="800" i="1" dirty="0" smtClean="0">
                <a:solidFill>
                  <a:srgbClr val="5871B0"/>
                </a:solidFill>
                <a:latin typeface="Arial" charset="0"/>
                <a:ea typeface="Roboto" pitchFamily="2" charset="0"/>
              </a:rPr>
              <a:t>августа </a:t>
            </a:r>
            <a:r>
              <a:rPr lang="ru-RU" sz="800" i="1" dirty="0" smtClean="0">
                <a:solidFill>
                  <a:srgbClr val="5871B0"/>
                </a:solidFill>
                <a:latin typeface="Arial" charset="0"/>
                <a:ea typeface="Roboto" pitchFamily="2" charset="0"/>
              </a:rPr>
              <a:t>2024 года</a:t>
            </a:r>
            <a:endParaRPr lang="ru-RU" sz="800" i="1" dirty="0">
              <a:solidFill>
                <a:srgbClr val="5871B0"/>
              </a:solidFill>
              <a:latin typeface="Arial" charset="0"/>
              <a:ea typeface="Roboto" pitchFamily="2" charset="0"/>
            </a:endParaRPr>
          </a:p>
        </p:txBody>
      </p:sp>
      <p:grpSp>
        <p:nvGrpSpPr>
          <p:cNvPr id="14" name="Группа 15"/>
          <p:cNvGrpSpPr>
            <a:grpSpLocks/>
          </p:cNvGrpSpPr>
          <p:nvPr/>
        </p:nvGrpSpPr>
        <p:grpSpPr bwMode="auto">
          <a:xfrm>
            <a:off x="35496" y="855663"/>
            <a:ext cx="3744416" cy="707886"/>
            <a:chOff x="313267" y="1168383"/>
            <a:chExt cx="2871095" cy="707160"/>
          </a:xfrm>
        </p:grpSpPr>
        <p:sp>
          <p:nvSpPr>
            <p:cNvPr id="16" name="TextBox 15"/>
            <p:cNvSpPr txBox="1"/>
            <p:nvPr/>
          </p:nvSpPr>
          <p:spPr>
            <a:xfrm>
              <a:off x="313267" y="1168383"/>
              <a:ext cx="2268942" cy="707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cap="small" dirty="0" smtClean="0">
                  <a:solidFill>
                    <a:schemeClr val="accent2"/>
                  </a:solidFill>
                  <a:latin typeface="+mn-lt"/>
                  <a:cs typeface="+mn-cs"/>
                </a:rPr>
                <a:t>Более</a:t>
              </a:r>
              <a:r>
                <a:rPr lang="ru-RU" sz="1200" dirty="0" smtClean="0">
                  <a:solidFill>
                    <a:schemeClr val="accent2"/>
                  </a:solidFill>
                  <a:latin typeface="+mn-lt"/>
                  <a:cs typeface="+mn-cs"/>
                </a:rPr>
                <a:t>  </a:t>
              </a:r>
              <a:r>
                <a:rPr lang="ru-RU" sz="4000" dirty="0" smtClean="0">
                  <a:solidFill>
                    <a:schemeClr val="accent2"/>
                  </a:solidFill>
                  <a:latin typeface="+mn-lt"/>
                  <a:cs typeface="+mn-cs"/>
                </a:rPr>
                <a:t>7   </a:t>
              </a:r>
              <a:r>
                <a:rPr lang="ru-RU" sz="1400" b="1" cap="small" dirty="0" smtClean="0">
                  <a:solidFill>
                    <a:schemeClr val="accent2"/>
                  </a:solidFill>
                  <a:latin typeface="+mn-lt"/>
                  <a:cs typeface="+mn-cs"/>
                </a:rPr>
                <a:t>ПБАЙТ</a:t>
              </a:r>
              <a:r>
                <a:rPr lang="ru-RU" sz="1200" dirty="0" smtClean="0">
                  <a:solidFill>
                    <a:schemeClr val="accent2"/>
                  </a:solidFill>
                  <a:latin typeface="+mn-lt"/>
                  <a:cs typeface="+mn-cs"/>
                </a:rPr>
                <a:t> </a:t>
              </a:r>
              <a:endParaRPr lang="ru-RU" sz="1200" dirty="0">
                <a:solidFill>
                  <a:schemeClr val="accent2"/>
                </a:solidFill>
                <a:latin typeface="+mn-lt"/>
                <a:cs typeface="+mn-cs"/>
              </a:endParaRPr>
            </a:p>
          </p:txBody>
        </p:sp>
        <p:sp>
          <p:nvSpPr>
            <p:cNvPr id="17" name="TextBox 52"/>
            <p:cNvSpPr txBox="1">
              <a:spLocks noChangeArrowheads="1"/>
            </p:cNvSpPr>
            <p:nvPr/>
          </p:nvSpPr>
          <p:spPr bwMode="auto">
            <a:xfrm>
              <a:off x="1149223" y="1168383"/>
              <a:ext cx="2035139" cy="430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sz="1050" dirty="0">
                  <a:solidFill>
                    <a:srgbClr val="5B5B5B"/>
                  </a:solidFill>
                  <a:latin typeface="Arial" charset="0"/>
                  <a:ea typeface="Roboto" pitchFamily="2" charset="0"/>
                </a:rPr>
                <a:t>текущий общий объем архивов данных в онлайн-доступе</a:t>
              </a:r>
            </a:p>
          </p:txBody>
        </p:sp>
      </p:grpSp>
      <p:grpSp>
        <p:nvGrpSpPr>
          <p:cNvPr id="18" name="Группа 16"/>
          <p:cNvGrpSpPr>
            <a:grpSpLocks/>
          </p:cNvGrpSpPr>
          <p:nvPr/>
        </p:nvGrpSpPr>
        <p:grpSpPr bwMode="auto">
          <a:xfrm>
            <a:off x="35496" y="1547303"/>
            <a:ext cx="3872420" cy="736416"/>
            <a:chOff x="313267" y="1210774"/>
            <a:chExt cx="3872190" cy="737067"/>
          </a:xfrm>
        </p:grpSpPr>
        <p:sp>
          <p:nvSpPr>
            <p:cNvPr id="20" name="TextBox 19"/>
            <p:cNvSpPr txBox="1"/>
            <p:nvPr/>
          </p:nvSpPr>
          <p:spPr>
            <a:xfrm>
              <a:off x="313267" y="1239329"/>
              <a:ext cx="3182748" cy="7085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cap="small" dirty="0">
                  <a:solidFill>
                    <a:schemeClr val="accent2"/>
                  </a:solidFill>
                  <a:latin typeface="+mn-lt"/>
                  <a:cs typeface="+mn-cs"/>
                </a:rPr>
                <a:t>Около</a:t>
              </a:r>
              <a:r>
                <a:rPr lang="ru-RU" sz="1200" dirty="0">
                  <a:solidFill>
                    <a:schemeClr val="accent2"/>
                  </a:solidFill>
                  <a:latin typeface="+mn-lt"/>
                  <a:cs typeface="+mn-cs"/>
                </a:rPr>
                <a:t>  </a:t>
              </a:r>
              <a:r>
                <a:rPr lang="ru-RU" sz="4000" dirty="0" smtClean="0">
                  <a:solidFill>
                    <a:schemeClr val="accent2"/>
                  </a:solidFill>
                  <a:latin typeface="+mn-lt"/>
                  <a:cs typeface="+mn-cs"/>
                </a:rPr>
                <a:t>15</a:t>
              </a:r>
              <a:r>
                <a:rPr lang="ru-RU" sz="1600" cap="small" dirty="0" smtClean="0">
                  <a:solidFill>
                    <a:schemeClr val="accent2"/>
                  </a:solidFill>
                  <a:latin typeface="+mn-lt"/>
                  <a:cs typeface="+mn-cs"/>
                </a:rPr>
                <a:t>  </a:t>
              </a:r>
              <a:r>
                <a:rPr lang="ru-RU" sz="1400" b="1" cap="small" dirty="0">
                  <a:solidFill>
                    <a:schemeClr val="accent2"/>
                  </a:solidFill>
                  <a:latin typeface="+mn-lt"/>
                  <a:cs typeface="+mn-cs"/>
                </a:rPr>
                <a:t>ТБАЙТ/сутки</a:t>
              </a:r>
              <a:r>
                <a:rPr lang="ru-RU" sz="1200" dirty="0">
                  <a:solidFill>
                    <a:schemeClr val="accent2"/>
                  </a:solidFill>
                  <a:latin typeface="+mn-lt"/>
                  <a:cs typeface="+mn-cs"/>
                </a:rPr>
                <a:t> </a:t>
              </a:r>
            </a:p>
          </p:txBody>
        </p:sp>
        <p:sp>
          <p:nvSpPr>
            <p:cNvPr id="21" name="TextBox 55"/>
            <p:cNvSpPr txBox="1">
              <a:spLocks noChangeArrowheads="1"/>
            </p:cNvSpPr>
            <p:nvPr/>
          </p:nvSpPr>
          <p:spPr bwMode="auto">
            <a:xfrm>
              <a:off x="1416330" y="1210774"/>
              <a:ext cx="2769127" cy="431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sz="1050" dirty="0" smtClean="0">
                  <a:solidFill>
                    <a:srgbClr val="5B5B5B"/>
                  </a:solidFill>
                  <a:latin typeface="Arial" charset="0"/>
                  <a:ea typeface="Roboto" pitchFamily="2" charset="0"/>
                </a:rPr>
                <a:t>пиковая скорость </a:t>
              </a:r>
              <a:r>
                <a:rPr lang="ru-RU" sz="1050" dirty="0">
                  <a:solidFill>
                    <a:srgbClr val="5B5B5B"/>
                  </a:solidFill>
                  <a:latin typeface="Arial" charset="0"/>
                  <a:ea typeface="Roboto" pitchFamily="2" charset="0"/>
                </a:rPr>
                <a:t>обработки и усвоения </a:t>
              </a:r>
            </a:p>
            <a:p>
              <a:r>
                <a:rPr lang="ru-RU" sz="1050" dirty="0">
                  <a:solidFill>
                    <a:srgbClr val="5B5B5B"/>
                  </a:solidFill>
                  <a:latin typeface="Arial" charset="0"/>
                  <a:ea typeface="Roboto" pitchFamily="2" charset="0"/>
                </a:rPr>
                <a:t>данных в архивах</a:t>
              </a:r>
            </a:p>
          </p:txBody>
        </p:sp>
      </p:grpSp>
      <p:grpSp>
        <p:nvGrpSpPr>
          <p:cNvPr id="22" name="Группа 20"/>
          <p:cNvGrpSpPr>
            <a:grpSpLocks/>
          </p:cNvGrpSpPr>
          <p:nvPr/>
        </p:nvGrpSpPr>
        <p:grpSpPr bwMode="auto">
          <a:xfrm>
            <a:off x="35496" y="2355727"/>
            <a:ext cx="4248472" cy="720080"/>
            <a:chOff x="313267" y="1156202"/>
            <a:chExt cx="4248352" cy="719341"/>
          </a:xfrm>
        </p:grpSpPr>
        <p:sp>
          <p:nvSpPr>
            <p:cNvPr id="23" name="TextBox 22"/>
            <p:cNvSpPr txBox="1"/>
            <p:nvPr/>
          </p:nvSpPr>
          <p:spPr>
            <a:xfrm>
              <a:off x="313267" y="1168383"/>
              <a:ext cx="3182847" cy="707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cap="small" dirty="0">
                  <a:solidFill>
                    <a:schemeClr val="accent2"/>
                  </a:solidFill>
                  <a:latin typeface="+mn-lt"/>
                  <a:cs typeface="+mn-cs"/>
                </a:rPr>
                <a:t>Более</a:t>
              </a:r>
              <a:r>
                <a:rPr lang="ru-RU" sz="1200" dirty="0">
                  <a:solidFill>
                    <a:schemeClr val="accent2"/>
                  </a:solidFill>
                  <a:latin typeface="+mn-lt"/>
                  <a:cs typeface="+mn-cs"/>
                </a:rPr>
                <a:t>  </a:t>
              </a:r>
              <a:r>
                <a:rPr lang="ru-RU" sz="4000" dirty="0" smtClean="0">
                  <a:solidFill>
                    <a:schemeClr val="accent2"/>
                  </a:solidFill>
                  <a:latin typeface="+mn-lt"/>
                  <a:cs typeface="+mn-cs"/>
                </a:rPr>
                <a:t>13 </a:t>
              </a:r>
              <a:r>
                <a:rPr lang="ru-RU" sz="1600" dirty="0" smtClean="0">
                  <a:solidFill>
                    <a:schemeClr val="accent2"/>
                  </a:solidFill>
                  <a:latin typeface="+mn-lt"/>
                  <a:cs typeface="+mn-cs"/>
                </a:rPr>
                <a:t> </a:t>
              </a:r>
              <a:r>
                <a:rPr lang="ru-RU" sz="1400" b="1" dirty="0">
                  <a:solidFill>
                    <a:schemeClr val="accent2"/>
                  </a:solidFill>
                  <a:latin typeface="+mn-lt"/>
                  <a:cs typeface="+mn-cs"/>
                </a:rPr>
                <a:t>ПБАЙТ</a:t>
              </a:r>
              <a:endParaRPr lang="ru-RU" sz="1200" b="1" dirty="0">
                <a:solidFill>
                  <a:schemeClr val="accent2"/>
                </a:solidFill>
                <a:latin typeface="+mn-lt"/>
                <a:cs typeface="+mn-cs"/>
              </a:endParaRPr>
            </a:p>
          </p:txBody>
        </p:sp>
        <p:sp>
          <p:nvSpPr>
            <p:cNvPr id="24" name="TextBox 58"/>
            <p:cNvSpPr txBox="1">
              <a:spLocks noChangeArrowheads="1"/>
            </p:cNvSpPr>
            <p:nvPr/>
          </p:nvSpPr>
          <p:spPr bwMode="auto">
            <a:xfrm>
              <a:off x="1454358" y="1156202"/>
              <a:ext cx="3107261" cy="430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sz="1050" dirty="0">
                  <a:solidFill>
                    <a:srgbClr val="5B5B5B"/>
                  </a:solidFill>
                  <a:latin typeface="Arial" charset="0"/>
                  <a:ea typeface="Roboto" pitchFamily="2" charset="0"/>
                </a:rPr>
                <a:t>общая доступная емкость </a:t>
              </a:r>
              <a:br>
                <a:rPr lang="ru-RU" sz="1050" dirty="0">
                  <a:solidFill>
                    <a:srgbClr val="5B5B5B"/>
                  </a:solidFill>
                  <a:latin typeface="Arial" charset="0"/>
                  <a:ea typeface="Roboto" pitchFamily="2" charset="0"/>
                </a:rPr>
              </a:br>
              <a:r>
                <a:rPr lang="ru-RU" sz="1050" dirty="0">
                  <a:solidFill>
                    <a:srgbClr val="5B5B5B"/>
                  </a:solidFill>
                  <a:latin typeface="Arial" charset="0"/>
                  <a:ea typeface="Roboto" pitchFamily="2" charset="0"/>
                </a:rPr>
                <a:t>хранения данных онлайн</a:t>
              </a:r>
            </a:p>
          </p:txBody>
        </p:sp>
      </p:grpSp>
      <p:grpSp>
        <p:nvGrpSpPr>
          <p:cNvPr id="25" name="Группа 23"/>
          <p:cNvGrpSpPr>
            <a:grpSpLocks/>
          </p:cNvGrpSpPr>
          <p:nvPr/>
        </p:nvGrpSpPr>
        <p:grpSpPr bwMode="auto">
          <a:xfrm>
            <a:off x="35496" y="3890541"/>
            <a:ext cx="3826090" cy="769441"/>
            <a:chOff x="313267" y="1037141"/>
            <a:chExt cx="3780661" cy="768946"/>
          </a:xfrm>
        </p:grpSpPr>
        <p:sp>
          <p:nvSpPr>
            <p:cNvPr id="26" name="TextBox 25"/>
            <p:cNvSpPr txBox="1"/>
            <p:nvPr/>
          </p:nvSpPr>
          <p:spPr>
            <a:xfrm>
              <a:off x="313267" y="1037141"/>
              <a:ext cx="3182792" cy="7689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cap="small" dirty="0">
                  <a:solidFill>
                    <a:schemeClr val="accent2"/>
                  </a:solidFill>
                  <a:latin typeface="+mn-lt"/>
                  <a:cs typeface="+mn-cs"/>
                </a:rPr>
                <a:t>Более</a:t>
              </a:r>
              <a:r>
                <a:rPr lang="ru-RU" sz="1200" dirty="0">
                  <a:solidFill>
                    <a:schemeClr val="accent2"/>
                  </a:solidFill>
                  <a:latin typeface="+mn-lt"/>
                  <a:cs typeface="+mn-cs"/>
                </a:rPr>
                <a:t>  </a:t>
              </a:r>
              <a:r>
                <a:rPr lang="ru-RU" sz="4000" dirty="0">
                  <a:solidFill>
                    <a:schemeClr val="accent2"/>
                  </a:solidFill>
                </a:rPr>
                <a:t>4</a:t>
              </a:r>
              <a:r>
                <a:rPr lang="ru-RU" sz="4000" dirty="0" smtClean="0">
                  <a:solidFill>
                    <a:schemeClr val="accent2"/>
                  </a:solidFill>
                  <a:latin typeface="+mn-lt"/>
                  <a:cs typeface="+mn-cs"/>
                </a:rPr>
                <a:t>10</a:t>
              </a:r>
              <a:r>
                <a:rPr lang="ru-RU" sz="4400" dirty="0" smtClean="0">
                  <a:solidFill>
                    <a:schemeClr val="accent2"/>
                  </a:solidFill>
                  <a:latin typeface="+mn-lt"/>
                  <a:cs typeface="+mn-cs"/>
                </a:rPr>
                <a:t> </a:t>
              </a:r>
              <a:r>
                <a:rPr lang="ru-RU" sz="1400" b="1" cap="small" dirty="0">
                  <a:solidFill>
                    <a:schemeClr val="accent2"/>
                  </a:solidFill>
                  <a:latin typeface="+mn-lt"/>
                  <a:cs typeface="+mn-cs"/>
                </a:rPr>
                <a:t>серверов</a:t>
              </a:r>
              <a:endParaRPr lang="ru-RU" sz="1200" b="1" cap="small" dirty="0">
                <a:solidFill>
                  <a:schemeClr val="accent2"/>
                </a:solidFill>
                <a:latin typeface="+mn-lt"/>
                <a:cs typeface="+mn-cs"/>
              </a:endParaRPr>
            </a:p>
          </p:txBody>
        </p:sp>
        <p:sp>
          <p:nvSpPr>
            <p:cNvPr id="27" name="TextBox 61"/>
            <p:cNvSpPr txBox="1">
              <a:spLocks noChangeArrowheads="1"/>
            </p:cNvSpPr>
            <p:nvPr/>
          </p:nvSpPr>
          <p:spPr bwMode="auto">
            <a:xfrm>
              <a:off x="1594021" y="1256799"/>
              <a:ext cx="2499907" cy="261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sz="1050" dirty="0" smtClean="0">
                  <a:solidFill>
                    <a:srgbClr val="5B5B5B"/>
                  </a:solidFill>
                  <a:latin typeface="Arial" charset="0"/>
                  <a:ea typeface="Roboto" pitchFamily="2" charset="0"/>
                </a:rPr>
                <a:t>обработки и доступа </a:t>
              </a:r>
              <a:r>
                <a:rPr lang="ru-RU" sz="1050" dirty="0">
                  <a:solidFill>
                    <a:srgbClr val="5B5B5B"/>
                  </a:solidFill>
                  <a:latin typeface="Arial" charset="0"/>
                  <a:ea typeface="Roboto" pitchFamily="2" charset="0"/>
                </a:rPr>
                <a:t>к данным </a:t>
              </a:r>
            </a:p>
          </p:txBody>
        </p:sp>
      </p:grpSp>
      <p:grpSp>
        <p:nvGrpSpPr>
          <p:cNvPr id="31" name="Группа 29"/>
          <p:cNvGrpSpPr>
            <a:grpSpLocks/>
          </p:cNvGrpSpPr>
          <p:nvPr/>
        </p:nvGrpSpPr>
        <p:grpSpPr bwMode="auto">
          <a:xfrm>
            <a:off x="35496" y="3098453"/>
            <a:ext cx="3888432" cy="769441"/>
            <a:chOff x="288162" y="1168383"/>
            <a:chExt cx="3842150" cy="768946"/>
          </a:xfrm>
        </p:grpSpPr>
        <p:sp>
          <p:nvSpPr>
            <p:cNvPr id="32" name="TextBox 31"/>
            <p:cNvSpPr txBox="1"/>
            <p:nvPr/>
          </p:nvSpPr>
          <p:spPr>
            <a:xfrm>
              <a:off x="288162" y="1168383"/>
              <a:ext cx="3182698" cy="7689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cap="small" dirty="0">
                  <a:solidFill>
                    <a:schemeClr val="accent2"/>
                  </a:solidFill>
                  <a:latin typeface="+mn-lt"/>
                  <a:cs typeface="+mn-cs"/>
                </a:rPr>
                <a:t>Более</a:t>
              </a:r>
              <a:r>
                <a:rPr lang="ru-RU" sz="1200" dirty="0">
                  <a:solidFill>
                    <a:schemeClr val="accent2"/>
                  </a:solidFill>
                  <a:latin typeface="+mn-lt"/>
                  <a:cs typeface="+mn-cs"/>
                </a:rPr>
                <a:t>  </a:t>
              </a:r>
              <a:r>
                <a:rPr lang="ru-RU" sz="4000" dirty="0">
                  <a:solidFill>
                    <a:schemeClr val="accent2"/>
                  </a:solidFill>
                  <a:latin typeface="+mn-lt"/>
                  <a:cs typeface="+mn-cs"/>
                </a:rPr>
                <a:t>35</a:t>
              </a:r>
              <a:r>
                <a:rPr lang="ru-RU" sz="4400" dirty="0">
                  <a:solidFill>
                    <a:schemeClr val="accent2"/>
                  </a:solidFill>
                  <a:latin typeface="+mn-lt"/>
                  <a:cs typeface="+mn-cs"/>
                </a:rPr>
                <a:t> </a:t>
              </a:r>
              <a:r>
                <a:rPr lang="ru-RU" sz="1400" b="1" cap="small" dirty="0" smtClean="0">
                  <a:solidFill>
                    <a:schemeClr val="accent2"/>
                  </a:solidFill>
                  <a:latin typeface="+mn-lt"/>
                  <a:cs typeface="+mn-cs"/>
                </a:rPr>
                <a:t>узлов</a:t>
              </a:r>
              <a:endParaRPr lang="ru-RU" sz="1200" b="1" cap="small" dirty="0">
                <a:solidFill>
                  <a:schemeClr val="accent2"/>
                </a:solidFill>
                <a:latin typeface="+mn-lt"/>
                <a:cs typeface="+mn-cs"/>
              </a:endParaRPr>
            </a:p>
          </p:txBody>
        </p:sp>
        <p:sp>
          <p:nvSpPr>
            <p:cNvPr id="33" name="TextBox 67"/>
            <p:cNvSpPr txBox="1">
              <a:spLocks noChangeArrowheads="1"/>
            </p:cNvSpPr>
            <p:nvPr/>
          </p:nvSpPr>
          <p:spPr bwMode="auto">
            <a:xfrm>
              <a:off x="1511544" y="1217712"/>
              <a:ext cx="2618768" cy="430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sz="1050" dirty="0">
                  <a:solidFill>
                    <a:srgbClr val="5B5B5B"/>
                  </a:solidFill>
                  <a:latin typeface="Arial" charset="0"/>
                  <a:ea typeface="Roboto" pitchFamily="2" charset="0"/>
                </a:rPr>
                <a:t>инфраструктуры </a:t>
              </a:r>
            </a:p>
            <a:p>
              <a:r>
                <a:rPr lang="ru-RU" sz="1050" dirty="0">
                  <a:solidFill>
                    <a:srgbClr val="5B5B5B"/>
                  </a:solidFill>
                  <a:latin typeface="Arial" charset="0"/>
                  <a:ea typeface="Roboto" pitchFamily="2" charset="0"/>
                </a:rPr>
                <a:t>виртуализации</a:t>
              </a:r>
            </a:p>
          </p:txBody>
        </p:sp>
      </p:grpSp>
      <p:pic>
        <p:nvPicPr>
          <p:cNvPr id="35" name="Рисунок 34" descr="LS2_2435 без цифр.jpg">
            <a:extLst>
              <a:ext uri="{FF2B5EF4-FFF2-40B4-BE49-F238E27FC236}">
                <a16:creationId xmlns:a16="http://schemas.microsoft.com/office/drawing/2014/main" id="{795352FD-B683-9533-0226-1AF39D6989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825" y="855663"/>
            <a:ext cx="5364679" cy="397870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8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</p:pic>
    </p:spTree>
    <p:extLst>
      <p:ext uri="{BB962C8B-B14F-4D97-AF65-F5344CB8AC3E}">
        <p14:creationId xmlns:p14="http://schemas.microsoft.com/office/powerpoint/2010/main" val="31117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74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6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7504" y="915566"/>
            <a:ext cx="5688632" cy="3559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основном ориентирован </a:t>
            </a:r>
            <a:br>
              <a:rPr 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 использование 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РОССИЙСКИХ</a:t>
            </a:r>
            <a:r>
              <a:rPr lang="ru-RU" sz="1500" dirty="0">
                <a:solidFill>
                  <a:srgbClr val="25314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1500" dirty="0">
                <a:solidFill>
                  <a:srgbClr val="25314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</a:t>
            </a:r>
            <a:r>
              <a:rPr lang="ru-RU" sz="1500" dirty="0">
                <a:solidFill>
                  <a:srgbClr val="25314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ОБЩЕДОСТУПНЫХ</a:t>
            </a:r>
            <a:r>
              <a:rPr lang="ru-RU" sz="1500" dirty="0">
                <a:solidFill>
                  <a:srgbClr val="25314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зарубежных данных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Информация в систему поступает </a:t>
            </a:r>
            <a:br>
              <a:rPr 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из 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РОССИЙСКИХ И ЗАРУБЕЖНЫХ ЦЕНТРОВ </a:t>
            </a:r>
            <a:r>
              <a:rPr lang="ru-RU" sz="1500" dirty="0">
                <a:solidFill>
                  <a:srgbClr val="F08264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1500" dirty="0">
                <a:solidFill>
                  <a:srgbClr val="F08264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сбора, обработки и архивации спутниковых данных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Обеспечивает работу с данными </a:t>
            </a:r>
            <a:r>
              <a:rPr lang="ru-RU" sz="1500" dirty="0">
                <a:solidFill>
                  <a:srgbClr val="25314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1500" dirty="0">
                <a:solidFill>
                  <a:srgbClr val="25314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БОЛЕЕ ЧЕМ 50 СПУТНИКОВЫХ СИСТЕМ НАБЛЮДЕНИЙ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Обеспечивает работу с данными </a:t>
            </a:r>
            <a:r>
              <a:rPr lang="ru-RU" sz="1500" dirty="0">
                <a:solidFill>
                  <a:srgbClr val="25314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1500" dirty="0">
                <a:solidFill>
                  <a:srgbClr val="25314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БОЛЕЕ ЧЕМ 30 ТИПОВ ПРИБОРОВ </a:t>
            </a:r>
            <a:r>
              <a:rPr lang="ru-RU" sz="1500" dirty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наблюдения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ГЛУБИНА АРХИВОВ </a:t>
            </a:r>
            <a:r>
              <a:rPr lang="ru-RU" sz="1500" dirty="0" smtClean="0">
                <a:solidFill>
                  <a:srgbClr val="5B5B5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более</a:t>
            </a:r>
            <a:r>
              <a:rPr lang="ru-RU" sz="1500" dirty="0" smtClean="0">
                <a:solidFill>
                  <a:srgbClr val="25314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40 ЛЕТ</a:t>
            </a:r>
            <a:r>
              <a:rPr lang="ru-RU" sz="17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17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</a:br>
            <a:r>
              <a:rPr lang="ru-RU" sz="1700" dirty="0">
                <a:solidFill>
                  <a:srgbClr val="F08264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1700" dirty="0">
                <a:solidFill>
                  <a:srgbClr val="F08264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</a:br>
            <a:r>
              <a:rPr lang="ru-RU" sz="1000" i="1" dirty="0">
                <a:solidFill>
                  <a:srgbClr val="5871B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Информация  приведена на </a:t>
            </a:r>
            <a:r>
              <a:rPr lang="ru-RU" sz="1000" i="1" dirty="0" smtClean="0">
                <a:solidFill>
                  <a:srgbClr val="5871B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конец августа </a:t>
            </a:r>
            <a:r>
              <a:rPr lang="ru-RU" sz="1000" i="1" dirty="0" smtClean="0">
                <a:solidFill>
                  <a:srgbClr val="5871B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2024 </a:t>
            </a:r>
            <a:r>
              <a:rPr lang="ru-RU" sz="1000" i="1" dirty="0" smtClean="0">
                <a:solidFill>
                  <a:srgbClr val="5871B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г.</a:t>
            </a:r>
            <a:endParaRPr lang="ru-RU" sz="1000" i="1" dirty="0">
              <a:solidFill>
                <a:srgbClr val="5871B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Picture 3" descr="terra_scientificamerican_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743" y="234647"/>
            <a:ext cx="1468438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5834812" y="1043780"/>
            <a:ext cx="1241125" cy="3536962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7075937" y="1043781"/>
            <a:ext cx="1547813" cy="3536962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1" name="Picture 6" descr="satellite_img_000044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574" y="1275606"/>
            <a:ext cx="108108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6403424" y="1923675"/>
            <a:ext cx="734217" cy="2304259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 flipV="1">
            <a:off x="7137642" y="1923677"/>
            <a:ext cx="982870" cy="2304257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6391725" y="4227934"/>
            <a:ext cx="1728787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860830" y="3981713"/>
            <a:ext cx="8402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80 - 180 км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6770532" y="4330005"/>
            <a:ext cx="10567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2000 - 3000 км</a:t>
            </a: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5834812" y="4580742"/>
            <a:ext cx="2788938" cy="1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8" name="Picture 15" descr="satellite_img_000044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600" y="2165140"/>
            <a:ext cx="108108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16"/>
          <p:cNvSpPr>
            <a:spLocks noChangeShapeType="1"/>
          </p:cNvSpPr>
          <p:nvPr/>
        </p:nvSpPr>
        <p:spPr bwMode="auto">
          <a:xfrm flipV="1">
            <a:off x="6860830" y="2739115"/>
            <a:ext cx="288132" cy="1120903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H="1" flipV="1">
            <a:off x="7148962" y="2752737"/>
            <a:ext cx="480115" cy="1107281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6860830" y="3860018"/>
            <a:ext cx="774182" cy="0"/>
          </a:xfrm>
          <a:prstGeom prst="line">
            <a:avLst/>
          </a:prstGeom>
          <a:noFill/>
          <a:ln w="9525">
            <a:solidFill>
              <a:schemeClr val="bg1">
                <a:lumMod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6872038" y="3619739"/>
            <a:ext cx="76815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20 </a:t>
            </a:r>
            <a:r>
              <a:rPr lang="ru-RU" alt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</a:t>
            </a:r>
            <a:r>
              <a:rPr lang="en-US" alt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60</a:t>
            </a:r>
            <a:r>
              <a:rPr lang="ru-RU" alt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км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2120" y="1566540"/>
            <a:ext cx="1135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Landsat 4,5,7,8,9</a:t>
            </a:r>
          </a:p>
          <a:p>
            <a:r>
              <a:rPr lang="en-US" sz="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Sentinel-1</a:t>
            </a:r>
            <a:r>
              <a:rPr lang="ru-RU" sz="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А/В</a:t>
            </a:r>
          </a:p>
          <a:p>
            <a:r>
              <a:rPr lang="en-US" sz="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Sentinel-2</a:t>
            </a:r>
            <a:r>
              <a:rPr lang="ru-RU" sz="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А/В</a:t>
            </a:r>
          </a:p>
          <a:p>
            <a:r>
              <a:rPr lang="en-US" sz="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FY-3D</a:t>
            </a:r>
            <a:endParaRPr lang="ru-RU" sz="8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ru-RU" sz="800" dirty="0">
                <a:solidFill>
                  <a:srgbClr val="0AAA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Метеор-М (КМСС)</a:t>
            </a:r>
          </a:p>
          <a:p>
            <a:r>
              <a:rPr lang="ru-RU" sz="800" dirty="0">
                <a:solidFill>
                  <a:srgbClr val="0AAA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Ресурс-П (КШМСА)</a:t>
            </a:r>
          </a:p>
          <a:p>
            <a:r>
              <a:rPr lang="ru-RU" sz="800" dirty="0" err="1">
                <a:solidFill>
                  <a:srgbClr val="0AAA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Канопус</a:t>
            </a:r>
            <a:r>
              <a:rPr lang="ru-RU" sz="800" dirty="0">
                <a:solidFill>
                  <a:srgbClr val="0AAA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-В (6 КА</a:t>
            </a:r>
            <a:r>
              <a:rPr lang="ru-RU" sz="800" dirty="0" smtClean="0">
                <a:solidFill>
                  <a:srgbClr val="0AAA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r>
              <a:rPr lang="ru-RU" sz="800" dirty="0" smtClean="0">
                <a:solidFill>
                  <a:srgbClr val="0AAA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БКА</a:t>
            </a:r>
            <a:endParaRPr lang="ru-RU" sz="800" dirty="0">
              <a:solidFill>
                <a:srgbClr val="0AAA6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EOS-1 (H</a:t>
            </a:r>
            <a:r>
              <a:rPr lang="ru-RU" sz="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у</a:t>
            </a:r>
            <a:r>
              <a:rPr lang="en-US" sz="8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perion</a:t>
            </a:r>
            <a:r>
              <a:rPr lang="en-US" sz="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r>
              <a:rPr lang="en-US" sz="800" b="1" dirty="0">
                <a:solidFill>
                  <a:srgbClr val="F082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10-50 </a:t>
            </a:r>
            <a:r>
              <a:rPr lang="ru-RU" sz="800" b="1" dirty="0">
                <a:solidFill>
                  <a:srgbClr val="F082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39068" y="2571750"/>
            <a:ext cx="1004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err="1">
                <a:solidFill>
                  <a:srgbClr val="0AAA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Канопус</a:t>
            </a:r>
            <a:r>
              <a:rPr lang="ru-RU" sz="800" dirty="0">
                <a:solidFill>
                  <a:srgbClr val="0AAA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-В (6 КА</a:t>
            </a:r>
            <a:r>
              <a:rPr lang="ru-RU" sz="800" dirty="0" smtClean="0">
                <a:solidFill>
                  <a:srgbClr val="0AAA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  <a:endParaRPr lang="ru-RU" sz="800" dirty="0">
              <a:solidFill>
                <a:srgbClr val="0AAA64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ru-RU" sz="800" dirty="0">
                <a:solidFill>
                  <a:srgbClr val="0AAA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Ресурс-П</a:t>
            </a:r>
          </a:p>
          <a:p>
            <a:r>
              <a:rPr lang="ru-RU" sz="800" dirty="0">
                <a:solidFill>
                  <a:srgbClr val="00B05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БКА</a:t>
            </a:r>
          </a:p>
          <a:p>
            <a:r>
              <a:rPr lang="ru-RU" sz="800" dirty="0">
                <a:solidFill>
                  <a:srgbClr val="0AAA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МКС</a:t>
            </a:r>
          </a:p>
          <a:p>
            <a:r>
              <a:rPr lang="ru-RU" sz="800" b="1" dirty="0">
                <a:solidFill>
                  <a:srgbClr val="F082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1-5 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91680" y="4654016"/>
            <a:ext cx="65527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000" i="1" dirty="0">
                <a:solidFill>
                  <a:srgbClr val="0AAA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Зеленым выделены </a:t>
            </a:r>
            <a:r>
              <a:rPr lang="ru-RU" sz="1000" i="1" dirty="0" smtClean="0">
                <a:solidFill>
                  <a:srgbClr val="0AAA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российские и белорусские </a:t>
            </a:r>
            <a:r>
              <a:rPr lang="ru-RU" sz="1000" i="1" dirty="0">
                <a:solidFill>
                  <a:srgbClr val="0AAA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спутниковые системы</a:t>
            </a:r>
          </a:p>
          <a:p>
            <a:pPr algn="r">
              <a:spcAft>
                <a:spcPts val="600"/>
              </a:spcAft>
            </a:pPr>
            <a:r>
              <a:rPr lang="ru-RU" sz="1000" i="1" dirty="0">
                <a:solidFill>
                  <a:srgbClr val="F0826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*   Система также позволяет работать с различными данными, загружаемыми пользователями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-92546"/>
            <a:ext cx="8136904" cy="1008112"/>
          </a:xfrm>
        </p:spPr>
        <p:txBody>
          <a:bodyPr>
            <a:noAutofit/>
          </a:bodyPr>
          <a:lstStyle/>
          <a:p>
            <a: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спутниковые данные, </a:t>
            </a:r>
            <a:b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которыми работает ЦКП «ИКИ-МОНИТОРИНГ»</a:t>
            </a:r>
            <a:endParaRPr lang="ru-RU" sz="2700" b="1" i="1" dirty="0">
              <a:solidFill>
                <a:srgbClr val="253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 descr="logo_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" y="4922915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2"/>
          <p:cNvSpPr txBox="1">
            <a:spLocks noChangeArrowheads="1"/>
          </p:cNvSpPr>
          <p:nvPr/>
        </p:nvSpPr>
        <p:spPr bwMode="auto">
          <a:xfrm>
            <a:off x="8151813" y="539750"/>
            <a:ext cx="99218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00" dirty="0">
                <a:latin typeface="Arial" charset="0"/>
                <a:ea typeface="Roboto" pitchFamily="2" charset="0"/>
              </a:rPr>
              <a:t>NOAA (4 </a:t>
            </a:r>
            <a:r>
              <a:rPr lang="ru-RU" sz="800" dirty="0">
                <a:latin typeface="Arial" charset="0"/>
                <a:ea typeface="Roboto" pitchFamily="2" charset="0"/>
              </a:rPr>
              <a:t>КА)</a:t>
            </a:r>
            <a:r>
              <a:rPr lang="en-US" sz="800" dirty="0">
                <a:latin typeface="Arial" charset="0"/>
                <a:ea typeface="Roboto" pitchFamily="2" charset="0"/>
              </a:rPr>
              <a:t>, </a:t>
            </a:r>
            <a:endParaRPr lang="ru-RU" sz="800" dirty="0">
              <a:latin typeface="Arial" charset="0"/>
              <a:ea typeface="Roboto" pitchFamily="2" charset="0"/>
            </a:endParaRPr>
          </a:p>
          <a:p>
            <a:r>
              <a:rPr lang="en-US" sz="800" dirty="0">
                <a:latin typeface="Arial" charset="0"/>
                <a:ea typeface="Roboto" pitchFamily="2" charset="0"/>
              </a:rPr>
              <a:t>Terra, </a:t>
            </a:r>
            <a:endParaRPr lang="ru-RU" sz="800" dirty="0">
              <a:latin typeface="Arial" charset="0"/>
              <a:ea typeface="Roboto" pitchFamily="2" charset="0"/>
            </a:endParaRPr>
          </a:p>
          <a:p>
            <a:r>
              <a:rPr lang="en-US" sz="800" dirty="0">
                <a:latin typeface="Arial" charset="0"/>
                <a:ea typeface="Roboto" pitchFamily="2" charset="0"/>
              </a:rPr>
              <a:t>Aqua, </a:t>
            </a:r>
            <a:endParaRPr lang="ru-RU" sz="800" dirty="0">
              <a:latin typeface="Arial" charset="0"/>
              <a:ea typeface="Roboto" pitchFamily="2" charset="0"/>
            </a:endParaRPr>
          </a:p>
          <a:p>
            <a:r>
              <a:rPr lang="en-US" sz="800" dirty="0">
                <a:latin typeface="Arial" charset="0"/>
                <a:ea typeface="Roboto" pitchFamily="2" charset="0"/>
              </a:rPr>
              <a:t>NPP, </a:t>
            </a:r>
            <a:endParaRPr lang="ru-RU" sz="800" dirty="0">
              <a:latin typeface="Arial" charset="0"/>
              <a:ea typeface="Roboto" pitchFamily="2" charset="0"/>
            </a:endParaRPr>
          </a:p>
          <a:p>
            <a:r>
              <a:rPr lang="en-US" sz="800" dirty="0" smtClean="0">
                <a:latin typeface="Arial" charset="0"/>
                <a:ea typeface="Roboto" pitchFamily="2" charset="0"/>
              </a:rPr>
              <a:t>JPSS1</a:t>
            </a:r>
            <a:r>
              <a:rPr lang="en-US" sz="800" dirty="0" smtClean="0">
                <a:latin typeface="Arial" charset="0"/>
                <a:ea typeface="Roboto" pitchFamily="2" charset="0"/>
              </a:rPr>
              <a:t>, JPSS2</a:t>
            </a:r>
            <a:endParaRPr lang="en-US" sz="800" dirty="0">
              <a:latin typeface="Arial" charset="0"/>
              <a:ea typeface="Roboto" pitchFamily="2" charset="0"/>
            </a:endParaRPr>
          </a:p>
          <a:p>
            <a:r>
              <a:rPr lang="ru-RU" sz="800" dirty="0">
                <a:solidFill>
                  <a:srgbClr val="0AAA64"/>
                </a:solidFill>
                <a:latin typeface="Arial" charset="0"/>
                <a:ea typeface="Roboto" pitchFamily="2" charset="0"/>
              </a:rPr>
              <a:t>Метеор-М (3 КА)</a:t>
            </a:r>
          </a:p>
          <a:p>
            <a:r>
              <a:rPr lang="ru-RU" sz="800" dirty="0" err="1">
                <a:solidFill>
                  <a:srgbClr val="0AAA64"/>
                </a:solidFill>
                <a:latin typeface="Arial" charset="0"/>
                <a:ea typeface="Roboto" pitchFamily="2" charset="0"/>
              </a:rPr>
              <a:t>Канопус</a:t>
            </a:r>
            <a:r>
              <a:rPr lang="ru-RU" sz="800" dirty="0">
                <a:solidFill>
                  <a:srgbClr val="0AAA64"/>
                </a:solidFill>
                <a:latin typeface="Arial" charset="0"/>
                <a:ea typeface="Roboto" pitchFamily="2" charset="0"/>
              </a:rPr>
              <a:t>-В-ИК</a:t>
            </a:r>
          </a:p>
          <a:p>
            <a:r>
              <a:rPr lang="en-US" sz="800" dirty="0" err="1">
                <a:latin typeface="Arial" charset="0"/>
                <a:ea typeface="Roboto" pitchFamily="2" charset="0"/>
              </a:rPr>
              <a:t>Meteosat</a:t>
            </a:r>
            <a:r>
              <a:rPr lang="ru-RU" sz="800" dirty="0">
                <a:latin typeface="Arial" charset="0"/>
                <a:ea typeface="Roboto" pitchFamily="2" charset="0"/>
              </a:rPr>
              <a:t> (3 КА)</a:t>
            </a:r>
            <a:r>
              <a:rPr lang="en-US" sz="800" dirty="0">
                <a:latin typeface="Arial" charset="0"/>
                <a:ea typeface="Roboto" pitchFamily="2" charset="0"/>
              </a:rPr>
              <a:t>,</a:t>
            </a:r>
            <a:endParaRPr lang="ru-RU" sz="800" dirty="0">
              <a:latin typeface="Arial" charset="0"/>
              <a:ea typeface="Roboto" pitchFamily="2" charset="0"/>
            </a:endParaRPr>
          </a:p>
          <a:p>
            <a:r>
              <a:rPr lang="en-US" sz="800" dirty="0">
                <a:latin typeface="Arial" charset="0"/>
                <a:ea typeface="Roboto" pitchFamily="2" charset="0"/>
              </a:rPr>
              <a:t>GOES (2 </a:t>
            </a:r>
            <a:r>
              <a:rPr lang="ru-RU" sz="800" dirty="0">
                <a:latin typeface="Arial" charset="0"/>
                <a:ea typeface="Roboto" pitchFamily="2" charset="0"/>
              </a:rPr>
              <a:t>КА)</a:t>
            </a:r>
            <a:endParaRPr lang="en-US" sz="800" dirty="0">
              <a:latin typeface="Arial" charset="0"/>
              <a:ea typeface="Roboto" pitchFamily="2" charset="0"/>
            </a:endParaRPr>
          </a:p>
          <a:p>
            <a:r>
              <a:rPr lang="en-US" sz="800" dirty="0">
                <a:latin typeface="Arial" charset="0"/>
                <a:ea typeface="Roboto" pitchFamily="2" charset="0"/>
              </a:rPr>
              <a:t>Himawari-8</a:t>
            </a:r>
            <a:r>
              <a:rPr lang="ru-RU" sz="800" dirty="0">
                <a:latin typeface="Arial" charset="0"/>
                <a:ea typeface="Roboto" pitchFamily="2" charset="0"/>
              </a:rPr>
              <a:t>/9</a:t>
            </a:r>
            <a:endParaRPr lang="en-US" sz="800" dirty="0">
              <a:latin typeface="Arial" charset="0"/>
              <a:ea typeface="Roboto" pitchFamily="2" charset="0"/>
            </a:endParaRPr>
          </a:p>
          <a:p>
            <a:r>
              <a:rPr lang="ru-RU" sz="800" dirty="0">
                <a:solidFill>
                  <a:srgbClr val="0AAA64"/>
                </a:solidFill>
                <a:latin typeface="Arial" charset="0"/>
                <a:ea typeface="Roboto" pitchFamily="2" charset="0"/>
              </a:rPr>
              <a:t>Электро-Л (3 КА)</a:t>
            </a:r>
          </a:p>
          <a:p>
            <a:r>
              <a:rPr lang="ru-RU" sz="800" dirty="0">
                <a:solidFill>
                  <a:srgbClr val="0AAA64"/>
                </a:solidFill>
                <a:latin typeface="Arial" charset="0"/>
                <a:ea typeface="Roboto" pitchFamily="2" charset="0"/>
              </a:rPr>
              <a:t>Арктика-М </a:t>
            </a:r>
            <a:r>
              <a:rPr lang="en-US" sz="800" dirty="0" smtClean="0">
                <a:solidFill>
                  <a:srgbClr val="0AAA64"/>
                </a:solidFill>
                <a:latin typeface="Arial" charset="0"/>
                <a:ea typeface="Roboto" pitchFamily="2" charset="0"/>
              </a:rPr>
              <a:t>(2 </a:t>
            </a:r>
            <a:r>
              <a:rPr lang="ru-RU" sz="800" dirty="0" smtClean="0">
                <a:solidFill>
                  <a:srgbClr val="0AAA64"/>
                </a:solidFill>
                <a:latin typeface="Arial" charset="0"/>
                <a:ea typeface="Roboto" pitchFamily="2" charset="0"/>
              </a:rPr>
              <a:t>КА</a:t>
            </a:r>
            <a:r>
              <a:rPr lang="en-US" sz="800" dirty="0" smtClean="0">
                <a:solidFill>
                  <a:srgbClr val="0AAA64"/>
                </a:solidFill>
                <a:latin typeface="Arial" charset="0"/>
                <a:ea typeface="Roboto" pitchFamily="2" charset="0"/>
              </a:rPr>
              <a:t>)</a:t>
            </a:r>
            <a:endParaRPr lang="ru-RU" sz="800" dirty="0">
              <a:solidFill>
                <a:srgbClr val="0AAA64"/>
              </a:solidFill>
              <a:latin typeface="Arial" charset="0"/>
              <a:ea typeface="Roboto" pitchFamily="2" charset="0"/>
            </a:endParaRPr>
          </a:p>
          <a:p>
            <a:r>
              <a:rPr lang="en-US" sz="800" dirty="0" err="1">
                <a:latin typeface="Arial" charset="0"/>
                <a:ea typeface="Roboto" pitchFamily="2" charset="0"/>
              </a:rPr>
              <a:t>Proba</a:t>
            </a:r>
            <a:r>
              <a:rPr lang="en-US" sz="800" dirty="0">
                <a:latin typeface="Arial" charset="0"/>
                <a:ea typeface="Roboto" pitchFamily="2" charset="0"/>
              </a:rPr>
              <a:t>-V</a:t>
            </a:r>
          </a:p>
          <a:p>
            <a:r>
              <a:rPr lang="en-US" sz="800" dirty="0">
                <a:latin typeface="Arial" charset="0"/>
                <a:ea typeface="Roboto" pitchFamily="2" charset="0"/>
              </a:rPr>
              <a:t>Sentinel-3</a:t>
            </a:r>
            <a:r>
              <a:rPr lang="ru-RU" sz="800" dirty="0">
                <a:latin typeface="Arial" charset="0"/>
                <a:ea typeface="Roboto" pitchFamily="2" charset="0"/>
              </a:rPr>
              <a:t>А/B</a:t>
            </a:r>
            <a:endParaRPr lang="en-US" sz="800" dirty="0">
              <a:latin typeface="Arial" charset="0"/>
              <a:ea typeface="Roboto" pitchFamily="2" charset="0"/>
            </a:endParaRPr>
          </a:p>
          <a:p>
            <a:r>
              <a:rPr lang="en-US" sz="800" dirty="0">
                <a:latin typeface="Arial" charset="0"/>
                <a:ea typeface="Roboto" pitchFamily="2" charset="0"/>
              </a:rPr>
              <a:t>Sentinel-5</a:t>
            </a:r>
            <a:r>
              <a:rPr lang="ru-RU" sz="800" dirty="0">
                <a:latin typeface="Arial" charset="0"/>
                <a:ea typeface="Roboto" pitchFamily="2" charset="0"/>
              </a:rPr>
              <a:t>Р</a:t>
            </a:r>
          </a:p>
          <a:p>
            <a:r>
              <a:rPr lang="en-US" sz="800" b="1" dirty="0">
                <a:solidFill>
                  <a:srgbClr val="F08264"/>
                </a:solidFill>
                <a:latin typeface="Arial" charset="0"/>
                <a:ea typeface="Roboto" pitchFamily="2" charset="0"/>
              </a:rPr>
              <a:t>100 </a:t>
            </a:r>
            <a:r>
              <a:rPr lang="ru-RU" sz="800" b="1" dirty="0">
                <a:solidFill>
                  <a:srgbClr val="F08264"/>
                </a:solidFill>
                <a:latin typeface="Arial" charset="0"/>
                <a:ea typeface="Roboto" pitchFamily="2" charset="0"/>
              </a:rPr>
              <a:t>м - 2 км</a:t>
            </a:r>
          </a:p>
        </p:txBody>
      </p:sp>
    </p:spTree>
    <p:extLst>
      <p:ext uri="{BB962C8B-B14F-4D97-AF65-F5344CB8AC3E}">
        <p14:creationId xmlns:p14="http://schemas.microsoft.com/office/powerpoint/2010/main" val="401105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/>
              <a:t>7</a:t>
            </a:fld>
            <a:endParaRPr lang="ru-RU"/>
          </a:p>
        </p:txBody>
      </p:sp>
      <p:sp>
        <p:nvSpPr>
          <p:cNvPr id="32" name="AutoShape 5" descr="data:image/png;base64,iVBORw0KGgoAAAANSUhEUgAABI4AAAJWCAYAAAA+1szhAAAgAElEQVR4nOzd+7obZeE98NxCriG3kHvIJew7ACKifIGvwBYRQZQgiijiFkSULxgRRES2eEBERn4icthohXIIh0Ip1XAoBSyFsn5/TJOZZOc8K7PeebPW88zzQJt+8s47SZusPfNODY7jOI7jOI7jOI7jOI4zITX1ABzHcRzHcRzHcRzHcZww4+LIcRzHcRzHcRzHcRzHmRgXR47jOI7jOI7jOI7jOM7EuDhyHMdxHMdxHMdxHMdxJsbFkeM4juM4juM4juM4jjMxLo4cx3Ecx3Ecx3Ecx3GciXFx5DiO4ziO4ziO4ziO40yMiyPHcRzHcRzHcRzHcRxnYlwcOY7jOI7jOI7jOI7jOBPj4shxHMdxHMdxHMdxHMeZGBdHjuM4juM4juM4juM4zsS4OHIcx3Ecx3Ecx3Ecx3EmxsWR4ziO4ziO4ziO4ziOMzEbWRx1u13UajXUahu5+47jOI7jOI7jOI7jzIm7gzQbu/e9Xm/jD77jOI7jOI7jOI7jONPj7sDFkXoYjuM4juM4juM4juMEGncHLo7Uw3Acx3Ecx3Ecx3EcJ9C4O3BxpB6G4ziO4ziO4ziO4ziBxt2Bi6OV//xggazB9tOf/tSbN2/evHnz5s2bN2/evHnzFsg2/r1d0R3EkI3de+bBL/NFdPDgwWA9WzqL7dnSWWzPVhwW27Ols9ieLZ3F9mzpLLZnS2exPVs6i+Uxvqu7OHJxRLFcHNlSW2zPls5ie7bisNieLZ3F9mzpLLZnS2exPVs6i+3Z0lksz8URJ5u996S4OLKlttieLZ3F9mzFYbE9WzqL7dnSWWzPls5ie7Z0FtuzpbNY3qYXPqx4FglxcWRLbbE9WzqL7dmKw2J7tnQW27Ols9ieLZ3F9mzpLLZnS2exPBdHnHgWCXFxZEttsT1bOovt2YrDYnu2dBbbs6Wz2J4tncX2bOkstmdLZ7E8F0eceBYJcXFkS22xPVs6i+3ZisNie7Z0FtuzpbPYni2dxfZs6Sy2Z0tnsTwXR5x4FglxcWRLbbE9WzqL7dmKw2J7tnQW27Ols9ieLZ3F9mzpLLZnS2exPBdHnHgWCXFxZEttsT1bOovt2YrDYnu2dBbbs6Wz2J4tncX2bOkstmdLZ7E8F0eceBYJcXFkS22xPVs6i+3ZisNie7Z0FtuzpbPYni2dxfZs6Sy2Z0tnsTwXR5x4FglxcWRLbbE9WzqL7dmKw2J7tnQW27Ols9ieLZ3F9mzpLLZnS2exPBdHnHgWCXFxZEttsT1bOovt2YrDYnu2dBbbs6Wz2J4tncX2bOkstmdLZ7E8F0eceBYJcXFkS22xPVs6i+3ZisNie7Z0FtuzpbPYni2dxfZs6Sy2Z0tnsTwXR5x4FglxcWRLbbE9WzqL7dmKw2J7tnQW27Ols9ieLZ3F9mzpLLZnS2exPBdHnHgWCXFxZEttsT1bOovt2YrDYnu2dBbbs6Wz2J4tncX2bOkstmdLZ7E8F0eceBYJcXFkS22xPVs6i+3ZisNie7Z0FtuzpbPYni2dxfZs6Sy2Z0tnsTwXR5x4FglxcWRLbbE9WzqL7dmKw2J7tnQW27Ols9ieLZ3F9mzpLLZnS2exPBdHnHgWCXFxZEttsT1bOovt2YrDYnu2dBbbs6Wz2J4tncX2bOkstmdLZ7E8F0eceBYJcXFkS22xPVs6i+3ZisNie7Z0FtuzpbPYni2dxfZs6Sy2Z0tnsTwXR5x4FglxcWRLbbE9WzqL7dmKw2J7tnQW27Ols9ieLZ3F9mzpLLZnS2exPBdHnHgWCXFxZEttsT1bOovt2YrDYnu2dBbbs6Wz2J4tncX2bOkstmdLZ7E8F0eceBYJcXFkS22xPVs6i+3ZisNie7Z0FtuzpbPYni2dxfZs6Sy2Z0tnsTwXR5x4FglxcWRLbbE9WzqL7dmKw2J7tnQW27Ols9ieLZ3F9mzpLLZnS2exPBdHnHgWCXFxZEttsT1bOovt2YrDYnu2dBbbs6Wz2J4tncX2bOkstmdLZ7E8F0eceBYJcXFkS22xPVs6i+3ZisNie7Z0FtuzpbPYni2dxfZs6Sy2Z0tnsTwXR5x4FglxcWRLbbE9WzqL7dmKw2J7tnQW27Ols9ieLZ3F9mzpLLZnS2exPBdHnHgWCXFxZEttsT1bOovt2YrDYnu2dBbbs6Wz2J4tncX2bOkstmdLZ7E8F0eceBYJcXFkS22xPVs6i+3ZisNie7Z0FtuzpbPYni2dxfZs6Sy2Z0tnsTwXR5x4FglxcWRLbbE9WzqL7dmKw2J7tnQW27Ols9ieLZ3F9mzpLLZnS2exPBdHnHgWCXFxZEttsT1bOovt2YrDYnu2dBbbs6Wz2J4tncX2bOkstmdLZ7E8F0eceBYJcXFkS22xPVs6i+3ZisNie7Z0FtuzpbPYni2dxfZs6Sy2Z0tnsTwXR5x4FglxcWRLbbE9WzqL7dmKw2J7tnQW27Ols9ieLZ3F9mzpLLZnS2exPBdHnHgWCXFxZEttsT1bOovt2YrDYnu2dBbbs6Wz2J4tncX2bOkstmdLZ7E8F0eceBYJcXFkS22xPVs6i+3ZisNie7Z0FtuzpbPYni2dxfZs6Sy2Z0tnsTwXR5x4FglxcWRLbbE9WzqL7dmKw2J7tnQW27Ols9ieLZ3F9mzpLLZnS2exPBdHnHgWCXFxZEttsT1bOovt2YrDYnu2dBbbs6Wz2J4tncX2bOkstmdLZ7E8F0eceBYJcXFkS22xPVs6i+3ZisNie7Z0FtuzpbPYni2dxfZs6Sy2Z0tnsTwXR5x4FglxcWRLbbE9WzqL7dmKw2J7tnQW27Ols9ieLZ3F9mzpLLZnS2exPBdHnHgWCXFxZEttsT1bOovt2YrDYnu2dBbbs6Wz2J4tncX2bOkstmdLZ7E8F0eceBYJcXFkS22xPVs6i+3ZisNie7Z0FtuzpbPYni2dxfZs6Sy2Z0tnsTwXR5x4FglxcWRLbbE9WzqL7dmKw2J7tnQW27Ols9ieLZ3F9mzpLLZnS2exPBdHnEQ1i91uF7VaDbVaDe12e+rjer3e8HG1Wg29Xq/Q87o4sqW22J4tncX2bMVhsT1bOovt2dJZbM+WzmJ7tnQW27Ols1ge47t6vjuYlXa7vVAfUcVEUxwNyqBBGo0Gut3uxMc2Gg0kSQIASJIEjUaj0HO7OLKlttieLZ3F9mzFYbE9WzqL7dnSWWzPls5ie7Z0FtuzpbNYXtHv6q1Wa9grdDodtFqtiY/rdrsjv5f/czEkmuKo0+mMtHrjB26Q8YIJGC2SVomLI1tqi+3Z0llsz1YcFtuzpbPYni2dxfZs6Sy2Z0tnsT1bOovlFfmuPqk7mHbFUrvdRqfTGf7/tD6iqommOBo/ULPOJKrVasP2b/BicHFkq8oW27Ols9ierTgstmdLZ7E9WzqL7dnSWWzPls5ie7Z0Fssr8l19Uqcw7aSTTqcz8th2u+3iKMQsUxwlSTK89rDRaPiMI1uVt9ieLZ3F9mzFYbE9WzqL7dnSWWzPls5ie7Z0FtuzpbNYXlnFEZBenjboGVqtloujELPopWqTUrT4cXFkS22xPVs6i+3ZisNie7Z0FtuzpbPYni2dxfZs6Sy2Z0tnsbyyLlUbT6fTGTmxpeqJpjhaZnHsfNrtduEVz10c2VJbbM+WzmJ7tuKw2J4tncX2bOkstmdLZ7E9WzqL7dnSWSyvrMWx8xl0E0Xv3h5SoimOgPQso8GpYfl2b/x6w/FTyFZJ/pZ8tVoNBw8e9ObNmzdv3rx58+bNmzdv3rwFso1/by/y3X/8srX82sn55XCKrqEcYqIqjlTxGUe21Bbbs6Wz2J6tOCy2Z0tnsT1bOovt2dJZbM+WzmJ7tnQWyyvzu3rM8SwS4uLIltpie7Z0FtuzFYfF9mzpLLZnS2exPVs6i+3Z0llsz5bOYnkujjjxLBLi4siW2mJ7tnQW27MVh8X2bOkstmdLZ7E9WzqL7dnSWWzPls5ieS6OOPEsEuLiyJbaYnu2dBbbsxWHxfZs6Sy2Z0tnsT1bOovt2dJZbM+WzmJ5Lo448SwS4uLIltpie7Z0FtuzFYfF9mzpLLZnS2exPVs6i+3Z0llsz5bOYnkujjjxLBLi4siW2mJ7tnQW27MVh8X2bOkstmdLZ7E9WzqL7dnSWWzPls5ieS6OOPEsEuLiyJbaYnu2dBbbsxWHxfZs6Sy2Z0tnsT1bOovt2dJZbM+WzmJ5Lo448SwS4uLIltpie7Z0FtuzFYfF9mzpLLZnS2exPVs6i+3Z0llsz5bOYnkujjjxLBLi4siW2mJ7tnQW27MVh8X2bOkstmdLZ7E9WzqL7dnSWWzPls5ieS6OOPEsEuLiyJbaYnu2dBbbsxWHxfZs6Sy2Z0tnsT1bOovt2dJZbM+WzmJ5Lo448SwS4uLIltpie7Z0FtuzFYfF9mzpLLZnS2exPVs6i+3Z0llsz5bOYnkujjjxLBLi4siW2mJ7tnQW27MVh8X2bOkstmdLZ7E9WzqL7dnSWWzPls5ieS6OOPEsEuLiyJbaYnu2dBbbsxWHxfZs6Sy2Z0tnsT1bOovt2dJZbM+WzmJ5Lo448SwS4uLIltpie7Z0FtuzFYfF9mzpLLZnS2exPVs6i+3Z0llsz5bOYnkujjjxLBLi4siW2mJ7tnQW27MVh8X2bOkstmdLZ7E9WzqL7dnSWWzPls5ieS6OOPEsEuLiyJbaYnu2dBbbsxWHxfZs6Sy2Z0tnsT1bOovt2dJZbM+WzmJ5Lo448SwS4uLIltpie7Z0FtuzFYfF9mzpLLZnS2exPVs6i+3Z0llsz5bOYnkujjjxLBLi4siW2mJ7tnQW27MVh8X2bOkstmdLZ7E9WzqL7dnSWWzPls5ieS6OOPEsEuLiyJbaYnu2dBbbsxWHxfZs6Sy2Z0tnsT1bOovt2dJZbM+WzmJ5Lo448SwS4uLIltpie7Z0FtuzFYfF9mzpLLZnS2exPVs6i+3Z0llsz5bOYnkujjjxLBLi4siW2mJ7tnQW27MVh8X2bOkstmdLZ7E9WzqL7dnSWWzPls5ieS6OOPEsEuLiyJbaYnu2dBbbsxWHxfZs6Sy2Z0tnsT1bOovt2dJZbM+WzmJ5Lo448SwS4uLIltpie7Z0FtuzFYfF9mzpLLZnS2exPVs6i+3Z0llsz5bOYnkujjjxLBLi4siW2mJ7tnQW27MVh8X2bOkstmdLZ7E9WzqL7dnSWWzPls5ieS6OOPEsEuLiyJbaYnu2dBbbsxWHxfZs6Sy2Z0tnsT1bOovt2dJZbM+WzmJ5Lo448SwS4uLIltpie7Z0FtuzFYfF9mzpLLZnS2exPVs6i+3Z0llsz5bOYnkujjjxLBLi4siW2mJ7tnQW27MVh8X2bOkstmdLZ7E9WzqL7dnSWWzPls5ieS6OOPEsEuLiyJbaYnu2dBbbsxWHxfZs6Sy2Z0tnsT1bOovt2dJZbM+WzmJ5Lo448SwS4uLIltpie7Z0FtuzFYfF9mzpLLZnS2exPVs6i+3Z0llsz5bOYnkujjjxLBLi4siW2mJ7tnQW27MVh8X2bOkstmdLZ7E9WzqL7dnSWWzPls5ieS6OOPEsEuLiyJbaYnu2dBbbsxWHxfZs6Sy2Z0tnsT1bOovt2dJZbM+WzmJ5Lo448SwS4uLIltpie7Z0FtuzFYfF9mzpLLZnS2exPVs6i+3Z0llsz5bOYnkujjjxLBLi4siW2mJ7tnQW27MVh8X2bOkstmdLZ7E9WzqL7dnSWWzPls5ieS6OOPEsEuLiyJbaYnu2dBbbsxWHxfZs6Sy2Z0tnsT1bOovt2dJZbM+WzmJ5Lo448SwS4uLIltpie7Z0FtuzFYfF9mzpLLZnS2exPVs6i+3Z0llsz5bOYnkujjjxLBLi4siW2mJ7tnQW27MVh8X2bOkstmdLZ7E9WzqL7dnSWWzPls5ieS6OOPEsEuLiyJbaYnu2dBbbsxWHxfZs6Sy2Z0tnsb3D9x4GHuFYoc5ZqBbbs6Wz2J4tncXyXBxx4lkkxMWRLbXF9mzpLLZnKw6L7dnSWWzPls6ieccB/ADAGQDOBnCoOBnqnIVqsT1bOovt2dJZLM/FESeeRUJcHNlSW2zPls5ie7bisNieLZ3F9mzpLIr3OIDzkJZGg+0KAKfE49owi+3Z0llsz5bOYnkujjiJaha73S5qtRpqtRra7fbMxzYajeFju91uoed1cWRLbbE9WzqL7dmKw2J7tnQW27Olswp5+bOMJm2/Eo1rQy22Z0tnsT1bOovlMb6rD3qDeVa+j2g0GoWfN6REUxz1er2RA9loNKYWQu12G51OZ/jnih5UF0e21Bbbs6Wz2J6tOCy2Z0tnsT1bOmtlb9JZRhcD73733ez/zwLQK3lcG2yxPVs6i+3Z0lksr+h39VarNewVOp0OWq3WxMeN9xHtdrvwCSohJZriqNPpjJxl1O12px7U/GOTJJn6uEXj4siW2mJ7tnQW27MVh8X2bOkstmdLZy3tTTvLqAvgBPDcs88B1+R+/dL019c+Llt0z5bOYnu2dBbLK/JdfbwMGni93uRmP/97rVYLSZKs/NyhJZriKH8WEZAWQrPOJGq1WqjVaoVLI8DFkS29xfZs6Sy2ZysOi+3Z0llsz5bOWsp7GMCVGC2MvgHgb2PWcwC+lHvMXWsel621eLZ0FtuzpbNYXpHv6pM6hUajMbUQSpJkeKlaTKURsKHF0eCMo0GD6DOObFXdYnu2dBbbsxWHxfZs6Sy2twnWi0++CBwEZTv0h0PAC1j5TJ7xzN3PaWcZ3b5/DEProbHHrjCVoR7LUC22Z0tnsT1bOovllVkcDc44arfb0ZVH0RRHy1yqNn562ayDv0hcHNlSW2zPls5ie7bisNieLZ3F9qK3EuDEF09MX0R61e1/AdwI4I8AXl19eDP3MwHwtbHnvRrAX+dYJwH8eOzPvE4c15LZBIvt2dJZbM+WzmJ5ZV2qtkwfUcVEUxwtszh2/k5qgz837TrFacmvrF6r1XDw4EFv3rx58+bNmzdvhO25A8/hne+9wy+Mpmz//dJ/0b+lj5cffrnw2F946gW8d817+57j3evexfN7zy9kvPj3F/HJ5z8Z+bPqY+LNmzdvVdzGv7cvm0UXx+50OiNnJ7Xb7bl3eq9SoimOgNHb3+UvWxs/iPlrD/Ml0qrxGUe21Bbbs6Wz2J6tOCy2Z0tnsb0orcMArsBo8XIh0oWjC24fXP4BcBlmF0kXIr2U7BmkZ/8ss5+T7ph2IYCn5+/2RCvvPDXfmGoVyCZYbM+WzmJ7tnQWy2N8Vx/0BuOXrY13CYN1lCc9tuqJqjhSxcWRLbXF9mzpLLZnKw6L7dnSWWwvKusTAA8A+CJGCpN3vvvO0pdqzR3XywD+AOD7AC7A9BJpG8AtSBe3PjzDO4S0bDor92fbSO+YNuHPzRxbPrflvCsBvFLAWjGbYLE9WzqL7dnSWSyvzO/qMcezSIiLI1tqi+3Z0llsz1YcFtuzpbPYXjTWB9i/iPTZAB4qYVwnADwG4GYA52J6iXQW0vWG7gdwNOcVOMto7tg+OG0N3BsKWCtmEyy2Z0tnsT1bOovluTjixLNIiIsjW2qL7dnSWWzPVhwW27Ols9heFFYPwMUYLV4uw/BMnVLHdQrAQQB3ALgE00ukM9Lf/+DKD/b/+o+RFj6ssT095j9SwFohm2CxPVs6i+3Z0lksz8URJ55FQlwc2VJbbM+WzmJ7tuKw2J4tncX2Km2dQnr2Tv7yrgm3qpfu4xEA9yE902jeItsrnGW08Nhuzz3PuQDeLmAxxxWJxfZs6Sy2Z0tnsTwXR5x4FglxcWRLbbE9WzqL7dmKw2J7tnQW26us9TaAazFavJyL9LIv5bhm5TjSs31uAHAOKGcZLTy2Exg9K+uaAhZzXJFYbM+WzmJ7tnQWy3NxxIlnkRAXR7bUFtuzpbPYnq04LLZnS2exvUpaB7B/TaCrAPTF41omJwEcAN6+4e1CZxnlM3dsL2D07KwHC1jMcUVgsT1bOovt2dJZLM/FESeeRUJcHNlSW2zPls5ie7bisNieLZ3F9iplvQ3gboyerXMugHsAHBOOKxBvIeuXyObuiwCeCWRcFbfYni2dxfZs6SyW5+KIE88iIS6ObKkttmdLZ7E9W3FYbM+WzmJ7lbH+BeB7GD3L6OsAHhWPKyBvIasP4DvI5nAH6SV06nFV3GJ7tnQW27Ols1ieiyNOPIuEuDiypbbYni2dxfZsxWGxPVs6i+0Fb32K9JKqL2G0NPoRgJeF41o1p5Duz80ALgNObJ9I//tBjCzovdax7QH4ArK5vK+AxRxXhS22Z0tnsT1bOovluTjixLNIiIsjW2qL7dnSWWzPVhwW27Ols9he0NYbAH6K0cLoCwB+A+C/wnGtmqMArsD0u6pdBuBQSWP7NUbndGydpWDmrCIW27Ols9ieLZ3F8lwcceJZJMTFkS21xfZs6Sy2ZysOi+3Z0llsL1Tr9V+/DnwLo8XKNwE8qR3XytYxpOsxTSuNBts5SAumdY/tPQDfzz3vdwC8taLFHFdFLbZnS2exPVs6i+W5OOLEs0iIiyNbaovt2dJZbM9WHBbbs6Wz2F6Q1uPAp2d+Olqo3ISVL+UKYh9vxuiC3n8GcPj0lmD0LnHXlTS2IwDOzj3vXQUs5rgqaLE9WzqL7dnSWSzPxREnnkVCXBzZUltsz5bOYnu24rDYni2dxfaCsx7C6C3jz0FarBSIfB/fRrY/ZwF4acJjDmO0xDlS0tgeHBvbCwUs5rgqZrE9WzqL7dnSWSzPxREnnkVCXBzZUltsz5bOYnu24rDYni2dxfaCsu7H6FlGl2KlAmU88n08gMXOJrop97gnShobAFyTe96LAZwIYM4qZrE9WzqL7dnSWSzPxREnnkVCXBzZUltsz5bOYnu24rDYni2dxfaCsD4E8AuMlEbHv3F84bumrW1cLCtBtm+3znjcPbnH7ZY0NgB4HsCXc8/98wDmrGIW27Ols9ieLZ3F8lwcceJZJMTFkS21xfZs6Sy2ZysOi+3Z0llsT269g/13TrsZeOmRSddzlTgupvUPZPt2w4zH5ddBeqyksQ2Sv2Tts8Abd7+xujUW+fyXYLE9WzqL7dnSWSzPxREnnkVCXBzZUltsz5bOYnu24rDYni2dxfak1hEAt2C0NLoNwNsR7SMA9DG6jtCky+/eRrqe0+Bxh0oa2yCfAPhJ9vwffvlD4LXVOdq4KmKxPVs6i+3Z0lksz8URJ55FQlwc2VJbbM+WzmJ7tuKw2J4tncX2ZNarAHYwWhrdBeB98bjWZX0Xo+sIHUB6l7gTAJ4BcEnu968ueWyDvAzgytw4bi/GDRLE/K/ZYnu2dBbbs6WzWJ6LI048i4S4OLKlttieLZ3F9mzFYbE9WzqL7Umst5EufJ0vje4NYFzrtA4CuAij+zxpOw/AP0seWz6Pj43nQHEyiPlfs8X2bOkstmdLZ7E8F0eceBYJcXFkS22xPVs6i+3ZisNie7Z0Ftsr3ToC4AKMXrr1YADjKsP6O9KziaaVRl8D8FfR2PL5cW5MPyjOBTP/a7TYni2dxfZs6SyWF2JxlCQJOp0OOp0OkiRRD2ehhDeLFYyLI1tqi+3Z0llsz1YcFtuzpbPYXqnW3wFcgayUuBDAnwMY17ycQrpY9Z3A+197H7gu/W88evr3lskHp//s1QDOAU6dfSr97zsBHCs2TNqcvQB8+plP02P0BUxek2mJBHUs12SxPVs6i+3Z0lksL6TiqNPpoF6vo16vo9VqodVqDf+/0+mohzcz4cxihePiyJbaYnu2dBbbsxWHxfZs6Sy2V5r1F4yu4/NlpMWLelzzcgzAtZh+ltDVSC+9U4xtjdbxrx/P9vGPxaxQ99HvS1tleLZ0FssLoTjq9/toNptot9vo9Xr7fr/X66HdbqPZbKLf7wtGOD/6WYwgLo5sqS22Z0tnsT1bcVhsz5bOYnulWA9i9PK0rwF4MoBxzcsHSM+Kmrcu0QVY+WyhIPZzQo52j2b7d30xK9R93Pj3pa1SPFs6i+WFUBzt7e1hd3d3oce5OIo4Lo5sqS22Z0tnsT1bcVhsz5bOYntrt36D0dvMX4P0LmLqcS2SO5CN+xwA9yNdLPoAgN9jdL9uLnlsa7ZeeuSl9DK1MwCcDeCF1a1Q93Gj35e2SvNs6SyWF0JxNFjPqMrRz2IEcXFkS22xPVs6i+3ZisNie7Z0Fttbm/URgF8COBOjZ67sP8O+3HEtmmNIF+4ejP25CY95ZewxK/yQV76fs6xbMPWud0tbpIRqsT1bOovt2dJZLM/FESf6WYwgLo5sqS22Z0tnsT1bcVhsz5bOYntrsY4B+BlGL+e6CcDr4nEtk+cwepbUtNyQe9xTJY2tLOtRZPvWQVoGhjCuAC22Z0tnsT1bOovlhVIctdttJEkydZu09lFI0c9iBHFxZEttsT1bOovt2YrDYnu2dBbbo1v/BnArRkujW5H+unJcyybB6Pin5e7c4+4vaWxlWe8CuAzZ/u0FMq4ALbZnS2exPVs6i+WFUhzVarWZW+hnJOlnMYK4OLKlttieLZ3F9mzFYbE9WzqL7TGtl5OXgRsxWhr9DMB72nGtZD2O0bOlpuX/co/7S0ljK9P6ObL96xa0CAnVYnu2dBbbs6WzWF4oxVHoxdC86Gcxgrg4sqW22J4tncX2bMVhsT1bOovt0axjwEcXfTRaGt0VwLhWtV5Fth+XYvLaTK8B+GrucZPWQVrH2Mq0esj271wAJwMZV2AW27Ols9ieLZ3F8lwccaKfxQji4siW2mJ7tnQW27MVh8X2bOkstkez8mv9nAHggWJcEPt4NbL9uRLAkdzvHQXw9bHfP1Xi2Mq0LkW2n48XtAomVIvt2dJZbM+WzmJ5Lo440c9iBHFxZEttsT1bOovt2YrDYnu2dBbbo1hPY7Q0eqw4GcQ+HsboXdPOAHDe6e2Mse2lksdWpnUfsi3aqykAACAASURBVP28oaBVMKFabM+WzmJ7tnQWywuhOOr1ejMXv97d3cXu7m6JI1o++lmMIC6ObKkttmdLZ7E9W3FYbM+WzmJ7ha3/IL3r2KBYuKP4mICA9vEvAC7H/qIofxnbQ6KxlWX1AJyDdH8vQHqJXgjjCshie7Z0FtuzpbNYXgjF0aTs7e1he3sb9XodtVoN3e6KC9GVlDBnsWJxcWRLbbE9WzqL7dmKw2J7tnQW2yts/QrDEuXEJSeAQ4xRBbaPfQA7AC5EVhhdePrXjorHxrReQnqJ4c3AsWuPpf/9wunf+z6yff9DyeOqgMX2bOkstmdLZ7G8kIqjfr+PnZ0dNJvN4d3Utra20O/31UObm3BmscJxcWRLbbE9WzqL7dmKw2J7tnQW2ytkPYuRMuVot2CLkksw+ziWF556AThO48LYzxNI7xw37ayqGwD8Lvf/3ylpXBWy2J4tncX2bOkslhdCcbS3t4etra1hWdRut5EkSaXWPtLPYgRxcWRLbbE9WzqL7dmKw2J7tnQW21vZ+gTAD5GVCd8Hnv/H8/pxVchieytZJwFcguml0WC7AMBFp//7LCx1Bzn5PpZgsT1bOovt2dJZLC+E4qjT6aBWq6HZbI6sdeTiaMPi4siW2mJ7tnQW27MVh8X2bOkstreylWB0weh/BDKuCllsbyXrHmTH8SwAtwF44vTWxeji4F/O/fc9ax5XxSy2Z0tnsT1bOovlhVAcAekC2FtbW6jX6z7jaFPj4siW2mJ7tnQW27MVh8X2bOkstreS9SaAq5CVCHcGMq6KWWxvaes4gLMx+254/8BosTT4768B+O+axlVBi+3Z0llsz5bOYnmhFEeDDNY5ajQawzWOZt1xLZSENYsVjYsjW2qL7dnSWWzPVhwW27Ols9jeStbdGC0Q3ghkXBWz2N7S1kvIjuOVMx53Xe5x27n/fnJN46qgxfZs6Sy2Z0tnsbzQiqN89vb20G63Ua/XfVe1TYiLI1tqi+3Z0llsz1YcFtuzpbPY3tLWP5GudzMoD3K3og91zkK12N7S1v9DdhxvmfG4O3OPuyb337etaVwVtNieLZ3F9mzpLJYXcnE0SL/fD/6so/BncYl0u92RlcqnZXBaWH4r0vC5OLKlttieLZ3F9mzFYbE9WzqL7S1lnQBwI7Li4Cakiyurx1VRi+0tbT2G7FjePONxt+ce9/Pcf18CYIE7QIc6/1EdS1s0i+3Z0lksj/FdPd8bTEu+ixhsjUYDAJAkCZIkGXl8v99Hq9VCvV6vxDpH0RRHvV5v5EA2Go2FyqDxP7dKXBzZUltsz5bOYnu24rDYni2dxfaWsv6ErDT4AoADgYyrohbbW9o6jNEFzo9PeMwJABfnHtcD8K3c/z+8hnFV0GJ7tnQW27Ols1he0e/qrVZr2Ct0Oh20Wq2F/ly73R4WQpMWwW42m+h0Ouh2u6jX69jb2ys0znUnmuKo0+mMnGXU7XYXOqj5F8KqcXFkS22xPVs6i+3ZisNie7Z0Fttb2Hod6To4g8Lgl4GMq8IW21vaOgXgMoxehpYvj04A+C5GzzA6CeC3uV+7cQ3jqqDF9mzpLLZnS2exvCLf1SedZFKr1eZeVpYkyfBsI2B/cdRut0e6i+3t7eDPOoqmOMo3esD+gzUpSZIs3BjOiosjW2qL7dnSWWzPVhwW27Ols9jewlb+EqWrAfw7kHFV2GJ7K1kvIDuugzunXXZ6O3vs9wZnmL0C4NzTv/Y/AF5dw7gqZrE9WzqL7dnSWSyvyHf1SZ1Co9HYd9nZeFqt1shjdnZ2hr1Dt9tFo9FAv59dKzzpjKTQstHFUaPRoCxC5eLIltpie7Z0FtuzFYfF9mzpLLa3kPUU0oJgUCD8JZBxVdxieytbf8b+kmi8TPr92J/Jr3X12zWNq0IW27Ols9ieLZ3F8soujrrd7r71lvv9PprNJmq12sTL0lwclZhlL1Ubf3yRuDiypbbYni2dxfZsxWGxPVs6i+3NtT4EcAOykuBHAD4NYFwRWGyvkHUIwHXIziQ64/R/X4v0DKPxPJx73LVrHFdFLLZnS2exPVs6i+WVfanatN/v9/tIkmTi701aPDu0RFMcLbs49iKnmM3K+IrpBw8e9ObNmzdv3rx5C2o7evvRYUFw8vyTOPSHQ/IxeVvv1nu0h96jvdmP+VsPH33ho+Fr47XfvSYftzdv3rytYxv/3r5sllkce5F1lgcl0bQSKdREUxwBo7fAy5/q1el0Rk4xW+QytmXiM45sqS22Z0tnsT1bcVhsz5bOYnszrVcBXI7szJJfBzKuSCy2V7p1G7LXxi8KWgsmVIvt2dJZbM+WzmJ5jO/qg45hvEOo1WojJ6vMuvHW3t4eGo3GviKr1WqNrHcUaqIqjlRxcWRLbbE9WzqL7dmKw2J7tnQW25tpdZEVA98EMOdzaahzFqpF8z4A8Axw6PeH0v8mZKFxPYHs9XEFRu/ItqzFHJfAYnu2dBbbs6WzWF6Z39Wnpd/vo16vo91uj5REvV4P7XYbzWZTOLrFop/FCOLiyJbaYnu2dBbbsxWHxfZs6Sy2N9Uav9vWgckPK31cEVmFvQMALsX+xawvQbqgeRnjuhBzXyOhzn9Qx9JWMBbbs6WzCnnHkf6d9rswiqNutzuzHGo2m9jd3S1xRMtHP4sRxMWRLbXF9mzpLLZnKw6L7dnSWWxvovUegO8gKwRuDWRckVmFvLsx/S5og236Up28cf0Sc18noc5/MMfSVlAW27Olsxby3gfwIoBHkP69+j2khfyZGP7dFkJxNO+uab6r2obExZEttcX2bOkstmcrDovt2dJZbG+i9QCyMuAcAG8HMq7IrJW9AxgtiM4D8N3T23ljv/fomsd1JPdcZwM4UcBijqtki+3Z0llsz5bO2ucdB/AM0n/jfoz0EtuzMbeEd3HEiX4WI4iLI1tqi+3Z0llsz1YcFtuzpbPY3j7rbYzekv3+QMYVobWSdxLppWiD43MTRsuakwBuyf3+had/bZ3jujL3fBNuOBzq/MuPpa0gLbZnq2TrJICjSAuiBHjrxreA6wFcgPlnaea3cwBcBaAbTnHUarWGBdH4Nvi9kKOfxQji4siW2mJ7tnQW27MVh8X2bOkstrfPugnZB+dLAZwKZFwRWit5h5Ednwsw8QyffeXSS2seV/4MtWsKWnMSqsX2bOkstmeLbH0A4BCApwE8COAupP9uXYXly6H8unA3ALgX6fpwR0efMpTiaPxuauObi6MpiWHyBnFxZEttsT1bOovt2YrDYnu2dBbbG7GeweiH6RcCGVek1kreo8iOz49mPO6nucc9tOZxHQdwVu75xi5tDHX+5cfSVpAW27O1XJ579jmgB+AxAL9Dulbb9QAuw+jZsKtsubOI8CDS55lUvo8lhOIohshmMUmSqadqDbYkmXC+bIBxcWRLbbE9WzqL7dmKw2J7tnQW2xtapzB6h66bAxlXxNZKXr44umXG4+7MPe6BEsZ1fe757itozUioFtuzpbPYnq0FcwjAXcDH539crBwaXKJ7FYCbgP6P+hPPIlomLo44kRZHe3t7qqenxsWRLbXF9mzpLLZnKw6L7dnSWWxvaN2H7EP3uQCOBTKuiK2VvJeQHafLZjzu2tzjDpQwrsdzz3dpQWtGQrXYni2dxfZszcjbSM8qugKLl0JnIb207BqkC1zfi/SOaM8gLYfGLq9m7GcIxVEMV1vJZnF3dxeNRgONRgPb29vo9XqqoRSOiyNbaovt2dJZbM9WHBbbs6Wz2N7BgweBPkbvLPNgIOOK3FrJ+wDp5RaDY/X7CY/5f7nfPxvllIAnMXoZSe5jeajzLz+WtoK02J6tsZxAWvTky+1JZwxdD+B2pDdoeAzp3ykL3uFz5bFNSQjF0bR0u13U63U0m83gT6qRz+Le3h62t7fRaDTQbDaxs7NTuRLJxZEttcX2bOkstmcrDovt2dJZbO/gwYPpT20HH9ivB/B+IOOK3FrZux+jX7JuQFog/R7pJYb537unxHH9LPe8Py9oTUmoFtuzpbPYni2k66A9BuAnAC7G5LJoG8D/AYfvPZwW5GWNbYGEWBz1ej20Wi3U6/XgzzQaJKhZ3NvbQ7vdHrZuXuNof/wXq60yPFs6i+3ZisNie7Z0Fts78osjwJlIP7h/HsCTq1uhzlmo1sreKQBfx/xLOq5AeiZQWePayz33VwC8W8BijqsEi+3Z0llsb2OtU0gvk70TwOWY/HfU/wC4EcDDAP7DHxfLC6046nQ6qNfraLValTphJqhZzJ99VKvV0O121UNaKC6ObKkttmdLZ7E9W3FYbM+WzqJ6J4CTF5zMPsTfWowLdc5CtQp57wK4G8BnMXkNkDsw/CJW6rjyZxM8VdCakFAttmdLZ7G9jbPeRrpmXv5mC5NK7Qcw8TLaEI9lKMVRkiRoNpuo1+uV6Tnykc9iv9/Hzs4Oms0marVaJS9Xc3FkS22xPVs6i+3ZisNie7Z0FsXrIV074jxkH+TPQ+HLA0Kds1AtincE6SUgdwJv3fhW+t+HheO6F9lr6gcFrQkJ1WJ7tnQW29sE6/m954EEwNWYvW7R3Zj791OIxzKE4qjb7Q4Xwd7e3q7kHeWld1Xb2tpCrVYbLpAd+oJQ0+LiyJbaYnu2dBbbsxWHxfZs6ayVvT7SnwJfgskf6gmfN0Ods1AttheEdRSjC3MfD2Rca7bYni2dxfaitj4AcC9w6nOnJv+7cg7SNfSeKXlcZC+U4qjVas3cQj8LSTaLOzs7aLfb2N3dVQ2BFhdHttQW27Ols9ierTgstmdLZy3lncDcnwJ/fP7HaaFU5rhsrcULxsq/3h4KaFxrtNieLZ3F9qK0jiG9HDZ/N878pbLXAXgUK62xFuKxDKE4WiT9fl89hJmpxiwGHhdHttQW27Ols9ierTgstmdLZ831TgF4GsBNmPyhfvBT4FsBHAx3PzfBYnvBWA8he61dHdC41mixPVs6i+1FZc0qjGasW7T2ca3ZC7k4yi/bE/rd1aSz2O/30W63h9f7DS5bC33SxuPiyJbaYnu2dBbbsxWHxfZs6ayJ3qcA/gXgLqQf3ieVRecjLZP+AuCt9YzNltYLxnoDwBcwvFzt1T++ShpVQPu4Zs+WzmJ7UVjPA/gZsvd1fvsOcOSuI8B/BeMqyQuxONrd3R0u21Ov17G9vR38Gs/SWWw2m2g2m9jd3UWSJEiSBN1uF81mE+12Wzm0peLiyJbaYnu2dBbbsxWHxfZs6awR7xUAvwHwLUwui84C8G0Avwfw2vrHZkvrBWXdguHrsH8L7/KJoPZxjZ4tncX2Km09C+A2pD94GP/35XoAfwXwUbj7yPJCKY4Gd5Cv1+uo1WrDtY2qctKMbBZ3d3fRaDQmXsvX7/fRaDQqs1i2iyNbaovt2dJZbM9WHBbbs6WzcAJ445dvANciLYYK3L2GPTZbWi8o6ykMX48nL1hhoZMpCWof1+jZ0llsr5LWIQA3YPK/MdcAOCAal8gLoTja2dmZeHbR4I5qVYhsFjudDra3t6f+/uA2dVWIiyNbaovt2dJZbM9WHBbbsyWyDgO4EZPLokuQ/mT4CSx1yUCQ+7khFtsLyjoG4CvIXp+kn+UGtY9r9GzpLLZXKetpAD9Cug7e+L8xPwDwd6Tr6JU9LrEXQnGUJAmazeZwWR4XR0tk3iRVahJdHNkSW2zPls5ie7bisNieLYF1Avvvjlbw7jW0sdkKwgvO6iJ7rd5anAMC3Mc1ebZ0FturhHUQ6Vmsk34occ3p31eMKxAvhOJokPzlar5UbcF0Oh202+3h2kbjW7vdrs4kujiyJbbYni2dxfZsxWGxPVslW8cAXIbhB/lPz/wUuB+F715DGZutYLzgrB6yL5/nYuVyM5/g9nFNni2dxfaCtg4iLYYmFUY3IL1kTTEuYmIrjvLpdrvY2tpCvV5Hu9324tjT0ul0Ru6mNmlzcbQ/Ib4ZbekttmdLZ7E9W3FYbM9WidYxAJdi5Cyjw/cusHjRgglmPzfQYntBWvnX7uPFuSD3cQ2eLZ3F9oK0jgEfXP5B4cKIPi6yxfJCLY4G6fV66HQ66Ha76qHMjGwWe73e1LONBlvordsgLo5sqS22Z0tnsT1bcVhsz1ZJ1oTSCI8HMjZbwXlBWvche/1eVZwLch/X4NnSWWwvSOsh7L/s+SYsXRjRx0W2WF7oxRGQnn3k4mgD4uLIltpie7Z0FtuzFYfF9myVYE0pjYIYm60gvSCt/ulLKwev40eLcUHu4xo8WzqL7QVp5dczugHA0WJckPtI9KpQHFVhfWfZLCZJMpygaVuSJKrhLRUXR7bUFtuzpbPYnq04LLZna83WswC+ieyD/UUA/hLI2GzRLLYXqvXWD9/KXssdAP9Z3Qp1H9meLZ3F9oKz3gRwPtL342cBvFKcDG4fyZ6LI06CLI7q9TpqtRp2dnZUw1sqLo5sqS22Z0tnsT1bcVhsz9YarWcweve0bQCPBDI2W35frpCXH3kZ+Cqy1/R9q1uh7iPbs6Wz2F5wVoLsvfjt4hwQ4D6SPRdHnAQ1i0mSoNFooF6vY3d3Vz2chePiyJbaYnu2dBbbsxWHxfZsrcn6J9J1YAYf6i8B8NdAxmaLbrG9oK0/YPR1veIypKHuI9uzpbPYXnDWLcjei78pzgEB7iPZC6E4iuHGYPpZBNDv97G9vY1arYbt7W30+331kJaKiyNbaovt2dJZbM9WHBbbs7UG62kAVyL7QH8pgL8FMjZba7HYXtDWewCuQ/b6/mkg4yIm1LHZ0npBWW8DuBjZ+/D54mMCAtvHNXghFEcxLNMjn8Xd3V3U63U0Go3gJ2taXBzZUltsz5bOYnu24rDYni2y9SRGL+X5MoC/F/CWiC2dxfaCtx4FcCbS1/jnAOwFMq4APVs6i+0FZf0Nw39nPrz8Q8aQAAS2j2vwQiiOYohsFnu9HlqtViVOy5oXF0e21Bbbs6Wz2J6tOCy2Z4toPQ7gK8hKo68AeCKQsdlaq8X2KmH9CNlr/QcATgYyrsA8WzqL7QVl3Ybh+69/M+8KnaD2cQ1eCMXR3t7e3BNlBsv27O2t0MqXENksxnCd3yAujmypLbZnS2exPVtxWGzPFsl6DOnZRYMv0lcAeKqAt0Js6Sy2VwnrGQAXIHvNL3mxQKj7yPZs6Sy2F4z1Pkb+vXntt69xBoWA9nFNXgjFEZCWR81mE81mE9vb28NL1La3t4e/HmppBIjPOEqSZObW66248l7JcXFkS22xPVs6i+3ZisNie7YI1qNIFwkefIG+EgtfulOp/bRVmlcZ605kr/trALwVyLgC8mzpLLYXjPUkRv69ef4AaYEjBLSPa/JCKY4G2d3dxfb2NlqtFlqtFra3tytxY7CwZrGicXFkS22xPVs6i+3ZisNie7YKWo8A+CKyD/FfQ7o4dghjs1WaxfYqY70G4HKsdGenUPeR7dnSWWwvGOvnyN5zPw9oXGu0WF5oxVFV41kkxMWRLbXF9mzpLLZnKw6L7dkqYCUALkL2Af7rAP4ZyNhslWqxvUpZv8foYvCvBDKuQDxbOovtBWGdxOhdO58MZFxrtlieiyNOPIuEuDiypbbYni2dxfZsxWGxPVsrWn8G8AVkH947AP4VyNhslW6xvUpZxwBci+y9cEcg4wrEs6Wz2F4Q1gGMFrXvBzKuNVssz8URJ55FQlwc2VJbbM+WzmJ7tuKw2J6tFaw/ATgf2Yf3bwB4toBHii2dxfYqZ/0V2fvhfwD8I5BxBeDZ0llsLwjrHmTvtdsKWhMSqsXyXBxxEsQsDhbDzqfb7aLb7S7ldLvd4R3Z2u32zMe2Wq3hYxuNxtJjzsfFkS21xfZs6Sy2ZysOi+3ZWi6H7zkMnIXsg/ulAArcCTnU/bSl9Spp5c86uragtWR8LG2V4QVh5W/E8FRBa0JCtVge47t6/s7vs5Ikychjl+0zQk4QxdHgVnTzfm1Wer3eyIFsNBpTD1S73Z5bLC0TF0e21Bbbs6Wz2J6tOCy2Z2uJnAJOnX1qtDQ6VowMcj9tyb1KWocxWqrOWSQ+1H1ke7Z0FtuTW0eRvb/OQbreUQjjKsFieUW/q7darWGv0Ol00Gq1Jj5u0EdMujN8t9sd3kVt2hZ6yRRMcbS9vT3ya9vb20sVR51OZ6QMGhycSWEXPS6ObKkttmdLZ7E9W3FYbM/WMhCyD+0XonBpBAS6n7bkXmWt25G9Ry4BcCqQcQk9WzqL7cmt+5C9v24oaE1JqBbLK/JdffzklIE3qRyadeKLiyNSdnd3Ua/Xsbe3BwDY29tDvV7fd/narLTb7ZEDlSTJxEvQBr+ev1St6EFycWRLbbE9WzqL7dmKw2J7tpZIfm2JBRcAnpcg99OW3Kus9SqAy5C9T34XyLiEni2dxfbk1nXI3lu5r8bycZVgsbwi39UndQqNRmNiT9FqtdButycuhzOpaKpagiiOAIxMcq1W23cG0iJ/ftHiqFarDQ/24P+LxMWRLbXF9mzpLLZnKw6L7dlaIt9G9qH9bxwyyP20Jfcqbd2P7H3yFQCvBTIukWdLZ7E9qfUKgM8ifV9dAODNQMZVksXyyiyO8lc8tVqtYT+xs7ODer2OdruN3d3dlcejTDDFEZCeaZQkyUqN3KKXqvV6vX0Hf9rpZovGxZEttcX2bOkstmcrDovt2VowbwD4PNIP7ecD+E9xEghwP20F4VXaegfAN5GVR3cFMi6RZ0tnsT2p9QCy99ROQWtGQrVYXlmXqrXb7ZErmcb7iV6vh52dHTSbTTQaDWxvbw+vuKpCgiiOer3exMlfZiKXWRw7fw3hqmcc5c+OqtVqOHjwoDdv3rx58+Ytou3I3UeGH9qPX3VcPh5v3kLejvwie798fO7HeO33r8nH5M1blbfjVx8fvqeOdo/Kx1PVbfx7+7JZdHHs8bOT8mccjWdQIjUajWGJFPrlbEEUR91uF81mc3jKV6/XQ6vVws7Ozpw/ud8ZvCDyB6nT6Uw8y2iwFT1IPuPIltpie7Z0FtuzFYfF9mwtmPyiv8Qzy4PbT1tBeJW3PgFwE7L3zC2BjEvg2dJZbE9mvQHgPKTvpc8BOBTIuEq0WB7ju/qkdYsGvz5+ltHgsYvcxX13dxfNZnNffxFigiiOgLT0aTQaaLfbqNfrwU9cPi6ObKkttmdLZ7E9W3FYbM/WAvkEwBXIvgT/q/iYBglqP20F40Vh/QPAuUjfM2cCeDSQcZXs2dJZbE9mPYzs35/vFrTmJFSL5ZX5XX2R7O3tYXt7G/V6HbVaDVtbW8HfUQ0IqDgaZGtra+mFsdVxcWRLbbE9WzqL7dmKw2J7thbICxh+aP/ooo+ADxmjShPUftoKxovG+hmyL7zXAXgvkHGV6NnSWWxPZt2M7H3024LWnIRqsbwQiqP8+ka1Wg3NZhM7Ozvo9/vqoS0c/Sxi9JSu/FaVs45cHNlSW2zPls5ie7bisNierQXyOww/tL/77XcZQxomqP20FYwXjfUygEuRfen9QyDjKtGzpbPYnsR6C8BFSN8/bQAvBjKuki2WF0JxNFg6pwprGU2LfhaRNnBJkuzbqjKpLo5sqS22Z0tnsT1bcVhsz9YC2cHwi++bd7w579FLJaj9tBWMF5W1i6w4+iqAw4GMqyTPls5iexLrr8jeP98saC2QUC2WF0JxVKUzi6ZFP4sRxMWRLbXF9mzpLLZnKw6L7dmak3cAXIj0Q/tZwCt/foU0qjTB7KetoLyorD6AbyD78nt3IOMqybOls9iexPo/ZO+dewtaCyRUi+WFUBwN0u120Wq1hlu73R7eICz0BDOLSZKg0+lgdze9bUm3263EIlGAiyNbeovt2dJZbM9WHBbbszUnTyL70N7xsbRVjhedlV/c90IABwMZVwmeLZ3F9kq33sPopZ7PBDIugcXyQimOBjcB297eRqfTQafTGf5aFXqPIGax1+uhXq+j0WgM1zUaTGYV4uLIltpie7Z0FtuzFYfF9mzNyS+QfWi/08fSVjledNZJjFzyiZ8EMq4SPFs6i+2Vbj2B7D3zdQAfBzIugcXyQiiO9vb2UK/Xsbe3N/X3Ql+mRz+LSEuifPM2+DUXR/sT4pvRlt5ie7Z0FtuzFYfF9mzNyTXIPrj/3cfSVjlelNYegM8hfS99Bjj8q8OkUflY2irHK926A9m/P3cVtBZMqBbLC6E4GpxdNC3tdhs7Ozsljmj56GcRwM7Ozkhx1O/30Wg0KnHKFuDiyJbeYnu2dBbbsxWHxfZszchrAD6L9EP7BQD6Ppa2yvGitX6K4Rfh41cdBz5kjMrH0lY5XqnWCaSLyQ+Ko6cDGZfIYnmhFEezToqpwkkz+llEusp4s9lEo9FAo9FAvV5Hs9lUD2vhuDiypbbYni2dxfZsxWGxPVszkl+X5XsFrSkJYj9tBedFa/UAXILsffXH4mMCfCxtleOVav0T2fvkcgAfBDIukcXyXBxxop/F0+n3+9jZ2UGn06nMmUaDuDiypbbYni2dxfZsxWGxPVsz8hNkH9x/U9CakiD201ZwXtTWr5G9r74G4M3ipI+lrTK8Uq1fInuf/LSgtURCtVheKMVRrVabubk4WjGDu6xV4fZ0Lo5sqS22Z0tnsT1bcVhsz9aMXIDsg/srBa0pCWI/bQXnRW2dRHpntcF761fFSR9LW2V4pVr5M/MOFLSWSKgWywuhOBp0G7O20HsP/SwivatakiQjW7vdrsw6Ry6ObKkttmdLZ7E9W3FYbM/WlBxC9qH9vILWjMj301aQXvTWo8jeX5cV53wsbZXhlWYdQfb+OAdp2RrCuIQWywuhOIohQczitFO3Qj9daxAXR7bUFtuzpbPYnq04LLZna0ruR/bB/aaC1ozI99NWkF701gng0zM/zd5jJ4pxPpa2yvBKs+5D9t64uaC1ZEK1WF4IxZHPOCJl0mJQVVggahAXR7bUFtuzpbPYnq04LLZna0puQPbBole62gAAIABJREFU/c8FrRmR76etIL1NsD68/MPsPfaPYpaPpa0yvNKsbyN7bzxS0FoyoVosL/TiqF6vo1arYWdnRz3MmdHPItKSqN1uI0kS9Hq94a+5ONqfEN+MtvQW27Ols9ierTgstmdrQt4C8L9IP7R/Bulla2sYF9uzpbPY3iZY73zvnezL8f3FLB9LW2V4pVgvAzgb6fviCwD+Hci4xBbLC6E4mpQkSYZ3lN/d3VUPZ26CmMXxS9WazSa2trZcHE1IiG9GW3qL7dnSWWzPVhwW27M1IY8j+0L7jYLWnEQzZxtusb1NsN68482lLseZFR9LW2V4pVh/QPa+uLGgtUJCtVheaMVRv9/H9vY2arUatre30e/31UNaKGHNIoC9vb3hRLZareCv9QNcHNnSW2zPls5ie7bisNierQm5E9kH9zsLWnMSzZxtuMX2NsF69YFXs/fZ5cUsH0tbZXilWPnLpP9U0FohoVosL6TiaHd3F/V6HY1GoxI9Rz7hzOJYut0uWq2W76o2lhDfjLb0FtuzpbPYnq04LLZna0KuRvbB/YmC1pxEM2cbbrG9TbCef/p54EKk77MzARxe3fKxtFWGt3brMNK7eJ4B4PMAXg9kXAFYLC+E4qjX66HValXqBmDj0c9iBHFxZEttsT1bOovt2YrDYnu2xvIqgDay9SXeXt+42J4tncX2Nsb6DrKS9u8FLWKCnjNbMm/t1p+RvR++V9BaMaFaLC+E4mjaXeSrdEd5/SwiO7tofKvC2UaAiyNbeovt2dJZbM9WHBbbszWWh5B9cP9+QWuBRDFntujexlh3IXu/3VPQIiboObMl89Zu/RDZ++F3Ba0VE6rF8kIojnq9HpIkmbkNbhIWavSziKw4ajQaaDQaLo5mJMQ3oy29xfZs6Sy2ZysOi+3ZGsstmHmnJx9LW2V4G2P9FSudYTHRIiboObMl89Zq/QfZpZufAfBSIOMKxGJ5IRRHMSSoWex0OsGfojUpLo5sqS22Z0tnsT1bcVhsz1Yu/wXwZWRfZCf8MR9LW2V4G2MdQvZ++yKAj/TjYnu2dBbbW6uVL1GvLWgVSKgWy3NxxElQs+jiaH5CfDPa0ltsz5bOYnu24rDYnq1cnkH2wf0rmPgl1sfSVhnexlifALgU2fvuZf242J4tncX21mrdiux98OuCVoGEarE8F0ecBDGLvlRt8YT4ZrSlt9ieLZ3F9mzFYbE9W7nsIvvg/pOC1oKp/JzZWou3UdYOsvfdXwpapAQ/Z7Yk3tqsYwC+hOx98Fwg4wrIYnkujjgJYhaTJBmebZTfkiRRD22huDiypbbYni2dxfZsxWGxPVu5XI/sg/vDBa0FU/k5s7UWb6OsXyN7391R0CIl+DmzJfHWZj2B7D3QAXAqkHEFZLG80IqjXq+3byHswQLZISesWaxoXBzZUltsz5bOYnu24rDYnq3T+Q+A85F+cD8bwGvrHxfbs6Wz2N5GWU8i+9L8rYIWKcHPmS2Jtzari+w9cHdBq2BCtVheaMXRpOV5qrBkTxCzOO32dKHfkm4QF0e21Bbbs6Wz2J6tOCy2Z+t0HkP2wf2bBa0lUuk5s7U2b6Oso0jvInUGgAsAvKcdF9uzpbPY3lqs/wK4Atm/P/8MZFyBWSzPxREnQcxip9NBrVbbt4U+eYO4OLKlttieLZ3F9mzFYbE9W6dzB7IP7r8oaC2RSs+ZrbV5G2ddiez992xBi5BKzJmt0r21WP9E9tr/KtIiKYRxBWaxvNCKo263i0ajgX6/DwDo9/toNBrBr+8cxCz2+31sbW2h1WpV5iyjfFwc2VJbbM+WzmJ7tuKw2J6t07kK2Yf3JwtaS6TSc2Zrbd7GWbcge/89UNAipBJzZqt0by3WL5C99n9W0CIkVIvlhVYc9ft9NJvN4U3BGo0Gms2melhzE9Qs7u7uotFoYGdnRz2UpeLiyJbaYnu2dBbbsxWHxfZsIb0F+OCD+4UA3ilnXGzPls5iextn/QHZe/DWghYhlZgzW6V7dOsU0sWwB6/9JwIZV4AWywutOALS8mhnZwedTif4M40GCW4Wq3j2kYsjW2qL7dnSWWzPVhwW27MF4EFkH9y/X9BaMpWdM1tr9TbO+hey9+BVBS1CKjFntkr36NZBZK/7L2Gl9b3WMq4ALZYXYnE0KYNL10JNELPoNY4WT4hvRlt6i+3Z0llsz1YcFtuzBeCHyD68/7agtWQqO2e21uptnPUugP9B+h48B+ldDkXjYnu2dBbbo1u/RqEz7UYsUkK1WF5oxdHOzg62trZGiiIvjr0hcXFkS22xPVs6i+3ZisNiextvvQ/gEmQf3p8rb1xsz5bOYnsbaX0T2ftwr6BVMJWZM1ulenTrWmSv+f9X0CIlVIvlhVYc9ft9tNtt1Ot1dLtdNJtNtFotn3G0CXFxZEttsT1bOovt2YrDYnsbb/0D2Qf3ywGcLG9cbM+WzmJ7G2l1kb0Xf1PQKpjKzJmtUj2m9cqfXgHayNbWK9AThLqPIR7L0IqjQXq9HprNJra2ttRDWShhzmLF4uLIltpie7Z0FtuzFYfF9jbeuhfZl9UfF7RWSCXnzNbavY20EmTvxRsKWgVTmTmzNT1HATwCvHvdu8APOCRzP4/+9OjKr/fxBDn/ZIvlhVYcdbtdtFqt4R3VBndXC32R7LBmsaJxcWRLbbE9WzqL7dmKw2J7G29dhezD+6MFrRVSyTmztXZvI63DGL27YRGrYCozZ7ayHAbwEICbAFyA7LU02I4LxzYhH37lw2xsjxSzgpj/NVssL7TiKEmS4ZpG+S1JEvXQZiasWaxoXBzZUltsz5bOYnu24rDY3kZbHwA4C9mH92Pljovt2dJZbG9jrXOQvR/fLmgVSKXmbBOtUwBeAfAA0rN1zsX+omh8I3wPp+3nceDTMz9Nx3UWCpdalT6WJXuhFUdVjWeREBdHttQW27Ols9ierTgstrfR1uPIvlRcUdBaMZWbM1uleBtrXYPsPflUQatAKjVnm2CdBHAQwP0ArsNowThtOxfAZbn/L3g52NSxrZL8ZZnXFucqdSzFXojFUb/fR5Ik2NtL7wqQJInPOJqWXq83/O9Op4NarbZvW/aWdN1ud/hn2+321MeNP1/RW9+5OLKlttieLZ3F9mzFYbG9jbZuRfbh/e6C1oqp3JzZKsXbWOsuZO/JuwpaBVKpOYvROgHgANI16K4BcDbmF0UXIL1M7SEAR05jR3O/fzbm3vxgobExcj2ycT1QnAv6WBITSnGU7w4Wfdy0x/b7fdTr9ZEeYnC5WsiRFUdJkqDRaKDX62Fvb2+4KNSgbUuSZKRcmpderzdycBqNxtQFptgHxsWRLbXF9mzpLLZnKw6L7W20dTGyD+/PFLRWTOXmzFYp3sZaT2GlMzF8LOOx3vvWe6OXEE/bLkZ6Q4MEWVE0IR9d9FH2Z54uNjbKfp7AaBG2xCWZ0xLqsQzxfVn0u3p+4epOp4NWq1XouXZ2dtBut0c6CRdHc5KfoH6/j+3tbTSbzeEpW8ta+bOMBquVz3teRlwc2VJbbM+WzmJ7tuKw2N7GWkeQfXA/Bwv/JNrH0lYZ3sZab2P0fVnEKpBKzVlM1nFML4ouRXqW6CNY6tb1b/3wrcy4tdjwKPv5GLLxXFWcAwI9lmSL5RX5rj5+csrAm3aCyyLPNb4oNpCWUzs7OyuPs4zIiqN+v49Wq4Xd3d2RXx+cibRssTNo7cadSclfqsYokFwc2VJbbM+WzmJ7tuKw2N7GWg8i+/B+XUGrQCo1Z7ZK8zbayt8R63BBa8VUbs5isfJr/1wA4HakRcsCNy6Yllf/+OqoWSCU/bwZ2XjuK84BgR5LssXyinxXn9QpNBqNqesRLXJJW6/XG15tNdjq9Tr6/SXaUUFkxVG32x2e8jU4O2iwNZvNpUudZYqjfFYpqcbj4siW2mJ7tnQW27MVh8X2Nta6EdmH998XtAqkUnNmqzRvo62bkL03Hy5orZjKzVks1veRHfuHOOTzTz8/ukj2gdWtwvv5LoBLcmN5vhg3SJDHkmyxvDKLo0EGay9Py97eHra2ttBqtdBut5daokeVIJYY7/V6I2sbrbLG0TKXqs36c6vExZEttcX2bOkstmcrDovtbaR1DKPrGy3x4d3H0lYZ3kZbu8jemz8raK2Yys1ZDNbrAM5DetzPB/BGcRI4PbbbkL2mflXQKpLcnTw/vPzDYlYuwR3LNVgsr8xL1VZ53OB5lu0/yk4QxREjyyyOnU+r1VrpjKPxFdMPHjzozZs3b968eQt0e3339eGH9xNfPIHn/vWcfEzevHlLt/z784MrPpCPx1s529Hu0eFxf++a96j2G798I3tNXa57Tb1zwzvDcfRv7svnfBO3Re50Nq8vWHRx7EGSJFnquQZL6YS8QHYQxVGSJPsWiep0OnNPARvP4JSw8UnvdDojp5i12+3h4xY58PPiM45sqS22Z0tnsT1bcVhsbyOtXyL76fPtBa2Cqcyc2SrV22jrPwA+i+zMkwXWt/GxjMDaQfb38p+Kc4McPHgwXUz7wtP2WQBeKmCtmg8BXI7hPr7229dWt8YS3LFcg8XyGN/VB93B+GVrtVptWCoNTmQZbNO6jPx6y/kt5NIICKQ4qurkDeLiyJbaYnu2dBbbsxWHxfY20voWsi8ojxS0CqYyc2arVG/jra8je48+U9BaIZWcsypbh5GWhGcAn3zuk4UXRV8kw7GtuK7dRGuV/CP3/FcCzx8gLXCEwI7lmiyWV+Z39UUyWConv0TP+HrNISasWUR2fV/oq4rn4+LIltpie7Z0FtuzFYfF9jbOegPA55B+eP8cll5Hw8fSVhnexls/QfYl+w8FrRVSyTmrsvUnZJepXf0eYURZhmPL30nz+wWtVXJX7vl/Htj8V8BieSEWR+Ml0aRfCy1BzWKv10O9XketVkO9Xg96cah8XBzZUltsz5bOYnu24rDY3sZZjyD78H5tQYuQSsyZrdK9jbf+iOx9+pOC1gqp5JxV2cqdDXT0Z0cZQxpmOLZDAM45/TznAXizgLVsPgFwFbLX9JOBzX8FLJYXYnGUv/Rte3sb29vbLo6Wyc7OzvAOZ1tbW9jZ2RGPaLG4OLKlttieLZ3F9mzFYbG9jbPyd9e5p6BFSCXmzFbp3sZbzyJ7n36toLVCKjlnVbWOALgA6bE+F3g5eZkzqNMZGdu3kb2u/lLQWuoP5p73ywDeD2j+K2KxvNCKo/wd5Xd2dtBsNlGr1dBut4M+cSaIWRxMXrvdHl7vV4Xr/AZxcWRLbbE9WzqL7dlawSJdKe3XRUDW4AvKGUg/zBexCKnEnNkq3dt46ySAs5G9Vz8ob1xsz9acjJ0FutZjeV/uuW4uaC2Te3PP++OC1oRsgsXyQiuOJmVw866Q+48gZtGLYy+eEN+MtvQW27Ols9iereXy8sMvp6ezL3BHn3nx6yIQ6zCyD+/nIP1yKhwX27Ols9ieLQBXInu/HihoLZnKzlkVrRuQHeeH1nwsD2H034BTBaxlckXueZ8qaE3IJlgsrwrFURXiWSTExZEttcX2bOkstmdriZwAPrroo/RD3q3FOb8uArF+h+zD+/UFLVKCnzNbEs8WgC6y9+t9Ba0lU9k5q5p1AqNnlr1dwrG8OPd8C9yxb6a1SI5i4g8sgpj/ClksL7TiKEmS4WLY+S1JEvXQZiasWaxoXBzZUltsz5bOYnu2lsjtyD7onYX0p5QF4tdFINZ1yI7rgwUtUoKfM1sSzxaAR5G9X28oaC2Zys5Z1az8Mb66oDUl+7x8IXlHQWuRPICJr+Mg5r9CFssLrTiq6tVWQcxit9tFq9Xat3W7XfXQFoqLI1tqi+3Z0llsz9aCeQrZh7zBdk0x0q+LAKzxNVOO6MfF9mzpLLZnC6OXlp5X0FoylZ2zqln5y9QeKGhNyT7vmdxzXlzQWiRX557v0YLWlGyCxfJCK44GGZxpVJUEMYuD4qjRaKDRaLg4mpEQ34y29Bbbs6Wz2J6tBfI20i8o48XRGQAeF45rjd7GWAW+LOyziAl6zmzJPFuncy5GLmMqZC2RSs9ZVawT2HeZGntcE71TSC8ZGzzv4QLWvBzLPc9ZSPd5VYs5rgpaLM/FESdBzWLVJm8QF0e21Bbbs6Wz2J6tBXIthh/yPj7/43R9o8GHvkuw9EKatHGt0dsY6y5kx7LAulU+lrbK8GydTu7v5FnlvY9lBa0Jl6mtbM3IRO+m3HPPWT9rrjUrSe55ri1ozcgmWCwvtOJosMbR4GQZr3G0QlwczU+Ib0Zbeovt2dJZbM/WnOQXTj4LOPSHQ+ktoPM/8f6dYFxr9jbGugzZcXysoEVM0HNmS+bZOp1fIXvf3lXQWiKVnrOqWBMuU1vZmpGJXr60uqqgNSv54nOsB5DPf8UslhdacVTVZXqCmEVfqrZ4Qnwz2tJbbM+WzmJ7tmZkD8CFyD7g3ZOz8oXSVwC8WuK4SvA2wXo5eTm7JOLzAN5c3fKxtFWGZ+t0HkP29+93ClpLpNJzVgXr38j+zf0sgJfXM66p3pvILkv/LBa+AcZSYzsK4H9PP8fn9j9HNMeyJIvlhVYcVTVBzGJVb0k3iIsjW2qL7dnSWWzP1pT8G6N327oBwLs5610A3879/s9LGldJ3iZYR+48kh2/bxezfCxtleHZOp38AtkXAfjv+sfF9mxNyCPIjut3C1pzMtXLn/G04F02lxrbXzCz9IzmWJZksTwXR5x4FglxcWRLbbE9WzqL7dmakp8j+3D3JQDPTrD+mnvM+QAOlDCukrxNsN797rvZ8ftVMcvH0lYZnq1cLkf2/n2xoLVgKj9noVu3IDumvy1ozclU7/e5MdxU0JqUH2PqPi5tzckmWCwvtOKo0+mgVqvt20JfsieIWez1ekiSZN/W6/XUQ1soLo5sqS22Z0tnsT1bE/IURu+clju5dZ+VX6vgujWPq0QvOqsP4CDSn2jfB+BW4NTnTmXHruAQfSxtleHZyiV/ZsiUCxB8LCtkncToXc3G7pZX2rE8mhvD2Ri549nS1njG9/FoAWuBbILF8kIrjvb29obL81Sp+whiFqvaug3i4siW2mJ7tnQW27M1lreRrXFwBoAfzLEOI72d7uDxS5x15NcFyToB4AjSuX8I6dlDNyO9I09+japp2zlY+c54M8cViGdLZ7E9W7nk15m7vaC1YCo/ZyFb+R/YXFnQWiAzvfxNE54qaOXzdM69oqC1QDbBYnmhFUcA0O/3sb29jWazib29PfVwFkoQszg446jdbqPdblemdRvExZEttcX2bOkstmdrLPkziC5Eege1edatuT9zKRYuIfy6WD6H7zkM3IH0bIMrMVryrbqNlYOrxMfSVhmerfwDUeqXcLZnayw3Izue9xW0FshML3/XvlsLWvnkPytMuTw6imNZosXyQiyOBkmSBI1GoxInzAQ1i4NFsasWF0e21Bbbs6Wz2J6tXPI/wT4LmHT50kTrGIBzc3/2IfK4Fkzl539eHsDq5dAFSIumHyC9ffeDwOv3vZ7e0WasHFwlPpa2yvBs5XICo39fn1zvuNierVxKvoRrrvdCbiznFbQGOYXRH3RMuWNb5Y9lyRbLC604GtxRfrA1m81KXG0VxCz6jKPFE+Kb0ZbeYnu2dBbbs3U6hzB6ydndS1r3Y/SD5gJlhF8XS2ReaXQxgGuQ/tT6V0jXPDmA9BK2CV8oaeNag8X2bOkstmdrLPlLil4oaC2QKOYsRCt/mVooZ49dgJmvraUsYLSMurigtWA2wWJ5oRVHVV3fOYhZ9BpHiyfEN6MtvcX2bOkstmcL6U+uL8Xo+gpTLjebap1E+mFwYNxFGNeSqez8z8vdGC2JrgbwKNIzwvrCca3JYnu2dBbbszWW/KU/DxS0FkgUcxaiNecytaWsBTPXW+CysoUtIL3EeuDdUdBaMJtgsbzQiqOqxrNIiIsjW2qL7dnSWWzPFoCfY3SNomdXtB7OOV8A5t2py6+LOfkYwD0YKY2OffvYxMsYSh3Xmi22Z0tnsT1bY3kQ2d8PtxS0FkgUcxaa9Q6AS5AewzaAF9c/roW8x5C9tr5R0PoYwNdy3ox1jit9LAUWy3NxxIlnkRAXR7bUFtuzpbPY3sZbCdIPq4MPdH8sYJ0EsJOzflLAWiGVnP9pOYn9Zxr9BOg9xjtNW76PJXm2dBbbszX+YGR/P3y1oLXI08UwZ6FZf0N2DL9V0Foic723AFyEdFxnApjxT89c6xlk+/gVzLyUvdLHUmCxPBdHnAQzi7u7u2g0GqjVamg0Gtjd3VUPaeG4OLKlttieLZ3F9jbaehHpegqDD3S3Afi04Lj2AHwO2U9P/17AWjKVm/9p+S/SS/3ypdGtAN6OaB9L9GzpLLZnayzvA/hfpH9HfAbAm+sbF9uzdTr/h7mXqS1sLZGFvJuQje13Baz8XdpuJ4xrwWyCxfJcHHESxCz2ej3U63V0Oh0kSYJOp4N6vR78AlGDuDiypbbYni2dxfY21voQo+sqfAPA66Rx3Z5zrz/9XKtaS6RS8z8tH2D00sHBB+1j4nGVaLE9WzqL7dmakG8j+7viiYLWnEQzZ6FY7wL4ErKzep4vZ1wLe39C9tr6XgHrmpwz44dJC49rwWyCxfJcHHESxCx2Oh1sb2+P/Nr29rYXx56QEN+MtvQW27Ols9jexlr5u6D9D+Z+mFtqXC8C2M75Uy5/8+tiLO8D+BlGS6MugOPicZVssT1bOovt2ZqQfNH864LWnEQzZ6FY+XWEvlnQWjILea8jO4P4PABvrGC9gOyOrV9EuqZT0XEtmE2wWF5oxVG320Wr1dq3dbtd9dBmJohZdHG0eEJ8M9rSW2zPls5iextp7SFdvHrwgfXeNYzr3pz/Ney7hGIpa8FUZv4n5RhGz9Q6A+kXwrG1ICq9jyLPls5ie7Ym5BFkf2fsFLTmJJo5C8W6DVNLv6WtJbOw9x1kY0xWsPI/pPoxcVwLZBMslhdCcdTtdrG1tYV+v4/d3V3UajW0Wi10Op3hliRTXoSBRD+LAPb29lCv19HtdpEkCbrdLur1Ovb2ZixLH1BcHNlSW2zPls5iextnHcXopQ07GF4GRR3XUQBX5Z5nwu18/bo4nXcx+gXiDKRrHP1XPC6RxfZs6Sy2Z2tCXkH298aXAHyynnGxvY23jgH4MrJj91x541rK28XMO/fNtfLF0yPEcS2QTbBYXgjFEZCeGLOzkzbge3t7aDab2N7eRr/fF49ssYQxi8CwLKrVasMSqSpxcWRLbbE9WzqL7W2cdQeyD3FfBvDsGsf1p9xzXYz0lPVVrQVSifkfz1tIF77Ol0Z3I72rmnJcQovt2dJZbM/WhHyM7HbuZwB4dT3jYnsbb/0d2TG7BsVvTLFkFvaeQzbOL2LiD5qmWoeQXer2BQD/Jo5rgWyCxfJCKY7a7fawOBqk0+mg0WgEf7YREFBxVOW4OLKlttieLZ3F9jbKehjpnXcGHwIfXPO4PkS6OHb+rm2rWgsk+Pkfz3+QnrqfL43uwcgZA5JxiS22Z0tnsT1bU/J9ZH+H/LWgNSPy/YzJ+imWulxcdiw/wejZw0/sf8hU64+5P3cjeVy2qF4IxdHOzg7a7TYADG8GNti2trZQq9WCP3FGP4tI76qWJMm+zXdV258Q34y29Bbbs6Wz2N7GWC8CuAKjd+qa8xNOyrj+jqysOgfAkwWsOQl6/sfzbwA/QnY8zkS6xkWJP3UO1WJ7tnQW27M1Jfnbnd9Z0JoR+X7GYh0HcBmyY7bAU0qP5Z3IxvqzJawf5P7cQ2sYly2aF0JxlM94ceQ1jpZIp9NBrVbbt3lx7P0J8c1oS2+xPVs6i+1tgvX83vPAzcg+wH0DwOESx/WT3HN/H8CJAtaMhDr/+6wjAG5CNiefQbqOhHpcgVhsz5bOYnu2puQJZH+fXFfQmhH5fsZi5Y/X1QBOlTuupb2nkI33Suy7lHqi9SaA80//mXOR3qGNPS5bNC+04qiqCWIW+/0+tra20Gq1KnOWUT4ujmypLbZnS2exvaitUwD6wFs/fCv70HcW9q01tPZxHUV2O94zADxawJqR4OZ/knUC6ReF/OVpDwQwroAstmdLZ7E9W1NyHNnfJ+dgWET4WAZq5de1m3DjiKWsFbOUdwpp+TMY86EFrEcxWo6tY1y2aF5oxVFVr7YKahZ3d3fRaDT2LRoVelwc2VJbbM+WzmJ7lbZOID175QDS08DvRnpm0dUALsRoObHkh9RC45qUu3JjuBjAyQ18XRQsjdY2rsAstmdLZ7E9WzNyMfZ9sfexDNA6BeA8TC1hyhjXSl7+rOWxNZkmWjfAPxwpwWJ5oRVHVb3aKqxZRDXPPnJxZEttsT1bOovtBW0dR3qr5aeQfvC6A+mHsSsx+sFz0e0qLHRK/NxxrZIPxsZ834a9Lo5hdI2pswCscKl+0PtITKhjs6X1bM3IhPVkfCwDtJ5BdpwuKWgVyNLeYxi9XG2WdRLpmW+Dxy9xJ/VKHcsALJYXWnHkM44KpKqt2yD/v73733bkqu+8r1voa6hbOPegS8gdGPSwSAhh+NGBBMIiY4EnxBPG04RhwpDkqZAQJnHo8GMIkGgIBBhoBz+kwVbADh6PGdkDOOZpG5rv/CFvadc+u0pVqo/Od6vO+72W1rK7T79UKumoSl+VSgyOsLwttYflZ6m9Iq3HzH7+Kz8fPhhKL68zs7ebvfSel7bf3jVg562tUbfxi9Gyvd7syW88OX6Booq8L+3V2/kb1hwafd1/uUq11B6Wn6X2sDr6nO2fYz460mqpiNt57tYRH1NrtUY02LtnzY+cv9BhxedEeveJl+uaWyqvtMFRaLPZ2MXFhc1mM5vP57bZCHZkT1iZa/HMYnCE5W2pPSw/S+0VZd237VFFfQdDb7DtTtkjZlab2WdsO5BY2/YIF9VyRY2y7ltjgPKjh38kWqptxdzOBmT28ltflgyNpMuM/3S+AAAgAElEQVRVsKX2sPwstYfV0RN26cU692WB1pts8MfUWq0RHeW937LfknbJ+kj0c5+8guW6xpbKK3VwVNe1zedzW61WdnFxYXVdey9SZ2WuRdt/TV3pX0tnxuAIy99Se1h+ltorxnrOmh9lCic5fdC238D1CTP7vJk9ZttvRHvpipZLbT1uu9v3i9f8YtCO86GKup3PWvMcD4KhkWS5zsBSe1h+ltrD6ig9IuQe92VxVjzce9tIa2RHeZ+3w9/ed+Q5nEYt1zW2VF6pg6Plcrn7hFX836VWxFrMfc5vsVgM/rhaXde7j7ktFovePz/284QMjrC8LbWH5WepvSKsr1jzfAAPvPrxsh93/7OTL9eprIdtf1sfGs+FiridP7btRxHiF3DhY4PfdFyuM7LUHpafpfawDhS/+fAE92VxVnxE8cdGWiM7yttYc5t2L2MdeQ6nUct1jS2Vp3itHp9Op09VVbXOI871ND1FDI4UK2+9XjfuyKqqDh7uFa6HwRHWuVtqD8vPUnuu1j1rHtIdjkr51IRuY65nrDlYGXkUTsj9vnzUtjvTyf35o4d/1DgfxJUu1xlaag/Lz1J7WAeKz5/zGe7L4qz4206fGGmN7GgvHk5+PWPFw7FPXOFyXVNL5Y19rT6fz3dzheVyafP5vPPnw2yjbXDEybFH1HbE0ZDB0XK5bNw54TODbYUHAIOjMp8osHw9LD9L7blZT9v23bh4yPA2236LmudyXZX1x9Ycln3QBu9Ip7nczvu2PddDfN6K+FD+pwtd/wVbag/Lz1J7WAda2f7554Pcl0VZ8cfU3jLSEnS095e2vx0fyVgjhmOjluuaWipvzGv19OCU4LXND1arlVVVdWk2MYWKGBzlGvo5v3TQFO60XHVd7+5IBkdlPlFg+XpYfpbac7E+Z5c/yvQh2x327bZcV2m9aHb/l+9fHra827Yvfl5xXLa+1jft8vAv3Ibonxe5/gu21B6Wn6X2sA70tDXeiOC+LMga8TG1S5ago7217W/HG83sfmR930YNx0Yt1zW1VN6Y1+q5mUJVVa3nYa6qytbrdefgKJzLOb2Ufm7nIgZHiiOO+g6O1ut1488ZHJX5RIHl62H5WWrvSq0XzewDdvkE2Jnt4NnexgH9y6f/pfktLfHljbY9zH3AR7yu7HY+YWbvtcvL/Dbbnq/Ka7kmYqk9LD9L7WEd6L41zpf3xDdHHsaZVMztPEeroCNxRnvJbdlZ8dFIH3VYrmtoqbyrGhwtFovGR9o4x9EJUqy8vh9Va7uuMRM+BkdY3pbaw/Kz1N6VWV81s6U1Bw0fsO23jHkuVwnWt237DuxNuzyM+TUz+y9m9g3bvii66mVr/OGry5Kex+hdZvYpax1yFb/+C7PUHpafpfawevTvbffc9MyjzygWaVdRt/OcrG/ZfnvxHmscXeyxXKO9P7H97fnzyHpf9OdHnruw+PuyMEvlXdVH1XIzhq5T55zDN6nFFTE4UnTMybHNOOKo1CcKLF8Py89Seye3fmLbd+F+1ZrfRvJx235DiddylWj9TzP7tDV3PtNzBn3BzJ6/4mX7vpn9qV0+j9FbbXtU1A8GWMrlmqil9rD8LLWH1aOP2+45avOfOzYyR1TU7Twn689tv93405GWqFHe12x/e5avWk+Y2Wte/bN32Hbf56qX6xpaKu+qT44dfu7QOY4YHIlar9eDBzrhZNfp0UrL5bL1fEfHDo7SaeLdu3e5cOHC5Vpdnvzak/bTd/20MWz4+a/83H7wyR+4L1vplx/89Q/sX3/7X7MDpJ//ys/t+f/0vD35tSdPugzfefw7tvmDTfZcTD96+Ee2/urafT1x4cKFS3x55tFnds9T//rb/+q+PFzu2s9+7We7++Spv3nKfXnGXr7z+Hfs/uv228X1l9f2vz/yv3f//+P3/9h9GbkMu6Sv248p/Nt0pjCbzbIHq/Q5x9F8Prf5fM45joZ2+/btxsmhLi4uzmYCxxFHWN6W2sPys9TeyaxvmtkbrDlweMh6n7PnLG7jVVjPmlltjfN2tH0b29HL9optj/561rYfR3vc7Id/9MP8N6U9ZNsT0A7orNe/g6X2sPwstYfVo43tnq/u//KBz/cOrKjbeS7WyG9Ta1jCRnuP2O52/fCjPzR7cP//9k3H5bpmlsq7ytfqfQqn1EkvfT4t5VkRa/H27dt248YNq6rKqqqy+XxuFxcXttloD0E9VQyOsLwttYflZ6k9ufWKbQcd6YDjk3bwHD0nXa5zt16y7bfR5b7F7NVvMnv2z57dDn4eM7MvmdnnzexR23504yO2HTI9ZNsd3LdZfjDUdnm3tZ6PSno7seQelp+l9rB69kbbP3c9N54LFXc7z8GKTxh9xLepNSxho70v2e52vfzWl5sfxb/nuFzXzFJ5pQ2OzrUi1uJyubSbN282Pue3WCxGn3voqmJwhOVtqT0sP0vtKa1//vt/3g4Y4oHDW8z9G1QmZz1ml7+d7lSXt9h2B3nEG/dFrLMzstQelp+l9rB6Fj8/Zr7p8diKu53nYMVvdnx7pCVstPei5beZjzgv1zWzVB6DI01FrMUwMIq/CS0Mks4hBkdY3pbaw/Kz1J7Metwan/nf7UC95LxcU7aes+07uOlHAodeXmvbI5Debtsjkt6/PYeRfca2R5CNrKh1dgaW2sPys9QeVs8+aZKjXNKKu52FW9/7u+/t74c3WjFvQMi899rl7emXxpGl3pelWiqvtMGR4hvlPSpiLdZ1bXVd22azsaqqdiuv9BNEhRgcYXlbag/Lz1J7EuuebQcP8aHaXxxHFncbS7bumdnnzV56z0vbwc/Dtv1o2h/b9qNqn7LtzuxXzOyubY8A21jn+aaKvJ3XxFJ7WH6W2sPq2WO23x49OJ4LFXc7C7c2/3mzvx8+Os4q8vfyU3b5TZgXx5Gl3pelWiqvtMERJ8ceUfwNapvNxlarld25c8d5qfrH4AjL21J7WH6W2pNYH7P9jtObzOyZ8WRxt7FwS+1h+VlqD8vPUntYPXvJmm9kiM6RXdztLNx6+c3RuX9GfEzNrNDfy2etOTh6/3iy1PuyVEvllTY4CsWn6TmHiliL57bS0hgcYXlbag/Lz1J7o621bd9lCztOXx+/TGaF3cYzsNQelp+l9rD8LLWHNaD43DoDvwmyrSJvZ6lW/IbSyI+pmRX8exk/zj43nivyvizYUnkMjjQVsRbPbaWlMTjC8rbUHpafpfZGWfetcTLsFx8ceYx2VDG38UwstYflZ6k9LD9L7WEN6MO2f0H/eQ1Z5O0s0XrUmkfiCM4zVezv5cdtfzs7Pv7dt+Luy8ItlVfa4IhzHI3oXFdeiMERlrel9rD8LLU3yoo/3/8Os6c+95RoqQq6jWdiqT0sP0vtYflZag9rQP/N9tunP9SQRd7O0qzbZvYaa57b6EejF6vc38s7JvuYmllh9+UZWCqvtMHRer221Wp16VL6N8oXsRbDyaHCkUfncoKoEIMjLG9L7WH5WWrvaGtj23NHRIdoF7Fc19RSe1h+ltrD8rPUHtaA1rbfPr1TQxZ5O0uyPmeNI41efPDFIs8vJfXuv/qNsp/UcMXcl2diqbzSBkfnWhFrkY+q9a/EX0Ysf0vtYflZau9o62Hb7yC+x8zuF7Jc19RSe1h+ltrD8rPUHtaAXjH7xf/zC+l5joq8naVYydDI3mv23W9913+5rsD7ye/8hPNoOVkqr8TB0Xq9tsViYfP53BaLRfFHG5kVMjiq69rquvZejKNjcITlbak9LD9L7R1lfcWaXz/7/UKW6xpbag/Lz1J7WH6W2sMa1guPvLDfVn14vFfq7XS3vm6XhkZ2r4DluiLvqS/wMX0vS+WVNjjabDZ248aN3Seu5vO53bhxwzabjfeidVbMWtxsNrZarezOnTtmZrvP+p1DDI6wvC21h+Vnqb3B1tO2PcIo7CB+opDluuaW2sPys9Qelp+l9rCG9fR/e9rsV2y7rfo1M3tynFfq7XS1vmjbb00L+wS3bPs19d7LdYUelp+l8kobHN26dcsWi0XjzxaLhd26dctpifpVxFoMU7f4hNjn9PE1BkdY3pbaw/Kz1N5gq7b9DuL7zOy5QpbrmltqD8vPUntYfpbawzrC+ojtt1kfF3iiJmH9nZn9G9uv30fM7AcFLNcVe1h+lsorbXCUm3Ocw+yjiLUYpm7xCjuHlRdicITlbak9LD9L7Q2y/sH2J8R+rZl9uZDlwpJ7WH6W2sPys9Qe1hHWHdt/y9fbzeyZkZ6os7f+3szeYvuh0Qfs0nl+Sr2Nag/Lz1J5pQ2Obt++bVVV7c5rtF6vraoqu337tvOSdVfEWky/Tc3MbD6fF3+4VojBEZa3pfaw/Cy119vamNm/s/1O4h8VslxYJ/Gw/Cy1h+VnqT2sI63/aPtt14jXXcXfzquyvmJmv277dfqwmf1zAcvl5GH5WSqvtMGR2fajabPZbHdJP7pWYkWsxTBlm8/nu8s5nCAqxOAIy9tSe1h+ltrrbf2l7XcS32Vm3ytkubBO4mH5WWoPy89Se1hHWn9vzW8BfWGkJ+hsra+Z2Ttsvz7fb63njir1Nqo9LD9L5ZU4ODIzu3PnTuMcz6VXzFq8c+eO/dIv/dJZfSVdiMERlrel9rD8LLXXy/qWNc9j8LlClgvrZB6Wn6X2sPwstYd1pPVTax4x+/mRnqCztP6Hmb3T9uvxITP7bgHL5exh+Vkqr9TB0blVxFpcr9dnNShKY3CE5W2pPSw/S+0dtF6y5mH+v29m/38By4V1Ug/Lz1J7WH6W2sMaYf2N7bdjv2Ot27He3sjOzrpjZr9l+3X4XjP7pwKWqwAPy89SeaUNjpbLZeNjauFS+vmdi1iL53Qi7FwMjrC8LbWH5WepvYPWZ2y/o/gWM/v/ClkurJN6WH6W2sPys9Qe1ghrY2bvtv327Mv5f9PbG9lZWf9o24/4hXX3oHXuC1zZchXiYflZKq+0wdGdO3d2p+lZrVa7S+kH0hSxFhkc9a/EX0Ysf0vtYflZaq/TetLMftP2O4uPFrJcWCf3sPwstYflZ6k9rJHWX9l+e/YfBd6Izsb6tm0HRfE5or5VwHIV5GH5WSqvtMGRmdlms7GbN2/axcUF5zgaEoOj/pX4y4jlb6k9LD9L7bVavzCz/2LNE2AeOKFoqevsOlhqD8vPUntYfpbawxpp/YuZ3bTtNu01tv341RhvRGdh3TWz99l+P+C3bNA6K/U2qj0sP0vllTg4Cq1WK6uq6ixmIUWsxXP9nF+IwRGWt6X2sPwstddqrWy/s/h6236TSgnLhXUlHpafpfaw/Cy1hyWw/tT227aPCLwjK956wponFH+nmX2jgOUq0MPys1ReaYOjuq4b3yZ/cXFxFrOPItbier1ufL7vXD7nF2JwhOVtqT0sP0vtZa1nzOzf2n6H8U8KWS6sK/Ow/Cy1h+VnqT0sgfVdM/tV227b3mBm3xnpHVnR1trMftf2+wDvsF5vHp18uYSVumxYPl5pg6NznX2UtRbPNAZHWN6W2sPys9Re1voz2+8w/raZ/aCQ5cK6Mg/Lz1J7WH6W2sMSWfHHsD8m8I6oVOv7f/t9s39v+/Xz62b2D/7Lxe8l1im90gZHucIwqeThUTFrcbVa2XK5tNu3b5vZ9hCuuq6dl6pfDI6wvC21h+Vnqb1L1tr2O4wPmNlXC1kurCv1sPwstYflZ6k9LJH1fdtv415nZj8e6R1RkdaPzV5+68v7dfNaMxtBF3kbT+Bh+Vkq7xwGR+HUPSV/XK2Itbher+3GjRuNE0Od0wmzGRxheVtqD8vPUnsN676Z/YbtdxofLmS5sK7cw/Kz1B6Wn6X2sITWQ9b7G0N7eQMrzrpn229Mi4dGXx9HFncbT+Rh+Vkqr7TBUdv5nReLBUccHWq5XNrNmzcbwyIGR/lK/GXE8rfUHpafpfYa1ieteULsTSHLhXXlHpafpfaw/Cy1hyW0vmn77d0bzeyVkd7AirLuW3OQ9oCZfWX0YpV1G0/oYflZKq+0wVH4pFV8mc/nxc8+iliLt27dagyONpuNVVXFR9UylfjLiOVvqT0sP0vt7axvm9nbbL/T+NeFLBeWi4flZ6k9LD9L7WEJrZ9a81vDPjvSG1gx1ktm9kfWHBodsf3PVcxtPLGH5WepvNIGR7nO4aCZItbiZrOxi4sLq6rKqqqyGzdu2MXFhfdi9Y7BEZa3pfaw/Cy1d/fu3e0h6h+y/U7jB8zsJwUsF5abh+VnqT0sP0vtYYmtz9t+u/deM3txpDegIqyfm9nHrTE02nx44KHGp1iuE1tqD8vPUnkMjjQVsxY3m43dunXLlsvl2RxpFGJwhOVtqT0sP0vt3b171+xvbL/j+Ku2PYS/hOXCcvOw/Cy1h+VnqT0ssfWCNc/rsxrpDagI66+seaTRx8y++/h3/ZfrxJbaw/KzVF5pg6O2cxwxOBrYarWyW7duFX1iqDQGR1jeltrD8rPU3vf/9vtm77L9juOfH2+Vus6ug6X2sPwstYflZ6k9rBNY8bn9fs+2R+GM8Xrmbn3WzBa2v+1/aGY/KWC5rsBSe1h+lsorbXC0Xq9ttVpdupQ+/3Bbi5vNxubzuc1mM6uqyu7cuWPL5XL3MbUbN24Uv/JCDI6wvC21h+Vnqb3/84H/0zxU/38db5W6zq6Dpfaw/Cy1h+VnqT2sE1g/MLNft/12sOObxM76dsb9rW2PLg63+T/Z7sswJnMbr9DD8rNUXmmDo1zr9br42YfbWqzr2qqqstu3b9vt27d35zjabLbPbOdwZvEQgyMsb0vtYflZUu8r1jxM/bFxXKnr7DpYag/Lz1J7WH6W2sM6kfUxa57jb6zXIzfrCTN7re1v77tte55D7+W6QkvtYflZKq/EwdHt27cb36p2cXFR/OzDbS0ul0u7efPm7v9v3rzZ+P9zOEFUiMERlrel9rD8LIn3tF3+6t0Pjl6sYtfZdbDUHpafpfaw/Cy1h3Ui6zlrDlOeGen1yMV62sxeb/vb+Rtm9uMCluuKLbWH5WepvNIGR7dv37YbN27svhhsPp/bxcXF7gCaUnMdHIWjisJ/p//P4OhyJf4yYvlbag/LzxrlPWdmH7bmwOgBM3uTbU8S6rVcWMV5WH6W2sPys9Qe1gmtD9p+m/gRgXegK7eete22Pt7uP1fAcjlYag/Lz1J5pQ2OwgE08YEyi8WCj6q11XY28XM6s3iIwRGWt6X2sPyso7x/se1Jr99qzYHRvzF7/oPPmz3ltFxYMkvtYflZag/Lz1J7WCe0HrP9UUdvNrPvjfQOdKXW2sx+x/bb/t+y1o+mn+1tdPSw/CyVV+LgKHyT/Hw+NzPbDZJKrqy1eKYxOMLyttQelp81yHvezP7azN5pzYHR68zso2Z2t9zbieXrYflZag/Lz1J7WCe2btl+O/lfBV5HV2Y9Y2b/wfa366aZfbWA5XK01B6Wn6XyShsc1XVtdV3bZrOxqqp2B82sVivvReusrLV4pjE4wvK21B6Wn9XL+6mZfdG235KWfiztlpl94zTLhuVnqT0sP0vtYflZag/rxFb8hRG/aZe+ZfTsbufGtt+YFn887b8XsFzOltrD8rNUXmmDo7jNZmOr1cru3LnjvSgHK3ctHlFd17uJ3WKxaP251WrV+Ejc2BgcYXlbag/Lzzro/YOZ/Z5dHhi938z+3sx+drplw/Kz1B6Wn6X2sPwstYd1YuuebbeVYbv56ZFeRye3XjSzP7T9bXm9mf1NActVgKX2sPwslad6vd9ndjCfzw+eduecvgQsbjKDo/V63bgjq6qyuq6zPxvfUYqTcDM4wvK21B6Wn9Xqfcu2J75+jTUHRr9tZp8zs5+cftmw/Cy1h+VnqT0sP0vtYV2B9QXbbz8ftMa3jrkvW1/rFTP7M9vfjtfY9mPr3stViKX2sPwslTf2tfp8Pt/NFcKXeOVarVa7j5uFA1VyMThybrlcNo4yik821VVVVaM/T8jgCMvbUntYftYl70kz+2Mze4M1B0ZvN7NHLfutKadaNiw/S+1h+VlqD8vPUntYV2C9YGbvsf229IsjvZZOaj1qzf2BvyhkuQqx1B6Wn6XyxrxWTw9OCd6hb0DrmkUsl0urqmr3rfLh0nbQSylNZnC0WCwak7vVamVVVWV/NjwAVCehYnCE5W2pPSw/a+c9Y9uTd77NmjuIv2ZmH7PsN8Kcetmw/Cy1h+VnqT0sP0vtYV2Rddv229TfNbOXR3qZTmZ92vbfDveAbfcHXi5guQqy1B6Wn6XyxrxWz80Uug48WSwWNpvNOg9gYXDk3JDBURwfVSvziQLL18Nysu6b2XNmz/2/z10+wugBM3vEzJ51WjYsV0vtYflZag/Lz1J7WFdkvWTbcwKFbevjI71MJ7G+bs19gg/adr/Be7kKs9Qelp+l8q5ycBT/Oz6qVmjHflSt7891xeAIy9tSe1gnsl4ys6fN7DEz+7yZfdzMPmTb8yy8yS4PiuLzMBy5uGe/zrBO4mH5WWoPy89Se1hXaH3M9tvYhwRektz6tjWPNHqvbc915L1cBVpqD8vPUnkeH1Uzax8wMThybsjJseMB03w+7/wGtrbiM6vPZjO7e/cuFy5crvnlyW88aU994Sl75i+esR/+0Q/thUdesBcffNHuvf2e3f/l++2DoZbLy29+2Z559Bn328WFCxcuXLhM6bL+6tp+8Zpf7La33/u777kvU9vlqS88Zfdft9+HuPf2e/bdb33Xfbm4cDmXS/q6fWh9T45d1/Wlk2MfGjBtNhsz284y+gyjPJvM4Mhse2flvv4ufI4wFO7IQ58/7BtHHGF5W2oPa0D3zH70ez9qvhM45vIms5/+5k+3RyQNPAQ9V5HrDMvdw/Kz1B6Wn6X2sK7Y+pDtt70fKmzZQl81+9kbfrZfzt+wxjfBuS1XwZbaw/KzVJ7itXqYHaQfW5vNZo2DVebzea9zKYefCzOLczgKaVKDI68YHGF5W2oPq2dP2/bbzfoOhV776s8/ZGYfse03o3zJtoegP2e7QVFxtxPL3VJ7WH6W2sPys9Qe1hVbT1tj+7z+su7d/tHL9pyZPWyX3lg69E2qJ1+uM7DUHpafpfKu8rV6n8KpcuJzNDM4uiYxOMLyttQeVo8+Z5ePMnq9mb3TzD5gZn9sZp8ys6+a2RO2/Qrgq1o2rMlZag/Lz1J7WH6W2sNysB6y3Tb8hVsDNtQHOnrZXjGzvzSz19nlodHAL8eQLtcZWWoPy89SeaUNjsKQKB4WpV/0VWJlrcUzjcERlrel9rA6+p6Z/YE1duju/fo9s/+uWrJCbidWUZbaw/Kz1B6Wn6X2sBysf7DdtvyVN79i9oPxpNmRy/ZlM/t31hwY/arZ87//vNkzjst1Zpbaw/KzVF5pg6PVamUXFxe2WCx2A6O+J9z2rKy1eKYxOMLyttQeVkvftsvffvaQ2ZNfe1K2XEcvG9akLbWH5WepPSw/S+1hOVnvtP02/ZMactCyvWBmH7TLH29/0My+X+g6K9hSe1h+lsorbXBktv242o0bN3bnTbp9+7b3Ih2svLV4hjE4wvK21B5W0n0z+7hdPl/Ro9u/477EOrWl9rD8LLWH5WepPSwn60u237a/zsweMbNv2lFfdx/qtWz3bfuR9tdbc//iDWb2xYGWcrnO3FJ7WH6WyitxcHSOsRYFMTjC8rbUHlbUc2b2Hmvu1L3FtuctOsFyqT2saVhqD8vPUntYfpbaw3KyXrHLRxM/YGZvtO35Cp9o/6dHL9sT1jzSKVw+amYvDrSUyzUBS+1h+Vkqr7TB0TmcCDtXWWvxTGNwhOVtqT2sV/uKXX4n8BE76U6d2sOahqX2sPwstYflZ6k9LD/LHjP76bt+2v6tqG+37VHGPb/VrHXZXjSzD2f8d1rrgKrUdVaqpfaw/CyVx+BIU1lr8UxjcITlbam9a289a2a1NXfq3mZmn7Hsoevcl1inttQelp+l9rD8LLWH5WftvCfN7K/M7H2WHyC9zsz+g5l93sz+54Ble8nMPmtm70q8d5jZp83sxwOsEV0HS+1h+Vkqj8GRprLW4pnG4AjL21J719r6ppn9jjV37H7XzB67muVSe1jTsNQelp+l9rD8LLWH5Wdd8n5mZv9oZn9i+Y+UPWBmb7btt6x+xS4NfhrWHdsOm+J/u7Dtx9J6fIlSqeusVEvtYflZKq/EwVFVVTafzxuXuq69F62zstbimcbgCMvbUnvX1vqMbU96He/cfcTM7l3dcqk9rGlYag/Lz1J7WH6W2sPyszq9V2z7ptIjtj3iKDdEeqNtj1ReR9ZLtj1HUrpf8Xbbfkvr2OU6outgqT0sP0vllTY4Wq1Wu6OO4stqtfJetM7KWotnGoMjLG9L7V0768dm9rA1d+xeb2ZfvfrlUntY07DUHpafpfaw/Cy1h+Vn9fZetO03nr3XOs+H9PzvP78dJqUfc/ukDf62tlLXWamW2sPys1ReaYOjc421KIjBEZa3pfaulfW4Xf42lfeY2cZnudQe1jQstYflZ6k9LD9L7WH5WUd5z9n2hNlvs/YhUrg8bL1PrD16ua65pfaw/CyVV+LgKBx1dPv2bTMzq+uaj6pdhxgcYXlbau86WN/5p++Yfdwu79x93Mzu+y2X2sOahqX2sPwstYflZ6k9LD9rtPeEbc9Z9AZr7lO8xbYfc/NarmtoqT0sP0vllTY4Wq/XduPGDauqaneS7HM4YXZZa/FMY3CE5W2pvetg/fCjP7x8foLH/ZdL7WFNw1J7WH6W2sPys9Qelp8l814xs6+bvfjgi2afsIPnSOxTqeusVEvtYflZKq+0wdFyubSbN282hkUMjq5JDI6wvC21dx2s7/zTd7YfSXvAzN5vnV+FeyjuS6xTW2oPy89Se1h+ltrD8rPUHpafpfaw/CyVV9rg6NatW43B0Wazsaqq+KjadYjBEZa3pfaujbWx7TepDfxoWq+cugcAACAASURBVNYSVvQ6w3Kx1B6Wn6X2sPwstYflZ6k9LD9L7WH5WSqvtMHRZrOxi4sLq6rKqqqyGzdu2MXFhfdiHaystXimMTjC8rbUHpafpfawpmGpPSw/S+1h+VlqD8vPUntYfpbaw/KzVF5pgyOz7fDo1q1btlwuiz/SKFTeWjzDGBxheVtqD8vPUntY07DUHpafpfaw/Cy1h+VnqT0sP0vtYflZKq/EwVFos9nYnTt3vBejV+WuxTOKwRGWt6X2sPwstYc1DUvtYflZag/Lz1J7WH6W2sPys9Qelp+l8koZHC2XS5vP57ZYLGyz2djt27ftxo0bNpvN7OLiwjabjfcidlbGWjzzGBxheVtqD8vPUntY07DUHpafpfaw/Cy1h+VnqT0sP0vtYflZKq+EwVEYEt28edNu3rxp8/ncqqqy1Wq1Ozn2rVu3vBezM/+1OIEYHGF5W2oPy89Se1jTsNQelp+l9rD8LLWH5WepPSw/S+1h+Vkqr4TB0XK5tMVisfv/xWLR+P/wDWsl578WJxCDIyxvS+1h+VlqD2saltrD8rPUHpafpfaw/Cy1h+VnqT0sP0vllTQ4Wq1WtlqtdoOj+P8ZHF2DGBxheVtqD8vPUntY07DUHpafpfaw/Cy1h+VnqT0sP0vtYflZKq+UwdFsNuu8MDi6BjE4wvK21B6Wn6X2sKZhqT0sP0vtYflZag/Lz1J7WH6W2sPys1ReCYOj9Xq9O7qo7bJer70XszP/tTiBGBxheVtqD8vPUntY07DUHpafpfaw/Cy1h+VnqT0sP0vtYflZKq+EwdEUYi0KYnCE5W2pPSw/S+1hTcNSe1h+ltrD8rPUHpafpfaw/Cy1h+VnqTwGR5pYi4IYHGF5W2oPy89Se1jTsNQelp+l9rD8LLWH5WepPSw/S+1h+Vkqj8GRJtaiIAZHWN6W2sPys9Qe1jQstYflZ6k9LD9L7WH5WWoPy89Se1h+lspjcKSJtSiIwRGWt6X2sPwstYc1DUvtYflZag/Lz1J7WH6W2sPys9Qelp+l8hgcaWItCmJwhOVtqT0sP0vtYU3DUntYfpbaw/Kz1B6Wn6X2sPwstYflZ6k8BkeaWIuCGBxheVtqD8vPUntY07DUHpafpfaw/Cy1h+VnqT0sP0vtYflZKo/BkSbWoiAGR1jeltrD8rPUHtY0LLWH5WepPSw/S+1h+VlqD8vPUntYfpbKY3CkibUoiMERlrel9rD8LLWHNQ1L7WH5WWoPy89Se1h+ltrD8rPUHpafpfIYHGliLQpicITlbak9LD9L7WFNw1J7WH6W2sPys9Qelp+l9rD8LLWH5WepPAZHmliLghgcYXlbag/Lz1J7WNOw1B6Wn6X2sPwstYflZ6k9LD9L7WH5WSqPwZEm1qIgBkdY3pbaw/Kz1B7WNCy1h+VnqT0sP0vtYflZag/Lz1J7WH6WymNwpIm1KIjBEZa3pfaw/Cy1hzUNS+1h+VlqD8vPUntYfpbaw/Kz1B6Wn6XyGBxpYi0KYnCE5W2pPSw/S+1hTcNSe1h+ltrD8rPUHpafpfaw/Cy1h+VnqTwGR5pYi4IYHGF5W2oPy89Se1jTsNQelp+l9rD8LLWH5WepPSw/S+1h+Vkqj8GRpkmtxbqubTab2Ww2s8Vi0fpzq9Vq93NVVY2+XgZHWN6W2sPys9Qe1jQstYflZ6k9LD9L7WH5WWoPy89Se1h+lspTvFYPs4ND1nw+3/1cXdejr7ekJjM4Wq/XjTuyqqrWOyseKi0Wi84hU58YHGF5W2oPy89Se1jTsNQelp+l9rD8LLWH5WepPSw/S+1h+Vkqb+xr9fl8vpsrLJdLm8/n2Z+r69pWq5WZ7WcT6/V61HWX1GQGR8vlsjEAquu69U7t+nfHxOAIy9tSe1h+ltrDmoal9rD8LLWH5WepPSw/S+1h+VlqD8vPUnljXqunB6cEr89AiMFRoS0WC1sul7v/X61WvT6GVlXVbjJ4bAyOsLwttYflZ6k9rGlYag/Lz1J7WH6W2sPys9Qelp+l9rD8LJU35rV6bqbQZ37Q9yCWc+paD44UQyMzBkdY/pbaw/Kz1B7WNCy1h+VnqT0sP0vtYflZag/Lz1J7WH6WyrvqwdEUh0ZmExocDf2omvLQMQZHWN6W2sPys9Qe1jQstYflZ6k9LD9L7WH5WWoPy89Se1h+lsq7yo+qKU6DU2qTGRwNOTl2fIKrY4vPrD6bzezu3btcuHDhwoULFy5cuHDhwoULl0Iu6ev2ofU9OXbfU+Wca5MZHJltjzIKD4j4Y2vL5XJ3J4YBU3wZeygZRxxheVtqD8vPUntY07DUHpafpfaw/Cy1h+VnqT0sP0vtYflZKk/xWj3MDdLB0Gw22w2VFovFpTmD4rQ4pTSpwZFXDI6wvC21h+VnqT2saVhqD8vPUntYfpbaw/Kz1B6Wn6X2sPwslXeVr9WnHGtREIMjLG9L7WH5WWoPaxqW2sPys9Qelp+l9rD8LLWH5WepPSw/S+UxONLEWhTE4AjL21J7WH6W2sOahqX2sPwstYflZ6k9LD9L7WH5WWoPy89SeQyONLEWBTE4wvK21B6Wn6X2sKZhqT0sP0vtYflZag/Lz1J7WH6W2sPys1QegyNNrEVBDI6wvC21h+VnqT2saVhqD8vPUntYfpbaw/Kz1B6Wn6X2sPwslcfgSBNrURCDIyxvS+1h+VlqD2saltrD8rPUHpafpfaw/Cy1h+VnqT0sP0vlMTjSxFoUxOAIy9tSe1h+ltrDmoal9rD8LLWH5WepPSw/S+1h+VlqD8vPUnkMjjSxFgUxOMLyttQelp+l9rCmYak9LD9L7WH5WWoPy89Se1h+ltrD8rNUHoMjTaxFQQyOsLwttYflZ6k9rGlYag/Lz1J7WH6W2sPys9Qelp+l9rD8LJXH4EgTa1EQgyMsb0vtYflZag9rGpbaw/Kz1B6Wn6X2sPwstYflZ6k9LD9L5TE40sRaFMTgCMvbUntYfpbaw5qGpfaw/Cy1h+VnqT0sP0vtYflZag/Lz1J5DI40sRYFMTjC8rbUHpafpfawpmGpPSw/S+1h+VlqD8vPUntYfpbaw/KzVB6DI02sRUEMjrC8LbWH5WepPaxpWGoPy89Se1h+ltrD8rPUHpafpfaw/CyVx+BIE2tREIMjLG9L7WH5WWoPaxqW2sPys9Qelp+l9rD8LLWH5WepPSw/S+UxONLEWhTE4AjL21J7WH6W2sOahqX2sPwstYflZ6k9LD9L7WH5WWoPy89SeQyONLEWBTE4wvK21B6Wn6X2sKZhqT0sP0vtYflZag/Lz1J7WH6W2sPys1QegyNNrEVBDI6wvC21h+VnqT2saVhqD8vPUntYfpbaw/Kz1B6Wn6X2sPwslcfgSBNrURCDIyxvS+1h+VlqD2saltrD8rPUHpafpfaw/Cy1h+VnqT0sP0vlMTjSxFoUxOAIy9tSe1h+ltrDmoal9rD8LLWH5WepPSw/S+1h+VlqD8vPUnkMjjSxFgUxOMLyttQelp+l9rCmYak9LD9L7WH5WWoPy89Se1h+ltrD8rNUHoMjTaxFQQyOsLwttYflZ6k9rGlYag/Lz1J7WH6W2sPys9Qelp+l9rD8LJXH4EgTa1EQgyMsb0vtYflZag9rGpbaw/Kz1B6Wn6X2sPwstYflZ6k9LD9L5TE40sRaFMTgCMvbUntYfpbaw5qGpfaw/Cy1h+VnqT0sP0vtYflZag/Lz1J5DI40sRYFMTjC8rbUHpafpfawpmGpPSw/S+1h+VlqD8vPUntYfpbaw/KzVB6DI02sRUEMjrC8LbWH5WepPaxpWGoPy89Se1h+ltrD8rPUHpafpfaw/CyVx+BIE2tREIMjLG9L7WH5WWoPaxqW2sPys9Qelp+l9rD8LLWH5WepPSw/S+UxONLEWhTE4AjL21J7WH6W2sOahqX2sPwstYflZ6k9LD9L7WH5WWoPy89SeQyONLEWBTE4wvK21B6Wn6X2sKZhqT0sP0vtYflZag/Lz1J7WH6W2sPys1QegyNNrEVBDI6wvC21h+VnqT2saVhqD8vPUntYfpbaw/Kz1B6Wn6X2sPwslcfgSBNrURCDIyxvS+1h+VlqD2saltrD8rPUHpafpfaw/Cy1h+VnqT0sP0vlMTjSxFoUxOAIy9tSe1h+ltrDmoal9rD8LLWH5WepPSw/S+1h+VlqD8vPUnkMjjSxFgUxOMLyttQelp+l9rCmYak9LD9L7WH5WWoPy89Se1h+ltrD8rNUHoMjTaxFQQyOsLwttYflZ6k9rGlYag/Lz1J7WH6W2sPys9Qelp+l9rD8LJXH4EgTa1EQgyMsb0vtYflZag9rGpbaw/Kz1B6Wn6X2sPwstYflZ6k9LD9L5TE40sRaFMTgCMvbUntYfpbaw5qGpfaw/Cy1h+VnqT0sP0vtYflZag/Lz1J5DI40sRYFMTjC8rbUHpafpfawpmGpPSw/S+1h+VlqD8vPUntYfpbaw/KzVB6DI02sRUEMjrC8LbWH5WepPaxpWGoPy89Se1h+ltrD8rPUHpafpfaw/CyVx+BIE2tREIMjLG9L7WH5WWoPaxqW2sPys9Qelp+l9rD8LLWH5WepPSw/S+UxONI0qbVY17XNZjObzWa2WCx6/ZwiBkdY3pbaw/Kz1B7WNCy1h+VnqT0sP0vtYflZag/Lz1J7WH6WylO8Vg+zg0NWVVU2m81suVyOvs7SmszgaL1eN+7IqqqsruvePz8mBkdY3pbaw/Kz1B7WNCy1h+VnqT0sP0vtYflZag/Lz1J7WH6Wyhv7Wn0+n+/mCsvl0ubzeefPLxYLBkclt1wuG0cZ1XXdeacyONJ7WH6W2sPys9Qe1jQstYflZ6k9LD9L7WH5WWoPy89Se1h+lsob81o9NzOYzWa2Xq9b/w2Do8JL76DVamVVVbX+PIMjvYflZ6k9LD9L7WFNw1J7WH6W2sPys9Qelp+l9rD8LLWH5WepvDGv1XMzhaqqbLVatf4bBkeFx+DI38Pys9Qelp+l9rCmYak9LD9L7WH5WWoPy89Se1h+ltrD8rNUHoMjTZMZHPFRNX8Py89Se1h+ltrDmoal9rD8LLWH5WepPSw/S+1h+VlqD8vPUnl8VE3TZAZHV31y7PjM6rPZzO7evcuFCxcuXLhw4cKFCxcuXLhwKeSSvm4fGifH3jaZwZHZ9iij8ICI76zlcnnpEDOOONJ7WH6W2sPys9Qe1jQstYflZ6k9LD9L7WH5WWoPy89Se1h+lspTvFYPM4Z0pjCbzS4drMLgiFpjcITlbak9LD9L7WFNw1J7WH6W2sPys9Qelp+l9rD8LLWH5WepvKt8rT7lWIuCGBxheVtqD8vPUntY07DUHpafpfaw/Cy1h+VnqT0sP0vtYflZKo/BkSbWoiAGR1jeltrD8rPUHtY0LLWH5WepPSw/S+1h+VlqD8vPUntYfpbKY3CkibUoiMERlrel9rD8LLWHNQ1L7WH5WWoPy89Se1h+ltrD8rPUHpafpfIYHGliLQpicITlbak9LD9L7WFNw1J7WH6W2sPys9Qelp+l9rD8LLWH5WepPAZHmliLghgcYXlbag/Lz1J7WNOw1B6Wn6X2sPwstYflZ6k9LD9L7WH5WSqPwZEm1qIgBkdY3pbaw/Kz1B7WNCy1h+VnqT0sP0vtYflZag/Lz1J7WH6WymNwpIm1KIjBEZa3pfaw/Cy1hzUNS+1h+VlqD8vPUntYfpbaw/Kz1B6Wn6XyGBxpYi0KYnCE5W2pPSw/S+1hTcNSe1h+ltrD8rPUHpafpfaw/Cy1h+VnqTwGR5pYi4IYHGF5W2oPy89Se1jTsNQelp+l9rD8LLWH5WepPSw/S+1h+Vkqj8GRJtaiIAZHWN6W2sPys9Qe1jQstYflZ6k9LD9L7WH5WWoPy89Se1h+lspjcKSJtSiIwRGWt6X2sPwstYc1DUvtYflZag/Lz1J7WH6W2sPys9Qelp+l8hgcaWItCmJwhOVtqT0sP0vtYU3DUntYfpbaw/Kz1B6Wn6X2sPwstYflZ6k8BkeaWIuCGBxheVtqD8vPUntY07DUHpafpfaw/Cy1h+VnqT0sP0vtYflZKo/BkSbWoiAGR1jeltrD8rPUHtY0LLWH5WepPSw/S+1h+VlqD8vPUntYfpbKY3CkibUoiMERlrel9rD8LLWHNQ1L7WH5WWoPy89Se1h+ltrD8rPUHpafpfIYHGliLQpicITlbak9LD9L7WFNw1J7WH6W2sPys9Qelp+l9rD8LLWH5WepPAZHmliLghgcYXlbag/Lz1J7WNOw1B6Wn6X2sPwstYflZ6k9LD9L7WH5WSqPwZEm1qIgBkdY3pbaw/Kz1B7WNCy1h+VnqT0sP0vtYflZag/Lz1J7WH6WymNwpIm1KIjBEZa3pfaw/Cy1hzUNS+1h+VlqD8vPUntYfpbaw/Kz1B6Wn6XyGBxpYi0KYnCE5W2pPSw/S+1hTcNSe1h+ltrD8rPUHpafpfaw/Cy1h+VnqTwGR5pYi4IYHGF5W2oPy89Se1jTsNQelp+l9rD8LLWH5WepPSw/S+1h+Vkqj8GRJtaiIAZHWN6W2sPys9Qe1jQstYflZ6k9LD9L7WH5WWoPy89Se1h+lspjcKSJtSiIwRGWt6X2sPwstYc1DUvtYflZag/Lz1J7WH6W2sPys9Qelp+l8hgcaWItCmJwhOVtqT0sP0vtYU3DUntYfpbaw/Kz1B6Wn6X2sPwstYflZ6k8BkeaWIuCGBxheVtqD8vPUntY07DUHpafpfaw/Cy1h+VnqT0sP0vtYflZKo/BkSbWoiAGR1jeltrD8rPUHtY0LLWH5WepPSw/S+1h+VlqD8vPUntYfpbKY3CkibUoiMERlrel9rD8LLWHNQ1L7WH5WWoPy89Se1h+ltrD8rPUHpafpfIYHGliLQpicITlbak9LD9L7WFNw1J7WH6W2sPys9Qelp+l9rD8LLWH5WepPAZHmliLghgcYXlbag/Lz1J7WNOw1B6Wn6X2sPwstYflZ6k9LD9L7WH5WSqPwZEm1qIgBkdY3pbaw/Kz1B7WNCy1h+VnqT0sP0vtYflZag/Lz1J7WH6WymNwpIm1KIjBEZa3pfaw/Cy1hzUNS+1h+VlqD8vPUntYfpbaw/Kz1B6Wn6XyGBxpYi0KYnCE5W2pPSw/S+1hTcNSe1h+ltrD8rPUHpafpfaw/Cy1h+VnqTwGR5pYi4IYHGF5W2oPy89Se1jTsNQelp+l9rD8LLWH5WepPSw/S+1h+Vkqj8GRJtaiIAZHWN6W2sPys9Qe1jQstYflZ6k9LD9L7WH5WWoPy89Se1h+lspjcKSJtSiIwRGWt6X2sPwstYc1DUvtYflZag/Lz1J7WH6W2sPys9Qelp+l8hgcaWItCmJwhOVtqT0sP0vtYU3DUntYfpbaw/Kz1B6Wn6X2sPwstYflZ6k8BkeaWIuCGBxheVtqD8vPUntY07DUHpafpfaw/Cy1h+VnqT0sP0vtYflZKo/BkSbWoiAGR1jeltrD8rPUHtY0LLWH5WepPSw/S+1h+VlqD8vPUntYfpbKY3Ck6dquxdlstrsorKuqxF9GLH9L7WH5WWoPaxqW2sPys9Qelp+l9rD8LLWH5WepPSw/S+WpXu+rZgfn2rW85fP53Oq6NjOz5XJp8/l8lMfgCMvbUntYfpbaw5qGpfaw/Cy1h+VnqT0sP0vtYflZag/Lz1J5Y1+rq2cH59q1Gxyt1+tLD57ZbGbr9fpok8ERlrel9rD8LLWHNQ1L7WH5WWoPy89Se1h+ltrD8rPUHpafpfLGvFY/xezgXLt2g6PVamVVVTX+rKoqW61WR5sMjrC8LbWH5WepPaxpWGoPy89Se1h+ltrD8rPUHpafpfaw/CyVN+a1+ilmB+cagyNjcIR1/pbaw/Kz1B7WNCy1h+VnqT0sP0vtYflZag/Lz1J7WH6WymNwpOnaDY74qNrpPCw/S+1h+VlqD2saltrD8rPUHpafpfaw/Cy1h+VnqT0sP0vl8VE1TdducGSmOcFVfGZ1Lly4cOHChQsXLly4cOHChUvZF4/ZwRS6loMjs/3gJz30rPSOebBflYflZ6k9LD9L7WFNw1J7WH6W2sPys9Qelp+l9rD8LLWH5Wedwju2c50dKCvjnqDelfzLiOVnqT0sP0vtYU3DUntYfpbaw/Kz1B6Wn6X2sPwstYflZ53Co+PjnjizSv5lxPKz1B6Wn6X2sKZhqT0sP0vtYflZag/Lz1J7WH6W2sPys07h0fFxTxARERERERERUTYGR0RERERERERElI3BERERERERERERZWNwRERERERERERE2RgcERERERERERFRNgZHRERERERERESUjcERERERERERERFlY3B0Rq1WK5vNZjabae62YFVVNdqqqkq6bGbb5Vsul6OM+Xy+W66xy7ZerxvWarWSLdfYZYu9uq5HWfEyrdfro/99un7qut79Xd/7NTyu0tu0XC5tNpvZfD7vvVyLxcJms5ktFovGn8e/V+nftdV1/UN/r8J6afv5sHx9Hm/xYzS97+L7te96a7sv43XW93HSdl+mvwd9lq3tvky9PsvVdl+mv+996nosxb+jfX+v2h5Lbeuyq7bn6HD7h3htt+WY3/FD179YLAb/LqXXH/9539vZdV+Gx1/fx2v8WIp/Pl2uvsvWdl/GXt/f8bb7Mr5f+j4vxuslfs5ou/1dtd2Xx+wHdd2XQ/ddum7LMb/jh65/yO9S2/XH90vfZWu7L8MyDXm8tt2Xx+wH9f297LPOuu7L+H4Zsq8Xbmvb79KQ5+ywfPG/6dr2Harrd2moV1VV498c8zseanuOz63LQ4V1HXfMvk/b9afP2X1L78t0/2LofZB7jA/9HQ+l92X8uOi77Y0f4+nvzNDn2K7t9TH7PqSNwdGZFZ5sxhY/SSwWi1EDmrqud09SY63QfD63qqokg6Njhh+5qqo6yZNVXddH7QTE/z6sp/V6PXijHbdYLBobtmOHilVVZV84hIZs2ObzeXa913U9+LYul8vszmbbcneVu/50p7jv42W1WrWu67DxHrLzmlu/qvsy+McMTg+tk/jxd6i2+zIsV/x7cajcfTmfz3fWarXqPdAKxestXta+j9tDz9FDHl/L5XL3eIiXZb1eN547+mxb6rpurOP4tgy1Dl1/XddWVVXvx268zuLfgSGPhZwV35dhmY61uu63Puus7b4Myxlfz6Hn2Lb7Mn3u7/N7uV6vdz+TPi7i9df3cdv1uBi6HxTf9/Hjomtd9rHi27VarbK/710d2ncash/Udf3x82Kfuu7L+Xw++Hepz/NC3/2gtvtytVq1/i70sdLn6/R6+hR+b9LlCssy9HEbnvtyb5wN3WfMPZaO3fcJg57437ety0O1Pcfn1uWhwrpO1/Ex+z656w/33zGvKdruy1C8v3GotvvymH2f3H1ZVVVj29n397LtjZ+wLEOeF7uWf8i+D+ljcHRmqQZHcaphj9mwJ7+u5QlPVqUMjrpe2I9trBtvzNqevPuW7hSO2UjGj4N04zPkvj314Chu7OAotYbu8LQZJQ2Ojlnvoa4Nfrrjf6jcfRm/qB/yu5+7TfFO3jHPu+mL5XgdDv29Gjs4imv7HTjmNrY9FvoO2rquPxjHPveOHRzFHTP4aKvt3w99cW92+b4Mz9/HvIEQ35fhHee26+mzXPGwIL7/hj5/5B5Lx+4Hdb0ZcsyL8bZlGDIAD6XPEWP2g9LrP+axFUrvyzH7n13PC0N/x3P3ZXhD45jf9/h2LRaLo4YqwUiHk8e8oRQeD7mfH/pY7fNY6nsbw+3pWoa+j5Gu5/jcuuwqPB5yj9Fjtx/p9R/zHGHWfV+aDR/05O7LY/Z92u7L+I3Bvtvfttce8X7wkDenGByVG4OjM0s9OBrzIjAuTObHDnriAYNqcHTM4cZp4Un/mENUuxqzQxcXL9vY4ts4ZPgRl+6EpBumIRvgqxocDX28tV3/MYek5zbO8c6/YnB07GO3bXA09FBms+4N/tCdu7b78thD0rs+qpZ7F7Or9LGUrkPFgPKYnaeuncChj7G2I4SOfR5Krz8YxwyO0nUTL9fQHf/0vpzP543H/5DnjLbH7NChafg36XqJb+cxH4lJlzV+/PdZvvAxmvjxmi5n3/uz67E0dD8o/uhFbns25DEWPy+kvy/hcTHkvsztOx27H9R2/fFHuPo+LnL3ZXhxHn/0pM/+waHnhSH7QV33ZXw7+w4b2u7L+Db2eW6MB3/x9af3X5/7Mx42jR0c9Xks9X2MxYO/dBm61mVbbc/xbeuyq7CvmntuGLrv03b9y+Wy8dzfZx/j0H0Zlr1Ph+7LIcvVdV+mH1XrOzjKbRPT+6/P/Xloe83gyDcGR2eWcnCUvqui6NiJfCj3mXfF0VDpO6hj/71i3R3zrnyueMAw9namHWud2xFHx3wM8dD1D7mNbe+4pZchO2RtG+ew89O33H2Z7uSNvS/Td2X7lLsv40HnkNt56L4c8rHN3GPp2COOup5nhu48ta2PYw6/7/NxraEv3rrOIzFkQHno92TI73rbfZkegdHndnb9ngwd0Ofuy3R70vd29rkvh/5+ph/PGXPEkdnlx9KY/aDcmxrqIyjHbpvG7ge1Xf8xv+u5j1od8xwbSq9/zH5Q28fLjrmdh97U6LJy56sJ13/MEUfx0Co38Bv6xlvXY2nI82F6rqwxL+zbnuO71mVb6TkX24ZEfR6vh+7Loc+xh+7LIUcndt2XQ/d9+t6Xx/x+xtvgY444imvbBjM48ovB0ZmlGhyNHfCk1pgdibaUH6FTrLd0cDR22Ya+w99W7oWMojHDsXM6x9GxG6Hc9afDsb7r79A73oojjkJD11vuvkwHR0N2fNKfPfYxm7sv4x2WIbfz0M/2HY51DcaGnuPo0HP0kPXedZ1jXkimtR3u3lWfFwVDhnZ9jgzo+1GRQ0POvo/dru3F0G1xP86ylwAAGY9JREFU232ZG+geup191m3fF+HhI0Lhv+P1csxH/boeS0OfM9KPHbWdv2eoFT8v1HXzfFF936U/tO/Ud1+j7/Ur7suhH93pui+Hbtva7st0e9vndrbdl3Fjh2NjznEUlktxjiOz/NGTx74AT5ehz7ps69A5Hodsnw6dR2vsfZkOjoY8dtP1PeYUGOl9eey+j1n34+mYN1Xj9XLMOY7ico9RBke+MTg6s1SDgXQKPnaIFHuqVMOZ3JT/mNLDN8c05AiGPlbbuxlDi98FGrN8uQ1qbA+5X085OMq9uzT2xfgx6+/Ug6P0dg7ZETt0Xw65D3L3ZXo0Wt/aznF0zO3M3Zfxodd9buOhx1L8bmHfQ++7nqOHDuxiK9ye3Lu+fV5spe8Sh4b+jve5/r4717l3neOjEU51X/a5D9reJQ7W0Bcfufsy/bs+t7Prvjxm2xl7uUHPkOeLrsfSmI+qpS9w29ZlW123ZejvuNnhfadjPqqWXv8xH63sc1/2vQ/a7stj9oPa7kuz5u9Zn9vZdl+mzyVDS9d//PwzdP/sVIOjMfs+uWU45nc8dMrB0Zh9n9z1x/fl2CHIMUdah3LnODr2duaGgENvY9e/Gfr68ND2msGRbwyOiIiIiIiIiIgoG4MjIiIiIiIiIiLKxuCIiIiIiIiIiIiyMTgiIiIiIiIiIqJsDI6IiIiIiIiIiCgbgyMiIiIiIiIiIsrG4IiIiIiIiIiIiLIxOCIiIiIiIiIiomwMjoiIiIiIiIiIKBuDIyIiIiIiIiIiysbgiIiIiIiIiIiIsjE4IiIiIiIiIiKibAyOiIiIiIiIiIgoG4MjIiIiIiIiIiLKxuCIiIiIiIiIiIiyMTgiIiK6xq3Xa5vNZrZarRp/Xte1zWbsJhARERFd99gjJCIiusYxOCIiIiKirtgjJCIiusYNGRwtFgubzWa7y3q93v3dcrm89POr1cpms5ktl8tL7mw2s6qqGj9fVZUtl0urqmr3M+lypcszn897L/NisbhkxNeV+5n5fL77u/h25NZHfHuWy2V22eJ1FhfWVdu6iYvXYbrc4f7sus3xbZrNZrvlzK2/sFxty01ERETTj8ERERHRNa7v4GixWFwajMR/H/6/ruvGv4kHLukQYj6fNwYbYYgT/v7QUU+HBkdhCBVKly9cZ/izdHliP7ee4r9PrysdHOWGbXHxumm7T9puZyj8u/g25gZe8/l892fpOozXR/j73PCJiIiIrk8MjoiIiK5x6REq6SV0aOgSBifxEGI+n++OIjLLD3riYUv8s13XGzo0OEq93BAk9tPBUXrd8cAlvf6uwVG43qGDo7afbRscpcsQfrbtyK70NuR+/tBRX0RERDT9GBwRERFd4/occdT2M/EAYrlcNoYjq9VqN8iIhxTpYGrs4Khr2JV+DC396FZ6u3KDo/QSL1/8822Do9VqZVVVHRwGpR9V6/poWNvgKB0Ctf1svE5z/yask9zQiYiIiK5fDI6IiIiucX0/qtbniKMwLAlDpDA0aTu6JS0dHB36yNbQI47S0p8/dMRRWvz3bYOjqqpstVr1HhyFv899xKxtuePrPHTEUXo9ufskHCG1WCw61x8RERFdjxgcERERXeOU5zhaLpdW17XN5/PdMCIe3uTOwRNXVVXjOtLrTDs0ODp0QuqqqhqDonRwlDvhd9t15QZHuZNW9x0cpcvSdd2hPuc4iu8bs/zgKP74IifFJiIiIgZHRERE1zjlt6qFAUU8rGg7iqjto2rpdXTV51vV0m8gC8OY3MfYctcbBkDxR9XCkCdeZ22Do/R29/2o2jHnOIqvJ/fRvPTb1LquLx0wERER0fWNwREREREV0aGPll3FdR36Jrdzru0opvRop/CzXR/TIyIiouvTNPeMiIiI6OxicHTa+g6Owv8TERERmTE4IiIiokK6ysER5QsfW2s7ITkRERFdvxgcERERERERERFRNgZHRERERERERESUjcERERERERERERFlY3BERERERERERETZGBwREREREREREVE2BkdERERERERERJSNwREREREREREREWVjcERERERERERERNkYHBERERERERERUTYGR0RERERERERElI3BERERERERERERZWNwRERERERERERE2RgcERERERERERFRNgZHRERERERERESUjcERERERERERERFlY3BERERERERERETZGBwREREREREREVE2BkdERERERERERJSNwREREREREREREWVjcERERERERERERNkYHBERERERERERUTYGR0RERERERERElI3BERERERERERERZWNwRERERFRSL5nZt83ss2b2P8zsOd/FISIiousdgyMiIiKiErpnZh8yswcyl98ws6f9Fo2IiIiubwyOiEjWfD43M7O6rq2u65Ndz3q9tsVi0bjO61a8jlXrgPVKhzrHx0V4TBffxszebvmhUbi8zsy+4rWAFLrK58rlcmmr1apxndetU+xbsF6pq1Pvx56i1Wp1dstM5xWDI6IBrddrm832vzZVVfEkHbVarWw2m1lVVSe/rsViYbPZzJbL5SinrmubzWa7y2q1Ei3h6auqSr7MqvVaQuG2zGYzm8/nu9/f9Xrd+Ln4dzr8fPoYns/nu7+L/338+EnX2VArLG/uRUyblavtsRx+P1MnrJewntqaz+c7M/6dyf275XLZWK/pvzn0Yjte1nT9Bjt3O+N1G56bl8vlebwwfNj2A6LXvvr/f2Zmt8zsjdYcHr1w+sWJ11u4P2jfVT5X5p4vjin+/biK7bSqU+1bqNZrCcXPiXVd23K5vPQ8W9f17ne6bdvVtT0Yuh3sstq2U13b1LTws7nHRbz9j514+9G2/75er3dmuo+Y+3dVVTW2Mem/OfQ6IV7WdP2G/byu7Xb6uuSc9mPpvGIvgGhA8eDobF6MUGth4x53TjvT1F465A0tFovGTmS8Iz2fz3c7ePHPxb/rdV3vdoDT64h39oZaodzzSpvVVW7nMX5sLxaL3d/H1xdfV9xqtWod9iwWi8a/Wa1Wu53dtusfWlVVu3W7XC6zyxheLJlt75t4eeN/X2TftOZg6Ink7180s38b/cxHT79I8WORFyPn33w+b/yur1Yr9mEmUtv+aDrgCcP/rm1X/Lsebw+O2Q62WaH0eaXLaitsb9I/i9dH+Pv1et3YRrQNw9NtWlz6bxaLRXZwdOxAOd3Wtm03w5thZs1tYte2mmhsDI5I319N5JIpPmIh9256/K5B7t2CeEMS/3ld19mjmcIGNX73It2IxE7YcKXvRAQnbPjTnzdrvpMUljPcjrqud9cbv+CM39GKN5Rd7063mbl3h9J3beJlDes3/NtjanuRbNZch+kOSPouUnx0RLpTEt+uUO7+jAcC4T6Ld37So2Xix0HbkW/K9Zp7PHXtPLYVP87Sddt2FMmhx3jb/Z97xzLdyUyPosn9XPwz4efCYzi+7vQ+HGKFci8A2qyuci/04/u0a2c091haLpfZHeF0Bz28U5t7PBw7OEoHRW2Do/h3JP2ZrhcCRfQx2w+F/qLlZ56OfuaNp1+k8FhMH5Ph9z78XobngPQosfC4Tv88tsPfp7+TuW1m6sTbodz2MbyYS38+3T6G3+VwO+bz+e56255n+2yD2sy2fYX4dsfPc/GLwPS5sW+Hnp/jdRj83P0Wbm+67KXsWyjWa9v+VtsQpa30cdbnOvo8xnP3f/DSIUu8TUqPosltu+KfCT8XP4aHbAe7rFC6neraprbVtk0M66ptiNP1O9H2RkP8GDXbbxdzz5HHDo5y+/i54t+R9Gf67IsRHROPLNLXdX6Gc7pkincE0o13vFPUdohw+LPc37cNjtI/T3dSw8+17cikRzvEVrxhbdvw5q4/DDXiFw3xhjLd0exjxu8I5XaA0neuwg5L2+AgPfQ39w5M17vo8U5S/N+59R3vZIT/DrcjPlIk/Hzu8RO/QIsHUvF15AZH4Xa2DY4U6zXeYY533I8dHOV2vtuuI16n6c/n7p+03Mf54t+tdP2E4v9PHydtv3Ph/4+xUiP3b3P/31busZ0bcMZ1vRhq24HP7eTGj/+43IvQ3EfS4sdo+gIvLGfb7YhfJPZZ/mL6gO23Pd9q+Zlf2PYE2eHnnj3tIoX1nN7H6YvU3OA6/n3O/X3b4Ch9DKaDjPBzbc/d6XLFR0jEw9v0sRCey9IXrm3Ps322QW3moX2F+HbGj//w2G673fElXd9dA+f0eTD8d259x0czxP9dyr7F2PXatb917OAo1GefLl6nbduptvsx93G+9Hcrd+Rr/P/p46Trd+7QdrDLSo3037b9f9vtPvRRtdwQqGv/L/dv0jdJ0sd/20fV0kFY135p7k2R+I2zdNuYu4625SdSxOCI9HkPfK5gcGR2eWc4fqKONyjxhiL+s3Tj0PbuVPouTfr/4XrTDVfuSKf0Z8IL7rajCXJDsniHIF6WsHMXblvXzl3OTI/Gil98pv8m7LRXVTXqI4NdRxzF6y/eEQ9/Hu+o5O63dOcwvHho2/ELj5PcRwnCzkT6oij8fdvtUK3XdCckfqcxve1D1nmf64j/Ox3Wdb1QikuHZuFxmz7u04HGlI44Sh936Yvn3IvpuNxzRPpnuSFQ7jGRe1HXVtdQ0Kw5WEiHrumLs6KPOIoHR493/NwVD47C8336XBbff/G6zf1Otj0G4p+Nfz/i+yn+//h648d325FO8c/Ej//c0QRt50ppe57tsw1qM9v2FXJHToUBR9i+dr3Y7apr4Jz7vU3/vO1o1baBn9e+xdj12rW/1XW0bJ913uc6co/xtvunrfT5NdzO+HE/9SOO4sdduv1vexMtXa7cm2zxn6VDoLbHRNsR4WldQ0Gz5vDbrPm8mjtCnOgU8cgifd4fMbuCj6qZXd5YxRui3DsupzjiKHbiHbf4v9MjjtKNS3q4eFz4+/i2xTvQuR2e3BEXfcx0I292+V3reMAR75geOzjKHd6de3cxLt6Z63r3O3e/pR9Fi4uPOIoPyw+3Nfy7+EVR24ut3HWOWa+eRxy1HY3QNfTLlRtMpX8Wm22/N123OfaGWqHc47nN6ip9TOYGKcHpu3MeL+uh+7vr73O3+9ifSx+/ucd7+Lmi34GtbT8Qatn+2HPRz1zhR9XMmo+R9H6JhyvhZ05xxFHsxPd7/N9tg6O2j42F4qOD0tuWe57tsw1qM3P7Cm37FmHAcehIqz7F25JQ1/Y6Xo5w37YNrkvat4iXZ+h69T7iKP4davv5Q+UGU7PZrPP5u+33pu02990OtlnpOumzXG3lHpO5QUr6RlRX6RsNh+7vrr/vu69y6OfSx2/u8R5+ru8bM0RDY3BENKCuDX7bO0Lh/8O7VfGOdfxuXttOhln+8/C5oz3C9cTvUMWHYafv8sY7z/G7J+lRIPGLzvg2pzt3bR/7iWsz4+WKd1TS2xHWXdswbGjpekyPIkv/PD7SJVxv7gie9M/SQ7bTx0q6w1jX9aUX++nOT9cOmXq9prcvrLvczmPXO3pdO9/pdYTbH66v6+dzH81oe6yHdZPbucrdX2G5c8Om+PGTXsdQK3cbD1lt5V5gxo+HriPm2oZI8TvO6TvDaelzQPr70GeI03aUUO65KncdQ17kufdV2w+FXm/b8xnF3TOzh6Kf+fDpF6ltiJM+Z8bbg/R5JXeEY3r0YPrCL902pn+W3sfpUb3xMKDtMZc+18TPZel2Pfc822cb1GWmz//x8obbGg8+ci/Ejyldj/Gypn+ePofGz8Pp80gp+xaK9Zrb3wrrLvec0nYE5dB9usVi0bi+tp/P3f50W58+v+a2kW3brvj3Nb1dQ7eDXVZ6Gw9ZbbUNM3OPx9x+c25blDtCt+v3LvcRu67bnavP4zr9WF/b433McwRRVwyOiET1fTGkKvdu/KF36Et9AdX3KIpzaui7hKfIa70eOuSaxpe+GL+q559zfCezxOe8bO+15jerPWJmnzCzPzCztyR/95zPIpr1P2JMWW44fugd+lJfQF31vsJVVMK+hdd6bfs4HulKhyRX8fwTjnw7p8IQnOhUMTgiEnUOO4Ml7NzlYnB0mqa4Xokm27PWHBDlLq81s7/1WsBtHoOjY2JwdHWVsG8xxfVKRFRSDI6IiIiISuhpM/uI5YdG7zOzr/ktGhEREV3fGBwRERERldQLZvaPZvZZ257/6Bkzu++6RERERHSNY3BERERERERERETZGBwRkaz4W1A4QR8REU2x9Xrd+Jp2Otw5ryfv8zcREZUQgyMikhW+Wvccv1FruVxeWu62r5OOv1Y4/jrhUPhWsb4nyO76ytr4a3bjE72GP093aNOvm2WAR0SkLzwHn+MXEFRV1Vju+ITn6TdYxduexWJxaZsTvlWs6wTZ4evMD20Tc9us9M/i6+la1nC96TY7/ru2r1BPv8Gr78m/j9mWh+vNfUsu23IiKikGR0REtt95i3cO08FRXFVVjXec0x3b5XLZe3AUX2dsxTvzq9Xq0mArtzNb1/VZvpAhIqKrqaqqxgAjHRzF25Xw5kjb4Ce8SdI2XFmtVju7a5sY3rxJByhhcBK+MS0dHLUta26bGf9cWAe5ct/QFm5nV8duy3PfVMi2nIhKi8ER0cBy72zF7wyFHYX0KJWwUxB2VsKOQ/wuVGyEn4vf0Ux3ONKdqXgnJf65+F23YKU7cPFXF8f/HX+le/r17vHyxDs5uaNw4uuJlytnpztR6TuB8fV33a7lctn4+Fz42dzOZNgBje/XrsFRetvj5Q07mH0HR3HxzuZisWgMpNKvlz52cBSvt3hYFj/m4utNf77Er7gmIm1tz5nx9iSUPkfXdZ19fs4d0ZE+v4RtWtc2oW07km53c8OG+Lm7a5uaDg/i5ZnP543lbBuYhD8Py5Wz0zce4ufh2I33FXK3q6qqnZPb5seFNz5y27DcdiW97eF64qFQ2+AovJESr4dcYfuWbufCeshdT9eyhuvKHakTfibdp4mvMx0SpdvjQw3Zlh87OGrblrfd/2zLiWhMDI6IBhZ2KOIdjnhHKPx3bgcp3oGK/9vs8lAm1PVOVW5wFK43/Fy6Y9X2zqFycJS+qIiLlyveqTk0OFosFtllDrc/HdaEj4ult7utcB3hxVK8fnP3Zfpn4Wf7vrvatQyh9AVF7simro+qtR1an3vHM17/6Yuc+OfTHV4immbx83B4Pqjreve8Ev937rko9/wcyr0wN7v8YvvQ4CjdjsTPT/EbKKcaHIXn20ODozAM6js4Wq1Wl5Y53g9Ihyjx/kT6xlGucB3h41qHBkfxn8U/Gw9E2gZHuW1Lbl117bOE7Xn6kbhDyxr+fXpfxtvr3LpqGxz1PQJo6La8bXB0zLa8bZ8v/Xm25UQ0NAZHRANLjyDKnf+mbdiQHl2UvpuYDpLS6+ozOAo7JOHn2nZYcssdD47iP4+HO/Gy5wZH6fAlLbyACDusOTu+zfG6yQ1r0uWPb1dYN+kQKVe8sxXeQe57xFH87+Md6SGDo/hd8/h2Dz3iKC5+B7pr2XN2+gIsPmKOnU2i6Zc7kjY9sqhr2NC2fQl/l76QT6/r0OAo3Y6kz7fp0afxdcSDo9z2O12mMARKB0dhmNE1OArb5jY7PSom/Fw6rMktf+78OOmbUrni5/GuI3pC6f5J+Pfx+h5zxFHuyOt0fYR/Gx/h1WdZzZpHQafrMvemUtvgqM8RR8dsy3ODo7gh2/KuIRXbciIaE4MjooHF77ym78bGtR1x1PZCP97ZafsY1KHBUdhhOfTu3dgjjsK/zS1n7siguHAOg/SorbYXCfHRL13LnK733JCpzxFH8c93DY7Sk4vGA6v0zw51zNFmuWVOS3cgQ0OPOIp3WtnZJLoexc8/4bmk7QVu2xFHbc8V8fNL28egDg2OctuRUxxxFL8pEC9nOOFz1+Ao/Fybnd7m+OPVbcucW+/pkKnvEUfh57uGgGHoEu/jhIFV/HOH1oNZfpuY+7N4naT7OfH19lnW9Dr6vAGTM/qe4+iYbfmhwdGQbXnXEUdsy4loTAyOiAaWOxInd46GtqFB27d8pDsc8Tu64bpy746GnYJ4hzPdmVCe46jriKPw34cGR7kXBm0vEnK3N13HuSOO0mVK111a1w5o7uis3M5h+i0t8bKkw5i4Ljte5+lOXtth+vFjJ1fbi5DcOY7ix07bO+RENL3SIzPiQU/6HJN7Lso9P4diL76e8HwTBkLp8078MZvcdkR9jqN42dPBUfyx87aBSe7ImfS/46Fc7rk2921nuYFYes7A3H5GKB0apEcc5ba3ufu27xGw6beqpfdp7iPX4Tam1x9vZ7uWNfetZLmhWm7bnBuUtQ1j4o7dlucGR2O25bl9PrblRDQ2BkdEZ97U3zXK7bS2DWBKrs/H5Uos905n27ufRESnqutbsqZQ23luuo5EOafO+Xbkjkg6t9iWE9HYzu+Zj4iIiIiIiIiIriQGR0RERERERERElI3BERERERERERERZWNwRERERERERERE2RgcERERERERERFRNgZHRERERERERESUjcERERERERERERFlY3BERERERERERETZGBwREREREREREVE2BkdERERERERERJSNwREREREREREREWVjcERERERERERERNkYHBERERERERERUTYGR0RERERERERElI3BERERERERERERZWNwRERERERERERE2RgcERERERERERFRNgZHRERERERERESUjcERERERERERERFlY3BERERERERERETZ/i8HRgNgSgv8fQAAAABJRU5ErkJggg=="/>
          <p:cNvSpPr>
            <a:spLocks noChangeAspect="1" noChangeArrowheads="1"/>
          </p:cNvSpPr>
          <p:nvPr/>
        </p:nvSpPr>
        <p:spPr bwMode="auto">
          <a:xfrm>
            <a:off x="4712519" y="3581996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156176" y="843558"/>
            <a:ext cx="2124249" cy="1728191"/>
          </a:xfrm>
          <a:prstGeom prst="rect">
            <a:avLst/>
          </a:prstGeom>
          <a:solidFill>
            <a:schemeClr val="bg1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1400" b="1" dirty="0">
                <a:solidFill>
                  <a:srgbClr val="C00000"/>
                </a:solidFill>
              </a:rPr>
              <a:t>НЦ ОМЗ РКС</a:t>
            </a:r>
          </a:p>
          <a:p>
            <a:pPr algn="ctr">
              <a:defRPr/>
            </a:pPr>
            <a:r>
              <a:rPr lang="ru-RU" altLang="ru-RU" sz="1400" b="1" dirty="0">
                <a:solidFill>
                  <a:srgbClr val="C00000"/>
                </a:solidFill>
              </a:rPr>
              <a:t>(</a:t>
            </a:r>
            <a:r>
              <a:rPr lang="ru-RU" altLang="ru-RU" sz="1400" b="1" dirty="0" err="1">
                <a:solidFill>
                  <a:srgbClr val="C00000"/>
                </a:solidFill>
              </a:rPr>
              <a:t>геопортал</a:t>
            </a:r>
            <a:r>
              <a:rPr lang="ru-RU" altLang="ru-RU" sz="1400" b="1" dirty="0">
                <a:solidFill>
                  <a:srgbClr val="C00000"/>
                </a:solidFill>
              </a:rPr>
              <a:t> </a:t>
            </a:r>
            <a:r>
              <a:rPr lang="ru-RU" altLang="ru-RU" sz="1400" b="1" dirty="0" err="1">
                <a:solidFill>
                  <a:srgbClr val="C00000"/>
                </a:solidFill>
              </a:rPr>
              <a:t>Роскосмоса</a:t>
            </a:r>
            <a:r>
              <a:rPr lang="ru-RU" altLang="ru-RU" sz="1400" b="1" dirty="0">
                <a:solidFill>
                  <a:srgbClr val="C00000"/>
                </a:solidFill>
              </a:rPr>
              <a:t>)</a:t>
            </a:r>
            <a:br>
              <a:rPr lang="ru-RU" altLang="ru-RU" sz="1400" b="1" dirty="0">
                <a:solidFill>
                  <a:srgbClr val="C00000"/>
                </a:solidFill>
              </a:rPr>
            </a:br>
            <a:endParaRPr lang="ru-RU" altLang="ru-RU" sz="1400" b="1" dirty="0">
              <a:solidFill>
                <a:srgbClr val="C000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7544" y="843558"/>
            <a:ext cx="2808288" cy="4111972"/>
          </a:xfrm>
          <a:prstGeom prst="rect">
            <a:avLst/>
          </a:prstGeom>
          <a:solidFill>
            <a:schemeClr val="bg1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40"/>
          <p:cNvSpPr txBox="1">
            <a:spLocks noChangeArrowheads="1"/>
          </p:cNvSpPr>
          <p:nvPr/>
        </p:nvSpPr>
        <p:spPr bwMode="auto">
          <a:xfrm>
            <a:off x="754881" y="851074"/>
            <a:ext cx="2520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Зарубежные центры распространения данных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347269" y="843558"/>
            <a:ext cx="2736899" cy="4111971"/>
          </a:xfrm>
          <a:prstGeom prst="rect">
            <a:avLst/>
          </a:prstGeom>
          <a:solidFill>
            <a:schemeClr val="bg1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8"/>
          <p:cNvSpPr txBox="1">
            <a:spLocks noChangeArrowheads="1"/>
          </p:cNvSpPr>
          <p:nvPr/>
        </p:nvSpPr>
        <p:spPr bwMode="auto">
          <a:xfrm>
            <a:off x="3347269" y="843558"/>
            <a:ext cx="29527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Росгидромет</a:t>
            </a:r>
          </a:p>
          <a:p>
            <a:pPr algn="ctr" eaLnBrk="1" hangingPunct="1"/>
            <a:r>
              <a:rPr lang="ru-RU" alt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(НИЦ «Планета»)</a:t>
            </a:r>
            <a:endParaRPr lang="ru-RU" altLang="ru-RU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9"/>
          <p:cNvSpPr txBox="1">
            <a:spLocks noChangeArrowheads="1"/>
          </p:cNvSpPr>
          <p:nvPr/>
        </p:nvSpPr>
        <p:spPr bwMode="auto">
          <a:xfrm>
            <a:off x="3563615" y="2508706"/>
            <a:ext cx="1368425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900" b="1" i="1" dirty="0">
                <a:latin typeface="Arial" panose="020B0604020202020204" pitchFamily="34" charset="0"/>
                <a:cs typeface="Arial" panose="020B0604020202020204" pitchFamily="34" charset="0"/>
              </a:rPr>
              <a:t>Отечественные</a:t>
            </a:r>
          </a:p>
          <a:p>
            <a:pPr eaLnBrk="1" hangingPunct="1"/>
            <a:r>
              <a:rPr lang="ru-RU" altLang="ru-RU" sz="900" b="1" i="1" dirty="0">
                <a:latin typeface="Arial" panose="020B0604020202020204" pitchFamily="34" charset="0"/>
                <a:cs typeface="Arial" panose="020B0604020202020204" pitchFamily="34" charset="0"/>
              </a:rPr>
              <a:t>спутники:</a:t>
            </a:r>
          </a:p>
          <a:p>
            <a:pPr eaLnBrk="1" hangingPunct="1"/>
            <a:endParaRPr lang="ru-RU" alt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Ресурс-П №1</a:t>
            </a:r>
          </a:p>
          <a:p>
            <a:pPr eaLnBrk="1" hangingPunct="1"/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Ресурс-П №2</a:t>
            </a:r>
          </a:p>
          <a:p>
            <a:pPr eaLnBrk="1" hangingPunct="1"/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Ресурс-П №3</a:t>
            </a:r>
          </a:p>
          <a:p>
            <a:pPr eaLnBrk="1" hangingPunct="1"/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Метеор-М</a:t>
            </a:r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№2</a:t>
            </a:r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Метеор-М</a:t>
            </a:r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en-US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-2, 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2-3, 2-4</a:t>
            </a:r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Канопус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-В</a:t>
            </a:r>
            <a:r>
              <a:rPr lang="en-US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№1</a:t>
            </a:r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Канопус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-В-ИК</a:t>
            </a:r>
          </a:p>
          <a:p>
            <a:pPr eaLnBrk="1" hangingPunct="1"/>
            <a:r>
              <a:rPr lang="ru-RU" alt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Канопус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-В №3</a:t>
            </a:r>
          </a:p>
          <a:p>
            <a:pPr eaLnBrk="1" hangingPunct="1"/>
            <a:r>
              <a:rPr lang="ru-RU" alt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Канопус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-В №4</a:t>
            </a:r>
          </a:p>
          <a:p>
            <a:pPr eaLnBrk="1" hangingPunct="1"/>
            <a:r>
              <a:rPr lang="ru-RU" alt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Канопус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-В №5</a:t>
            </a:r>
          </a:p>
          <a:p>
            <a:pPr eaLnBrk="1" hangingPunct="1"/>
            <a:r>
              <a:rPr lang="ru-RU" alt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Канопус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-В №6</a:t>
            </a:r>
            <a:endParaRPr lang="en-US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Электро-Л 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№2,3,4</a:t>
            </a:r>
            <a:endParaRPr lang="en-US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Арктика-М 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1, 3</a:t>
            </a:r>
            <a:endParaRPr lang="en-US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50"/>
          <p:cNvSpPr txBox="1">
            <a:spLocks noChangeArrowheads="1"/>
          </p:cNvSpPr>
          <p:nvPr/>
        </p:nvSpPr>
        <p:spPr bwMode="auto">
          <a:xfrm>
            <a:off x="4788024" y="2508706"/>
            <a:ext cx="1441450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900" b="1" i="1" dirty="0">
                <a:latin typeface="Arial" panose="020B0604020202020204" pitchFamily="34" charset="0"/>
                <a:cs typeface="Arial" panose="020B0604020202020204" pitchFamily="34" charset="0"/>
              </a:rPr>
              <a:t>Зарубежные</a:t>
            </a:r>
          </a:p>
          <a:p>
            <a:pPr eaLnBrk="1" hangingPunct="1"/>
            <a:r>
              <a:rPr lang="ru-RU" altLang="ru-RU" sz="900" b="1" i="1" dirty="0">
                <a:latin typeface="Arial" panose="020B0604020202020204" pitchFamily="34" charset="0"/>
                <a:cs typeface="Arial" panose="020B0604020202020204" pitchFamily="34" charset="0"/>
              </a:rPr>
              <a:t>спутники:</a:t>
            </a:r>
          </a:p>
          <a:p>
            <a:pPr eaLnBrk="1" hangingPunct="1"/>
            <a:endParaRPr lang="ru-RU" altLang="ru-RU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HIMAWARI-8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/9</a:t>
            </a:r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AQUA</a:t>
            </a:r>
          </a:p>
          <a:p>
            <a:pPr eaLnBrk="1" hangingPunct="1"/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TERRA</a:t>
            </a:r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NOAA 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,16,18,19</a:t>
            </a:r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Suomi</a:t>
            </a:r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 NPP</a:t>
            </a:r>
          </a:p>
          <a:p>
            <a:pPr eaLnBrk="1" hangingPunct="1"/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JPSS1 (</a:t>
            </a:r>
            <a:r>
              <a:rPr lang="en-US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NOAA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METOP-B</a:t>
            </a:r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GOES-E</a:t>
            </a:r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GOES-W</a:t>
            </a:r>
          </a:p>
          <a:p>
            <a:pPr eaLnBrk="1" hangingPunct="1"/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MTSAT 2</a:t>
            </a:r>
          </a:p>
          <a:p>
            <a:pPr eaLnBrk="1" hangingPunct="1"/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METEOSAT 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METEOSAT 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METEOSAT 10</a:t>
            </a:r>
          </a:p>
          <a:p>
            <a:pPr eaLnBrk="1" hangingPunct="1"/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METEOSAT 1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Блок-схема: альтернативный процесс 55"/>
          <p:cNvSpPr/>
          <p:nvPr/>
        </p:nvSpPr>
        <p:spPr>
          <a:xfrm>
            <a:off x="611560" y="1419400"/>
            <a:ext cx="1440160" cy="1454397"/>
          </a:xfrm>
          <a:prstGeom prst="flowChartAlternateProcess">
            <a:avLst/>
          </a:prstGeom>
          <a:solidFill>
            <a:schemeClr val="bg1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 (</a:t>
            </a:r>
            <a:r>
              <a:rPr lang="ru-RU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США</a:t>
            </a:r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a-DK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LANDSAT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a-DK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,5,7,8</a:t>
            </a: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,9</a:t>
            </a:r>
            <a:endParaRPr lang="da-DK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EO-1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ORBVIEW-3</a:t>
            </a: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</a:t>
            </a:r>
            <a:b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</a:t>
            </a:r>
            <a:b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Suomi</a:t>
            </a: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NPP</a:t>
            </a:r>
            <a:b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JPSS1(NOAA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ru-RU" sz="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JPSS2(NOAA-21)</a:t>
            </a: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Блок-схема: альтернативный процесс 56"/>
          <p:cNvSpPr/>
          <p:nvPr/>
        </p:nvSpPr>
        <p:spPr>
          <a:xfrm>
            <a:off x="611560" y="3015960"/>
            <a:ext cx="1440160" cy="1081974"/>
          </a:xfrm>
          <a:prstGeom prst="flowChartAlternateProcess">
            <a:avLst/>
          </a:prstGeom>
          <a:solidFill>
            <a:schemeClr val="bg1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ru-RU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(Европа)</a:t>
            </a:r>
            <a:endParaRPr 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LANDSAT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EO-1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SENTINEL-1A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,1</a:t>
            </a: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SENTINEL-2A,2B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SENTINEL-3A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SENTINEL-5P</a:t>
            </a: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Блок-схема: альтернативный процесс 57"/>
          <p:cNvSpPr/>
          <p:nvPr/>
        </p:nvSpPr>
        <p:spPr>
          <a:xfrm>
            <a:off x="2123801" y="1434480"/>
            <a:ext cx="1037135" cy="647700"/>
          </a:xfrm>
          <a:prstGeom prst="flowChartAlternateProcess">
            <a:avLst/>
          </a:prstGeom>
          <a:solidFill>
            <a:schemeClr val="bg1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 (</a:t>
            </a:r>
            <a:r>
              <a:rPr lang="ru-RU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США</a:t>
            </a:r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</a:t>
            </a: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Блок-схема: альтернативный процесс 58"/>
          <p:cNvSpPr/>
          <p:nvPr/>
        </p:nvSpPr>
        <p:spPr>
          <a:xfrm>
            <a:off x="2124894" y="2211512"/>
            <a:ext cx="1036012" cy="576262"/>
          </a:xfrm>
          <a:prstGeom prst="flowChartAlternateProcess">
            <a:avLst/>
          </a:prstGeom>
          <a:solidFill>
            <a:schemeClr val="bg1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NCAR (</a:t>
            </a:r>
            <a:r>
              <a:rPr lang="ru-RU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США</a:t>
            </a:r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Метеоданные </a:t>
            </a:r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NCEP</a:t>
            </a: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924027" y="1427138"/>
            <a:ext cx="2016125" cy="288032"/>
          </a:xfrm>
          <a:prstGeom prst="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ЕЦ НИЦ «Планета» (Москва)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924027" y="1817192"/>
            <a:ext cx="2016125" cy="258018"/>
          </a:xfrm>
          <a:prstGeom prst="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900" b="1" dirty="0">
                <a:solidFill>
                  <a:srgbClr val="C00000"/>
                </a:solidFill>
              </a:rPr>
              <a:t>СЦ НИЦ «Планета</a:t>
            </a:r>
            <a:r>
              <a:rPr lang="ru-RU" altLang="ru-RU" sz="800" b="1" dirty="0">
                <a:solidFill>
                  <a:srgbClr val="C00000"/>
                </a:solidFill>
              </a:rPr>
              <a:t>» (Новосибирск)</a:t>
            </a:r>
          </a:p>
          <a:p>
            <a:pPr algn="ctr">
              <a:defRPr/>
            </a:pPr>
            <a:endParaRPr lang="ru-RU" altLang="ru-RU" sz="800" b="1" dirty="0">
              <a:solidFill>
                <a:srgbClr val="FFFFFF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924027" y="2147218"/>
            <a:ext cx="2016125" cy="257894"/>
          </a:xfrm>
          <a:prstGeom prst="rect">
            <a:avLst/>
          </a:prstGeom>
          <a:solidFill>
            <a:schemeClr val="bg1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ДЦ НИЦ «Планета» (Хабаровск)</a:t>
            </a: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478" y="1427137"/>
            <a:ext cx="321085" cy="288033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Блок-схема: альтернативный процесс 67"/>
          <p:cNvSpPr/>
          <p:nvPr/>
        </p:nvSpPr>
        <p:spPr>
          <a:xfrm>
            <a:off x="611560" y="4280689"/>
            <a:ext cx="1440160" cy="504825"/>
          </a:xfrm>
          <a:prstGeom prst="flowChartAlternateProcess">
            <a:avLst/>
          </a:prstGeom>
          <a:solidFill>
            <a:schemeClr val="bg1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VITO (</a:t>
            </a:r>
            <a:r>
              <a:rPr lang="ru-RU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Бельгия</a:t>
            </a:r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73"/>
          <p:cNvSpPr txBox="1">
            <a:spLocks noChangeArrowheads="1"/>
          </p:cNvSpPr>
          <p:nvPr/>
        </p:nvSpPr>
        <p:spPr bwMode="auto">
          <a:xfrm>
            <a:off x="6264175" y="1578734"/>
            <a:ext cx="2052241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Ресурс-П №1</a:t>
            </a:r>
          </a:p>
          <a:p>
            <a:pPr eaLnBrk="1" hangingPunct="1"/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Ресурс-П №2</a:t>
            </a:r>
          </a:p>
          <a:p>
            <a:pPr eaLnBrk="1" hangingPunct="1"/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Ресурс-П №3</a:t>
            </a:r>
          </a:p>
          <a:p>
            <a:pPr eaLnBrk="1" hangingPunct="1"/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Метеор-М</a:t>
            </a:r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№2</a:t>
            </a:r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Метеор-М</a:t>
            </a:r>
            <a:r>
              <a:rPr lang="en-US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en-US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Канопус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-В №1 </a:t>
            </a:r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Канопус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-В</a:t>
            </a:r>
          </a:p>
          <a:p>
            <a:pPr eaLnBrk="1" hangingPunct="1"/>
            <a:r>
              <a:rPr lang="ru-RU" altLang="ru-RU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Канопус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-В-ИК</a:t>
            </a:r>
            <a:endParaRPr lang="ru-RU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Канопус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-В №3</a:t>
            </a:r>
          </a:p>
          <a:p>
            <a:pPr eaLnBrk="1" hangingPunct="1"/>
            <a:r>
              <a:rPr lang="ru-RU" alt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Канопус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-В №4</a:t>
            </a:r>
          </a:p>
          <a:p>
            <a:pPr eaLnBrk="1" hangingPunct="1"/>
            <a:r>
              <a:rPr lang="ru-RU" alt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Канопус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-В №5</a:t>
            </a:r>
            <a:endParaRPr lang="en-US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Канопус</a:t>
            </a:r>
            <a:r>
              <a:rPr lang="ru-RU" alt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-В №</a:t>
            </a:r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</a:p>
          <a:p>
            <a:pPr eaLnBrk="1" hangingPunct="1"/>
            <a:r>
              <a:rPr lang="ru-RU" alt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БКА </a:t>
            </a:r>
            <a:endParaRPr lang="en-US" alt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677" y="1794147"/>
            <a:ext cx="321085" cy="288033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676" y="2147218"/>
            <a:ext cx="321085" cy="288033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6156174" y="2643758"/>
            <a:ext cx="2124249" cy="811851"/>
          </a:xfrm>
          <a:prstGeom prst="rect">
            <a:avLst/>
          </a:prstGeom>
          <a:solidFill>
            <a:schemeClr val="bg1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ДАННЫЕ, </a:t>
            </a:r>
            <a:b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ЗАГРУЖАЕМЫЕ ПОЛЬЗОВАТЕЛЯМИ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-20538"/>
            <a:ext cx="8136904" cy="1008112"/>
          </a:xfrm>
        </p:spPr>
        <p:txBody>
          <a:bodyPr>
            <a:noAutofit/>
          </a:bodyPr>
          <a:lstStyle/>
          <a:p>
            <a:r>
              <a:rPr lang="ru-RU" sz="2700" b="1" i="1" dirty="0">
                <a:solidFill>
                  <a:srgbClr val="25314F"/>
                </a:solidFill>
              </a:rPr>
              <a:t>Основные источники данных </a:t>
            </a:r>
          </a:p>
        </p:txBody>
      </p:sp>
      <p:pic>
        <p:nvPicPr>
          <p:cNvPr id="31" name="Picture 4" descr="logo_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" y="4922915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Блок-схема: альтернативный процесс 29"/>
          <p:cNvSpPr/>
          <p:nvPr/>
        </p:nvSpPr>
        <p:spPr>
          <a:xfrm>
            <a:off x="2124894" y="2899543"/>
            <a:ext cx="1036012" cy="576262"/>
          </a:xfrm>
          <a:prstGeom prst="flowChartAlternateProcess">
            <a:avLst/>
          </a:prstGeom>
          <a:solidFill>
            <a:schemeClr val="bg1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NSMC CMA (</a:t>
            </a:r>
            <a:r>
              <a:rPr lang="ru-RU" sz="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КНР</a:t>
            </a:r>
            <a:r>
              <a:rPr lang="en-US" sz="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FY-3D</a:t>
            </a:r>
            <a:endParaRPr lang="ru-RU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70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4" y="818251"/>
            <a:ext cx="4406746" cy="24933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75" y="771550"/>
            <a:ext cx="4291621" cy="2428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63" y="2920020"/>
            <a:ext cx="4475057" cy="22122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6" y="2709866"/>
            <a:ext cx="4366182" cy="247044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9614" y="1866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0800000">
            <a:off x="8316415" y="4777612"/>
            <a:ext cx="819743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8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>
                <a:solidFill>
                  <a:srgbClr val="25314F"/>
                </a:solidFill>
              </a:rPr>
              <a:t>8</a:t>
            </a:fld>
            <a:endParaRPr lang="ru-RU">
              <a:solidFill>
                <a:srgbClr val="25314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2709866"/>
            <a:ext cx="3353371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0" y="2685569"/>
            <a:ext cx="2771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VIIRS</a:t>
            </a:r>
            <a:r>
              <a:rPr lang="ru-RU" sz="1000" i="1" dirty="0" smtClean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 </a:t>
            </a:r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покрытие за 15 сентября </a:t>
            </a:r>
            <a:r>
              <a:rPr lang="ru-RU" sz="1000" i="1" dirty="0" smtClean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202</a:t>
            </a:r>
            <a:r>
              <a:rPr lang="en-US" sz="1000" i="1" dirty="0" smtClean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4</a:t>
            </a:r>
            <a:endParaRPr lang="ru-RU" sz="1000" i="1" dirty="0">
              <a:solidFill>
                <a:srgbClr val="5B5B5B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-15960" y="4929518"/>
            <a:ext cx="3353371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0" y="4917817"/>
            <a:ext cx="29878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LANDSAT</a:t>
            </a:r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покрытие за 9-15 сентября </a:t>
            </a:r>
            <a:r>
              <a:rPr lang="ru-RU" sz="1000" i="1" dirty="0" smtClean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202</a:t>
            </a:r>
            <a:r>
              <a:rPr lang="en-US" sz="1000" i="1" dirty="0" smtClean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4</a:t>
            </a:r>
            <a:endParaRPr lang="ru-RU" sz="1000" i="1" dirty="0">
              <a:solidFill>
                <a:srgbClr val="5B5B5B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574823" y="4929518"/>
            <a:ext cx="3525569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574823" y="2704015"/>
            <a:ext cx="3353371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574822" y="2685569"/>
            <a:ext cx="27334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КМСС</a:t>
            </a:r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покрытие за </a:t>
            </a:r>
            <a:r>
              <a:rPr lang="en-US" sz="1000" i="1" dirty="0" smtClean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09</a:t>
            </a:r>
            <a:r>
              <a:rPr lang="ru-RU" sz="1000" i="1" dirty="0" smtClean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-15 </a:t>
            </a:r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сентября </a:t>
            </a:r>
            <a:r>
              <a:rPr lang="ru-RU" sz="1000" i="1" dirty="0" smtClean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202</a:t>
            </a:r>
            <a:r>
              <a:rPr lang="en-US" sz="1000" i="1" dirty="0" smtClean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4</a:t>
            </a:r>
            <a:endParaRPr lang="ru-RU" sz="1000" i="1" dirty="0">
              <a:solidFill>
                <a:srgbClr val="5B5B5B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4822" y="4917817"/>
            <a:ext cx="3021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SENTINEL-2</a:t>
            </a:r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покрытие за 9-15 </a:t>
            </a:r>
            <a:r>
              <a:rPr lang="ru-RU" sz="1000" i="1" dirty="0" smtClean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августа</a:t>
            </a:r>
            <a:r>
              <a:rPr lang="ru-RU" sz="1000" i="1" dirty="0" smtClean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2024</a:t>
            </a:r>
            <a:endParaRPr lang="ru-RU" sz="1000" i="1" dirty="0">
              <a:solidFill>
                <a:srgbClr val="5B5B5B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123478"/>
            <a:ext cx="6912768" cy="648072"/>
          </a:xfrm>
        </p:spPr>
        <p:txBody>
          <a:bodyPr>
            <a:noAutofit/>
          </a:bodyPr>
          <a:lstStyle/>
          <a:p>
            <a: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</a:t>
            </a:r>
            <a:b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700" b="1" i="1" dirty="0">
                <a:solidFill>
                  <a:srgbClr val="25314F"/>
                </a:solidFill>
              </a:rPr>
              <a:t>екущих</a:t>
            </a:r>
            <a: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зон покрытия данными уровня </a:t>
            </a:r>
            <a:r>
              <a:rPr lang="en-US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L1B</a:t>
            </a:r>
            <a:endParaRPr lang="ru-RU" sz="1700" b="1" i="1" dirty="0">
              <a:solidFill>
                <a:srgbClr val="253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logo_s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51470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73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E5CBCC-B067-4E34-8006-2C07E646A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90906"/>
            <a:ext cx="4572000" cy="20443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25E2C7-7772-4445-8A83-CD1600676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90" y="1143504"/>
            <a:ext cx="4549370" cy="179093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-27888" y="-20538"/>
            <a:ext cx="9171887" cy="792088"/>
          </a:xfrm>
          <a:prstGeom prst="rect">
            <a:avLst/>
          </a:prstGeom>
          <a:gradFill flip="none" rotWithShape="1">
            <a:gsLst>
              <a:gs pos="0">
                <a:srgbClr val="B4BBF2">
                  <a:alpha val="50000"/>
                </a:srgbClr>
              </a:gs>
              <a:gs pos="46000">
                <a:schemeClr val="accent1">
                  <a:tint val="44500"/>
                  <a:satMod val="160000"/>
                  <a:alpha val="50000"/>
                </a:schemeClr>
              </a:gs>
              <a:gs pos="100000">
                <a:schemeClr val="accent1">
                  <a:tint val="23500"/>
                  <a:satMod val="160000"/>
                  <a:lumMod val="0"/>
                  <a:lumOff val="100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http://sci-vega.ru/geosmis/smismap_print/make.pl?format=png&amp;id=3bcac9ebea76c51ea1829a80ff1a50b5&amp;lang=r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43558"/>
            <a:ext cx="4572000" cy="2094928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sci-vega.ru/geosmis/smismap_print/make.pl?format=png&amp;id=5c26f134634cf5534a1eb3062810718c&amp;lang=r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" y="3090906"/>
            <a:ext cx="4555398" cy="204757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-701" y="2704967"/>
            <a:ext cx="3353371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173" y="2692265"/>
            <a:ext cx="2771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ТЕМПЕРАТУРА</a:t>
            </a:r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морской поверхности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14787" y="4900723"/>
            <a:ext cx="2355711" cy="234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2690636"/>
            <a:ext cx="2664295" cy="24534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173" y="4889022"/>
            <a:ext cx="26277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Вегетационный индекс </a:t>
            </a:r>
            <a:r>
              <a:rPr lang="en-US" sz="1000" b="1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NDVI</a:t>
            </a:r>
            <a:endParaRPr lang="ru-RU" sz="1000" i="1" dirty="0">
              <a:solidFill>
                <a:srgbClr val="5B5B5B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72000" y="4931201"/>
            <a:ext cx="2880319" cy="20813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588932" y="4919500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«Ледовый» синтез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4B280-ADB9-4155-A9C7-71B810AF0390}" type="slidenum">
              <a:rPr lang="ru-RU" smtClean="0">
                <a:solidFill>
                  <a:srgbClr val="25314F"/>
                </a:solidFill>
              </a:rPr>
              <a:t>9</a:t>
            </a:fld>
            <a:endParaRPr lang="ru-RU">
              <a:solidFill>
                <a:srgbClr val="25314F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14787" y="699755"/>
            <a:ext cx="9158787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5430" y="813361"/>
            <a:ext cx="90530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2/3 ПРОДУКТОВ ВТОРОГО УРОВНЯ ФОРМИРУЕТСЯ ДИНАМИЧЕСКИ В РЕЖИМЕ ОНЛАЙН (</a:t>
            </a:r>
            <a:r>
              <a:rPr lang="ru-RU" sz="9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всего в системе формируется более 1000 продуктов</a:t>
            </a:r>
            <a:r>
              <a:rPr lang="ru-RU" sz="1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51470"/>
            <a:ext cx="8424936" cy="648072"/>
          </a:xfrm>
        </p:spPr>
        <p:txBody>
          <a:bodyPr>
            <a:noAutofit/>
          </a:bodyPr>
          <a:lstStyle/>
          <a:p>
            <a: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п</a:t>
            </a:r>
            <a:r>
              <a:rPr lang="ru-RU" sz="1700" b="1" i="1" dirty="0">
                <a:solidFill>
                  <a:srgbClr val="25314F"/>
                </a:solidFill>
              </a:rPr>
              <a:t>родуктов уровня 2</a:t>
            </a:r>
            <a: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7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</a:t>
            </a:r>
            <a:r>
              <a:rPr lang="ru-RU" sz="1500" b="1" i="1" dirty="0" err="1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посеансные</a:t>
            </a:r>
            <a:r>
              <a:rPr lang="ru-RU" sz="1500" b="1" i="1" dirty="0">
                <a:solidFill>
                  <a:srgbClr val="253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поля различных физических характеристик, индексов и синтезов)</a:t>
            </a:r>
          </a:p>
        </p:txBody>
      </p:sp>
      <p:pic>
        <p:nvPicPr>
          <p:cNvPr id="28" name="Picture 4" descr="logo_s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51470"/>
            <a:ext cx="376618" cy="16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E79F1FA-F840-40EF-B9E8-B1897CEE5181}"/>
              </a:ext>
            </a:extLst>
          </p:cNvPr>
          <p:cNvSpPr txBox="1"/>
          <p:nvPr/>
        </p:nvSpPr>
        <p:spPr>
          <a:xfrm>
            <a:off x="4572151" y="2704967"/>
            <a:ext cx="23041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5B5B5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Синтез «тепловые аномалии»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04F0AB-AC15-4220-BB09-147FF6C1EB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796" y="3101280"/>
            <a:ext cx="2107633" cy="113998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  <a:prstDash val="sysDash"/>
          </a:ln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18634C5-7546-4E9F-BA8A-515048371183}"/>
              </a:ext>
            </a:extLst>
          </p:cNvPr>
          <p:cNvSpPr/>
          <p:nvPr/>
        </p:nvSpPr>
        <p:spPr>
          <a:xfrm>
            <a:off x="5004048" y="4155926"/>
            <a:ext cx="1225624" cy="635557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16CD67B2-0CBB-4EC2-AFE0-E02E4783AA93}"/>
              </a:ext>
            </a:extLst>
          </p:cNvPr>
          <p:cNvCxnSpPr/>
          <p:nvPr/>
        </p:nvCxnSpPr>
        <p:spPr>
          <a:xfrm flipV="1">
            <a:off x="6229672" y="3097188"/>
            <a:ext cx="822124" cy="1058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631C385A-D53B-4BAB-AD86-CEC195FE0246}"/>
              </a:ext>
            </a:extLst>
          </p:cNvPr>
          <p:cNvCxnSpPr>
            <a:cxnSpLocks/>
          </p:cNvCxnSpPr>
          <p:nvPr/>
        </p:nvCxnSpPr>
        <p:spPr>
          <a:xfrm flipV="1">
            <a:off x="6250658" y="4241266"/>
            <a:ext cx="801138" cy="572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52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11758</TotalTime>
  <Words>1449</Words>
  <Application>Microsoft Office PowerPoint</Application>
  <PresentationFormat>Экран (16:9)</PresentationFormat>
  <Paragraphs>348</Paragraphs>
  <Slides>36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36</vt:i4>
      </vt:variant>
    </vt:vector>
  </HeadingPairs>
  <TitlesOfParts>
    <vt:vector size="46" baseType="lpstr">
      <vt:lpstr>Arial</vt:lpstr>
      <vt:lpstr>Calibri</vt:lpstr>
      <vt:lpstr>Cambria</vt:lpstr>
      <vt:lpstr>Roboto</vt:lpstr>
      <vt:lpstr>Roboto Light</vt:lpstr>
      <vt:lpstr>Roboto Medium</vt:lpstr>
      <vt:lpstr>Тема Office</vt:lpstr>
      <vt:lpstr>Visio</vt:lpstr>
      <vt:lpstr>Msxml2.SAXXMLReader.5.0</vt:lpstr>
      <vt:lpstr>Acrobat Document</vt:lpstr>
      <vt:lpstr>ЦКП "ИКИ-Мониторинг" - основные возможности и многолетний опыт использования для создания и обеспечения работы информационных систем дистанционного мониторинга федерального и регионального уровней  Е.А. Лупян, М.А. Бурцев Институт Космических Исследований РАН </vt:lpstr>
      <vt:lpstr>Презентация PowerPoint</vt:lpstr>
      <vt:lpstr>Презентация PowerPoint</vt:lpstr>
      <vt:lpstr>Основные задачи ЦКП «ИКИ-МОНИТОРИНГ»</vt:lpstr>
      <vt:lpstr>Основные технические характеристики  ЦКП «ИКИ-МОНИТОРИНГ»</vt:lpstr>
      <vt:lpstr>Основные спутниковые данные,  с которыми работает ЦКП «ИКИ-МОНИТОРИНГ»</vt:lpstr>
      <vt:lpstr>Основные источники данных </vt:lpstr>
      <vt:lpstr>ПРИМЕРЫ  текущих зон покрытия данными уровня L1B</vt:lpstr>
      <vt:lpstr>ПРИМЕРЫ продуктов уровня 2  («посеансные» поля различных физических характеристик, индексов и синтезов)</vt:lpstr>
      <vt:lpstr>Презентация PowerPoint</vt:lpstr>
      <vt:lpstr>Безоблачные композитные изображения MODIS и VIIRS (ежедневный композит  NDVI, 250 м, 500 м) </vt:lpstr>
      <vt:lpstr>Презентация PowerPoint</vt:lpstr>
      <vt:lpstr>Безоблачные ежедневные композитные изображения КМСС («Метеор-М» №2-2).  Пример продуктов 3-го уровня</vt:lpstr>
      <vt:lpstr>Возможность работы с информацией различного  пространственного разрешения, в том числе интегрированной на объекты мониторинга (например, поля)  </vt:lpstr>
      <vt:lpstr>Возможность совместной работы с данными различных систем, прошедших кросс-калибровку  </vt:lpstr>
      <vt:lpstr>Презентация PowerPoint</vt:lpstr>
      <vt:lpstr>Презентация PowerPoint</vt:lpstr>
      <vt:lpstr>ПРИМЕРЫ Постоянно обновляющиеся карты растительности и лесов России</vt:lpstr>
      <vt:lpstr>ПРИМЕРЫ Продукты для оценки состояния сельскохозяйственных посевов</vt:lpstr>
      <vt:lpstr>Как могут предоставляться данные</vt:lpstr>
      <vt:lpstr>Презентация PowerPoint</vt:lpstr>
      <vt:lpstr>Презентация PowerPoint</vt:lpstr>
      <vt:lpstr>ПРИМЕРЫ  инструментов работы с данными </vt:lpstr>
      <vt:lpstr>Специализированные  инструменты анализа данных </vt:lpstr>
      <vt:lpstr>Различные возможности анализа результатов обработки спутниковых данных</vt:lpstr>
      <vt:lpstr>Презентация PowerPoint</vt:lpstr>
      <vt:lpstr>Технология автоматизированной потоковой обработки данных</vt:lpstr>
      <vt:lpstr>Технология автоматизированного ведения сверхбольших распределенных архивов данных (UNISAT)</vt:lpstr>
      <vt:lpstr>Технология построения интерфейсов для распределенной  работы с данными (GEOSMIS)</vt:lpstr>
      <vt:lpstr>Технология для создания инструментов удаленной обработки данных с использованием распределенных ресурсов</vt:lpstr>
      <vt:lpstr>Презентация PowerPoint</vt:lpstr>
      <vt:lpstr>Научные пользователи ЦКП «ИКИ-МОНИТОРИНГ»</vt:lpstr>
      <vt:lpstr>Презентация PowerPoint</vt:lpstr>
      <vt:lpstr>Наиболее актуальная публикация о ЦКП «ИКИ-МОНИТОРИНГ» и возможностях его использования: 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kobetsda</dc:creator>
  <cp:lastModifiedBy>Mikhail Bourtsev</cp:lastModifiedBy>
  <cp:revision>204</cp:revision>
  <dcterms:created xsi:type="dcterms:W3CDTF">2019-04-15T13:03:16Z</dcterms:created>
  <dcterms:modified xsi:type="dcterms:W3CDTF">2024-09-15T12:58:36Z</dcterms:modified>
</cp:coreProperties>
</file>