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338" r:id="rId4"/>
    <p:sldId id="339" r:id="rId5"/>
    <p:sldId id="323" r:id="rId6"/>
    <p:sldId id="324" r:id="rId7"/>
    <p:sldId id="326" r:id="rId8"/>
    <p:sldId id="328" r:id="rId9"/>
    <p:sldId id="337" r:id="rId10"/>
    <p:sldId id="340" r:id="rId11"/>
    <p:sldId id="331" r:id="rId12"/>
    <p:sldId id="332" r:id="rId13"/>
    <p:sldId id="333" r:id="rId14"/>
    <p:sldId id="342" r:id="rId15"/>
    <p:sldId id="343" r:id="rId16"/>
    <p:sldId id="334" r:id="rId17"/>
    <p:sldId id="280" r:id="rId18"/>
    <p:sldId id="281" r:id="rId19"/>
  </p:sldIdLst>
  <p:sldSz cx="12190413" cy="6859588"/>
  <p:notesSz cx="6858000" cy="9144000"/>
  <p:defaultTextStyle>
    <a:defPPr>
      <a:defRPr lang="ru-RU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orient="horz" pos="754">
          <p15:clr>
            <a:srgbClr val="A4A3A4"/>
          </p15:clr>
        </p15:guide>
        <p15:guide id="3" orient="horz" pos="3657">
          <p15:clr>
            <a:srgbClr val="A4A3A4"/>
          </p15:clr>
        </p15:guide>
        <p15:guide id="4" pos="3840">
          <p15:clr>
            <a:srgbClr val="A4A3A4"/>
          </p15:clr>
        </p15:guide>
        <p15:guide id="5" pos="482">
          <p15:clr>
            <a:srgbClr val="A4A3A4"/>
          </p15:clr>
        </p15:guide>
        <p15:guide id="6" pos="728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F626"/>
    <a:srgbClr val="069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65" autoAdjust="0"/>
    <p:restoredTop sz="95423" autoAdjust="0"/>
  </p:normalViewPr>
  <p:slideViewPr>
    <p:cSldViewPr>
      <p:cViewPr varScale="1">
        <p:scale>
          <a:sx n="69" d="100"/>
          <a:sy n="69" d="100"/>
        </p:scale>
        <p:origin x="1134" y="72"/>
      </p:cViewPr>
      <p:guideLst>
        <p:guide orient="horz" pos="2161"/>
        <p:guide orient="horz" pos="754"/>
        <p:guide orient="horz" pos="3657"/>
        <p:guide pos="3840"/>
        <p:guide pos="482"/>
        <p:guide pos="728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227"/>
    </p:cViewPr>
  </p:sorterViewPr>
  <p:notesViewPr>
    <p:cSldViewPr>
      <p:cViewPr varScale="1">
        <p:scale>
          <a:sx n="88" d="100"/>
          <a:sy n="88" d="100"/>
        </p:scale>
        <p:origin x="-385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574E5-4455-4902-A704-D170140E3F9E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EF05C-33FC-4AC5-9149-5FA6F8927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71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0B8B9-3F5D-4AB5-A613-19B2F1D6149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341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" y="6506731"/>
            <a:ext cx="1356101" cy="2400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493456" y="6506731"/>
            <a:ext cx="1013007" cy="2400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2643818" y="6506731"/>
            <a:ext cx="1013007" cy="2400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 userDrawn="1"/>
        </p:nvSpPr>
        <p:spPr>
          <a:xfrm>
            <a:off x="2906731" y="6462575"/>
            <a:ext cx="2361893" cy="32837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fld id="{605323B0-6149-406B-AA2C-813EAFD423AF}" type="slidenum">
              <a:rPr lang="ru-RU" sz="1300" smtClean="0">
                <a:solidFill>
                  <a:schemeClr val="bg1"/>
                </a:solidFill>
                <a:latin typeface="Elektra Light Pro" panose="02000503030000020004" pitchFamily="50" charset="-52"/>
              </a:rPr>
              <a:pPr/>
              <a:t>‹#›</a:t>
            </a:fld>
            <a:endParaRPr lang="ru-RU" sz="1300" dirty="0">
              <a:solidFill>
                <a:schemeClr val="bg1"/>
              </a:solidFill>
              <a:latin typeface="Elektra Light Pro" panose="02000503030000020004" pitchFamily="50" charset="-52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93456" y="6462575"/>
            <a:ext cx="1013007" cy="32837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lektra Light Pro" panose="02000503030000020004" pitchFamily="50" charset="-52"/>
              </a:rPr>
              <a:t>Страница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Elektra Light Pro" panose="02000503030000020004" pitchFamily="50" charset="-52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559236" y="6462575"/>
            <a:ext cx="7487857" cy="32837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/>
            <a:r>
              <a:rPr lang="ru-RU" sz="1300" dirty="0" smtClean="0">
                <a:solidFill>
                  <a:srgbClr val="0070C0"/>
                </a:solidFill>
                <a:latin typeface="Elektra Light Pro" panose="02000503030000020004" pitchFamily="50" charset="-52"/>
              </a:rPr>
              <a:t>«Научно-исследовательский</a:t>
            </a:r>
            <a:r>
              <a:rPr lang="ru-RU" sz="1300" baseline="0" dirty="0" smtClean="0">
                <a:solidFill>
                  <a:srgbClr val="0070C0"/>
                </a:solidFill>
                <a:latin typeface="Elektra Light Pro" panose="02000503030000020004" pitchFamily="50" charset="-52"/>
              </a:rPr>
              <a:t> институт космического приборостроения»</a:t>
            </a:r>
            <a:endParaRPr lang="ru-RU" sz="1300" dirty="0">
              <a:solidFill>
                <a:srgbClr val="0070C0"/>
              </a:solidFill>
              <a:latin typeface="Elektra Light Pro" panose="02000503030000020004" pitchFamily="50" charset="-52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3320" y="274701"/>
            <a:ext cx="11903773" cy="56220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lang="ru-RU" sz="21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l"/>
            <a:r>
              <a:rPr lang="ru-RU" sz="21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слайда</a:t>
            </a:r>
            <a:endParaRPr lang="ru-RU" sz="21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34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е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22599" y="477466"/>
            <a:ext cx="11089232" cy="56220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lang="ru-RU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algn="l"/>
            <a:r>
              <a:rPr lang="ru-RU" sz="21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слайда</a:t>
            </a:r>
            <a:endParaRPr lang="ru-RU" sz="21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0000" y="1197546"/>
            <a:ext cx="11081830" cy="4906545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FontTx/>
              <a:buNone/>
              <a:defRPr lang="ru-RU" sz="2100" kern="12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-457189">
              <a:defRPr/>
            </a:lvl2pPr>
            <a:lvl3pPr marL="457189" indent="-457189">
              <a:defRPr/>
            </a:lvl3pPr>
            <a:lvl4pPr marL="457189" indent="-457189">
              <a:defRPr/>
            </a:lvl4pPr>
            <a:lvl5pPr marL="457189" indent="-457189"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marL="457189" lvl="0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Второй уровень</a:t>
            </a:r>
          </a:p>
          <a:p>
            <a:pPr marL="457189" lvl="0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Третий уровень</a:t>
            </a:r>
          </a:p>
          <a:p>
            <a:pPr marL="457189" lvl="0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Четвертый уровень</a:t>
            </a:r>
          </a:p>
          <a:p>
            <a:pPr marL="457189" lvl="0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" y="6506731"/>
            <a:ext cx="1356101" cy="2400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643818" y="6506731"/>
            <a:ext cx="1013007" cy="2400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 userDrawn="1"/>
        </p:nvSpPr>
        <p:spPr>
          <a:xfrm>
            <a:off x="1493456" y="6462575"/>
            <a:ext cx="1013007" cy="32837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lektra Light Pro" panose="02000503030000020004" pitchFamily="50" charset="-52"/>
              </a:rPr>
              <a:t>Страница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Elektra Light Pro" panose="02000503030000020004" pitchFamily="50" charset="-52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559236" y="6462575"/>
            <a:ext cx="7487857" cy="32837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/>
            <a:r>
              <a:rPr lang="ru-RU" sz="1300" dirty="0" smtClean="0">
                <a:solidFill>
                  <a:srgbClr val="0070C0"/>
                </a:solidFill>
                <a:latin typeface="Elektra Light Pro" panose="02000503030000020004" pitchFamily="50" charset="-52"/>
              </a:rPr>
              <a:t>«Научно-исследовательский</a:t>
            </a:r>
            <a:r>
              <a:rPr lang="ru-RU" sz="1300" baseline="0" dirty="0" smtClean="0">
                <a:solidFill>
                  <a:srgbClr val="0070C0"/>
                </a:solidFill>
                <a:latin typeface="Elektra Light Pro" panose="02000503030000020004" pitchFamily="50" charset="-52"/>
              </a:rPr>
              <a:t> институт космического приборостроения»</a:t>
            </a:r>
            <a:endParaRPr lang="ru-RU" sz="1300" dirty="0">
              <a:solidFill>
                <a:srgbClr val="0070C0"/>
              </a:solidFill>
              <a:latin typeface="Elektra Light Pro" panose="02000503030000020004" pitchFamily="50" charset="-52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906731" y="6462575"/>
            <a:ext cx="2361893" cy="32837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fld id="{605323B0-6149-406B-AA2C-813EAFD423AF}" type="slidenum">
              <a:rPr lang="ru-RU" sz="1300" smtClean="0">
                <a:solidFill>
                  <a:schemeClr val="bg1"/>
                </a:solidFill>
                <a:latin typeface="Elektra Light Pro" panose="02000503030000020004" pitchFamily="50" charset="-52"/>
              </a:rPr>
              <a:pPr/>
              <a:t>‹#›</a:t>
            </a:fld>
            <a:endParaRPr lang="ru-RU" sz="1300" dirty="0">
              <a:solidFill>
                <a:schemeClr val="bg1"/>
              </a:solidFill>
              <a:latin typeface="Elektra Light Pro" panose="0200050303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0002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" y="6506731"/>
            <a:ext cx="1356101" cy="2400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493456" y="6506731"/>
            <a:ext cx="1013007" cy="2400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2643818" y="6506731"/>
            <a:ext cx="1013007" cy="2400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 userDrawn="1"/>
        </p:nvSpPr>
        <p:spPr>
          <a:xfrm>
            <a:off x="2906731" y="6462575"/>
            <a:ext cx="2361893" cy="32837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fld id="{605323B0-6149-406B-AA2C-813EAFD423AF}" type="slidenum">
              <a:rPr lang="ru-RU" sz="1300" smtClean="0">
                <a:solidFill>
                  <a:schemeClr val="bg1"/>
                </a:solidFill>
                <a:latin typeface="Elektra Light Pro" panose="02000503030000020004" pitchFamily="50" charset="-52"/>
              </a:rPr>
              <a:pPr/>
              <a:t>‹#›</a:t>
            </a:fld>
            <a:endParaRPr lang="ru-RU" sz="1300" dirty="0">
              <a:solidFill>
                <a:schemeClr val="bg1"/>
              </a:solidFill>
              <a:latin typeface="Elektra Light Pro" panose="02000503030000020004" pitchFamily="50" charset="-52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93456" y="6462575"/>
            <a:ext cx="1013007" cy="32837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lektra Light Pro" panose="02000503030000020004" pitchFamily="50" charset="-52"/>
              </a:rPr>
              <a:t>Страница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Elektra Light Pro" panose="02000503030000020004" pitchFamily="50" charset="-52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559236" y="6462575"/>
            <a:ext cx="7487857" cy="32837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/>
            <a:r>
              <a:rPr lang="ru-RU" sz="1300" dirty="0" smtClean="0">
                <a:solidFill>
                  <a:srgbClr val="0070C0"/>
                </a:solidFill>
                <a:latin typeface="Elektra Light Pro" panose="02000503030000020004" pitchFamily="50" charset="-52"/>
              </a:rPr>
              <a:t>«Научно-исследовательский</a:t>
            </a:r>
            <a:r>
              <a:rPr lang="ru-RU" sz="1300" baseline="0" dirty="0" smtClean="0">
                <a:solidFill>
                  <a:srgbClr val="0070C0"/>
                </a:solidFill>
                <a:latin typeface="Elektra Light Pro" panose="02000503030000020004" pitchFamily="50" charset="-52"/>
              </a:rPr>
              <a:t> институт космического приборостроения»</a:t>
            </a:r>
            <a:endParaRPr lang="ru-RU" sz="1300" dirty="0">
              <a:solidFill>
                <a:srgbClr val="0070C0"/>
              </a:solidFill>
              <a:latin typeface="Elektra Light Pro" panose="0200050303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46710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2643818" y="6506731"/>
            <a:ext cx="1013007" cy="2400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 userDrawn="1"/>
        </p:nvSpPr>
        <p:spPr>
          <a:xfrm>
            <a:off x="2906731" y="6462575"/>
            <a:ext cx="2361893" cy="32837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fld id="{605323B0-6149-406B-AA2C-813EAFD423AF}" type="slidenum">
              <a:rPr lang="ru-RU" sz="1300" smtClean="0">
                <a:solidFill>
                  <a:schemeClr val="bg1"/>
                </a:solidFill>
                <a:latin typeface="Elektra Light Pro" panose="02000503030000020004" pitchFamily="50" charset="-52"/>
              </a:rPr>
              <a:pPr/>
              <a:t>‹#›</a:t>
            </a:fld>
            <a:endParaRPr lang="ru-RU" sz="1300" dirty="0">
              <a:solidFill>
                <a:schemeClr val="bg1"/>
              </a:solidFill>
              <a:latin typeface="Elektra Light Pro" panose="0200050303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41826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" y="6506731"/>
            <a:ext cx="1356101" cy="2400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1493456" y="6506731"/>
            <a:ext cx="1013007" cy="2400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2643818" y="6506731"/>
            <a:ext cx="1013007" cy="2400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906731" y="6462576"/>
            <a:ext cx="236189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05323B0-6149-406B-AA2C-813EAFD423AF}" type="slidenum">
              <a:rPr lang="ru-RU" sz="1333" smtClean="0">
                <a:solidFill>
                  <a:schemeClr val="bg1"/>
                </a:solidFill>
                <a:latin typeface="Elektra Light Pro" panose="02000503030000020004" pitchFamily="50" charset="-52"/>
              </a:rPr>
              <a:pPr/>
              <a:t>‹#›</a:t>
            </a:fld>
            <a:endParaRPr lang="ru-RU" sz="1333" dirty="0">
              <a:solidFill>
                <a:schemeClr val="bg1"/>
              </a:solidFill>
              <a:latin typeface="Elektra Light Pro" panose="02000503030000020004" pitchFamily="50" charset="-52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493456" y="6462577"/>
            <a:ext cx="101300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lektra Light Pro" panose="02000503030000020004" pitchFamily="50" charset="-52"/>
              </a:rPr>
              <a:t>Страница</a:t>
            </a:r>
            <a:endParaRPr lang="ru-RU" sz="1333" dirty="0">
              <a:solidFill>
                <a:schemeClr val="tx1">
                  <a:lumMod val="65000"/>
                  <a:lumOff val="35000"/>
                </a:schemeClr>
              </a:solidFill>
              <a:latin typeface="Elektra Light Pro" panose="02000503030000020004" pitchFamily="50" charset="-52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4559236" y="6462577"/>
            <a:ext cx="748785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333" dirty="0" smtClean="0">
                <a:solidFill>
                  <a:srgbClr val="0070C0"/>
                </a:solidFill>
                <a:latin typeface="Elektra Light Pro" panose="02000503030000020004" pitchFamily="50" charset="-52"/>
              </a:rPr>
              <a:t>«Научно-исследовательский</a:t>
            </a:r>
            <a:r>
              <a:rPr lang="ru-RU" sz="1333" baseline="0" dirty="0" smtClean="0">
                <a:solidFill>
                  <a:srgbClr val="0070C0"/>
                </a:solidFill>
                <a:latin typeface="Elektra Light Pro" panose="02000503030000020004" pitchFamily="50" charset="-52"/>
              </a:rPr>
              <a:t> институт космического приборостроения»</a:t>
            </a:r>
            <a:endParaRPr lang="ru-RU" sz="1333" dirty="0">
              <a:solidFill>
                <a:srgbClr val="0070C0"/>
              </a:solidFill>
              <a:latin typeface="Elektra Light Pro" panose="0200050303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446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3" y="6506731"/>
            <a:ext cx="1356101" cy="2400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ru-RU" sz="240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1493457" y="6506731"/>
            <a:ext cx="1013007" cy="2400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ru-RU" sz="240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2643820" y="6506731"/>
            <a:ext cx="1013007" cy="2400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ru-RU" sz="24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906731" y="6462576"/>
            <a:ext cx="2361893" cy="297442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fld id="{605323B0-6149-406B-AA2C-813EAFD423AF}" type="slidenum">
              <a:rPr lang="ru-RU" sz="1333" smtClean="0">
                <a:solidFill>
                  <a:schemeClr val="bg1"/>
                </a:solidFill>
                <a:latin typeface="Elektra Light Pro" panose="02000503030000020004" pitchFamily="50" charset="-52"/>
              </a:rPr>
              <a:pPr/>
              <a:t>‹#›</a:t>
            </a:fld>
            <a:endParaRPr lang="ru-RU" sz="1333" dirty="0">
              <a:solidFill>
                <a:schemeClr val="bg1"/>
              </a:solidFill>
              <a:latin typeface="Elektra Light Pro" panose="02000503030000020004" pitchFamily="50" charset="-52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493457" y="6462577"/>
            <a:ext cx="1013007" cy="297442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ru-RU" sz="13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lektra Light Pro" panose="02000503030000020004" pitchFamily="50" charset="-52"/>
              </a:rPr>
              <a:t>Страница</a:t>
            </a:r>
            <a:endParaRPr lang="ru-RU" sz="1333" dirty="0">
              <a:solidFill>
                <a:schemeClr val="tx1">
                  <a:lumMod val="65000"/>
                  <a:lumOff val="35000"/>
                </a:schemeClr>
              </a:solidFill>
              <a:latin typeface="Elektra Light Pro" panose="02000503030000020004" pitchFamily="50" charset="-52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4559236" y="6462577"/>
            <a:ext cx="7487857" cy="297442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r"/>
            <a:r>
              <a:rPr lang="ru-RU" sz="1333" dirty="0" smtClean="0">
                <a:solidFill>
                  <a:srgbClr val="0070C0"/>
                </a:solidFill>
                <a:latin typeface="Elektra Light Pro" panose="02000503030000020004" pitchFamily="50" charset="-52"/>
              </a:rPr>
              <a:t>«Научно-исследовательский</a:t>
            </a:r>
            <a:r>
              <a:rPr lang="ru-RU" sz="1333" baseline="0" dirty="0" smtClean="0">
                <a:solidFill>
                  <a:srgbClr val="0070C0"/>
                </a:solidFill>
                <a:latin typeface="Elektra Light Pro" panose="02000503030000020004" pitchFamily="50" charset="-52"/>
              </a:rPr>
              <a:t> институт космического приборостроения»</a:t>
            </a:r>
            <a:endParaRPr lang="ru-RU" sz="1333" dirty="0">
              <a:solidFill>
                <a:srgbClr val="0070C0"/>
              </a:solidFill>
              <a:latin typeface="Elektra Light Pro" panose="0200050303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68822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517" r="639"/>
          <a:stretch/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3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  <p:sldLayoutId id="2147483657" r:id="rId6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6337" t="25984" r="1" b="31332"/>
          <a:stretch/>
        </p:blipFill>
        <p:spPr>
          <a:xfrm>
            <a:off x="1" y="1"/>
            <a:ext cx="12190413" cy="68595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09" y="5640710"/>
            <a:ext cx="1151978" cy="8903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46" y="5661881"/>
            <a:ext cx="655419" cy="848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21837" y="2349674"/>
            <a:ext cx="6335879" cy="141576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Современные возможности обеспечения и контроля стойкости аппаратуры ДЗЗ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951190" y="4221882"/>
            <a:ext cx="6095207" cy="1046436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АО «НИИ КП»</a:t>
            </a:r>
          </a:p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Тужикова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Ирина Алексеевна</a:t>
            </a:r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Начальник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отдела</a:t>
            </a:r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33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64809" y="1347838"/>
            <a:ext cx="2783948" cy="986443"/>
            <a:chOff x="-2556792" y="645512"/>
            <a:chExt cx="1117882" cy="494782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-2556792" y="996598"/>
              <a:ext cx="1117882" cy="143696"/>
              <a:chOff x="7293712" y="474564"/>
              <a:chExt cx="1117882" cy="143696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7517283" y="474564"/>
                <a:ext cx="894311" cy="1389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lvl="0">
                  <a:defRPr sz="1200" b="1">
                    <a:solidFill>
                      <a:prstClr val="black"/>
                    </a:solidFill>
                  </a:defRPr>
                </a:lvl1pPr>
              </a:lstStyle>
              <a:p>
                <a:r>
                  <a:rPr lang="ru-RU" dirty="0">
                    <a:latin typeface="+mj-lt"/>
                  </a:rPr>
                  <a:t>15-40(60) МэВ/нуклон</a:t>
                </a:r>
              </a:p>
            </p:txBody>
          </p:sp>
          <p:sp>
            <p:nvSpPr>
              <p:cNvPr id="20" name="Скругленный прямоугольник 4"/>
              <p:cNvSpPr/>
              <p:nvPr/>
            </p:nvSpPr>
            <p:spPr>
              <a:xfrm>
                <a:off x="7293712" y="515534"/>
                <a:ext cx="177095" cy="102726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txBody>
              <a:bodyPr spcFirstLastPara="0" vert="horz" wrap="square" lIns="25397" tIns="25397" rIns="25397" bIns="25397" numCol="1" spcCol="1270" anchor="ctr" anchorCtr="0">
                <a:noAutofit/>
              </a:bodyPr>
              <a:lstStyle/>
              <a:p>
                <a:pPr algn="ctr" defTabSz="29630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ru-RU" sz="1600" b="1" kern="0" dirty="0">
                    <a:solidFill>
                      <a:prstClr val="white"/>
                    </a:solidFill>
                    <a:latin typeface="+mj-lt"/>
                    <a:ea typeface="Verdana" panose="020B0604030504040204" pitchFamily="34" charset="0"/>
                  </a:rPr>
                  <a:t>ВЭ</a:t>
                </a:r>
              </a:p>
            </p:txBody>
          </p:sp>
        </p:grpSp>
        <p:grpSp>
          <p:nvGrpSpPr>
            <p:cNvPr id="8" name="Группа 7"/>
            <p:cNvGrpSpPr/>
            <p:nvPr/>
          </p:nvGrpSpPr>
          <p:grpSpPr>
            <a:xfrm>
              <a:off x="-2556792" y="645512"/>
              <a:ext cx="1079335" cy="324796"/>
              <a:chOff x="-2556792" y="645512"/>
              <a:chExt cx="1079335" cy="324796"/>
            </a:xfrm>
          </p:grpSpPr>
          <p:grpSp>
            <p:nvGrpSpPr>
              <p:cNvPr id="9" name="Группа 8"/>
              <p:cNvGrpSpPr/>
              <p:nvPr/>
            </p:nvGrpSpPr>
            <p:grpSpPr>
              <a:xfrm>
                <a:off x="-2556792" y="821055"/>
                <a:ext cx="1079335" cy="149253"/>
                <a:chOff x="7644276" y="272731"/>
                <a:chExt cx="1079335" cy="149253"/>
              </a:xfrm>
            </p:grpSpPr>
            <p:sp>
              <p:nvSpPr>
                <p:cNvPr id="15" name="TextBox 14"/>
                <p:cNvSpPr txBox="1"/>
                <p:nvPr/>
              </p:nvSpPr>
              <p:spPr>
                <a:xfrm>
                  <a:off x="7884732" y="272731"/>
                  <a:ext cx="838879" cy="13893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ru-RU"/>
                  </a:defPPr>
                  <a:lvl1pPr lvl="0">
                    <a:defRPr sz="1200" b="1">
                      <a:solidFill>
                        <a:prstClr val="black"/>
                      </a:solidFill>
                    </a:defRPr>
                  </a:lvl1pPr>
                </a:lstStyle>
                <a:p>
                  <a:r>
                    <a:rPr lang="ru-RU" dirty="0">
                      <a:latin typeface="+mj-lt"/>
                    </a:rPr>
                    <a:t>9-15 МэВ/нуклон</a:t>
                  </a:r>
                </a:p>
              </p:txBody>
            </p:sp>
            <p:grpSp>
              <p:nvGrpSpPr>
                <p:cNvPr id="16" name="Группа 15"/>
                <p:cNvGrpSpPr/>
                <p:nvPr/>
              </p:nvGrpSpPr>
              <p:grpSpPr>
                <a:xfrm>
                  <a:off x="7644276" y="308144"/>
                  <a:ext cx="177095" cy="113840"/>
                  <a:chOff x="0" y="127745"/>
                  <a:chExt cx="505268" cy="113840"/>
                </a:xfrm>
              </p:grpSpPr>
              <p:sp>
                <p:nvSpPr>
                  <p:cNvPr id="17" name="Скругленный прямоугольник 16"/>
                  <p:cNvSpPr/>
                  <p:nvPr/>
                </p:nvSpPr>
                <p:spPr>
                  <a:xfrm>
                    <a:off x="0" y="127745"/>
                    <a:ext cx="505268" cy="113840"/>
                  </a:xfrm>
                  <a:prstGeom prst="roundRect">
                    <a:avLst/>
                  </a:prstGeom>
                  <a:solidFill>
                    <a:srgbClr val="4BACC6">
                      <a:hueOff val="-4966938"/>
                      <a:satOff val="19906"/>
                      <a:lumOff val="4314"/>
                      <a:alphaOff val="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</p:sp>
              <p:sp>
                <p:nvSpPr>
                  <p:cNvPr id="18" name="Скругленный прямоугольник 6"/>
                  <p:cNvSpPr/>
                  <p:nvPr/>
                </p:nvSpPr>
                <p:spPr>
                  <a:xfrm>
                    <a:off x="5559" y="133302"/>
                    <a:ext cx="494152" cy="10272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spcFirstLastPara="0" vert="horz" wrap="square" lIns="25397" tIns="25397" rIns="25397" bIns="25397" numCol="1" spcCol="1270" anchor="ctr" anchorCtr="0">
                    <a:noAutofit/>
                  </a:bodyPr>
                  <a:lstStyle/>
                  <a:p>
                    <a:pPr algn="ctr" defTabSz="296304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defRPr/>
                    </a:pPr>
                    <a:r>
                      <a:rPr lang="ru-RU" sz="1600" b="1" kern="0" dirty="0">
                        <a:solidFill>
                          <a:prstClr val="white"/>
                        </a:solidFill>
                        <a:latin typeface="+mj-lt"/>
                        <a:ea typeface="Verdana" panose="020B0604030504040204" pitchFamily="34" charset="0"/>
                      </a:rPr>
                      <a:t>СЭ</a:t>
                    </a:r>
                  </a:p>
                </p:txBody>
              </p:sp>
            </p:grpSp>
          </p:grpSp>
          <p:grpSp>
            <p:nvGrpSpPr>
              <p:cNvPr id="10" name="Группа 9"/>
              <p:cNvGrpSpPr/>
              <p:nvPr/>
            </p:nvGrpSpPr>
            <p:grpSpPr>
              <a:xfrm>
                <a:off x="-2556792" y="645512"/>
                <a:ext cx="1002240" cy="149253"/>
                <a:chOff x="7710788" y="123478"/>
                <a:chExt cx="1002240" cy="149253"/>
              </a:xfrm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7921963" y="123478"/>
                  <a:ext cx="791065" cy="13893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ru-RU"/>
                  </a:defPPr>
                  <a:lvl1pPr lvl="0">
                    <a:defRPr sz="1200" b="1">
                      <a:solidFill>
                        <a:prstClr val="black"/>
                      </a:solidFill>
                    </a:defRPr>
                  </a:lvl1pPr>
                </a:lstStyle>
                <a:p>
                  <a:r>
                    <a:rPr lang="ru-RU" dirty="0">
                      <a:latin typeface="+mj-lt"/>
                    </a:rPr>
                    <a:t>3-6(9) МэВ/нуклон</a:t>
                  </a:r>
                </a:p>
              </p:txBody>
            </p:sp>
            <p:grpSp>
              <p:nvGrpSpPr>
                <p:cNvPr id="12" name="Группа 11"/>
                <p:cNvGrpSpPr/>
                <p:nvPr/>
              </p:nvGrpSpPr>
              <p:grpSpPr>
                <a:xfrm>
                  <a:off x="7710788" y="158891"/>
                  <a:ext cx="177095" cy="113840"/>
                  <a:chOff x="7710788" y="123478"/>
                  <a:chExt cx="177095" cy="113840"/>
                </a:xfrm>
              </p:grpSpPr>
              <p:sp>
                <p:nvSpPr>
                  <p:cNvPr id="13" name="Скругленный прямоугольник 12"/>
                  <p:cNvSpPr/>
                  <p:nvPr/>
                </p:nvSpPr>
                <p:spPr>
                  <a:xfrm>
                    <a:off x="7710788" y="123478"/>
                    <a:ext cx="177095" cy="113840"/>
                  </a:xfrm>
                  <a:prstGeom prst="roundRect">
                    <a:avLst/>
                  </a:prstGeom>
                  <a:solidFill>
                    <a:srgbClr val="4BACC6">
                      <a:hueOff val="-9933876"/>
                      <a:satOff val="39811"/>
                      <a:lumOff val="8628"/>
                      <a:alphaOff val="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</p:sp>
              <p:sp>
                <p:nvSpPr>
                  <p:cNvPr id="14" name="Скругленный прямоугольник 8"/>
                  <p:cNvSpPr/>
                  <p:nvPr/>
                </p:nvSpPr>
                <p:spPr>
                  <a:xfrm>
                    <a:off x="7712736" y="129035"/>
                    <a:ext cx="173200" cy="10272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spcFirstLastPara="0" vert="horz" wrap="square" lIns="25397" tIns="25397" rIns="25397" bIns="25397" numCol="1" spcCol="1270" anchor="ctr" anchorCtr="0">
                    <a:noAutofit/>
                  </a:bodyPr>
                  <a:lstStyle/>
                  <a:p>
                    <a:pPr algn="ctr" defTabSz="296304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defRPr/>
                    </a:pPr>
                    <a:r>
                      <a:rPr lang="ru-RU" sz="1600" b="1" kern="0" dirty="0">
                        <a:solidFill>
                          <a:prstClr val="white"/>
                        </a:solidFill>
                        <a:latin typeface="+mj-lt"/>
                        <a:ea typeface="Verdana" panose="020B0604030504040204" pitchFamily="34" charset="0"/>
                      </a:rPr>
                      <a:t>НЭ</a:t>
                    </a:r>
                  </a:p>
                </p:txBody>
              </p:sp>
            </p:grpSp>
          </p:grpSp>
        </p:grpSp>
      </p:grpSp>
      <p:sp>
        <p:nvSpPr>
          <p:cNvPr id="21" name="TextBox 20"/>
          <p:cNvSpPr txBox="1"/>
          <p:nvPr/>
        </p:nvSpPr>
        <p:spPr>
          <a:xfrm>
            <a:off x="3406244" y="1661569"/>
            <a:ext cx="2116551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lvl="0">
              <a:defRPr sz="1200" b="1">
                <a:solidFill>
                  <a:prstClr val="black"/>
                </a:solidFill>
              </a:defRPr>
            </a:lvl1pPr>
          </a:lstStyle>
          <a:p>
            <a:r>
              <a:rPr lang="ru-RU" dirty="0">
                <a:latin typeface="+mj-lt"/>
              </a:rPr>
              <a:t>Модернизация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129473" y="1677960"/>
            <a:ext cx="239969" cy="239969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1600" kern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19852" y="1361002"/>
            <a:ext cx="2089333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lvl="0">
              <a:defRPr sz="1200" b="1">
                <a:solidFill>
                  <a:prstClr val="black"/>
                </a:solidFill>
              </a:defRPr>
            </a:lvl1pPr>
          </a:lstStyle>
          <a:p>
            <a:r>
              <a:rPr lang="ru-RU" dirty="0">
                <a:latin typeface="+mj-lt"/>
              </a:rPr>
              <a:t>В эксплуатации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132945" y="1361002"/>
            <a:ext cx="239969" cy="239969"/>
          </a:xfrm>
          <a:prstGeom prst="roundRect">
            <a:avLst/>
          </a:prstGeom>
          <a:solidFill>
            <a:srgbClr val="0072C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1600" kern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5060" y="5765557"/>
            <a:ext cx="658025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lvl="0">
              <a:defRPr sz="1200" b="1">
                <a:solidFill>
                  <a:prstClr val="black"/>
                </a:solidFill>
              </a:defRPr>
            </a:lvl1pPr>
          </a:lstStyle>
          <a:p>
            <a:r>
              <a:rPr lang="ru-RU" sz="1800" dirty="0"/>
              <a:t>Доступное испытательное время более 2000 ч.</a:t>
            </a:r>
            <a:endParaRPr lang="en-US" sz="180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59636" y="3363851"/>
            <a:ext cx="5913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Коктейль ионов </a:t>
            </a:r>
            <a:r>
              <a:rPr lang="en-US" sz="1600" dirty="0" err="1">
                <a:solidFill>
                  <a:prstClr val="black"/>
                </a:solidFill>
              </a:rPr>
              <a:t>Xe</a:t>
            </a:r>
            <a:r>
              <a:rPr lang="en-US" sz="1600" dirty="0">
                <a:solidFill>
                  <a:prstClr val="black"/>
                </a:solidFill>
              </a:rPr>
              <a:t>, Kr, </a:t>
            </a:r>
            <a:r>
              <a:rPr lang="en-US" sz="1600" dirty="0" err="1">
                <a:solidFill>
                  <a:prstClr val="black"/>
                </a:solidFill>
              </a:rPr>
              <a:t>Ar</a:t>
            </a:r>
            <a:r>
              <a:rPr lang="en-US" sz="1600" dirty="0">
                <a:solidFill>
                  <a:prstClr val="black"/>
                </a:solidFill>
              </a:rPr>
              <a:t>, Ne c </a:t>
            </a:r>
            <a:r>
              <a:rPr lang="ru-RU" sz="1600" dirty="0">
                <a:solidFill>
                  <a:prstClr val="black"/>
                </a:solidFill>
              </a:rPr>
              <a:t>длительностью перехода</a:t>
            </a:r>
            <a:r>
              <a:rPr lang="en-US" sz="1600" dirty="0">
                <a:solidFill>
                  <a:prstClr val="black"/>
                </a:solidFill>
              </a:rPr>
              <a:t>&lt;30 </a:t>
            </a:r>
            <a:r>
              <a:rPr lang="ru-RU" sz="1600" dirty="0">
                <a:solidFill>
                  <a:prstClr val="black"/>
                </a:solidFill>
              </a:rPr>
              <a:t>мин</a:t>
            </a:r>
          </a:p>
          <a:p>
            <a:r>
              <a:rPr lang="ru-RU" sz="1600" dirty="0">
                <a:solidFill>
                  <a:prstClr val="black"/>
                </a:solidFill>
              </a:rPr>
              <a:t>На данный момент от 4 до 8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часов на ион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3129473" y="2033165"/>
            <a:ext cx="239969" cy="23996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1600" kern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406244" y="1968507"/>
            <a:ext cx="2116551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lvl="0">
              <a:defRPr sz="1200" b="1">
                <a:solidFill>
                  <a:prstClr val="black"/>
                </a:solidFill>
              </a:defRPr>
            </a:lvl1pPr>
          </a:lstStyle>
          <a:p>
            <a:r>
              <a:rPr lang="ru-RU" dirty="0">
                <a:latin typeface="+mj-lt"/>
              </a:rPr>
              <a:t>Создается</a:t>
            </a: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892" y="4293779"/>
            <a:ext cx="2664845" cy="223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\\192.168.0.131\фо\Лыков\Преза\dc14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636" y="447591"/>
            <a:ext cx="5740862" cy="255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" t="27064" r="23219"/>
          <a:stretch/>
        </p:blipFill>
        <p:spPr>
          <a:xfrm>
            <a:off x="9455142" y="4375596"/>
            <a:ext cx="2200495" cy="2074835"/>
          </a:xfrm>
          <a:custGeom>
            <a:avLst/>
            <a:gdLst>
              <a:gd name="connsiteX0" fmla="*/ 840194 w 6316482"/>
              <a:gd name="connsiteY0" fmla="*/ 0 h 6298309"/>
              <a:gd name="connsiteX1" fmla="*/ 3092012 w 6316482"/>
              <a:gd name="connsiteY1" fmla="*/ 0 h 6298309"/>
              <a:gd name="connsiteX2" fmla="*/ 5476288 w 6316482"/>
              <a:gd name="connsiteY2" fmla="*/ 0 h 6298309"/>
              <a:gd name="connsiteX3" fmla="*/ 6316482 w 6316482"/>
              <a:gd name="connsiteY3" fmla="*/ 0 h 6298309"/>
              <a:gd name="connsiteX4" fmla="*/ 6316482 w 6316482"/>
              <a:gd name="connsiteY4" fmla="*/ 840194 h 6298309"/>
              <a:gd name="connsiteX5" fmla="*/ 6316482 w 6316482"/>
              <a:gd name="connsiteY5" fmla="*/ 3185354 h 6298309"/>
              <a:gd name="connsiteX6" fmla="*/ 6316482 w 6316482"/>
              <a:gd name="connsiteY6" fmla="*/ 5458115 h 6298309"/>
              <a:gd name="connsiteX7" fmla="*/ 5476288 w 6316482"/>
              <a:gd name="connsiteY7" fmla="*/ 6298309 h 6298309"/>
              <a:gd name="connsiteX8" fmla="*/ 840194 w 6316482"/>
              <a:gd name="connsiteY8" fmla="*/ 6298309 h 6298309"/>
              <a:gd name="connsiteX9" fmla="*/ 0 w 6316482"/>
              <a:gd name="connsiteY9" fmla="*/ 5458115 h 6298309"/>
              <a:gd name="connsiteX10" fmla="*/ 0 w 6316482"/>
              <a:gd name="connsiteY10" fmla="*/ 840194 h 6298309"/>
              <a:gd name="connsiteX11" fmla="*/ 840194 w 6316482"/>
              <a:gd name="connsiteY11" fmla="*/ 0 h 62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316482" h="6298309">
                <a:moveTo>
                  <a:pt x="840194" y="0"/>
                </a:moveTo>
                <a:lnTo>
                  <a:pt x="3092012" y="0"/>
                </a:lnTo>
                <a:lnTo>
                  <a:pt x="5476288" y="0"/>
                </a:lnTo>
                <a:lnTo>
                  <a:pt x="6316482" y="0"/>
                </a:lnTo>
                <a:lnTo>
                  <a:pt x="6316482" y="840194"/>
                </a:lnTo>
                <a:lnTo>
                  <a:pt x="6316482" y="3185354"/>
                </a:lnTo>
                <a:lnTo>
                  <a:pt x="6316482" y="5458115"/>
                </a:lnTo>
                <a:cubicBezTo>
                  <a:pt x="6316482" y="5922141"/>
                  <a:pt x="5940314" y="6298309"/>
                  <a:pt x="5476288" y="6298309"/>
                </a:cubicBezTo>
                <a:lnTo>
                  <a:pt x="840194" y="6298309"/>
                </a:lnTo>
                <a:cubicBezTo>
                  <a:pt x="376168" y="6298309"/>
                  <a:pt x="0" y="5922141"/>
                  <a:pt x="0" y="5458115"/>
                </a:cubicBezTo>
                <a:lnTo>
                  <a:pt x="0" y="840194"/>
                </a:lnTo>
                <a:cubicBezTo>
                  <a:pt x="0" y="376168"/>
                  <a:pt x="376168" y="0"/>
                  <a:pt x="840194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61" name="Скругленный прямоугольник 60"/>
          <p:cNvSpPr/>
          <p:nvPr/>
        </p:nvSpPr>
        <p:spPr>
          <a:xfrm>
            <a:off x="3132945" y="2392482"/>
            <a:ext cx="239969" cy="239969"/>
          </a:xfrm>
          <a:prstGeom prst="roundRect">
            <a:avLst/>
          </a:prstGeom>
          <a:solidFill>
            <a:srgbClr val="992FA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1600" kern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409716" y="2327824"/>
            <a:ext cx="211655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lvl="0">
              <a:defRPr sz="1200" b="1">
                <a:solidFill>
                  <a:prstClr val="black"/>
                </a:solidFill>
              </a:defRPr>
            </a:lvl1pPr>
          </a:lstStyle>
          <a:p>
            <a:r>
              <a:rPr lang="ru-RU" dirty="0">
                <a:latin typeface="+mj-lt"/>
              </a:rPr>
              <a:t>Планируется к вводу в эксплуатацию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" y="3172679"/>
            <a:ext cx="6309690" cy="25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947962" y="3040659"/>
            <a:ext cx="6115522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lvl="0">
              <a:defRPr sz="1200" b="1">
                <a:solidFill>
                  <a:prstClr val="black"/>
                </a:solidFill>
              </a:defRPr>
            </a:lvl1pPr>
          </a:lstStyle>
          <a:p>
            <a:pPr algn="ctr"/>
            <a:r>
              <a:rPr lang="ru-RU" sz="1600" dirty="0">
                <a:solidFill>
                  <a:schemeClr val="tx1"/>
                </a:solidFill>
              </a:rPr>
              <a:t>Новый стенд на новом ускорителе </a:t>
            </a:r>
            <a:r>
              <a:rPr lang="en-US" sz="1600" dirty="0">
                <a:solidFill>
                  <a:schemeClr val="tx1"/>
                </a:solidFill>
              </a:rPr>
              <a:t>DC-140</a:t>
            </a: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264809" y="200160"/>
            <a:ext cx="6891619" cy="80122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1600" kern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sz="2000" b="1" dirty="0"/>
              <a:t>Текущее состояние стендов облучения ТЗЧ</a:t>
            </a:r>
          </a:p>
        </p:txBody>
      </p:sp>
    </p:spTree>
    <p:extLst>
      <p:ext uri="{BB962C8B-B14F-4D97-AF65-F5344CB8AC3E}">
        <p14:creationId xmlns:p14="http://schemas.microsoft.com/office/powerpoint/2010/main" val="106366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599" y="477466"/>
            <a:ext cx="11089232" cy="430883"/>
          </a:xfrm>
        </p:spPr>
        <p:txBody>
          <a:bodyPr lIns="121917" tIns="60958" rIns="121917" bIns="60958"/>
          <a:lstStyle/>
          <a:p>
            <a:pPr algn="l" defTabSz="1043056"/>
            <a:r>
              <a:rPr lang="ru-RU" sz="2000" b="1" dirty="0"/>
              <a:t>Стенды на базе ускорителя протонов в ПИЯФ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232585"/>
              </p:ext>
            </p:extLst>
          </p:nvPr>
        </p:nvGraphicFramePr>
        <p:xfrm>
          <a:off x="5137686" y="2502236"/>
          <a:ext cx="5537468" cy="229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9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7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algn="ctr">
                        <a:lnSpc>
                          <a:spcPct val="80000"/>
                        </a:lnSpc>
                      </a:pPr>
                      <a:endParaRPr lang="ru-RU" sz="1200" b="1" kern="1200" dirty="0" smtClean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80000"/>
                        </a:lnSpc>
                      </a:pPr>
                      <a:r>
                        <a:rPr lang="ru-RU" sz="1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 НП</a:t>
                      </a:r>
                      <a:endParaRPr lang="ru-RU" sz="12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 ОП</a:t>
                      </a:r>
                      <a:endParaRPr lang="ru-RU" sz="1200" b="1" kern="1200" dirty="0" smtClean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510" algn="l"/>
                        </a:tabLst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Энергия, МэВ</a:t>
                      </a:r>
                      <a:endParaRPr kumimoji="0" lang="ru-RU" sz="12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591" marR="25613" marT="3591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effectLst/>
                        </a:rPr>
                        <a:t>1</a:t>
                      </a:r>
                      <a:r>
                        <a:rPr lang="en-US" sz="1200" kern="1200" dirty="0" smtClean="0">
                          <a:effectLst/>
                        </a:rPr>
                        <a:t> .. 1000</a:t>
                      </a:r>
                      <a:r>
                        <a:rPr lang="ru-RU" sz="1200" kern="1200" dirty="0" smtClean="0">
                          <a:effectLst/>
                        </a:rPr>
                        <a:t> (спектр в соответствии с </a:t>
                      </a:r>
                      <a:r>
                        <a:rPr lang="en-US" sz="1200" kern="1200" dirty="0" smtClean="0">
                          <a:effectLst/>
                        </a:rPr>
                        <a:t>JESD89A</a:t>
                      </a:r>
                      <a:r>
                        <a:rPr lang="ru-RU" sz="1200" kern="1200" dirty="0" smtClean="0">
                          <a:effectLst/>
                        </a:rPr>
                        <a:t>)</a:t>
                      </a:r>
                      <a:endParaRPr lang="ru-RU" sz="1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effectLst/>
                        </a:rPr>
                        <a:t>100</a:t>
                      </a:r>
                      <a:r>
                        <a:rPr lang="en-US" sz="1200" kern="1200" dirty="0" smtClean="0">
                          <a:effectLst/>
                        </a:rPr>
                        <a:t> .. 1000</a:t>
                      </a:r>
                      <a:endParaRPr lang="ru-RU" sz="1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pPr marL="0" algn="l" defTabSz="4176431" rtl="0" eaLnBrk="1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kern="1200" dirty="0" smtClean="0">
                          <a:effectLst/>
                        </a:rPr>
                        <a:t> Погрешность энергии, %</a:t>
                      </a:r>
                      <a:endParaRPr lang="ru-RU" sz="1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1" marR="25613" marT="3591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b="1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kern="1200" dirty="0" smtClean="0">
                          <a:effectLst/>
                        </a:rPr>
                        <a:t>1 .. 3</a:t>
                      </a:r>
                      <a:endParaRPr lang="en-US" sz="1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pPr marL="0" marR="0" lvl="0" indent="0" algn="l" defTabSz="4176431" rtl="0" eaLnBrk="1" fontAlgn="auto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510" algn="l"/>
                        </a:tabLst>
                        <a:defRPr/>
                      </a:pPr>
                      <a:r>
                        <a:rPr lang="ru-RU" sz="1200" kern="1200" dirty="0" smtClean="0">
                          <a:effectLst/>
                        </a:rPr>
                        <a:t> Диаметр пучка, мм</a:t>
                      </a:r>
                      <a:endParaRPr lang="en-US" sz="1200" b="1" kern="1200" baseline="300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1" marR="25613" marT="3591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effectLst/>
                        </a:rPr>
                        <a:t>50-100</a:t>
                      </a:r>
                      <a:endParaRPr lang="en-US" sz="1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</a:rPr>
                        <a:t>25</a:t>
                      </a:r>
                      <a:endParaRPr lang="ru-RU" sz="1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pPr marL="0" algn="l" defTabSz="4176431" rtl="0" eaLnBrk="1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kern="1200" dirty="0" smtClean="0">
                          <a:effectLst/>
                        </a:rPr>
                        <a:t> Плотность потока, частиц/(см</a:t>
                      </a:r>
                      <a:r>
                        <a:rPr lang="ru-RU" sz="1200" kern="1200" baseline="30000" dirty="0" smtClean="0">
                          <a:effectLst/>
                        </a:rPr>
                        <a:t>2</a:t>
                      </a:r>
                      <a:r>
                        <a:rPr lang="ru-RU" sz="1200" kern="1200" baseline="0" dirty="0" smtClean="0">
                          <a:effectLst/>
                        </a:rPr>
                        <a:t> х</a:t>
                      </a:r>
                      <a:r>
                        <a:rPr lang="ru-RU" sz="1200" kern="1200" dirty="0" smtClean="0">
                          <a:effectLst/>
                        </a:rPr>
                        <a:t> с)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1" marR="25613" marT="3591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effectLst/>
                        </a:rPr>
                        <a:t>До 4</a:t>
                      </a:r>
                      <a:r>
                        <a:rPr lang="en-US" sz="1200" kern="1200" dirty="0" smtClean="0">
                          <a:effectLst/>
                        </a:rPr>
                        <a:t> ×</a:t>
                      </a:r>
                      <a:r>
                        <a:rPr lang="ru-RU" sz="1200" kern="1200" dirty="0" smtClean="0">
                          <a:effectLst/>
                        </a:rPr>
                        <a:t> </a:t>
                      </a:r>
                      <a:r>
                        <a:rPr lang="en-US" sz="1200" kern="1200" dirty="0" smtClean="0">
                          <a:effectLst/>
                        </a:rPr>
                        <a:t>10</a:t>
                      </a:r>
                      <a:r>
                        <a:rPr lang="en-US" sz="1200" kern="1200" baseline="30000" dirty="0" smtClean="0">
                          <a:effectLst/>
                        </a:rPr>
                        <a:t>5</a:t>
                      </a:r>
                      <a:endParaRPr lang="ru-RU" sz="1200" b="1" kern="1200" baseline="300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kern="1200" dirty="0" smtClean="0">
                          <a:effectLst/>
                        </a:rPr>
                        <a:t>10</a:t>
                      </a:r>
                      <a:r>
                        <a:rPr lang="en-US" sz="1200" kern="1200" baseline="30000" dirty="0" smtClean="0">
                          <a:effectLst/>
                        </a:rPr>
                        <a:t>5</a:t>
                      </a:r>
                      <a:r>
                        <a:rPr lang="en-US" sz="1200" kern="1200" dirty="0" smtClean="0">
                          <a:effectLst/>
                        </a:rPr>
                        <a:t> .. 10</a:t>
                      </a:r>
                      <a:r>
                        <a:rPr lang="en-US" sz="1200" kern="1200" baseline="30000" dirty="0" smtClean="0">
                          <a:effectLst/>
                        </a:rPr>
                        <a:t>8</a:t>
                      </a:r>
                      <a:endParaRPr lang="ru-RU" sz="1200" b="1" kern="1200" baseline="300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992">
                <a:tc>
                  <a:txBody>
                    <a:bodyPr/>
                    <a:lstStyle/>
                    <a:p>
                      <a:pPr marL="0" marR="0" indent="0" algn="l" defTabSz="4176431" rtl="0" eaLnBrk="1" fontAlgn="auto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510" algn="l"/>
                        </a:tabLst>
                        <a:defRPr/>
                      </a:pPr>
                      <a:r>
                        <a:rPr lang="ru-RU" sz="1200" dirty="0" smtClean="0">
                          <a:effectLst/>
                        </a:rPr>
                        <a:t> Неоднородность, %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91" marR="25613" marT="3591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kern="1200" dirty="0" smtClean="0">
                          <a:effectLst/>
                        </a:rPr>
                        <a:t>10</a:t>
                      </a:r>
                      <a:endParaRPr lang="ru-RU" sz="1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kern="1200" dirty="0" smtClean="0">
                          <a:effectLst/>
                        </a:rPr>
                        <a:t>10</a:t>
                      </a:r>
                      <a:endParaRPr lang="ru-RU" sz="1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311230" y="2205658"/>
            <a:ext cx="2239716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</a:rPr>
              <a:t>Технические характеристики</a:t>
            </a:r>
            <a:endParaRPr lang="ru-RU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r="5389"/>
          <a:stretch/>
        </p:blipFill>
        <p:spPr bwMode="auto">
          <a:xfrm>
            <a:off x="824161" y="981522"/>
            <a:ext cx="2822773" cy="354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61" y="4224247"/>
            <a:ext cx="2822773" cy="200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41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599" y="477466"/>
            <a:ext cx="11089232" cy="430883"/>
          </a:xfrm>
        </p:spPr>
        <p:txBody>
          <a:bodyPr lIns="121917" tIns="60958" rIns="121917" bIns="60958"/>
          <a:lstStyle/>
          <a:p>
            <a:pPr algn="l" defTabSz="1043056"/>
            <a:r>
              <a:rPr lang="ru-RU" sz="2000" b="1" dirty="0"/>
              <a:t>Новый стенд лазерного воздействия</a:t>
            </a:r>
          </a:p>
        </p:txBody>
      </p:sp>
      <p:graphicFrame>
        <p:nvGraphicFramePr>
          <p:cNvPr id="11" name="Group 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2305993"/>
              </p:ext>
            </p:extLst>
          </p:nvPr>
        </p:nvGraphicFramePr>
        <p:xfrm>
          <a:off x="6657775" y="621482"/>
          <a:ext cx="5006346" cy="219942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86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1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Технические характеристики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marL="9144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dirty="0" smtClean="0">
                          <a:effectLst/>
                        </a:rPr>
                        <a:t>Тип лазерного источника</a:t>
                      </a:r>
                      <a:endParaRPr lang="ru-RU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788" marR="34151" marT="3591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Пикосекундный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волоконный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9144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dirty="0" smtClean="0">
                          <a:effectLst/>
                        </a:rPr>
                        <a:t>Длина волны</a:t>
                      </a:r>
                      <a:r>
                        <a:rPr lang="ru-RU" sz="1200" baseline="0" dirty="0" smtClean="0">
                          <a:effectLst/>
                        </a:rPr>
                        <a:t>, </a:t>
                      </a:r>
                      <a:r>
                        <a:rPr lang="ru-RU" sz="1200" baseline="0" dirty="0" err="1" smtClean="0">
                          <a:effectLst/>
                        </a:rPr>
                        <a:t>нм</a:t>
                      </a:r>
                      <a:endParaRPr lang="ru-RU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788" marR="34151" marT="3591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1064/532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9144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510" algn="l"/>
                        </a:tabLst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Максимальная энергия импульса на объекте, нДж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788" marR="34151" marT="3591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500(1064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нм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 (532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нм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9144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510" algn="l"/>
                        </a:tabLst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Длительность импульса, </a:t>
                      </a:r>
                      <a:r>
                        <a:rPr kumimoji="0" lang="ru-RU" sz="12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пс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788" marR="34151" marT="3591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40-60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351">
                <a:tc>
                  <a:txBody>
                    <a:bodyPr/>
                    <a:lstStyle/>
                    <a:p>
                      <a:pPr marL="9144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510" algn="l"/>
                        </a:tabLst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Минимальный диаметр пятна</a:t>
                      </a:r>
                    </a:p>
                    <a:p>
                      <a:pPr marL="9144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510" algn="l"/>
                        </a:tabLst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лазерного излучения на объекте испытаний, мкм</a:t>
                      </a:r>
                    </a:p>
                  </a:txBody>
                  <a:tcPr marL="4788" marR="34151" marT="3591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2" name="Picture 3" descr="\\192.168.0.131\фо\Бондаренко Н А\Области воздействия\0,75-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946" y="3302252"/>
            <a:ext cx="4570956" cy="296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992415-5967-6845-103C-6BDBA63D23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42" r="-16479" b="-10233"/>
          <a:stretch/>
        </p:blipFill>
        <p:spPr>
          <a:xfrm flipH="1">
            <a:off x="-554805" y="811658"/>
            <a:ext cx="6678200" cy="5940911"/>
          </a:xfrm>
          <a:prstGeom prst="ellipse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40709" y="2922226"/>
            <a:ext cx="5305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Соответствует требованиям КГВС «Климат-8»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5653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599" y="477466"/>
            <a:ext cx="11089232" cy="738660"/>
          </a:xfrm>
        </p:spPr>
        <p:txBody>
          <a:bodyPr lIns="121917" tIns="60958" rIns="121917" bIns="60958"/>
          <a:lstStyle/>
          <a:p>
            <a:pPr algn="l" defTabSz="1043056"/>
            <a:r>
              <a:rPr lang="ru-RU" sz="2000" b="1" dirty="0"/>
              <a:t>Испытательный стенд контроля стойкости ЭКБ к воздействию </a:t>
            </a:r>
            <a:br>
              <a:rPr lang="ru-RU" sz="2000" b="1" dirty="0"/>
            </a:br>
            <a:r>
              <a:rPr lang="ru-RU" sz="2000" b="1" dirty="0"/>
              <a:t>гамма-излучения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614924"/>
              </p:ext>
            </p:extLst>
          </p:nvPr>
        </p:nvGraphicFramePr>
        <p:xfrm>
          <a:off x="6540428" y="2386890"/>
          <a:ext cx="4530635" cy="24935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1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8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algn="ctr">
                        <a:lnSpc>
                          <a:spcPct val="80000"/>
                        </a:lnSpc>
                      </a:pPr>
                      <a:endParaRPr lang="ru-RU" sz="1200" b="1" kern="1200" dirty="0" smtClean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80000"/>
                        </a:lnSpc>
                      </a:pPr>
                      <a:endParaRPr lang="ru-RU" sz="12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pPr indent="0" algn="l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Источник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гамма-излучения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акрытый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 радионуклидом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кобальт-60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(Со-60) типа ГИК-7-4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992">
                <a:tc>
                  <a:txBody>
                    <a:bodyPr/>
                    <a:lstStyle/>
                    <a:p>
                      <a:pPr indent="0" algn="l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Мощность дозы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Р/с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 100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992">
                <a:tc>
                  <a:txBody>
                    <a:bodyPr/>
                    <a:lstStyle/>
                    <a:p>
                      <a:pPr indent="0" algn="l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Неравномерность поля облучения для каждой рабочей точки, %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более 30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685888" y="1988995"/>
            <a:ext cx="2239716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</a:rPr>
              <a:t>Технические характеристики</a:t>
            </a:r>
            <a:endParaRPr lang="ru-RU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2204" y="5157627"/>
            <a:ext cx="484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Гамма-установка ГУ-200М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" y="1849348"/>
            <a:ext cx="4847295" cy="321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18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000" b="1" dirty="0"/>
              <a:t>Бортовая дозиметрия. Датчики мониторинга воздействия ИИ КП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Установка датчиков на борт КА позволяет:</a:t>
            </a:r>
          </a:p>
          <a:p>
            <a:endParaRPr lang="ru-RU" sz="1800" b="1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/>
              <a:t>проводить контроль остаточного ресурса КА </a:t>
            </a:r>
            <a:r>
              <a:rPr lang="ru-RU" sz="1400" dirty="0">
                <a:solidFill>
                  <a:schemeClr val="tx1"/>
                </a:solidFill>
              </a:rPr>
              <a:t>путем мониторинга реальных дозовых нагрузок в местах расположения </a:t>
            </a:r>
            <a:r>
              <a:rPr lang="ru-RU" sz="1400" dirty="0" smtClean="0">
                <a:solidFill>
                  <a:schemeClr val="tx1"/>
                </a:solidFill>
              </a:rPr>
              <a:t>критичных элементов </a:t>
            </a:r>
            <a:r>
              <a:rPr lang="ru-RU" sz="1400" dirty="0">
                <a:solidFill>
                  <a:schemeClr val="tx1"/>
                </a:solidFill>
              </a:rPr>
              <a:t>и перерасчета возможного САС, </a:t>
            </a:r>
            <a:r>
              <a:rPr lang="ru-RU" sz="1400" b="1" dirty="0"/>
              <a:t>что позволит уточнить реальные САС </a:t>
            </a:r>
            <a:r>
              <a:rPr lang="ru-RU" sz="1400" dirty="0">
                <a:solidFill>
                  <a:schemeClr val="tx1"/>
                </a:solidFill>
              </a:rPr>
              <a:t>КА</a:t>
            </a:r>
            <a:r>
              <a:rPr lang="ru-RU" sz="1400" b="1" dirty="0"/>
              <a:t> </a:t>
            </a:r>
            <a:r>
              <a:rPr lang="ru-RU" sz="1400" dirty="0">
                <a:solidFill>
                  <a:schemeClr val="tx1"/>
                </a:solidFill>
              </a:rPr>
              <a:t>и скорректировать сроки введения </a:t>
            </a:r>
            <a:r>
              <a:rPr lang="ru-RU" sz="1400" dirty="0" smtClean="0">
                <a:solidFill>
                  <a:schemeClr val="tx1"/>
                </a:solidFill>
              </a:rPr>
              <a:t>в эксплуатацию </a:t>
            </a:r>
            <a:r>
              <a:rPr lang="ru-RU" sz="1400" dirty="0">
                <a:solidFill>
                  <a:schemeClr val="tx1"/>
                </a:solidFill>
              </a:rPr>
              <a:t>новых КА из группировки</a:t>
            </a:r>
            <a:r>
              <a:rPr lang="ru-RU" sz="1400" dirty="0" smtClean="0">
                <a:solidFill>
                  <a:schemeClr val="tx1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/>
              <a:t>прогнозировать</a:t>
            </a:r>
            <a:r>
              <a:rPr lang="ru-RU" sz="1400" dirty="0">
                <a:solidFill>
                  <a:schemeClr val="tx1"/>
                </a:solidFill>
              </a:rPr>
              <a:t> изменения (в </a:t>
            </a:r>
            <a:r>
              <a:rPr lang="ru-RU" sz="1400" dirty="0" err="1">
                <a:solidFill>
                  <a:schemeClr val="tx1"/>
                </a:solidFill>
              </a:rPr>
              <a:t>т.ч</a:t>
            </a:r>
            <a:r>
              <a:rPr lang="ru-RU" sz="1400" dirty="0">
                <a:solidFill>
                  <a:schemeClr val="tx1"/>
                </a:solidFill>
              </a:rPr>
              <a:t>. опасного) </a:t>
            </a:r>
            <a:r>
              <a:rPr lang="ru-RU" sz="1400" b="1" dirty="0"/>
              <a:t>воздействия ИИ КП</a:t>
            </a:r>
            <a:r>
              <a:rPr lang="ru-RU" sz="1400" dirty="0">
                <a:solidFill>
                  <a:schemeClr val="tx1"/>
                </a:solidFill>
              </a:rPr>
              <a:t> на ЭКБ РЭА КА за счет мониторинга резкого возрастания </a:t>
            </a:r>
            <a:r>
              <a:rPr lang="ru-RU" sz="1400" dirty="0" smtClean="0">
                <a:solidFill>
                  <a:schemeClr val="tx1"/>
                </a:solidFill>
              </a:rPr>
              <a:t>дозовых нагрузок </a:t>
            </a:r>
            <a:r>
              <a:rPr lang="ru-RU" sz="1400" dirty="0">
                <a:solidFill>
                  <a:schemeClr val="tx1"/>
                </a:solidFill>
              </a:rPr>
              <a:t>и числа одиночных эффектов, </a:t>
            </a:r>
            <a:r>
              <a:rPr lang="ru-RU" sz="1400" b="1" dirty="0"/>
              <a:t>что позволит защищать РЭА КА </a:t>
            </a:r>
            <a:r>
              <a:rPr lang="ru-RU" sz="1400" dirty="0">
                <a:solidFill>
                  <a:schemeClr val="tx1"/>
                </a:solidFill>
              </a:rPr>
              <a:t>от последствий возникновения одиночных сбоев и </a:t>
            </a:r>
            <a:r>
              <a:rPr lang="ru-RU" sz="1400" dirty="0" smtClean="0">
                <a:solidFill>
                  <a:schemeClr val="tx1"/>
                </a:solidFill>
              </a:rPr>
              <a:t>отказов (например</a:t>
            </a:r>
            <a:r>
              <a:rPr lang="ru-RU" sz="1400" dirty="0">
                <a:solidFill>
                  <a:schemeClr val="tx1"/>
                </a:solidFill>
              </a:rPr>
              <a:t>, переводя аппаратуру в облегченный режим работы</a:t>
            </a:r>
            <a:r>
              <a:rPr lang="ru-RU" sz="1400" dirty="0" smtClean="0">
                <a:solidFill>
                  <a:schemeClr val="tx1"/>
                </a:solidFill>
              </a:rPr>
              <a:t>);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/>
              <a:t>контролировать воздействие </a:t>
            </a:r>
            <a:r>
              <a:rPr lang="ru-RU" sz="1400" dirty="0">
                <a:solidFill>
                  <a:schemeClr val="tx1"/>
                </a:solidFill>
              </a:rPr>
              <a:t>на КА ионизирующего излучения искусственного происхождения</a:t>
            </a:r>
            <a:r>
              <a:rPr lang="ru-RU" sz="1400" dirty="0" smtClean="0">
                <a:solidFill>
                  <a:schemeClr val="tx1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/>
              <a:t>уточнить технические требования к РЭА КА </a:t>
            </a:r>
            <a:r>
              <a:rPr lang="ru-RU" sz="1400" dirty="0">
                <a:solidFill>
                  <a:schemeClr val="tx1"/>
                </a:solidFill>
              </a:rPr>
              <a:t>за счет мониторинга реальных воздействий ИИ КП</a:t>
            </a:r>
            <a:r>
              <a:rPr lang="ru-RU" sz="1400" dirty="0" smtClean="0">
                <a:solidFill>
                  <a:schemeClr val="tx1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/>
              <a:t>уточнить нормы и методы наземных испытаний РЭА КА и ЭКБ</a:t>
            </a:r>
            <a:r>
              <a:rPr lang="ru-RU" sz="1400" dirty="0">
                <a:solidFill>
                  <a:schemeClr val="tx1"/>
                </a:solidFill>
              </a:rPr>
              <a:t>, в том числе с уточнением механизмов влияния ИИ КП на РЭА КА и </a:t>
            </a:r>
            <a:r>
              <a:rPr lang="ru-RU" sz="1400" dirty="0" smtClean="0">
                <a:solidFill>
                  <a:schemeClr val="tx1"/>
                </a:solidFill>
              </a:rPr>
              <a:t>ЭКБ, путем </a:t>
            </a:r>
            <a:r>
              <a:rPr lang="ru-RU" sz="1400" dirty="0">
                <a:solidFill>
                  <a:schemeClr val="tx1"/>
                </a:solidFill>
              </a:rPr>
              <a:t>контроля функционирования РЭА и сравнения результатов с данными наземных испытаний (сравнение результатов </a:t>
            </a:r>
            <a:r>
              <a:rPr lang="ru-RU" sz="1400" dirty="0" smtClean="0">
                <a:solidFill>
                  <a:schemeClr val="tx1"/>
                </a:solidFill>
              </a:rPr>
              <a:t>наземных и </a:t>
            </a:r>
            <a:r>
              <a:rPr lang="ru-RU" sz="1400" dirty="0">
                <a:solidFill>
                  <a:schemeClr val="tx1"/>
                </a:solidFill>
              </a:rPr>
              <a:t>натурных испытаний).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7502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000" b="1" dirty="0"/>
              <a:t>Бортовая </a:t>
            </a:r>
            <a:r>
              <a:rPr lang="ru-RU" sz="2000" b="1" dirty="0" smtClean="0"/>
              <a:t>дозиметрия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4815" y="938230"/>
            <a:ext cx="11104800" cy="3672408"/>
          </a:xfrm>
        </p:spPr>
        <p:txBody>
          <a:bodyPr/>
          <a:lstStyle/>
          <a:p>
            <a:r>
              <a:rPr lang="ru-RU" sz="1200" b="1" dirty="0">
                <a:solidFill>
                  <a:schemeClr val="tx1"/>
                </a:solidFill>
              </a:rPr>
              <a:t>Полупроводниковые транзисторные чувствительные элементы поглощенной дозы:</a:t>
            </a:r>
          </a:p>
          <a:p>
            <a:pPr marL="285750" indent="-285750">
              <a:lnSpc>
                <a:spcPts val="1584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характеристики изделий биполярной и КМОП технологии подвержены радиационной деградации при воздействии ИИ КП в части дозовых эффектов (сбои и параметрические отказы</a:t>
            </a:r>
            <a:r>
              <a:rPr lang="ru-RU" sz="1200" dirty="0" smtClean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lnSpc>
                <a:spcPts val="1584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200" dirty="0" smtClean="0"/>
              <a:t>по </a:t>
            </a:r>
            <a:r>
              <a:rPr lang="ru-RU" sz="1200" dirty="0"/>
              <a:t>причине восприимчивости к дозовым эффектам биполярные и МОП транзисторы могут использоваться в качестве ЧЭ поглощенной дозы на борту </a:t>
            </a:r>
            <a:r>
              <a:rPr lang="ru-RU" sz="1200" dirty="0" smtClean="0"/>
              <a:t>КА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Особенности полупроводниковых транзисторных чувствительных элементов: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необходимо проведение калибровки ЧЭ для определения зависимости его выходных параметров от поглощенной дозы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зависимость калибровочных характеристик от температуры в процессе калибровки и интенсивности источника излучения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температурный дрейф выходных параметров транзисторных </a:t>
            </a:r>
            <a:r>
              <a:rPr lang="ru-RU" sz="1200" dirty="0" smtClean="0">
                <a:solidFill>
                  <a:schemeClr val="tx1"/>
                </a:solidFill>
              </a:rPr>
              <a:t>ЧЭ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Преимущества полупроводниковых чувствительных элементов:</a:t>
            </a:r>
          </a:p>
          <a:p>
            <a:pPr marL="285750" indent="-285750">
              <a:lnSpc>
                <a:spcPts val="1582"/>
              </a:lnSpc>
              <a:buFont typeface="Arial" panose="020B0604020202020204" pitchFamily="34" charset="0"/>
              <a:buChar char="•"/>
            </a:pPr>
            <a:r>
              <a:rPr lang="ru-RU" sz="1200" dirty="0"/>
              <a:t>простота электронной обвязки, необходимой для задания электрического режима работы ЧЭ и измерения его выходных сигналов </a:t>
            </a:r>
          </a:p>
          <a:p>
            <a:pPr marL="285750" indent="-285750">
              <a:lnSpc>
                <a:spcPts val="1582"/>
              </a:lnSpc>
              <a:buFont typeface="Arial" panose="020B0604020202020204" pitchFamily="34" charset="0"/>
              <a:buChar char="•"/>
            </a:pPr>
            <a:r>
              <a:rPr lang="ru-RU" sz="1200" dirty="0"/>
              <a:t>возможность прямого непосредственного получения поглощенной дозы </a:t>
            </a:r>
            <a:r>
              <a:rPr lang="ru-RU" sz="1200" dirty="0">
                <a:solidFill>
                  <a:schemeClr val="tx1"/>
                </a:solidFill>
              </a:rPr>
              <a:t>приведенной к кремнию без пересчета из экспозиционной дозы или поглощенной дозы по другому материалу (на борту КА в условиях космоса такой пересчет не возможен из-за отсутствия информации о спектре воздействующих излучений)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22" y="4548920"/>
            <a:ext cx="1368152" cy="65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t="2937" r="21755" b="3980"/>
          <a:stretch/>
        </p:blipFill>
        <p:spPr>
          <a:xfrm>
            <a:off x="7632444" y="4428739"/>
            <a:ext cx="2736304" cy="1685257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14" y="4437906"/>
            <a:ext cx="2016224" cy="145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2599" y="573405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Сигнализация факта пролета частицы за счет контроля возникновения одиночных сбоев в элементах СОЗУ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9690" y="6057215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Сдвиг порогового напряжения от дозы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06974" y="6195714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ЧЭ ТЗЧ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477562" y="6195714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ЧЭ ДЭ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834738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599" y="477466"/>
            <a:ext cx="11089232" cy="430883"/>
          </a:xfrm>
        </p:spPr>
        <p:txBody>
          <a:bodyPr lIns="121917" tIns="60958" rIns="121917" bIns="60958"/>
          <a:lstStyle/>
          <a:p>
            <a:pPr algn="l" defTabSz="1043056"/>
            <a:r>
              <a:rPr lang="ru-RU" sz="2000" b="1"/>
              <a:t>Бортовая </a:t>
            </a:r>
            <a:r>
              <a:rPr lang="ru-RU" sz="2000" b="1" smtClean="0"/>
              <a:t>дозиметрия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93465" y="4090807"/>
            <a:ext cx="1651112" cy="171048"/>
          </a:xfrm>
          <a:prstGeom prst="rect">
            <a:avLst/>
          </a:prstGeom>
          <a:solidFill>
            <a:srgbClr val="00285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100" dirty="0">
                <a:latin typeface="Elektra Light Pro"/>
              </a:rPr>
              <a:t>Основной блок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433544" y="6184978"/>
            <a:ext cx="2294858" cy="171048"/>
          </a:xfrm>
          <a:prstGeom prst="rect">
            <a:avLst/>
          </a:prstGeom>
          <a:solidFill>
            <a:srgbClr val="00285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100" dirty="0">
                <a:latin typeface="Elektra Light Pro"/>
              </a:rPr>
              <a:t>Выносной дозовый датчик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239" y="2491548"/>
            <a:ext cx="3086100" cy="3600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46" y="1101529"/>
            <a:ext cx="7580354" cy="278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9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599" y="477466"/>
            <a:ext cx="11089232" cy="430883"/>
          </a:xfrm>
        </p:spPr>
        <p:txBody>
          <a:bodyPr lIns="121917" tIns="60958" rIns="121917" bIns="60958"/>
          <a:lstStyle/>
          <a:p>
            <a:pPr algn="l" defTabSz="1043056"/>
            <a:r>
              <a:rPr lang="ru-RU" sz="2000" b="1" dirty="0"/>
              <a:t>Выводы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310" y="1221038"/>
            <a:ext cx="10655798" cy="4906545"/>
          </a:xfrm>
        </p:spPr>
        <p:txBody>
          <a:bodyPr lIns="121917" tIns="60958" rIns="121917" bIns="60958"/>
          <a:lstStyle/>
          <a:p>
            <a:pPr indent="266700" algn="just">
              <a:lnSpc>
                <a:spcPct val="114000"/>
              </a:lnSpc>
            </a:pPr>
            <a:r>
              <a:rPr lang="ru-RU" sz="1600" dirty="0">
                <a:solidFill>
                  <a:schemeClr val="tx1"/>
                </a:solidFill>
                <a:latin typeface="+mj-lt"/>
              </a:rPr>
              <a:t>Оптимальные пути обеспечения достоверности подтверждения стойкости РЭА ДЗЗ к воздействию естественных ИИ </a:t>
            </a:r>
            <a:r>
              <a:rPr lang="ru-RU" sz="1600" dirty="0" smtClean="0">
                <a:solidFill>
                  <a:schemeClr val="tx1"/>
                </a:solidFill>
                <a:latin typeface="+mj-lt"/>
              </a:rPr>
              <a:t>КП:</a:t>
            </a:r>
          </a:p>
          <a:p>
            <a:pPr indent="266700" algn="just">
              <a:lnSpc>
                <a:spcPct val="114000"/>
              </a:lnSpc>
            </a:pPr>
            <a:endParaRPr lang="en-US" sz="1600" dirty="0" smtClean="0">
              <a:solidFill>
                <a:schemeClr val="tx1"/>
              </a:solidFill>
              <a:latin typeface="+mj-lt"/>
            </a:endParaRPr>
          </a:p>
          <a:p>
            <a:pPr indent="266700" algn="just">
              <a:lnSpc>
                <a:spcPct val="114000"/>
              </a:lnSpc>
            </a:pP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1 </a:t>
            </a:r>
            <a:r>
              <a:rPr lang="ru-RU" sz="1600" dirty="0" smtClean="0">
                <a:solidFill>
                  <a:schemeClr val="tx1"/>
                </a:solidFill>
                <a:latin typeface="+mj-lt"/>
              </a:rPr>
              <a:t>Целесообразно </a:t>
            </a:r>
            <a:r>
              <a:rPr lang="ru-RU" sz="1600" dirty="0">
                <a:latin typeface="+mj-lt"/>
              </a:rPr>
              <a:t>проведение испытаний </a:t>
            </a:r>
            <a:r>
              <a:rPr lang="ru-RU" sz="1600" dirty="0">
                <a:solidFill>
                  <a:schemeClr val="tx1"/>
                </a:solidFill>
                <a:latin typeface="+mj-lt"/>
              </a:rPr>
              <a:t>ЭКБ и РЭА КА на стойкость к воздействию ИИ КП в аккредитованных </a:t>
            </a:r>
            <a:r>
              <a:rPr lang="ru-RU" sz="1600" dirty="0" smtClean="0">
                <a:solidFill>
                  <a:schemeClr val="tx1"/>
                </a:solidFill>
                <a:latin typeface="+mj-lt"/>
              </a:rPr>
              <a:t>ИЦ</a:t>
            </a:r>
          </a:p>
          <a:p>
            <a:pPr indent="266700" algn="just">
              <a:lnSpc>
                <a:spcPct val="114000"/>
              </a:lnSpc>
            </a:pPr>
            <a:endParaRPr lang="ru-RU" sz="1600" dirty="0">
              <a:solidFill>
                <a:schemeClr val="tx1"/>
              </a:solidFill>
              <a:latin typeface="+mj-lt"/>
            </a:endParaRPr>
          </a:p>
          <a:p>
            <a:pPr indent="266700" algn="just">
              <a:lnSpc>
                <a:spcPct val="114000"/>
              </a:lnSpc>
            </a:pP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2 </a:t>
            </a:r>
            <a:r>
              <a:rPr lang="ru-RU" sz="1600" dirty="0" smtClean="0">
                <a:solidFill>
                  <a:schemeClr val="tx1"/>
                </a:solidFill>
                <a:latin typeface="+mj-lt"/>
              </a:rPr>
              <a:t>Целесообразно </a:t>
            </a:r>
            <a:r>
              <a:rPr lang="ru-RU" sz="1600" dirty="0">
                <a:solidFill>
                  <a:schemeClr val="tx1"/>
                </a:solidFill>
                <a:latin typeface="+mj-lt"/>
              </a:rPr>
              <a:t>привлечение </a:t>
            </a:r>
            <a:r>
              <a:rPr lang="ru-RU" sz="1600" dirty="0" smtClean="0">
                <a:solidFill>
                  <a:schemeClr val="tx1"/>
                </a:solidFill>
                <a:latin typeface="+mj-lt"/>
              </a:rPr>
              <a:t>компетентных организаций для </a:t>
            </a:r>
            <a:r>
              <a:rPr lang="ru-RU" sz="1600" dirty="0">
                <a:latin typeface="+mj-lt"/>
              </a:rPr>
              <a:t>анализа стойкости РЭА КА к воздействию ИИ КП</a:t>
            </a:r>
            <a:r>
              <a:rPr lang="ru-RU" sz="1600" dirty="0">
                <a:solidFill>
                  <a:schemeClr val="tx1"/>
                </a:solidFill>
                <a:latin typeface="+mj-lt"/>
              </a:rPr>
              <a:t> и для анализа </a:t>
            </a:r>
            <a:r>
              <a:rPr lang="ru-RU" sz="1600" dirty="0">
                <a:latin typeface="+mj-lt"/>
              </a:rPr>
              <a:t>нештатных ситуаций </a:t>
            </a:r>
            <a:r>
              <a:rPr lang="ru-RU" sz="1600" dirty="0">
                <a:solidFill>
                  <a:schemeClr val="tx1"/>
                </a:solidFill>
                <a:latin typeface="+mj-lt"/>
              </a:rPr>
              <a:t>в работе РЭА </a:t>
            </a:r>
            <a:r>
              <a:rPr lang="ru-RU" sz="1600" dirty="0" smtClean="0">
                <a:solidFill>
                  <a:schemeClr val="tx1"/>
                </a:solidFill>
                <a:latin typeface="+mj-lt"/>
              </a:rPr>
              <a:t>КА</a:t>
            </a:r>
          </a:p>
          <a:p>
            <a:pPr indent="266700" algn="just">
              <a:lnSpc>
                <a:spcPct val="114000"/>
              </a:lnSpc>
            </a:pPr>
            <a:endParaRPr lang="ru-RU" sz="1600" dirty="0">
              <a:solidFill>
                <a:schemeClr val="tx1"/>
              </a:solidFill>
              <a:latin typeface="+mj-lt"/>
            </a:endParaRPr>
          </a:p>
          <a:p>
            <a:pPr indent="266700" algn="just">
              <a:lnSpc>
                <a:spcPct val="114000"/>
              </a:lnSpc>
            </a:pP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3 </a:t>
            </a:r>
            <a:r>
              <a:rPr lang="ru-RU" sz="1600" dirty="0" smtClean="0">
                <a:solidFill>
                  <a:schemeClr val="tx1"/>
                </a:solidFill>
                <a:latin typeface="+mj-lt"/>
              </a:rPr>
              <a:t>Целесообразно </a:t>
            </a:r>
            <a:r>
              <a:rPr lang="ru-RU" sz="1600" dirty="0">
                <a:solidFill>
                  <a:schemeClr val="tx1"/>
                </a:solidFill>
                <a:latin typeface="+mj-lt"/>
              </a:rPr>
              <a:t>привлечение компетентных организаций</a:t>
            </a:r>
            <a:r>
              <a:rPr lang="ru-RU" sz="1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600" dirty="0" smtClean="0">
                <a:latin typeface="+mj-lt"/>
              </a:rPr>
              <a:t>для </a:t>
            </a:r>
            <a:r>
              <a:rPr lang="ru-RU" sz="1600" dirty="0">
                <a:latin typeface="+mj-lt"/>
              </a:rPr>
              <a:t>выработки мероприятий по обеспечению стойкости</a:t>
            </a:r>
            <a:r>
              <a:rPr lang="ru-RU" sz="1600" dirty="0">
                <a:solidFill>
                  <a:schemeClr val="tx1"/>
                </a:solidFill>
                <a:latin typeface="+mj-lt"/>
              </a:rPr>
              <a:t>, в том числе разработки и согласования ПОСТ и других отчетных материалов (до проведения приемки всех этапов выполнения ОКР по созданию РЭА</a:t>
            </a:r>
            <a:r>
              <a:rPr lang="ru-RU" sz="1600" dirty="0" smtClean="0">
                <a:solidFill>
                  <a:schemeClr val="tx1"/>
                </a:solidFill>
                <a:latin typeface="+mj-lt"/>
              </a:rPr>
              <a:t>)</a:t>
            </a:r>
          </a:p>
          <a:p>
            <a:pPr indent="266700" algn="just">
              <a:lnSpc>
                <a:spcPct val="114000"/>
              </a:lnSpc>
            </a:pPr>
            <a:endParaRPr lang="ru-RU" sz="1600" dirty="0" smtClean="0">
              <a:solidFill>
                <a:schemeClr val="tx1"/>
              </a:solidFill>
              <a:latin typeface="+mj-lt"/>
            </a:endParaRPr>
          </a:p>
          <a:p>
            <a:pPr indent="266700" algn="just">
              <a:lnSpc>
                <a:spcPct val="114000"/>
              </a:lnSpc>
            </a:pPr>
            <a:r>
              <a:rPr lang="ru-RU" sz="1600" dirty="0" smtClean="0">
                <a:solidFill>
                  <a:schemeClr val="tx1"/>
                </a:solidFill>
                <a:latin typeface="+mj-lt"/>
              </a:rPr>
              <a:t>4 </a:t>
            </a:r>
            <a:r>
              <a:rPr lang="ru-RU" sz="1600" dirty="0">
                <a:solidFill>
                  <a:schemeClr val="tx1"/>
                </a:solidFill>
                <a:latin typeface="+mj-lt"/>
              </a:rPr>
              <a:t>Целесообразно </a:t>
            </a:r>
            <a:r>
              <a:rPr lang="ru-RU" sz="1600" dirty="0">
                <a:latin typeface="+mj-lt"/>
              </a:rPr>
              <a:t>развитие бортового мониторинга ИИ КП </a:t>
            </a:r>
            <a:r>
              <a:rPr lang="ru-RU" sz="1600" dirty="0">
                <a:solidFill>
                  <a:schemeClr val="tx1"/>
                </a:solidFill>
                <a:latin typeface="+mj-lt"/>
              </a:rPr>
              <a:t>путем установки соответствующих приборов на КА, получения результатов бортовых измерений, их сравнения с действующими «моделями космоса» и нормами наземных </a:t>
            </a:r>
            <a:r>
              <a:rPr lang="ru-RU" sz="1600" dirty="0" smtClean="0">
                <a:solidFill>
                  <a:schemeClr val="tx1"/>
                </a:solidFill>
                <a:latin typeface="+mj-lt"/>
              </a:rPr>
              <a:t>испытаний</a:t>
            </a:r>
            <a:endParaRPr lang="ru-RU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467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6337" t="25984" r="1" b="31332"/>
          <a:stretch/>
        </p:blipFill>
        <p:spPr>
          <a:xfrm>
            <a:off x="1" y="1"/>
            <a:ext cx="12190413" cy="68595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09" y="5640710"/>
            <a:ext cx="1151978" cy="8903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46" y="5661881"/>
            <a:ext cx="655419" cy="848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5913" y="2802127"/>
            <a:ext cx="6124501" cy="28930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Актуальные разработки и перспективные направления диверсификации</a:t>
            </a:r>
          </a:p>
          <a:p>
            <a:endParaRPr lang="ru-RU" sz="27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5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Медицинского подразделение  </a:t>
            </a:r>
          </a:p>
          <a:p>
            <a:r>
              <a:rPr lang="ru-RU" sz="15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научно-технического центра-1 </a:t>
            </a:r>
          </a:p>
          <a:p>
            <a:r>
              <a:rPr lang="ru-RU" sz="15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филиала АО «ОРКК» - «НИИ КП»</a:t>
            </a:r>
          </a:p>
          <a:p>
            <a:endParaRPr lang="ru-RU" sz="27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6337" t="25984" r="1" b="31332"/>
          <a:stretch/>
        </p:blipFill>
        <p:spPr>
          <a:xfrm>
            <a:off x="-29294" y="-1"/>
            <a:ext cx="12190413" cy="68595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14" y="5640709"/>
            <a:ext cx="1151978" cy="8903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551" y="5661880"/>
            <a:ext cx="655419" cy="8480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36618" y="2802125"/>
            <a:ext cx="6124501" cy="180048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</a:t>
            </a:r>
            <a:r>
              <a:rPr lang="ru-RU" sz="37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endParaRPr lang="en-US" sz="1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Контакты для связи: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npk1@orkkniikp.ru</a:t>
            </a:r>
            <a:endParaRPr lang="ru-RU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599" y="477466"/>
            <a:ext cx="11089232" cy="430883"/>
          </a:xfrm>
          <a:noFill/>
        </p:spPr>
        <p:txBody>
          <a:bodyPr wrap="square" rtlCol="0">
            <a:spAutoFit/>
          </a:bodyPr>
          <a:lstStyle/>
          <a:p>
            <a:pPr algn="l" defTabSz="1043056"/>
            <a:r>
              <a:rPr lang="ru-RU" sz="2000" b="1" dirty="0"/>
              <a:t>О центре</a:t>
            </a:r>
          </a:p>
        </p:txBody>
      </p:sp>
      <p:pic>
        <p:nvPicPr>
          <p:cNvPr id="3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189" r="745" b="-1153"/>
          <a:stretch/>
        </p:blipFill>
        <p:spPr>
          <a:xfrm>
            <a:off x="9189990" y="1625109"/>
            <a:ext cx="2538236" cy="3316853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6466842" y="5035460"/>
            <a:ext cx="2547829" cy="3385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ru-RU"/>
            </a:defPPr>
            <a:lvl1pPr>
              <a:defRPr sz="1400" b="1">
                <a:solidFill>
                  <a:prstClr val="black"/>
                </a:solidFill>
                <a:latin typeface="Elektra Light Pro"/>
                <a:ea typeface="Verdana" panose="020B0604030504040204" pitchFamily="34" charset="0"/>
              </a:defRPr>
            </a:lvl1pPr>
          </a:lstStyle>
          <a:p>
            <a:pPr algn="ctr"/>
            <a:r>
              <a:rPr lang="ru-RU" dirty="0"/>
              <a:t>СДС «Электронсерт»</a:t>
            </a: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9014671" y="5035460"/>
            <a:ext cx="2480418" cy="3385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ru-RU"/>
            </a:defPPr>
            <a:lvl1pPr algn="ctr">
              <a:defRPr sz="1400" b="1">
                <a:solidFill>
                  <a:prstClr val="black"/>
                </a:solidFill>
                <a:latin typeface="Elektra Light Pro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«Военный Регистр»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815256" y="1197546"/>
            <a:ext cx="5280744" cy="2335706"/>
            <a:chOff x="-1309029" y="760388"/>
            <a:chExt cx="4757625" cy="1593863"/>
          </a:xfrm>
        </p:grpSpPr>
        <p:sp>
          <p:nvSpPr>
            <p:cNvPr id="8" name="TextBox 7"/>
            <p:cNvSpPr txBox="1"/>
            <p:nvPr/>
          </p:nvSpPr>
          <p:spPr>
            <a:xfrm>
              <a:off x="-1309029" y="1109936"/>
              <a:ext cx="4757625" cy="12443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ru-RU"/>
              </a:defPPr>
              <a:lvl1pPr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marL="285750" indent="-285750">
                <a:lnSpc>
                  <a:spcPct val="114000"/>
                </a:lnSpc>
                <a:buFont typeface="Wingdings" pitchFamily="2" charset="2"/>
                <a:buChar char="Ø"/>
              </a:pPr>
              <a:r>
                <a:rPr lang="ru-RU" sz="1400" b="1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более 15 лет </a:t>
              </a:r>
              <a:r>
                <a:rPr lang="ru-RU" sz="14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активно занимается проблемами космической радиации, ее непосредственным влиянием на </a:t>
              </a:r>
              <a:r>
                <a:rPr lang="ru-RU" sz="1400" dirty="0" smtClean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КА, РЭА, ЭКБ, </a:t>
              </a:r>
              <a:r>
                <a:rPr lang="ru-RU" sz="14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а также смежными </a:t>
              </a:r>
              <a:r>
                <a:rPr lang="ru-RU" sz="1400" dirty="0" smtClean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проблемами</a:t>
              </a:r>
            </a:p>
            <a:p>
              <a:pPr>
                <a:lnSpc>
                  <a:spcPct val="114000"/>
                </a:lnSpc>
              </a:pPr>
              <a:endParaRPr lang="ru-RU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285750" indent="-285750">
                <a:lnSpc>
                  <a:spcPct val="114000"/>
                </a:lnSpc>
                <a:buFont typeface="Wingdings" pitchFamily="2" charset="2"/>
                <a:buChar char="Ø"/>
              </a:pPr>
              <a:r>
                <a:rPr lang="ru-RU" sz="1400" dirty="0" smtClean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предоставляет </a:t>
              </a:r>
              <a:r>
                <a:rPr lang="ru-RU" sz="1400" b="1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любые виды услуг </a:t>
              </a:r>
              <a:r>
                <a:rPr lang="ru-RU" sz="14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 контролю и обеспечению стойкости ЭКБ и РЭА к воздействию </a:t>
              </a:r>
              <a:r>
                <a:rPr lang="ru-RU" sz="1400" dirty="0" smtClean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ИИ</a:t>
              </a:r>
              <a:endParaRPr lang="ru-RU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1309029" y="760388"/>
              <a:ext cx="4757625" cy="3429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ru-RU"/>
              </a:defPPr>
              <a:lvl1pPr>
                <a:defRPr sz="2400" b="1"/>
              </a:lvl1pPr>
            </a:lstStyle>
            <a:p>
              <a:r>
                <a:rPr lang="ru-RU" sz="1400" dirty="0">
                  <a:solidFill>
                    <a:prstClr val="black"/>
                  </a:solidFill>
                  <a:latin typeface="Elektra Light Pro"/>
                  <a:ea typeface="Verdana" panose="020B0604030504040204" pitchFamily="34" charset="0"/>
                </a:rPr>
                <a:t>Аккредитованный испытательный центр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822063" y="3531342"/>
            <a:ext cx="5001201" cy="2706764"/>
            <a:chOff x="8870275" y="-740618"/>
            <a:chExt cx="3766087" cy="2398566"/>
          </a:xfrm>
        </p:grpSpPr>
        <p:sp>
          <p:nvSpPr>
            <p:cNvPr id="12" name="TextBox 11"/>
            <p:cNvSpPr txBox="1"/>
            <p:nvPr/>
          </p:nvSpPr>
          <p:spPr>
            <a:xfrm>
              <a:off x="8877188" y="-436154"/>
              <a:ext cx="3741993" cy="475405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tIns="0" rIns="0" bIns="0" rtlCol="0">
              <a:noAutofit/>
            </a:bodyPr>
            <a:lstStyle>
              <a:defPPr>
                <a:defRPr lang="ru-RU"/>
              </a:defPPr>
              <a:lvl1pPr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ctr">
                <a:lnSpc>
                  <a:spcPct val="114000"/>
                </a:lnSpc>
              </a:pPr>
              <a:r>
                <a:rPr lang="ru-RU" sz="1400" b="1" u="sng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Подготовка и проведение испытаний ЭКБ на воздействие ИИ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92480" y="-740618"/>
              <a:ext cx="3743882" cy="3768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ru-RU"/>
              </a:defPPr>
              <a:lvl1pPr>
                <a:defRPr sz="1400" b="1">
                  <a:solidFill>
                    <a:prstClr val="black"/>
                  </a:solidFill>
                  <a:latin typeface="Elektra Light Pro"/>
                  <a:ea typeface="Verdana" panose="020B0604030504040204" pitchFamily="34" charset="0"/>
                </a:defRPr>
              </a:lvl1pPr>
            </a:lstStyle>
            <a:p>
              <a:pPr algn="ctr"/>
              <a:r>
                <a:rPr lang="ru-RU" u="sng" dirty="0"/>
                <a:t>Направления деятельности ИЦ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877188" y="140514"/>
              <a:ext cx="3729003" cy="504493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tIns="0" rIns="0" bIns="0" rtlCol="0">
              <a:noAutofit/>
            </a:bodyPr>
            <a:lstStyle>
              <a:defPPr>
                <a:defRPr lang="ru-RU"/>
              </a:defPPr>
              <a:lvl1pPr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ctr">
                <a:lnSpc>
                  <a:spcPct val="114000"/>
                </a:lnSpc>
              </a:pPr>
              <a:r>
                <a:rPr lang="ru-RU" sz="1400" b="1" u="sng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Входной контроль и сертификационные испытания ЭКБ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877188" y="759745"/>
              <a:ext cx="3731369" cy="46248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tIns="0" rIns="0" bIns="0" rtlCol="0">
              <a:noAutofit/>
            </a:bodyPr>
            <a:lstStyle>
              <a:defPPr>
                <a:defRPr lang="ru-RU"/>
              </a:defPPr>
              <a:lvl1pPr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ctr">
                <a:lnSpc>
                  <a:spcPct val="114000"/>
                </a:lnSpc>
              </a:pPr>
              <a:r>
                <a:rPr lang="ru-RU" sz="1300" b="1" u="sng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Расчетно-аналитическая оценка стойкости </a:t>
              </a:r>
              <a:r>
                <a:rPr lang="en-US" sz="1300" b="1" u="sng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/>
              </a:r>
              <a:br>
                <a:rPr lang="en-US" sz="1300" b="1" u="sng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ru-RU" sz="1300" b="1" u="sng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ЭКБ и РЭА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870275" y="1336628"/>
              <a:ext cx="3661403" cy="259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ru-RU"/>
              </a:defPPr>
              <a:lvl1pPr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ctr">
                <a:lnSpc>
                  <a:spcPct val="114000"/>
                </a:lnSpc>
              </a:pPr>
              <a:endParaRPr lang="ru-RU" sz="1500" b="1" u="sng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870974" y="1315302"/>
              <a:ext cx="3743882" cy="342646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tIns="0" rIns="0" bIns="0" rtlCol="0">
              <a:noAutofit/>
            </a:bodyPr>
            <a:lstStyle>
              <a:defPPr>
                <a:defRPr lang="ru-RU"/>
              </a:defPPr>
              <a:lvl1pPr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ctr">
                <a:lnSpc>
                  <a:spcPct val="114000"/>
                </a:lnSpc>
              </a:pPr>
              <a:r>
                <a:rPr lang="ru-RU" sz="1400" b="1" u="sng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Физико-технический анализ ЭКБ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465998" y="5508994"/>
            <a:ext cx="5399088" cy="5539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ru-RU"/>
            </a:defPPr>
            <a:lvl1pPr algn="ctr">
              <a:defRPr sz="1400" b="1">
                <a:solidFill>
                  <a:prstClr val="black"/>
                </a:solidFill>
                <a:latin typeface="Elektra Light Pro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Подана заявка в АНО «Квалитет» на аттестацию по </a:t>
            </a:r>
            <a:r>
              <a:rPr lang="ru-RU" dirty="0" err="1"/>
              <a:t>Пост.Прав</a:t>
            </a:r>
            <a:r>
              <a:rPr lang="ru-RU" dirty="0"/>
              <a:t>. РФ №546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093" y="1635360"/>
            <a:ext cx="2333953" cy="326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1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562805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Воздействие ионизирующих излучений на бортовую аппаратуру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7305" y="4603842"/>
            <a:ext cx="8413227" cy="13619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Для различной аппаратуры сбои и отказы проявляются по-разному: </a:t>
            </a:r>
          </a:p>
          <a:p>
            <a:pPr marL="128588" indent="-128588" algn="just">
              <a:buFontTx/>
              <a:buChar char="-"/>
            </a:pPr>
            <a:r>
              <a:rPr lang="ru-RU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для аппаратуры системы ориентации может привести к потере ориентации всего КА;</a:t>
            </a:r>
          </a:p>
          <a:p>
            <a:pPr marL="128588" indent="-128588" algn="just">
              <a:buFontTx/>
              <a:buChar char="-"/>
            </a:pPr>
            <a:r>
              <a:rPr lang="ru-RU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для вычислительных комплексов может привести к искажению и потере информации;</a:t>
            </a:r>
          </a:p>
          <a:p>
            <a:pPr marL="128588" indent="-128588" algn="just">
              <a:buFontTx/>
              <a:buChar char="-"/>
            </a:pPr>
            <a:r>
              <a:rPr lang="ru-RU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для аппаратуры управления может приводить к выдаче ложных команд или невыдаче команды;</a:t>
            </a:r>
          </a:p>
          <a:p>
            <a:pPr marL="128588" indent="-128588" algn="just">
              <a:buFontTx/>
              <a:buChar char="-"/>
            </a:pPr>
            <a:r>
              <a:rPr lang="ru-RU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т.д.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95406" y="1715755"/>
            <a:ext cx="4176464" cy="151580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100"/>
              </a:spcBef>
              <a:spcAft>
                <a:spcPts val="300"/>
              </a:spcAft>
            </a:pPr>
            <a:r>
              <a:rPr lang="ru-RU" sz="1800" dirty="0">
                <a:solidFill>
                  <a:prstClr val="black"/>
                </a:solidFill>
                <a:cs typeface="Calibri" pitchFamily="34" charset="0"/>
              </a:rPr>
              <a:t>Возможны</a:t>
            </a:r>
            <a:r>
              <a:rPr lang="ru-RU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сбои </a:t>
            </a:r>
            <a:r>
              <a:rPr lang="ru-RU" sz="1800" dirty="0" smtClean="0">
                <a:solidFill>
                  <a:prstClr val="black"/>
                </a:solidFill>
                <a:cs typeface="Calibri" pitchFamily="34" charset="0"/>
              </a:rPr>
              <a:t>(потеря </a:t>
            </a:r>
            <a:r>
              <a:rPr lang="ru-RU" sz="1800" dirty="0">
                <a:solidFill>
                  <a:prstClr val="black"/>
                </a:solidFill>
                <a:cs typeface="Calibri" pitchFamily="34" charset="0"/>
              </a:rPr>
              <a:t>информации, ложные команды) и </a:t>
            </a:r>
            <a:r>
              <a:rPr lang="ru-RU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отказы</a:t>
            </a:r>
            <a:r>
              <a:rPr lang="ru-RU" sz="1800" dirty="0">
                <a:solidFill>
                  <a:prstClr val="black"/>
                </a:solidFill>
                <a:cs typeface="Calibri" pitchFamily="34" charset="0"/>
              </a:rPr>
              <a:t> (выход из строя прибора, аппаратуры, потеря КА</a:t>
            </a:r>
            <a:r>
              <a:rPr lang="ru-RU" sz="1800" dirty="0" smtClean="0">
                <a:solidFill>
                  <a:prstClr val="black"/>
                </a:solidFill>
                <a:cs typeface="Calibri" pitchFamily="34" charset="0"/>
              </a:rPr>
              <a:t>)</a:t>
            </a:r>
            <a:endParaRPr lang="ru-RU" sz="1800" dirty="0">
              <a:solidFill>
                <a:prstClr val="black"/>
              </a:solidFill>
              <a:cs typeface="Calibri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2" y="1219466"/>
            <a:ext cx="7079814" cy="300241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89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5842"/>
            <a:ext cx="10971371" cy="674216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Эффекты от различных компонентов ИИ КП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42868" y="1150997"/>
            <a:ext cx="10971371" cy="4525373"/>
          </a:xfrm>
          <a:prstGeom prst="rect">
            <a:avLst/>
          </a:prstGeom>
        </p:spPr>
        <p:txBody>
          <a:bodyPr lIns="91428" tIns="45714" rIns="91428" bIns="45714"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42868" y="1154433"/>
            <a:ext cx="10971371" cy="4463915"/>
          </a:xfrm>
          <a:prstGeom prst="rect">
            <a:avLst/>
          </a:prstGeom>
        </p:spPr>
        <p:txBody>
          <a:bodyPr vert="horz" lIns="121904" tIns="60952" rIns="121904" bIns="60952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6595" y="5833202"/>
            <a:ext cx="1002173" cy="58476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lIns="91428" tIns="45714" rIns="91428" bIns="45714" rtlCol="0">
            <a:spAutoFit/>
          </a:bodyPr>
          <a:lstStyle/>
          <a:p>
            <a:r>
              <a:rPr lang="ru-RU" sz="3200" dirty="0">
                <a:latin typeface="+mj-lt"/>
                <a:cs typeface="Arial" pitchFamily="34" charset="0"/>
              </a:rPr>
              <a:t>ГКЛ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5196" y="5848134"/>
            <a:ext cx="1056675" cy="58476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lIns="91428" tIns="45714" rIns="91428" bIns="45714" rtlCol="0">
            <a:spAutoFit/>
          </a:bodyPr>
          <a:lstStyle/>
          <a:p>
            <a:r>
              <a:rPr lang="ru-RU" sz="3200" dirty="0">
                <a:latin typeface="+mj-lt"/>
                <a:cs typeface="Arial" pitchFamily="34" charset="0"/>
              </a:rPr>
              <a:t>СКЛ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71151" y="5848134"/>
            <a:ext cx="1276287" cy="58476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lIns="91428" tIns="45714" rIns="91428" bIns="45714" rtlCol="0">
            <a:spAutoFit/>
          </a:bodyPr>
          <a:lstStyle/>
          <a:p>
            <a:r>
              <a:rPr lang="ru-RU" sz="3200" dirty="0">
                <a:latin typeface="+mj-lt"/>
                <a:cs typeface="Arial" pitchFamily="34" charset="0"/>
              </a:rPr>
              <a:t>ЕРПЗ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0223" y="3846343"/>
            <a:ext cx="2783638" cy="707874"/>
          </a:xfrm>
          <a:prstGeom prst="rect">
            <a:avLst/>
          </a:prstGeom>
          <a:noFill/>
          <a:ln w="22225" cmpd="dbl">
            <a:solidFill>
              <a:srgbClr val="FF0000"/>
            </a:solidFill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+mj-lt"/>
                <a:cs typeface="Arial" pitchFamily="34" charset="0"/>
              </a:rPr>
              <a:t>Одиночные эффекты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44836" y="3847069"/>
            <a:ext cx="2783638" cy="707874"/>
          </a:xfrm>
          <a:prstGeom prst="rect">
            <a:avLst/>
          </a:prstGeom>
          <a:noFill/>
          <a:ln w="22225" cmpd="dbl">
            <a:solidFill>
              <a:srgbClr val="0070C0"/>
            </a:solidFill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1"/>
                </a:solidFill>
                <a:latin typeface="+mj-lt"/>
                <a:cs typeface="Arial" pitchFamily="34" charset="0"/>
              </a:rPr>
              <a:t>Эффекты смещения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89054" y="3846345"/>
            <a:ext cx="2783638" cy="707874"/>
          </a:xfrm>
          <a:prstGeom prst="rect">
            <a:avLst/>
          </a:prstGeom>
          <a:noFill/>
          <a:ln w="22225" cmpd="dbl">
            <a:solidFill>
              <a:srgbClr val="00B050"/>
            </a:solidFill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ru-RU" sz="2000" dirty="0">
                <a:solidFill>
                  <a:srgbClr val="00B050"/>
                </a:solidFill>
                <a:latin typeface="+mj-lt"/>
                <a:cs typeface="Arial" pitchFamily="34" charset="0"/>
              </a:rPr>
              <a:t>Ионизационные эффекты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2381885" y="4581922"/>
            <a:ext cx="31052" cy="7433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2837192" y="4702454"/>
            <a:ext cx="2176134" cy="8875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3300489" y="4712254"/>
            <a:ext cx="2795775" cy="76668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3671229" y="4631737"/>
            <a:ext cx="4419303" cy="8742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 flipV="1">
            <a:off x="6180197" y="4639006"/>
            <a:ext cx="452860" cy="77702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 flipV="1">
            <a:off x="6640534" y="4669678"/>
            <a:ext cx="1449998" cy="75163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7279820" y="4669737"/>
            <a:ext cx="389880" cy="819536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 flipV="1">
            <a:off x="8289851" y="4638961"/>
            <a:ext cx="272025" cy="83998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 flipV="1">
            <a:off x="9287476" y="4690733"/>
            <a:ext cx="835541" cy="76567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0124172" y="3849316"/>
            <a:ext cx="1670156" cy="707874"/>
          </a:xfrm>
          <a:prstGeom prst="rect">
            <a:avLst/>
          </a:prstGeom>
          <a:noFill/>
          <a:ln w="22225">
            <a:solidFill>
              <a:srgbClr val="FFC000"/>
            </a:solidFill>
            <a:prstDash val="dash"/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ru-RU" sz="2000" dirty="0">
                <a:solidFill>
                  <a:srgbClr val="FFC000"/>
                </a:solidFill>
                <a:latin typeface="+mj-lt"/>
                <a:cs typeface="Arial" pitchFamily="34" charset="0"/>
              </a:rPr>
              <a:t>ЭС эффекты</a:t>
            </a:r>
          </a:p>
        </p:txBody>
      </p:sp>
      <p:cxnSp>
        <p:nvCxnSpPr>
          <p:cNvPr id="30" name="Прямая со стрелкой 29"/>
          <p:cNvCxnSpPr/>
          <p:nvPr/>
        </p:nvCxnSpPr>
        <p:spPr>
          <a:xfrm flipV="1">
            <a:off x="10592746" y="4690733"/>
            <a:ext cx="317041" cy="743325"/>
          </a:xfrm>
          <a:prstGeom prst="straightConnector1">
            <a:avLst/>
          </a:prstGeom>
          <a:ln w="28575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62758" y="5374010"/>
            <a:ext cx="684779" cy="40009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lIns="91428" tIns="45714" rIns="91428" bIns="45714" rtlCol="0">
            <a:spAutoFit/>
          </a:bodyPr>
          <a:lstStyle/>
          <a:p>
            <a:r>
              <a:rPr lang="ru-RU" sz="2000" dirty="0">
                <a:latin typeface="+mj-lt"/>
                <a:cs typeface="Arial" pitchFamily="34" charset="0"/>
              </a:rPr>
              <a:t>ТЗЧ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84992" y="5386947"/>
            <a:ext cx="1313156" cy="4000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txBody>
          <a:bodyPr wrap="none" lIns="91428" tIns="45714" rIns="91428" bIns="45714" rtlCol="0">
            <a:spAutoFit/>
          </a:bodyPr>
          <a:lstStyle/>
          <a:p>
            <a:r>
              <a:rPr lang="ru-RU" sz="2000" dirty="0">
                <a:latin typeface="+mj-lt"/>
                <a:cs typeface="Arial" pitchFamily="34" charset="0"/>
              </a:rPr>
              <a:t>протоны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3721" y="5388236"/>
            <a:ext cx="684779" cy="4000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txBody>
          <a:bodyPr wrap="none" lIns="91428" tIns="45714" rIns="91428" bIns="45714" rtlCol="0">
            <a:spAutoFit/>
          </a:bodyPr>
          <a:lstStyle/>
          <a:p>
            <a:r>
              <a:rPr lang="ru-RU" sz="2000" dirty="0">
                <a:latin typeface="+mj-lt"/>
                <a:cs typeface="Arial" pitchFamily="34" charset="0"/>
              </a:rPr>
              <a:t>ТЗЧ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629612" y="5404974"/>
            <a:ext cx="1598490" cy="4000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txBody>
          <a:bodyPr wrap="none" lIns="91428" tIns="45714" rIns="91428" bIns="45714" rtlCol="0">
            <a:spAutoFit/>
          </a:bodyPr>
          <a:lstStyle/>
          <a:p>
            <a:r>
              <a:rPr lang="ru-RU" sz="2000" dirty="0">
                <a:latin typeface="+mj-lt"/>
                <a:cs typeface="Arial" pitchFamily="34" charset="0"/>
              </a:rPr>
              <a:t>электроны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88830" y="5410613"/>
            <a:ext cx="1313156" cy="4000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txBody>
          <a:bodyPr wrap="none" lIns="91428" tIns="45714" rIns="91428" bIns="45714" rtlCol="0">
            <a:spAutoFit/>
          </a:bodyPr>
          <a:lstStyle/>
          <a:p>
            <a:r>
              <a:rPr lang="ru-RU" sz="2000" dirty="0">
                <a:latin typeface="+mj-lt"/>
                <a:cs typeface="Arial" pitchFamily="34" charset="0"/>
              </a:rPr>
              <a:t>протоны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31701" y="952639"/>
            <a:ext cx="2783638" cy="2062091"/>
          </a:xfrm>
          <a:prstGeom prst="rect">
            <a:avLst/>
          </a:prstGeom>
          <a:noFill/>
          <a:ln w="22225" cmpd="dbl">
            <a:solidFill>
              <a:srgbClr val="0070C0"/>
            </a:solidFill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1"/>
                </a:solidFill>
                <a:latin typeface="+mj-lt"/>
                <a:cs typeface="Arial" pitchFamily="34" charset="0"/>
              </a:rPr>
              <a:t>Эффекты, обусловленные суммарной величиной дозы, поглощенной в процессах структурных повреждений вещества в чувствительной области изделия.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59711" y="941677"/>
            <a:ext cx="2783638" cy="2062091"/>
          </a:xfrm>
          <a:prstGeom prst="rect">
            <a:avLst/>
          </a:prstGeom>
          <a:noFill/>
          <a:ln w="22225" cmpd="dbl">
            <a:solidFill>
              <a:srgbClr val="00B050"/>
            </a:solidFill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ru-RU" sz="1600" dirty="0">
                <a:solidFill>
                  <a:srgbClr val="00B050"/>
                </a:solidFill>
                <a:latin typeface="+mj-lt"/>
                <a:cs typeface="Arial" pitchFamily="34" charset="0"/>
              </a:rPr>
              <a:t>Эффекты, обусловленные суммарной величиной дозы, поглощенной в процессах ионизации вещества чувствительной области изделия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8542" y="959859"/>
            <a:ext cx="3568787" cy="2801524"/>
          </a:xfrm>
          <a:prstGeom prst="rect">
            <a:avLst/>
          </a:prstGeom>
          <a:noFill/>
          <a:ln w="22225" cmpd="dbl">
            <a:solidFill>
              <a:srgbClr val="FF0000"/>
            </a:solidFill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ru-RU" sz="1467" dirty="0">
                <a:solidFill>
                  <a:srgbClr val="FF0000"/>
                </a:solidFill>
                <a:latin typeface="+mj-lt"/>
                <a:cs typeface="Arial" pitchFamily="34" charset="0"/>
              </a:rPr>
              <a:t>Эффекты, состоящее в изменении значений параметров, характеристик и свойств изделия в результате воздействия отдельного высокоэнергетического протона или отдельной  тяжелой заряженной частицы: </a:t>
            </a:r>
          </a:p>
          <a:p>
            <a:pPr algn="ctr"/>
            <a:r>
              <a:rPr lang="ru-RU" sz="1467" dirty="0">
                <a:solidFill>
                  <a:srgbClr val="FF0000"/>
                </a:solidFill>
                <a:latin typeface="+mj-lt"/>
                <a:cs typeface="Arial" pitchFamily="34" charset="0"/>
              </a:rPr>
              <a:t>Одиночный сбой, </a:t>
            </a:r>
            <a:r>
              <a:rPr lang="ru-RU" sz="1467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тиристорный</a:t>
            </a:r>
            <a:r>
              <a:rPr lang="ru-RU" sz="1467" dirty="0">
                <a:solidFill>
                  <a:srgbClr val="FF0000"/>
                </a:solidFill>
                <a:latin typeface="+mj-lt"/>
                <a:cs typeface="Arial" pitchFamily="34" charset="0"/>
              </a:rPr>
              <a:t> эффект, функциональное прерывание, пробой </a:t>
            </a:r>
            <a:r>
              <a:rPr lang="ru-RU" sz="1467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подзатворного</a:t>
            </a:r>
            <a:r>
              <a:rPr lang="ru-RU" sz="1467" dirty="0">
                <a:solidFill>
                  <a:srgbClr val="FF0000"/>
                </a:solidFill>
                <a:latin typeface="+mj-lt"/>
                <a:cs typeface="Arial" pitchFamily="34" charset="0"/>
              </a:rPr>
              <a:t> диэлектрика и др.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687721" y="943553"/>
            <a:ext cx="2316473" cy="2554533"/>
          </a:xfrm>
          <a:prstGeom prst="rect">
            <a:avLst/>
          </a:prstGeom>
          <a:noFill/>
          <a:ln w="22225">
            <a:solidFill>
              <a:srgbClr val="FFC000"/>
            </a:solidFill>
            <a:prstDash val="dash"/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ru-RU" sz="1600" dirty="0">
                <a:solidFill>
                  <a:srgbClr val="FFC000"/>
                </a:solidFill>
                <a:latin typeface="+mj-lt"/>
                <a:cs typeface="Arial" pitchFamily="34" charset="0"/>
              </a:rPr>
              <a:t>Эффект накопления заряда в диэлектрических материалах, возникновения разности потенциалов и затем - электростатического разряда</a:t>
            </a:r>
          </a:p>
        </p:txBody>
      </p:sp>
    </p:spTree>
    <p:extLst>
      <p:ext uri="{BB962C8B-B14F-4D97-AF65-F5344CB8AC3E}">
        <p14:creationId xmlns:p14="http://schemas.microsoft.com/office/powerpoint/2010/main" val="372239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599" y="477466"/>
            <a:ext cx="11089232" cy="430883"/>
          </a:xfrm>
          <a:noFill/>
        </p:spPr>
        <p:txBody>
          <a:bodyPr wrap="square" rtlCol="0">
            <a:spAutoFit/>
          </a:bodyPr>
          <a:lstStyle/>
          <a:p>
            <a:pPr algn="l" defTabSz="1043056"/>
            <a:r>
              <a:rPr lang="ru-RU" sz="2000" b="1" dirty="0"/>
              <a:t>Мероприятия по обеспечению стойкости КА, РЭА, ЭКБ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604686" y="1556792"/>
            <a:ext cx="3603088" cy="22980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>
              <a:spcBef>
                <a:spcPts val="100"/>
              </a:spcBef>
              <a:spcAft>
                <a:spcPts val="300"/>
              </a:spcAft>
            </a:pPr>
            <a:r>
              <a:rPr lang="ru-RU" sz="1300" b="1" dirty="0" smtClean="0">
                <a:solidFill>
                  <a:prstClr val="black"/>
                </a:solidFill>
                <a:cs typeface="Calibri" pitchFamily="34" charset="0"/>
              </a:rPr>
              <a:t>Используются: </a:t>
            </a:r>
          </a:p>
          <a:p>
            <a:pPr marL="285750" indent="-285750">
              <a:spcBef>
                <a:spcPts val="1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cs typeface="Calibri" pitchFamily="34" charset="0"/>
              </a:rPr>
              <a:t>нормативно-методическое и программное обеспечение, </a:t>
            </a:r>
          </a:p>
          <a:p>
            <a:pPr marL="285750" indent="-285750">
              <a:spcBef>
                <a:spcPts val="1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cs typeface="Calibri" pitchFamily="34" charset="0"/>
              </a:rPr>
              <a:t>испытательные и технологические стенды, </a:t>
            </a:r>
          </a:p>
          <a:p>
            <a:pPr marL="285750" indent="-285750">
              <a:spcBef>
                <a:spcPts val="1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cs typeface="Calibri" pitchFamily="34" charset="0"/>
              </a:rPr>
              <a:t>источники информации по бортовым и наземным измерениям характеристик ИИ КП, </a:t>
            </a:r>
          </a:p>
          <a:p>
            <a:pPr marL="285750" indent="-285750">
              <a:spcBef>
                <a:spcPts val="1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cs typeface="Calibri" pitchFamily="34" charset="0"/>
              </a:rPr>
              <a:t>информационные ресурсы по стойкости ЭКБ к воздействию ИИ КП</a:t>
            </a:r>
            <a:endParaRPr lang="ru-RU" sz="1300" dirty="0">
              <a:solidFill>
                <a:prstClr val="black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521" y="1593737"/>
            <a:ext cx="537097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604686" y="4505938"/>
            <a:ext cx="3603088" cy="795089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just">
              <a:spcBef>
                <a:spcPts val="100"/>
              </a:spcBef>
              <a:spcAft>
                <a:spcPts val="300"/>
              </a:spcAft>
            </a:pPr>
            <a:r>
              <a:rPr lang="ru-RU" sz="1300" b="1" dirty="0" smtClean="0">
                <a:solidFill>
                  <a:prstClr val="black"/>
                </a:solidFill>
                <a:cs typeface="Calibri" pitchFamily="34" charset="0"/>
              </a:rPr>
              <a:t>Выбор ЭКБ проводится в 2 этапа: </a:t>
            </a:r>
          </a:p>
          <a:p>
            <a:pPr marL="285750" indent="-285750" algn="just">
              <a:spcBef>
                <a:spcPts val="1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cs typeface="Calibri" pitchFamily="34" charset="0"/>
              </a:rPr>
              <a:t>предварительный</a:t>
            </a:r>
            <a:endParaRPr lang="ru-RU" sz="1300" dirty="0">
              <a:solidFill>
                <a:prstClr val="black"/>
              </a:solidFill>
              <a:cs typeface="Calibri" pitchFamily="34" charset="0"/>
            </a:endParaRPr>
          </a:p>
          <a:p>
            <a:pPr marL="285750" indent="-285750" algn="just">
              <a:spcBef>
                <a:spcPts val="1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cs typeface="Calibri" pitchFamily="34" charset="0"/>
              </a:rPr>
              <a:t>окончательный</a:t>
            </a:r>
          </a:p>
        </p:txBody>
      </p:sp>
    </p:spTree>
    <p:extLst>
      <p:ext uri="{BB962C8B-B14F-4D97-AF65-F5344CB8AC3E}">
        <p14:creationId xmlns:p14="http://schemas.microsoft.com/office/powerpoint/2010/main" val="248479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599" y="477466"/>
            <a:ext cx="11089232" cy="430883"/>
          </a:xfrm>
          <a:noFill/>
        </p:spPr>
        <p:txBody>
          <a:bodyPr wrap="square" lIns="121917" tIns="60958" rIns="121917" bIns="60958" rtlCol="0">
            <a:spAutoFit/>
          </a:bodyPr>
          <a:lstStyle/>
          <a:p>
            <a:pPr algn="l" defTabSz="1043056"/>
            <a:r>
              <a:rPr lang="ru-RU" sz="2000" b="1" dirty="0"/>
              <a:t>Особенности обеспечения стойкости для аппаратуры ДЗЗ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2598" y="1053530"/>
            <a:ext cx="10729913" cy="3888432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ru-RU" sz="1800" b="1" dirty="0">
                <a:solidFill>
                  <a:prstClr val="black"/>
                </a:solidFill>
                <a:cs typeface="Calibri" pitchFamily="34" charset="0"/>
              </a:rPr>
              <a:t>Особенностью РЭА ДЗЗ является:</a:t>
            </a:r>
          </a:p>
          <a:p>
            <a:pPr marL="285750" indent="-285750" algn="just">
              <a:spcAft>
                <a:spcPts val="300"/>
              </a:spcAft>
              <a:buFontTx/>
              <a:buChar char="-"/>
            </a:pPr>
            <a:r>
              <a:rPr lang="ru-RU" sz="1800" dirty="0">
                <a:solidFill>
                  <a:prstClr val="black"/>
                </a:solidFill>
                <a:cs typeface="Calibri" pitchFamily="34" charset="0"/>
              </a:rPr>
              <a:t>Наличие оптических материалов и оптоэлектронных приборов в составе аппаратуры ДЗЗ</a:t>
            </a:r>
          </a:p>
          <a:p>
            <a:pPr marL="285750" indent="-285750" algn="just">
              <a:spcAft>
                <a:spcPts val="300"/>
              </a:spcAft>
              <a:buFontTx/>
              <a:buChar char="-"/>
            </a:pPr>
            <a:r>
              <a:rPr lang="ru-RU" sz="1800" dirty="0">
                <a:solidFill>
                  <a:prstClr val="black"/>
                </a:solidFill>
                <a:cs typeface="Calibri" pitchFamily="34" charset="0"/>
              </a:rPr>
              <a:t>Особые режимы функционирования (температурные) </a:t>
            </a:r>
          </a:p>
          <a:p>
            <a:pPr marL="285750" indent="-285750" algn="just">
              <a:spcAft>
                <a:spcPts val="300"/>
              </a:spcAft>
              <a:buFontTx/>
              <a:buChar char="-"/>
            </a:pPr>
            <a:r>
              <a:rPr lang="ru-RU" sz="1800" dirty="0">
                <a:solidFill>
                  <a:prstClr val="black"/>
                </a:solidFill>
                <a:cs typeface="Calibri" pitchFamily="34" charset="0"/>
              </a:rPr>
              <a:t>Чувствительные элементы на внешней оболочке (слабая защищенность)</a:t>
            </a:r>
          </a:p>
          <a:p>
            <a:pPr algn="just">
              <a:spcAft>
                <a:spcPts val="300"/>
              </a:spcAft>
            </a:pPr>
            <a:endParaRPr lang="ru-RU" sz="1800" b="1" dirty="0">
              <a:solidFill>
                <a:prstClr val="black"/>
              </a:solidFill>
              <a:cs typeface="Calibri" pitchFamily="34" charset="0"/>
            </a:endParaRPr>
          </a:p>
          <a:p>
            <a:pPr algn="just">
              <a:spcAft>
                <a:spcPts val="300"/>
              </a:spcAft>
            </a:pPr>
            <a:r>
              <a:rPr lang="ru-RU" sz="1800" dirty="0">
                <a:solidFill>
                  <a:prstClr val="black"/>
                </a:solidFill>
                <a:cs typeface="Calibri" pitchFamily="34" charset="0"/>
              </a:rPr>
              <a:t>В связи с этим, </a:t>
            </a:r>
            <a:r>
              <a:rPr lang="ru-RU" sz="1800" b="1" dirty="0">
                <a:solidFill>
                  <a:prstClr val="black"/>
                </a:solidFill>
                <a:cs typeface="Calibri" pitchFamily="34" charset="0"/>
              </a:rPr>
              <a:t>особенности проведения испытаний ЭКБ РЭА ДЗЗ </a:t>
            </a:r>
            <a:r>
              <a:rPr lang="ru-RU" sz="1800" b="1" dirty="0" smtClean="0">
                <a:solidFill>
                  <a:prstClr val="black"/>
                </a:solidFill>
                <a:cs typeface="Calibri" pitchFamily="34" charset="0"/>
              </a:rPr>
              <a:t>состоят </a:t>
            </a:r>
            <a:r>
              <a:rPr lang="ru-RU" sz="1800" b="1" dirty="0">
                <a:solidFill>
                  <a:prstClr val="black"/>
                </a:solidFill>
                <a:cs typeface="Calibri" pitchFamily="34" charset="0"/>
              </a:rPr>
              <a:t>в необходимости контролировать специфичные для данного класса ЭКБ радиационные эффекты:</a:t>
            </a:r>
          </a:p>
          <a:p>
            <a:pPr marL="285750" indent="-285750" algn="just">
              <a:spcAft>
                <a:spcPts val="300"/>
              </a:spcAft>
              <a:buFontTx/>
              <a:buChar char="-"/>
            </a:pPr>
            <a:r>
              <a:rPr lang="ru-RU" sz="1800" dirty="0">
                <a:solidFill>
                  <a:prstClr val="black"/>
                </a:solidFill>
              </a:rPr>
              <a:t>Эффекты смещения (оптоэлектронные изделия один из наиболее чувствительных функциональных классов к данному виду эффектов)</a:t>
            </a:r>
          </a:p>
          <a:p>
            <a:pPr marL="285750" indent="-285750" algn="just">
              <a:spcAft>
                <a:spcPts val="300"/>
              </a:spcAft>
              <a:buFontTx/>
              <a:buChar char="-"/>
            </a:pPr>
            <a:r>
              <a:rPr lang="ru-RU" sz="1800" dirty="0">
                <a:solidFill>
                  <a:prstClr val="black"/>
                </a:solidFill>
              </a:rPr>
              <a:t>Сбои в ПЗС матрицах от воздействия ТЗЧ и ВЭП КП</a:t>
            </a:r>
          </a:p>
          <a:p>
            <a:pPr marL="285750" indent="-285750" algn="just">
              <a:spcAft>
                <a:spcPts val="300"/>
              </a:spcAft>
              <a:buFontTx/>
              <a:buChar char="-"/>
            </a:pPr>
            <a:r>
              <a:rPr lang="ru-RU" sz="1800" dirty="0">
                <a:solidFill>
                  <a:prstClr val="black"/>
                </a:solidFill>
              </a:rPr>
              <a:t>Контроль </a:t>
            </a:r>
            <a:r>
              <a:rPr lang="ru-RU" sz="1800" dirty="0" err="1">
                <a:solidFill>
                  <a:prstClr val="black"/>
                </a:solidFill>
              </a:rPr>
              <a:t>тиристорного</a:t>
            </a:r>
            <a:r>
              <a:rPr lang="ru-RU" sz="1800" dirty="0">
                <a:solidFill>
                  <a:prstClr val="black"/>
                </a:solidFill>
              </a:rPr>
              <a:t> эффекта в диапазоне температур</a:t>
            </a:r>
          </a:p>
          <a:p>
            <a:pPr marL="285750" indent="-285750" algn="just">
              <a:spcAft>
                <a:spcPts val="300"/>
              </a:spcAft>
              <a:buFontTx/>
              <a:buChar char="-"/>
            </a:pPr>
            <a:r>
              <a:rPr lang="ru-RU" sz="1800" dirty="0">
                <a:solidFill>
                  <a:prstClr val="black"/>
                </a:solidFill>
              </a:rPr>
              <a:t>Повышенные требования по стойкости к дозовым эффектам</a:t>
            </a:r>
          </a:p>
          <a:p>
            <a:pPr marL="285750" indent="-285750" algn="just">
              <a:spcAft>
                <a:spcPts val="300"/>
              </a:spcAft>
              <a:buFontTx/>
              <a:buChar char="-"/>
            </a:pP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599" y="477466"/>
            <a:ext cx="11089232" cy="738660"/>
          </a:xfrm>
          <a:noFill/>
        </p:spPr>
        <p:txBody>
          <a:bodyPr wrap="square" lIns="121917" tIns="60958" rIns="121917" bIns="60958" rtlCol="0">
            <a:spAutoFit/>
          </a:bodyPr>
          <a:lstStyle/>
          <a:p>
            <a:pPr algn="l" defTabSz="1043056"/>
            <a:r>
              <a:rPr lang="ru-RU" sz="2000" b="1" dirty="0"/>
              <a:t>Возможности АО «НИИ КП» для расчетно-аналитической оценки стойкости РЭА КА к воздействию ИИ КП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591" y="1413570"/>
            <a:ext cx="8928992" cy="3888432"/>
          </a:xfrm>
        </p:spPr>
        <p:txBody>
          <a:bodyPr/>
          <a:lstStyle/>
          <a:p>
            <a:pPr marL="0" lvl="1" indent="0" algn="just">
              <a:spcBef>
                <a:spcPts val="0"/>
              </a:spcBef>
              <a:buNone/>
            </a:pPr>
            <a:r>
              <a:rPr lang="ru-RU" sz="1400" dirty="0" smtClean="0"/>
              <a:t>1 В АО «</a:t>
            </a:r>
            <a:r>
              <a:rPr lang="ru-RU" sz="1400" dirty="0"/>
              <a:t>НИИ КП» имеется специализированный </a:t>
            </a:r>
            <a:r>
              <a:rPr lang="ru-RU" sz="1400" b="1" dirty="0" smtClean="0"/>
              <a:t>сектор </a:t>
            </a:r>
            <a:r>
              <a:rPr lang="ru-RU" sz="1400" b="1" dirty="0"/>
              <a:t>по расчету характеристик ИИ КП и их воздействий на ЭКБ, расположенной в любой точке внутри </a:t>
            </a:r>
            <a:r>
              <a:rPr lang="ru-RU" sz="1400" b="1" dirty="0" smtClean="0"/>
              <a:t>КА</a:t>
            </a:r>
          </a:p>
          <a:p>
            <a:pPr marL="0" lvl="1" indent="0" algn="just">
              <a:spcBef>
                <a:spcPts val="0"/>
              </a:spcBef>
              <a:buNone/>
            </a:pPr>
            <a:r>
              <a:rPr lang="ru-RU" sz="1400" dirty="0" smtClean="0"/>
              <a:t>- Уточнение (снижение) требований к ЭКБ</a:t>
            </a:r>
            <a:endParaRPr lang="ru-RU" sz="1400" dirty="0"/>
          </a:p>
          <a:p>
            <a:pPr algn="just">
              <a:spcAft>
                <a:spcPts val="300"/>
              </a:spcAft>
            </a:pPr>
            <a:r>
              <a:rPr lang="ru-RU" sz="1400" dirty="0" smtClean="0">
                <a:solidFill>
                  <a:prstClr val="black"/>
                </a:solidFill>
                <a:cs typeface="Calibri" pitchFamily="34" charset="0"/>
              </a:rPr>
              <a:t>2 </a:t>
            </a:r>
            <a:r>
              <a:rPr lang="ru-RU" sz="1400" b="1" dirty="0" smtClean="0">
                <a:solidFill>
                  <a:prstClr val="black"/>
                </a:solidFill>
                <a:cs typeface="Calibri" pitchFamily="34" charset="0"/>
              </a:rPr>
              <a:t>Разработаны</a:t>
            </a:r>
            <a:r>
              <a:rPr lang="ru-RU" sz="1400" dirty="0" smtClean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cs typeface="Calibri" pitchFamily="34" charset="0"/>
              </a:rPr>
              <a:t>и зарегистрированы в отраслевом ФАП </a:t>
            </a:r>
            <a:r>
              <a:rPr lang="ru-RU" sz="1400" b="1" dirty="0">
                <a:solidFill>
                  <a:prstClr val="black"/>
                </a:solidFill>
                <a:cs typeface="Calibri" pitchFamily="34" charset="0"/>
              </a:rPr>
              <a:t>программные комплексы для обеспечения расчета стойкости РЭА к ИИ КП в части дозовых и одиночных </a:t>
            </a:r>
            <a:r>
              <a:rPr lang="ru-RU" sz="1400" b="1" dirty="0" smtClean="0">
                <a:solidFill>
                  <a:prstClr val="black"/>
                </a:solidFill>
                <a:cs typeface="Calibri" pitchFamily="34" charset="0"/>
              </a:rPr>
              <a:t>эффектов</a:t>
            </a:r>
          </a:p>
          <a:p>
            <a:pPr algn="just">
              <a:spcAft>
                <a:spcPts val="300"/>
              </a:spcAft>
            </a:pPr>
            <a:r>
              <a:rPr lang="ru-RU" sz="1400" dirty="0" smtClean="0">
                <a:cs typeface="Calibri" pitchFamily="34" charset="0"/>
              </a:rPr>
              <a:t>- Автоматизированный расчет радиационных условий</a:t>
            </a:r>
            <a:endParaRPr lang="ru-RU" sz="1400" dirty="0">
              <a:cs typeface="Calibri" pitchFamily="34" charset="0"/>
            </a:endParaRPr>
          </a:p>
          <a:p>
            <a:pPr algn="just">
              <a:spcAft>
                <a:spcPts val="300"/>
              </a:spcAft>
            </a:pPr>
            <a:r>
              <a:rPr lang="ru-RU" sz="1400" dirty="0" smtClean="0">
                <a:solidFill>
                  <a:prstClr val="black"/>
                </a:solidFill>
                <a:cs typeface="Calibri" pitchFamily="34" charset="0"/>
              </a:rPr>
              <a:t>3 </a:t>
            </a:r>
            <a:r>
              <a:rPr lang="ru-RU" sz="1400" b="1" dirty="0" smtClean="0">
                <a:solidFill>
                  <a:prstClr val="black"/>
                </a:solidFill>
                <a:cs typeface="Calibri" pitchFamily="34" charset="0"/>
              </a:rPr>
              <a:t>Имеется </a:t>
            </a:r>
            <a:r>
              <a:rPr lang="ru-RU" sz="1400" b="1" dirty="0">
                <a:solidFill>
                  <a:prstClr val="black"/>
                </a:solidFill>
                <a:cs typeface="Calibri" pitchFamily="34" charset="0"/>
              </a:rPr>
              <a:t>возможность оценивать характеристики стойкости ЭКБ к ИИ КП по результатам ранее проведенных испытаний</a:t>
            </a:r>
            <a:r>
              <a:rPr lang="ru-RU" sz="1400" dirty="0" smtClean="0">
                <a:solidFill>
                  <a:prstClr val="black"/>
                </a:solidFill>
                <a:cs typeface="Calibri" pitchFamily="34" charset="0"/>
              </a:rPr>
              <a:t>,</a:t>
            </a:r>
          </a:p>
          <a:p>
            <a:pPr algn="just">
              <a:spcAft>
                <a:spcPts val="300"/>
              </a:spcAft>
            </a:pPr>
            <a:r>
              <a:rPr lang="ru-RU" sz="1400" dirty="0">
                <a:cs typeface="Calibri" pitchFamily="34" charset="0"/>
              </a:rPr>
              <a:t>- база данных ИСС содержит более 30000 записей и постоянно пополняется</a:t>
            </a:r>
          </a:p>
          <a:p>
            <a:pPr algn="just">
              <a:spcAft>
                <a:spcPts val="300"/>
              </a:spcAft>
            </a:pPr>
            <a:r>
              <a:rPr lang="ru-RU" sz="1400" dirty="0" smtClean="0">
                <a:cs typeface="Calibri" pitchFamily="34" charset="0"/>
              </a:rPr>
              <a:t>- Предварительный выбор ЭКБ, оптимизация объемов испытаний</a:t>
            </a:r>
            <a:endParaRPr lang="ru-RU" sz="1400" dirty="0">
              <a:cs typeface="Calibri" pitchFamily="34" charset="0"/>
            </a:endParaRPr>
          </a:p>
          <a:p>
            <a:pPr algn="just">
              <a:spcAft>
                <a:spcPts val="300"/>
              </a:spcAft>
            </a:pPr>
            <a:r>
              <a:rPr lang="ru-RU" sz="1400" dirty="0" smtClean="0">
                <a:solidFill>
                  <a:prstClr val="black"/>
                </a:solidFill>
                <a:cs typeface="Calibri" pitchFamily="34" charset="0"/>
              </a:rPr>
              <a:t>4 Функционирует </a:t>
            </a:r>
            <a:r>
              <a:rPr lang="ru-RU" sz="1400" dirty="0">
                <a:solidFill>
                  <a:prstClr val="black"/>
                </a:solidFill>
                <a:cs typeface="Calibri" pitchFamily="34" charset="0"/>
              </a:rPr>
              <a:t>отраслевая лаборатория по анализу изделий ЭКБ, позволяющая технически обоснованно (по результатам идентификации) </a:t>
            </a:r>
            <a:r>
              <a:rPr lang="ru-RU" sz="1400" b="1" dirty="0">
                <a:solidFill>
                  <a:prstClr val="black"/>
                </a:solidFill>
                <a:cs typeface="Calibri" pitchFamily="34" charset="0"/>
              </a:rPr>
              <a:t>распространять результаты ранее проведенных </a:t>
            </a:r>
            <a:r>
              <a:rPr lang="ru-RU" sz="1400" b="1" dirty="0" smtClean="0">
                <a:solidFill>
                  <a:prstClr val="black"/>
                </a:solidFill>
                <a:cs typeface="Calibri" pitchFamily="34" charset="0"/>
              </a:rPr>
              <a:t>испытаний</a:t>
            </a:r>
          </a:p>
          <a:p>
            <a:pPr algn="just">
              <a:spcAft>
                <a:spcPts val="300"/>
              </a:spcAft>
            </a:pPr>
            <a:r>
              <a:rPr lang="ru-RU" sz="1400" dirty="0" smtClean="0">
                <a:cs typeface="Calibri" pitchFamily="34" charset="0"/>
              </a:rPr>
              <a:t>- расчетно-аналитическая </a:t>
            </a:r>
            <a:r>
              <a:rPr lang="ru-RU" sz="1400" dirty="0">
                <a:cs typeface="Calibri" pitchFamily="34" charset="0"/>
              </a:rPr>
              <a:t>оценка </a:t>
            </a:r>
            <a:r>
              <a:rPr lang="ru-RU" sz="1400" dirty="0" smtClean="0">
                <a:cs typeface="Calibri" pitchFamily="34" charset="0"/>
              </a:rPr>
              <a:t>стойкости ЭКБ,</a:t>
            </a:r>
            <a:endParaRPr lang="ru-RU" sz="1400" dirty="0">
              <a:cs typeface="Calibri" pitchFamily="34" charset="0"/>
            </a:endParaRPr>
          </a:p>
          <a:p>
            <a:pPr algn="just">
              <a:spcAft>
                <a:spcPts val="300"/>
              </a:spcAft>
            </a:pPr>
            <a:r>
              <a:rPr lang="ru-RU" sz="1400" dirty="0" smtClean="0">
                <a:solidFill>
                  <a:prstClr val="black"/>
                </a:solidFill>
                <a:cs typeface="Calibri" pitchFamily="34" charset="0"/>
              </a:rPr>
              <a:t>5 Имеется </a:t>
            </a:r>
            <a:r>
              <a:rPr lang="ru-RU" sz="1400" dirty="0">
                <a:solidFill>
                  <a:prstClr val="black"/>
                </a:solidFill>
                <a:cs typeface="Calibri" pitchFamily="34" charset="0"/>
              </a:rPr>
              <a:t>возможность организации </a:t>
            </a:r>
            <a:r>
              <a:rPr lang="ru-RU" sz="1400" b="1" dirty="0">
                <a:solidFill>
                  <a:prstClr val="black"/>
                </a:solidFill>
                <a:cs typeface="Calibri" pitchFamily="34" charset="0"/>
              </a:rPr>
              <a:t>работ по экспериментально-аналитическому подтверждению </a:t>
            </a:r>
            <a:r>
              <a:rPr lang="ru-RU" sz="1400" b="1" dirty="0" smtClean="0">
                <a:solidFill>
                  <a:prstClr val="black"/>
                </a:solidFill>
                <a:cs typeface="Calibri" pitchFamily="34" charset="0"/>
              </a:rPr>
              <a:t>результативности мер </a:t>
            </a:r>
            <a:r>
              <a:rPr lang="ru-RU" sz="1400" b="1" dirty="0">
                <a:solidFill>
                  <a:prstClr val="black"/>
                </a:solidFill>
                <a:cs typeface="Calibri" pitchFamily="34" charset="0"/>
              </a:rPr>
              <a:t>по повышению стойкости РЭА с использованием программных комплексов и испытательных стендов </a:t>
            </a:r>
            <a:endParaRPr lang="ru-RU" sz="1400" b="1" dirty="0" smtClean="0">
              <a:solidFill>
                <a:prstClr val="black"/>
              </a:solidFill>
              <a:cs typeface="Calibri" pitchFamily="34" charset="0"/>
            </a:endParaRPr>
          </a:p>
          <a:p>
            <a:pPr algn="just">
              <a:spcAft>
                <a:spcPts val="300"/>
              </a:spcAft>
            </a:pPr>
            <a:r>
              <a:rPr lang="ru-RU" sz="1400" dirty="0" smtClean="0">
                <a:cs typeface="Calibri" pitchFamily="34" charset="0"/>
              </a:rPr>
              <a:t>- Гарантированное обеспечение стойкости аппаратуры с учетом принятых мер по парированию</a:t>
            </a:r>
          </a:p>
          <a:p>
            <a:pPr marL="400050" lvl="1" indent="0" algn="just">
              <a:buNone/>
            </a:pPr>
            <a:endParaRPr lang="ru-RU" sz="1400" dirty="0"/>
          </a:p>
          <a:p>
            <a:pPr marL="400050" lvl="1" indent="0" algn="just">
              <a:buNone/>
            </a:pPr>
            <a:endParaRPr lang="ru-RU" sz="1400" dirty="0"/>
          </a:p>
          <a:p>
            <a:pPr marL="400050" lvl="1" indent="0" algn="just">
              <a:buNone/>
            </a:pPr>
            <a:endParaRPr lang="ru-RU" sz="1400" b="1" dirty="0"/>
          </a:p>
          <a:p>
            <a:pPr marL="400050" lvl="1" indent="0" algn="just">
              <a:buNone/>
            </a:pPr>
            <a:endParaRPr lang="ru-RU" sz="1400" b="1" dirty="0"/>
          </a:p>
          <a:p>
            <a:pPr marL="285750" indent="-285750" algn="just">
              <a:spcAft>
                <a:spcPts val="300"/>
              </a:spcAft>
              <a:buFontTx/>
              <a:buChar char="-"/>
            </a:pP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760" y="1246187"/>
            <a:ext cx="233366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новейшее фото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760" y="3357786"/>
            <a:ext cx="2405676" cy="67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194" y="4149874"/>
            <a:ext cx="2494807" cy="172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07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1043056"/>
            <a:r>
              <a:rPr lang="ru-RU" sz="2000" b="1" dirty="0"/>
              <a:t>БАЗА ДАННЫХ ИСС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590" y="1197546"/>
            <a:ext cx="5904656" cy="5112568"/>
          </a:xfrm>
        </p:spPr>
        <p:txBody>
          <a:bodyPr/>
          <a:lstStyle/>
          <a:p>
            <a:pPr lvl="0"/>
            <a:r>
              <a:rPr lang="ru-RU" sz="1400" b="1" dirty="0"/>
              <a:t>Цель </a:t>
            </a:r>
            <a:r>
              <a:rPr lang="ru-RU" sz="1400" dirty="0">
                <a:solidFill>
                  <a:schemeClr val="tx1"/>
                </a:solidFill>
              </a:rPr>
              <a:t>-  предоставление разработчикам РЭА данных по стойкости ЭКБ к ИИ КП для </a:t>
            </a:r>
            <a:r>
              <a:rPr lang="ru-RU" sz="1400" b="1" dirty="0"/>
              <a:t>первичного выбора ЭКБ </a:t>
            </a:r>
            <a:r>
              <a:rPr lang="ru-RU" sz="1400" dirty="0">
                <a:solidFill>
                  <a:schemeClr val="tx1"/>
                </a:solidFill>
              </a:rPr>
              <a:t>для космических применений и оценки стойкости РЭА к ИИ </a:t>
            </a:r>
            <a:r>
              <a:rPr lang="ru-RU" sz="1400" dirty="0" smtClean="0">
                <a:solidFill>
                  <a:schemeClr val="tx1"/>
                </a:solidFill>
              </a:rPr>
              <a:t>КП</a:t>
            </a:r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/>
          </a:p>
          <a:p>
            <a:r>
              <a:rPr lang="ru-RU" sz="1400" b="1" dirty="0" smtClean="0"/>
              <a:t>База </a:t>
            </a:r>
            <a:r>
              <a:rPr lang="ru-RU" sz="1400" b="1" dirty="0"/>
              <a:t>данных </a:t>
            </a:r>
            <a:r>
              <a:rPr lang="ru-RU" sz="1400" b="1" dirty="0" smtClean="0"/>
              <a:t>содержит</a:t>
            </a:r>
            <a:r>
              <a:rPr lang="ru-RU" sz="1400" b="1" dirty="0"/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характеристики </a:t>
            </a:r>
            <a:r>
              <a:rPr lang="ru-RU" sz="1400" dirty="0">
                <a:solidFill>
                  <a:schemeClr val="tx1"/>
                </a:solidFill>
              </a:rPr>
              <a:t>стойкости ЭКБ к ИИ </a:t>
            </a:r>
            <a:r>
              <a:rPr lang="ru-RU" sz="1400" dirty="0" smtClean="0">
                <a:solidFill>
                  <a:schemeClr val="tx1"/>
                </a:solidFill>
              </a:rPr>
              <a:t>КП, полученные </a:t>
            </a:r>
            <a:r>
              <a:rPr lang="ru-RU" sz="1400" dirty="0">
                <a:solidFill>
                  <a:schemeClr val="tx1"/>
                </a:solidFill>
              </a:rPr>
              <a:t>по результатам:</a:t>
            </a:r>
          </a:p>
          <a:p>
            <a:pPr marL="273050" indent="-273050">
              <a:buFont typeface="Wingdings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</a:rPr>
              <a:t>испытаний в ИЦ </a:t>
            </a:r>
            <a:endParaRPr lang="ru-RU" sz="1400" dirty="0" smtClean="0">
              <a:solidFill>
                <a:schemeClr val="tx1"/>
              </a:solidFill>
            </a:endParaRPr>
          </a:p>
          <a:p>
            <a:pPr marL="273050" indent="-273050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</a:rPr>
              <a:t>поиска </a:t>
            </a:r>
            <a:r>
              <a:rPr lang="ru-RU" sz="1400" dirty="0">
                <a:solidFill>
                  <a:schemeClr val="tx1"/>
                </a:solidFill>
              </a:rPr>
              <a:t>и анализа литературных </a:t>
            </a:r>
            <a:r>
              <a:rPr lang="ru-RU" sz="1400" dirty="0" smtClean="0">
                <a:solidFill>
                  <a:schemeClr val="tx1"/>
                </a:solidFill>
              </a:rPr>
              <a:t>данных</a:t>
            </a:r>
          </a:p>
          <a:p>
            <a:pPr marL="273050"/>
            <a:endParaRPr lang="ru-RU" sz="1400" dirty="0" smtClean="0">
              <a:solidFill>
                <a:schemeClr val="tx1"/>
              </a:solidFill>
            </a:endParaRPr>
          </a:p>
          <a:p>
            <a:pPr marL="273050"/>
            <a:endParaRPr lang="ru-RU" sz="1400" dirty="0" smtClean="0">
              <a:solidFill>
                <a:schemeClr val="tx1"/>
              </a:solidFill>
            </a:endParaRPr>
          </a:p>
          <a:p>
            <a:r>
              <a:rPr lang="ru-RU" sz="1400" dirty="0" smtClean="0">
                <a:solidFill>
                  <a:schemeClr val="tx1"/>
                </a:solidFill>
              </a:rPr>
              <a:t>Преимущество </a:t>
            </a:r>
            <a:r>
              <a:rPr lang="ru-RU" sz="1400" dirty="0">
                <a:solidFill>
                  <a:schemeClr val="tx1"/>
                </a:solidFill>
              </a:rPr>
              <a:t>использования БД - существенное </a:t>
            </a:r>
            <a:r>
              <a:rPr lang="ru-RU" sz="1400" b="1" dirty="0" smtClean="0"/>
              <a:t>сокращение: </a:t>
            </a:r>
            <a:endParaRPr lang="ru-RU" sz="1400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b="1" dirty="0"/>
              <a:t>временных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b="1" dirty="0"/>
              <a:t>затрат </a:t>
            </a:r>
            <a:r>
              <a:rPr lang="ru-RU" sz="1400" dirty="0">
                <a:solidFill>
                  <a:schemeClr val="tx1"/>
                </a:solidFill>
              </a:rPr>
              <a:t>(подбор подходящей ЭКБ, в </a:t>
            </a:r>
            <a:r>
              <a:rPr lang="ru-RU" sz="1400" dirty="0" err="1">
                <a:solidFill>
                  <a:schemeClr val="tx1"/>
                </a:solidFill>
              </a:rPr>
              <a:t>т.ч</a:t>
            </a:r>
            <a:r>
              <a:rPr lang="ru-RU" sz="1400" dirty="0">
                <a:solidFill>
                  <a:schemeClr val="tx1"/>
                </a:solidFill>
              </a:rPr>
              <a:t>. анализ аналогов</a:t>
            </a:r>
            <a:r>
              <a:rPr lang="ru-RU" sz="1400" dirty="0" smtClean="0">
                <a:solidFill>
                  <a:schemeClr val="tx1"/>
                </a:solidFill>
              </a:rPr>
              <a:t>)</a:t>
            </a:r>
            <a:endParaRPr lang="ru-RU" sz="1400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b="1" dirty="0"/>
              <a:t>финансовых затрат </a:t>
            </a:r>
            <a:r>
              <a:rPr lang="ru-RU" sz="1400" dirty="0">
                <a:solidFill>
                  <a:schemeClr val="tx1"/>
                </a:solidFill>
              </a:rPr>
              <a:t>(исключение повторных испытаний и </a:t>
            </a:r>
            <a:r>
              <a:rPr lang="ru-RU" sz="1400" dirty="0" err="1">
                <a:solidFill>
                  <a:schemeClr val="tx1"/>
                </a:solidFill>
              </a:rPr>
              <a:t>тп</a:t>
            </a:r>
            <a:r>
              <a:rPr lang="ru-RU" sz="1400" dirty="0" smtClean="0">
                <a:solidFill>
                  <a:schemeClr val="tx1"/>
                </a:solidFill>
              </a:rPr>
              <a:t>.)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b="1" dirty="0" smtClean="0"/>
              <a:t>Верификация</a:t>
            </a:r>
            <a:r>
              <a:rPr lang="en-US" sz="1400" b="1" dirty="0" smtClean="0"/>
              <a:t> </a:t>
            </a:r>
            <a:r>
              <a:rPr lang="ru-RU" sz="1400" b="1" dirty="0"/>
              <a:t>результатов</a:t>
            </a:r>
            <a:r>
              <a:rPr lang="ru-RU" sz="1400" dirty="0">
                <a:solidFill>
                  <a:schemeClr val="tx1"/>
                </a:solidFill>
              </a:rPr>
              <a:t> с международными исследованиями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44533" y="5450067"/>
            <a:ext cx="21898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1294" indent="-241294"/>
            <a:r>
              <a:rPr lang="ru-RU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kosradis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orkkniikp.ru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3163" y="1306364"/>
            <a:ext cx="2116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https://kosrad.ru/</a:t>
            </a:r>
            <a:endParaRPr lang="ru-RU" sz="1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42" y="1701602"/>
            <a:ext cx="3923928" cy="17507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748" y="3627293"/>
            <a:ext cx="3923928" cy="180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9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31" y="1758743"/>
            <a:ext cx="5389381" cy="296415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292162" y="1715318"/>
            <a:ext cx="1414551" cy="1024385"/>
          </a:xfrm>
          <a:prstGeom prst="ellipse">
            <a:avLst/>
          </a:prstGeom>
          <a:noFill/>
          <a:ln w="19050" cap="flat" cmpd="sng" algn="ctr">
            <a:solidFill>
              <a:sysClr val="window" lastClr="FFFFFF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2868487" y="1939070"/>
            <a:ext cx="2555776" cy="612648"/>
          </a:xfrm>
          <a:prstGeom prst="borderCallout2">
            <a:avLst>
              <a:gd name="adj1" fmla="val 25079"/>
              <a:gd name="adj2" fmla="val -3935"/>
              <a:gd name="adj3" fmla="val 25079"/>
              <a:gd name="adj4" fmla="val -10818"/>
              <a:gd name="adj5" fmla="val 174948"/>
              <a:gd name="adj6" fmla="val -33523"/>
            </a:avLst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  <a:tailEnd type="diamond" w="med" len="sm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 Москва </a:t>
            </a:r>
            <a:endParaRPr kumimoji="0" lang="ru-RU" sz="10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илиал 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АО «ОРКК» – «НИИ КП»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Испытательные стенды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 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ЛМ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ru-RU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ИСКЧкЭИ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ИС КВ ПЭЭ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Выноска 2 4"/>
          <p:cNvSpPr/>
          <p:nvPr/>
        </p:nvSpPr>
        <p:spPr>
          <a:xfrm>
            <a:off x="3479470" y="4011326"/>
            <a:ext cx="3501860" cy="6126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54839"/>
              <a:gd name="adj6" fmla="val -41109"/>
            </a:avLst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  <a:tailEnd type="diamond" w="med" len="sm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 Лыткарино, Московская обл.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АО «НИИП»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Испытательные стенды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ИС КССОТ(на базе ГУ-200)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Арендуются установки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ЛИУ-10, РИУС-5, УИ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-10, БАРС-6</a:t>
            </a:r>
          </a:p>
        </p:txBody>
      </p:sp>
      <p:sp>
        <p:nvSpPr>
          <p:cNvPr id="6" name="Выноска 2 5"/>
          <p:cNvSpPr/>
          <p:nvPr/>
        </p:nvSpPr>
        <p:spPr>
          <a:xfrm>
            <a:off x="2687959" y="4675374"/>
            <a:ext cx="2592288" cy="6126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76754"/>
              <a:gd name="adj6" fmla="val -27478"/>
            </a:avLst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  <a:tailEnd type="diamond" w="med" len="sm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 Дубна, Московская обл.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ЛЯР ОИЯИ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Испытательные стенды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 ОЭ ВЭ-М, ИС ОИ 400-Н, ИС ОЭ ПП</a:t>
            </a:r>
          </a:p>
        </p:txBody>
      </p:sp>
      <p:sp>
        <p:nvSpPr>
          <p:cNvPr id="7" name="Выноска 2 6"/>
          <p:cNvSpPr/>
          <p:nvPr/>
        </p:nvSpPr>
        <p:spPr>
          <a:xfrm>
            <a:off x="2706713" y="1229757"/>
            <a:ext cx="2573533" cy="612648"/>
          </a:xfrm>
          <a:prstGeom prst="borderCallout2">
            <a:avLst>
              <a:gd name="adj1" fmla="val 18750"/>
              <a:gd name="adj2" fmla="val -4638"/>
              <a:gd name="adj3" fmla="val 18750"/>
              <a:gd name="adj4" fmla="val -14109"/>
              <a:gd name="adj5" fmla="val 252201"/>
              <a:gd name="adj6" fmla="val -23927"/>
            </a:avLst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  <a:headEnd type="none"/>
            <a:tailEnd type="diamond" w="med" len="sm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 Гатчина, Ленинградская обл.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ФГБУ «ПИЯФ имени Б. П. Константинова»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Испытательные стенды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 НП, ИС ОП</a:t>
            </a:r>
          </a:p>
        </p:txBody>
      </p:sp>
      <p:pic>
        <p:nvPicPr>
          <p:cNvPr id="8" name="Picture 6" descr="Z:\Файлообменник_очищается в понедельник\Юшков\Фото ИС ЛМ, ОП, НП, СВЭ\ИС НП с название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033" y="398668"/>
            <a:ext cx="1737735" cy="13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Z:\Файлообменник_очищается в понедельник\Юшков\Фото ИС ЛМ, ОП, НП, СВЭ\ИС ОП с название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882" y="404371"/>
            <a:ext cx="2306843" cy="129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Z:\Файлообменник_очищается в понедельник\Юшков\Фото ИС ЛМ, ОП, НП, СВЭ\ИС Л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782" y="2166213"/>
            <a:ext cx="1828691" cy="137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144003" y="1758743"/>
            <a:ext cx="1213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ИС ЛМ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(лазерный стенд)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Выноска 2 11"/>
          <p:cNvSpPr/>
          <p:nvPr/>
        </p:nvSpPr>
        <p:spPr>
          <a:xfrm>
            <a:off x="4146375" y="3306780"/>
            <a:ext cx="2555776" cy="6126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6576"/>
              <a:gd name="adj6" fmla="val -27327"/>
            </a:avLst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  <a:tailEnd type="diamond" w="med" len="sm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 Томск, Томская обл.</a:t>
            </a:r>
          </a:p>
          <a:p>
            <a:pPr marL="0" marR="0" lvl="0" indent="0" algn="ctr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ФГАОУ ВО НИ ТПУ</a:t>
            </a:r>
          </a:p>
          <a:p>
            <a:pPr marL="0" marR="0" lvl="0" indent="0" algn="ctr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Арендуются установки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«Радиан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«Радиан -2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ЭЛУ-4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«Прогноз-2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Выноска 2 12"/>
          <p:cNvSpPr/>
          <p:nvPr/>
        </p:nvSpPr>
        <p:spPr>
          <a:xfrm>
            <a:off x="3228527" y="2632395"/>
            <a:ext cx="2555776" cy="6126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5708"/>
              <a:gd name="adj6" fmla="val -41721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  <a:tailEnd type="diamond" w="med" len="sm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 Саров, Нижегородская обл.</a:t>
            </a:r>
          </a:p>
          <a:p>
            <a:pPr marL="0" marR="0" lvl="0" indent="0" algn="ctr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ФГУП «РФЯЦ –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ВНИИЭФ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</a:p>
          <a:p>
            <a:pPr marL="0" marR="0" lvl="0" indent="0" algn="ctr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Арендуются установки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ЛИУ-30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90082" y="4375292"/>
            <a:ext cx="20377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ГУ-200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(изотоп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1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60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Сo, фотонов 1,3 МэВ)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34232" y="-10384"/>
            <a:ext cx="17075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ИС НП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(естественные нейтроны)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56017" y="-26516"/>
            <a:ext cx="16065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ИС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ОП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(протоны до 1000 МэВ)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9" descr="Z:\Файлообменник_очищается в понедельник\Юшков\Фото 400-Н и ОИТДИ\ИС ОИ 400-Н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345" y="5498307"/>
            <a:ext cx="2276987" cy="128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Z:\Файлообменник_очищается в понедельник\Юшков\vlcsnap-2020-04-30-13h10m21s46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08" y="5531634"/>
            <a:ext cx="2217854" cy="124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Z:\Файлообменник_очищается в понедельник\Юшков\vlcsnap-2020-04-30-12h39m40s94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5509986"/>
            <a:ext cx="2260995" cy="12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340327" y="5266682"/>
            <a:ext cx="13837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ИС ОЭ ВЭ-М (ТЗЧ)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42149" y="5289074"/>
            <a:ext cx="13949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ИС ОИ 400-Н (ТЗЧ)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15177" y="5243546"/>
            <a:ext cx="12298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ИС ОЭ ПП (ТЗЧ)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t="13348" r="10791" b="13348"/>
          <a:stretch/>
        </p:blipFill>
        <p:spPr bwMode="auto">
          <a:xfrm>
            <a:off x="10506075" y="4911002"/>
            <a:ext cx="1521744" cy="184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92108" y="1066800"/>
            <a:ext cx="220692" cy="162957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92108" y="1456718"/>
            <a:ext cx="220692" cy="16888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76523" y="1017473"/>
            <a:ext cx="10326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ействующие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78853" y="1385608"/>
            <a:ext cx="10214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Планируемые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C:\Users\Bychkov\Desktop\Новая папка\P_20190111_15135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1" t="6493" r="5439" b="5015"/>
          <a:stretch/>
        </p:blipFill>
        <p:spPr bwMode="auto">
          <a:xfrm>
            <a:off x="7439757" y="3941384"/>
            <a:ext cx="1799493" cy="111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950595" y="3580439"/>
            <a:ext cx="9300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ИС КВ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ПЭЭ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(ЭСР)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3" y="5505314"/>
            <a:ext cx="1629173" cy="127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Grp="1"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983" y="2276455"/>
            <a:ext cx="2024608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Текст 5"/>
          <p:cNvSpPr txBox="1">
            <a:spLocks/>
          </p:cNvSpPr>
          <p:nvPr/>
        </p:nvSpPr>
        <p:spPr>
          <a:xfrm>
            <a:off x="9749527" y="1758743"/>
            <a:ext cx="19848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ru-RU"/>
            </a:defPPr>
            <a:lvl1pPr algn="ctr">
              <a:defRPr sz="1100">
                <a:latin typeface="Times New Roman" pitchFamily="18" charset="0"/>
                <a:cs typeface="Times New Roman" pitchFamily="18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ЛИУ-10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мпульс, фотоны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 10 МэВ)</a:t>
            </a:r>
          </a:p>
        </p:txBody>
      </p:sp>
      <p:sp>
        <p:nvSpPr>
          <p:cNvPr id="34" name="Текст 5"/>
          <p:cNvSpPr txBox="1">
            <a:spLocks/>
          </p:cNvSpPr>
          <p:nvPr/>
        </p:nvSpPr>
        <p:spPr>
          <a:xfrm>
            <a:off x="8158979" y="5113073"/>
            <a:ext cx="19896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ru-RU"/>
            </a:defPPr>
            <a:lvl1pPr algn="ctr">
              <a:defRPr sz="1100">
                <a:latin typeface="Times New Roman" pitchFamily="18" charset="0"/>
                <a:cs typeface="Times New Roman" pitchFamily="18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УИН-10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(импульс, фотоны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 10 МэВ)</a:t>
            </a:r>
          </a:p>
        </p:txBody>
      </p:sp>
      <p:sp>
        <p:nvSpPr>
          <p:cNvPr id="36" name="Заголовок 2"/>
          <p:cNvSpPr txBox="1">
            <a:spLocks/>
          </p:cNvSpPr>
          <p:nvPr/>
        </p:nvSpPr>
        <p:spPr>
          <a:xfrm>
            <a:off x="622599" y="477466"/>
            <a:ext cx="11089232" cy="562205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43056"/>
            <a:r>
              <a:rPr lang="ru-RU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Испытательные стенды</a:t>
            </a:r>
          </a:p>
        </p:txBody>
      </p:sp>
    </p:spTree>
    <p:extLst>
      <p:ext uri="{BB962C8B-B14F-4D97-AF65-F5344CB8AC3E}">
        <p14:creationId xmlns:p14="http://schemas.microsoft.com/office/powerpoint/2010/main" val="117570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3250</TotalTime>
  <Words>1645</Words>
  <Application>Microsoft Office PowerPoint</Application>
  <PresentationFormat>Произвольный</PresentationFormat>
  <Paragraphs>242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Elektra Light Pro</vt:lpstr>
      <vt:lpstr>Times New Roman</vt:lpstr>
      <vt:lpstr>Verdana</vt:lpstr>
      <vt:lpstr>Wingdings</vt:lpstr>
      <vt:lpstr>Тема Office</vt:lpstr>
      <vt:lpstr>Презентация PowerPoint</vt:lpstr>
      <vt:lpstr>О центре</vt:lpstr>
      <vt:lpstr>Воздействие ионизирующих излучений на бортовую аппаратуру</vt:lpstr>
      <vt:lpstr>Эффекты от различных компонентов ИИ КП</vt:lpstr>
      <vt:lpstr>Мероприятия по обеспечению стойкости КА, РЭА, ЭКБ</vt:lpstr>
      <vt:lpstr>Особенности обеспечения стойкости для аппаратуры ДЗЗ </vt:lpstr>
      <vt:lpstr>Возможности АО «НИИ КП» для расчетно-аналитической оценки стойкости РЭА КА к воздействию ИИ КП</vt:lpstr>
      <vt:lpstr>БАЗА ДАННЫХ ИСС</vt:lpstr>
      <vt:lpstr>Презентация PowerPoint</vt:lpstr>
      <vt:lpstr>Презентация PowerPoint</vt:lpstr>
      <vt:lpstr>Стенды на базе ускорителя протонов в ПИЯФ</vt:lpstr>
      <vt:lpstr>Новый стенд лазерного воздействия</vt:lpstr>
      <vt:lpstr>Испытательный стенд контроля стойкости ЭКБ к воздействию  гамма-излучения</vt:lpstr>
      <vt:lpstr>Бортовая дозиметрия. Датчики мониторинга воздействия ИИ КП</vt:lpstr>
      <vt:lpstr>Бортовая дозиметрия</vt:lpstr>
      <vt:lpstr>Бортовая дозиметрия</vt:lpstr>
      <vt:lpstr>Выводы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Серебряков Никита Викторович</dc:creator>
  <cp:lastModifiedBy>irina t</cp:lastModifiedBy>
  <cp:revision>124</cp:revision>
  <dcterms:created xsi:type="dcterms:W3CDTF">2021-01-25T07:06:29Z</dcterms:created>
  <dcterms:modified xsi:type="dcterms:W3CDTF">2024-09-17T01:06:54Z</dcterms:modified>
</cp:coreProperties>
</file>