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495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74" r:id="rId11"/>
    <p:sldId id="496" r:id="rId12"/>
    <p:sldId id="489" r:id="rId13"/>
    <p:sldId id="497" r:id="rId14"/>
    <p:sldId id="498" r:id="rId15"/>
    <p:sldId id="494" r:id="rId16"/>
    <p:sldId id="437" r:id="rId17"/>
    <p:sldId id="490" r:id="rId18"/>
    <p:sldId id="491" r:id="rId19"/>
    <p:sldId id="493" r:id="rId20"/>
    <p:sldId id="499" r:id="rId21"/>
    <p:sldId id="500" r:id="rId22"/>
    <p:sldId id="438" r:id="rId23"/>
    <p:sldId id="463" r:id="rId24"/>
    <p:sldId id="26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6" autoAdjust="0"/>
    <p:restoredTop sz="94620" autoAdjust="0"/>
  </p:normalViewPr>
  <p:slideViewPr>
    <p:cSldViewPr snapToGrid="0">
      <p:cViewPr varScale="1">
        <p:scale>
          <a:sx n="105" d="100"/>
          <a:sy n="105" d="100"/>
        </p:scale>
        <p:origin x="74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69D83-9448-496D-9260-9FAD5DDBA5FB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9FB8-801C-479A-9B4D-06E005926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1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19FB8-801C-479A-9B4D-06E005926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8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19FB8-801C-479A-9B4D-06E0059261E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1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53A7F-3357-A8D7-D001-53586375F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976568-94B3-31BB-9F7D-0DB21F561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E5C0D5-1D4B-A029-FC81-53E11965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FECA68-AD13-620E-4803-517813CB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51CC6-4D89-A1AE-EC54-F1539956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4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C83A9-C6A5-7D7E-70D4-6F8BBB6D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8BF5F5-D684-DD7B-4465-AFB0B7560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5BF6-4EA6-BBA1-B35C-AC090665F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6B4C0-9EBD-EF9B-761F-28747FF6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63512-3CE0-33B5-6334-087FD36B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5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12C5B6-A6AB-C3E3-997D-314D594FC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6F8BAF-7652-B741-7A50-6EC1F86A0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A0060C-B51D-0140-7315-31447A8F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90502-3EEE-D7F1-935B-81F989B6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9DF48-1840-D5BC-02EE-FB5CF8A46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64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F675E2-CC6B-9843-85F5-53BB779C51E1}"/>
              </a:ext>
            </a:extLst>
          </p:cNvPr>
          <p:cNvSpPr/>
          <p:nvPr/>
        </p:nvSpPr>
        <p:spPr>
          <a:xfrm>
            <a:off x="360023" y="360000"/>
            <a:ext cx="11472147" cy="6138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A8710-57B3-5A4F-9815-421AF9DADB19}"/>
              </a:ext>
            </a:extLst>
          </p:cNvPr>
          <p:cNvSpPr/>
          <p:nvPr/>
        </p:nvSpPr>
        <p:spPr>
          <a:xfrm>
            <a:off x="359830" y="5200836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E77785-1F59-1E4F-929F-963A5E4755BE}"/>
              </a:ext>
            </a:extLst>
          </p:cNvPr>
          <p:cNvSpPr/>
          <p:nvPr/>
        </p:nvSpPr>
        <p:spPr>
          <a:xfrm>
            <a:off x="30592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072B4-A5F0-9149-89BE-607851BA4D8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6096097" y="360000"/>
            <a:ext cx="0" cy="6138000"/>
          </a:xfrm>
          <a:prstGeom prst="line">
            <a:avLst/>
          </a:prstGeom>
          <a:ln w="25400">
            <a:solidFill>
              <a:srgbClr val="2F8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BDA2BD7-FA02-8947-A191-DDD100F604C5}"/>
              </a:ext>
            </a:extLst>
          </p:cNvPr>
          <p:cNvSpPr/>
          <p:nvPr/>
        </p:nvSpPr>
        <p:spPr>
          <a:xfrm>
            <a:off x="1177797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8FF613-DCF9-B34E-9BC1-385ED94897B2}"/>
              </a:ext>
            </a:extLst>
          </p:cNvPr>
          <p:cNvSpPr/>
          <p:nvPr/>
        </p:nvSpPr>
        <p:spPr>
          <a:xfrm>
            <a:off x="6041996" y="644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5567A0-E6DF-024A-95FF-2F9B9B18615D}"/>
              </a:ext>
            </a:extLst>
          </p:cNvPr>
          <p:cNvSpPr/>
          <p:nvPr/>
        </p:nvSpPr>
        <p:spPr>
          <a:xfrm>
            <a:off x="304676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AD37A-4C55-584B-87C3-284282976C17}"/>
              </a:ext>
            </a:extLst>
          </p:cNvPr>
          <p:cNvSpPr txBox="1"/>
          <p:nvPr/>
        </p:nvSpPr>
        <p:spPr>
          <a:xfrm>
            <a:off x="675904" y="5395204"/>
            <a:ext cx="4872042" cy="98488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  <a:b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сентября</a:t>
            </a:r>
            <a:r>
              <a:rPr lang="en-US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ru-RU" sz="16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∣</a:t>
            </a:r>
            <a:r>
              <a:rPr lang="ru-RU" sz="14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Минск, Республика Беларусь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45F69B5-70A2-B946-A592-8810BEFB9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307" y="5539933"/>
            <a:ext cx="1816746" cy="6954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C52EFDE-A6E9-4A41-A051-6C9C5D626D07}"/>
              </a:ext>
            </a:extLst>
          </p:cNvPr>
          <p:cNvSpPr txBox="1"/>
          <p:nvPr/>
        </p:nvSpPr>
        <p:spPr>
          <a:xfrm>
            <a:off x="800144" y="615407"/>
            <a:ext cx="2226511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800" dirty="0">
                <a:solidFill>
                  <a:srgbClr val="2F8FFE"/>
                </a:solidFill>
                <a:latin typeface="+mn-lt"/>
                <a:cs typeface="Arial" panose="020B0604020202020204" pitchFamily="34" charset="0"/>
              </a:rPr>
              <a:t>АО «РАКУРС»</a:t>
            </a:r>
            <a:endParaRPr lang="x-none" sz="1800" dirty="0">
              <a:solidFill>
                <a:srgbClr val="2F8FF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9039D6-0944-944C-A206-FC9BA5734421}"/>
              </a:ext>
            </a:extLst>
          </p:cNvPr>
          <p:cNvSpPr/>
          <p:nvPr/>
        </p:nvSpPr>
        <p:spPr>
          <a:xfrm>
            <a:off x="359830" y="3903914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A3939E-EE52-1F43-91B8-54E43992D4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904" y="4155886"/>
            <a:ext cx="3956307" cy="91307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  <a:endParaRPr lang="x-none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39694A16-41B7-264E-9180-DF78D837E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904" y="2379484"/>
            <a:ext cx="3886452" cy="1323439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600">
                <a:solidFill>
                  <a:srgbClr val="2F8FFE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  <a:endParaRPr lang="x-none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B281999-0CE5-B04D-A5CC-0B119D0D5493}"/>
              </a:ext>
            </a:extLst>
          </p:cNvPr>
          <p:cNvSpPr/>
          <p:nvPr/>
        </p:nvSpPr>
        <p:spPr>
          <a:xfrm>
            <a:off x="6046116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CD6E53-F517-E54D-B25A-F2DBCAF2B388}"/>
              </a:ext>
            </a:extLst>
          </p:cNvPr>
          <p:cNvSpPr/>
          <p:nvPr/>
        </p:nvSpPr>
        <p:spPr>
          <a:xfrm>
            <a:off x="305923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636359F-916E-2748-A8E5-DBAB65AEB1C6}"/>
              </a:ext>
            </a:extLst>
          </p:cNvPr>
          <p:cNvSpPr/>
          <p:nvPr/>
        </p:nvSpPr>
        <p:spPr>
          <a:xfrm>
            <a:off x="305923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CEC9E46-51BA-E845-B992-B245E3902020}"/>
              </a:ext>
            </a:extLst>
          </p:cNvPr>
          <p:cNvSpPr/>
          <p:nvPr/>
        </p:nvSpPr>
        <p:spPr>
          <a:xfrm>
            <a:off x="6041322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3CAAF74-FAE4-5945-85C7-6B5F85EB2359}"/>
              </a:ext>
            </a:extLst>
          </p:cNvPr>
          <p:cNvSpPr/>
          <p:nvPr/>
        </p:nvSpPr>
        <p:spPr>
          <a:xfrm>
            <a:off x="6041322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056021D-006C-4344-AF33-E7E2A0AAA1A6}"/>
              </a:ext>
            </a:extLst>
          </p:cNvPr>
          <p:cNvSpPr/>
          <p:nvPr/>
        </p:nvSpPr>
        <p:spPr>
          <a:xfrm>
            <a:off x="9341800" y="5200836"/>
            <a:ext cx="24888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26EE25-5513-9C4F-B993-DF52162A4E22}"/>
              </a:ext>
            </a:extLst>
          </p:cNvPr>
          <p:cNvSpPr/>
          <p:nvPr/>
        </p:nvSpPr>
        <p:spPr>
          <a:xfrm>
            <a:off x="11777973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F05AC0-280A-0449-AB81-23FDC10B1C1E}"/>
              </a:ext>
            </a:extLst>
          </p:cNvPr>
          <p:cNvSpPr/>
          <p:nvPr/>
        </p:nvSpPr>
        <p:spPr>
          <a:xfrm>
            <a:off x="9288568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7C3C09-6726-A248-87F6-E1DC1C69C0ED}"/>
              </a:ext>
            </a:extLst>
          </p:cNvPr>
          <p:cNvSpPr/>
          <p:nvPr/>
        </p:nvSpPr>
        <p:spPr>
          <a:xfrm>
            <a:off x="11776720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D1A540-19C5-2D40-ADB1-98E91865E856}"/>
              </a:ext>
            </a:extLst>
          </p:cNvPr>
          <p:cNvSpPr/>
          <p:nvPr/>
        </p:nvSpPr>
        <p:spPr>
          <a:xfrm>
            <a:off x="9288568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</p:spTree>
    <p:extLst>
      <p:ext uri="{BB962C8B-B14F-4D97-AF65-F5344CB8AC3E}">
        <p14:creationId xmlns:p14="http://schemas.microsoft.com/office/powerpoint/2010/main" val="2955929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09" y="304779"/>
            <a:ext cx="7277115" cy="552453"/>
          </a:xfrm>
        </p:spPr>
        <p:txBody>
          <a:bodyPr/>
          <a:lstStyle>
            <a:lvl1pPr>
              <a:defRPr sz="3200" baseline="0">
                <a:solidFill>
                  <a:srgbClr val="418FDE"/>
                </a:solidFill>
              </a:defRPr>
            </a:lvl1pPr>
          </a:lstStyle>
          <a:p>
            <a:r>
              <a:rPr lang="ru-RU" dirty="0"/>
              <a:t>Название слайда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25288" y="6397648"/>
            <a:ext cx="47625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418FDE"/>
                </a:solidFill>
                <a:latin typeface="TT Firs Neue" pitchFamily="2" charset="-52"/>
              </a:defRPr>
            </a:lvl1pPr>
          </a:lstStyle>
          <a:p>
            <a:fld id="{098EBDEB-2D3D-4550-A7C8-3F10F3D998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4101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79" y="2666995"/>
            <a:ext cx="6057904" cy="487343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149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7C808-6624-7427-CC6C-ECFBD7AB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63BDB-AC43-CCC8-82E1-625767B17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EB529-691A-533E-F565-906AC780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32B38-CC5E-2141-DC70-8C4DCE65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F60C27-5A7E-D57A-EEFE-09CB59F3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71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6B763-9F1B-BCEA-3065-B8D046FF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15787-F9C5-F724-3C11-3B2060609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23BB0-E5AC-C72D-9264-7EC46354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AF24C-188D-4FFA-B28F-BE6EBB9F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EEAF36-BC18-B8A2-1BE9-29489270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68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7C196-9D2D-F35F-5AD8-406C3BEE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41304D-CCE3-C1A5-1223-E5E4BD3E3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A9D242-717F-A0B7-D50B-43AE02D8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6C9DFE-5083-D874-AF43-F56BBB629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449EB5-B063-A5FE-3010-46091C3B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49385F-044A-1E90-5E6D-0FF0FCD6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9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26AB3-1DD9-17FD-3E18-9C67C7D6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CD4A60-7910-3140-3572-CB24C4CC9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10E988-5A6E-752B-3BBF-5A50F0557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6FC37A-C44B-1D0F-0DE6-09160BFBA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E279B0-68F6-380F-C046-679C42225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EFA18A-D9B6-0542-F326-12A2CA4E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85047C-9791-1E96-0B79-FF1FFFE3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1D9681-2EF9-72A6-0C3C-B3421817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04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8EFF8-A834-35F0-8ECE-35353B193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7CDE6F-6495-30A7-4BD3-7A661AD9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5DEAE2-CC08-EA2A-918F-B030A7A9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40FCAF-26AC-4D9E-BF1C-CA8736B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51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B20404-46E1-EEC8-6388-F97CB3AF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FA10D1-9CCD-1521-A943-0C68545A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391034-BEDB-0DA5-B251-39D696B1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9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3D9A5-1583-A166-02F7-28B6AABE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497C72-FA7E-BE87-F835-C3F33E98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2B0A46-FADF-12C7-1689-34B495375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BA7631-5FE0-090B-F5D7-B59E9DA8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E65209-EB97-F0B6-6788-624A7A0A5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DAA92-A543-ACED-7430-EBE4DC1C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7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123D3-4542-78DF-D8F5-C9619A02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E9C3A7-544E-E040-4944-F3C22CE33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42F927-169B-F6D7-F6A3-21053CCC6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C92B00-53B5-182D-88AC-C3930D92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DD2BAA-326C-9A92-C4DB-35C3FFCD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23D0A-25D6-6EA3-DAB2-6E95DCB5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9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E5BD6-7B9B-9ED0-EB9D-0DA083E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E6D02-0E2A-6A75-2F2C-1381B84A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AFA08-1204-C9ED-005F-54AEE5CCE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DE30A-7A81-477A-BC83-786BA003BFC8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162AF-D9EE-2CC9-3235-8E030A737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AF8E4-7FA7-1A4F-56A4-7A1A35FAA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1AF16-5A75-4CD0-B49C-B77BFAB5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1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D07B3D31-6C7D-4BDA-98A8-8C44B21F4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904" y="4155886"/>
            <a:ext cx="5204943" cy="6924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418FDE"/>
                </a:solidFill>
                <a:latin typeface="+mn-lt"/>
              </a:rPr>
              <a:t>Ведущий программист отдела разработки ПО РСА</a:t>
            </a:r>
            <a:endParaRPr lang="ru-RU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dirty="0">
                <a:latin typeface="+mn-lt"/>
              </a:rPr>
              <a:t>Савченко Богдан Сергеевич </a:t>
            </a:r>
            <a:endParaRPr lang="ru-RU" sz="1800" dirty="0">
              <a:solidFill>
                <a:srgbClr val="418FDE"/>
              </a:solidFill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737CDF-DF81-42FB-B995-43888BB27C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904" y="1501785"/>
            <a:ext cx="4883776" cy="1200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+mn-lt"/>
              </a:rPr>
              <a:t>Комплекс нейросетевой обработки радиолокационных данных PHOTOMOD </a:t>
            </a:r>
            <a:r>
              <a:rPr lang="ru-RU" sz="2400" dirty="0" err="1">
                <a:latin typeface="+mn-lt"/>
              </a:rPr>
              <a:t>Radar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Neuro</a:t>
            </a:r>
            <a:endParaRPr lang="ru-RU" sz="2400" dirty="0">
              <a:latin typeface="+mn-lt"/>
            </a:endParaRPr>
          </a:p>
        </p:txBody>
      </p:sp>
      <p:grpSp>
        <p:nvGrpSpPr>
          <p:cNvPr id="2" name="Группа 17488">
            <a:extLst>
              <a:ext uri="{FF2B5EF4-FFF2-40B4-BE49-F238E27FC236}">
                <a16:creationId xmlns:a16="http://schemas.microsoft.com/office/drawing/2014/main" id="{F344C789-2D73-E4E8-3E1D-9AF1024392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39937" y="1615102"/>
            <a:ext cx="2934501" cy="2174023"/>
            <a:chOff x="3884108" y="709263"/>
            <a:chExt cx="1084527" cy="802812"/>
          </a:xfrm>
        </p:grpSpPr>
        <p:cxnSp>
          <p:nvCxnSpPr>
            <p:cNvPr id="3" name="Прямая соединительная линия 17473">
              <a:extLst>
                <a:ext uri="{FF2B5EF4-FFF2-40B4-BE49-F238E27FC236}">
                  <a16:creationId xmlns:a16="http://schemas.microsoft.com/office/drawing/2014/main" id="{C7AD85B1-E841-D676-3B51-01A2578F9D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3017" y="1157368"/>
              <a:ext cx="145924" cy="144179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grpSp>
          <p:nvGrpSpPr>
            <p:cNvPr id="7" name="Группа 17486">
              <a:extLst>
                <a:ext uri="{FF2B5EF4-FFF2-40B4-BE49-F238E27FC236}">
                  <a16:creationId xmlns:a16="http://schemas.microsoft.com/office/drawing/2014/main" id="{C1726492-F27D-C2A0-2967-2CADCA2CE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08" y="709263"/>
              <a:ext cx="1084527" cy="802812"/>
              <a:chOff x="3884108" y="709263"/>
              <a:chExt cx="1084527" cy="802812"/>
            </a:xfrm>
          </p:grpSpPr>
          <p:cxnSp>
            <p:nvCxnSpPr>
              <p:cNvPr id="8" name="Прямая соединительная линия 17483">
                <a:extLst>
                  <a:ext uri="{FF2B5EF4-FFF2-40B4-BE49-F238E27FC236}">
                    <a16:creationId xmlns:a16="http://schemas.microsoft.com/office/drawing/2014/main" id="{789A34CD-3CB5-C72B-F3B5-7B9C53435279}"/>
                  </a:ext>
                </a:extLst>
              </p:cNvPr>
              <p:cNvCxnSpPr>
                <a:cxnSpLocks noChangeShapeType="1"/>
                <a:stCxn id="36" idx="5"/>
              </p:cNvCxnSpPr>
              <p:nvPr/>
            </p:nvCxnSpPr>
            <p:spPr bwMode="auto">
              <a:xfrm flipH="1" flipV="1">
                <a:off x="4572937" y="955150"/>
                <a:ext cx="258066" cy="41601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9" name="Прямая соединительная линия 17475">
                <a:extLst>
                  <a:ext uri="{FF2B5EF4-FFF2-40B4-BE49-F238E27FC236}">
                    <a16:creationId xmlns:a16="http://schemas.microsoft.com/office/drawing/2014/main" id="{3BEF1296-FB4D-2743-DC88-AE4088DAAA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4888" y="9273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0" name="Прямая соединительная линия 17478">
                <a:extLst>
                  <a:ext uri="{FF2B5EF4-FFF2-40B4-BE49-F238E27FC236}">
                    <a16:creationId xmlns:a16="http://schemas.microsoft.com/office/drawing/2014/main" id="{BF034651-CBA0-075E-BA93-0D8A7590A93E}"/>
                  </a:ext>
                </a:extLst>
              </p:cNvPr>
              <p:cNvCxnSpPr>
                <a:cxnSpLocks noChangeShapeType="1"/>
                <a:stCxn id="38" idx="3"/>
                <a:endCxn id="35" idx="7"/>
              </p:cNvCxnSpPr>
              <p:nvPr/>
            </p:nvCxnSpPr>
            <p:spPr bwMode="auto">
              <a:xfrm flipV="1">
                <a:off x="4534647" y="865261"/>
                <a:ext cx="296356" cy="50669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1" name="Прямая соединительная линия 17477">
                <a:extLst>
                  <a:ext uri="{FF2B5EF4-FFF2-40B4-BE49-F238E27FC236}">
                    <a16:creationId xmlns:a16="http://schemas.microsoft.com/office/drawing/2014/main" id="{0A573C49-E7FB-B6BD-26EE-329A349DF75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9774" y="11438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2" name="Прямая соединительная линия 17471">
                <a:extLst>
                  <a:ext uri="{FF2B5EF4-FFF2-40B4-BE49-F238E27FC236}">
                    <a16:creationId xmlns:a16="http://schemas.microsoft.com/office/drawing/2014/main" id="{92277E92-DF86-70B9-1B57-E91629A952AB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4608711" y="941389"/>
                <a:ext cx="145924" cy="14417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13" name="Группа 17447">
                <a:extLst>
                  <a:ext uri="{FF2B5EF4-FFF2-40B4-BE49-F238E27FC236}">
                    <a16:creationId xmlns:a16="http://schemas.microsoft.com/office/drawing/2014/main" id="{869D7E13-9539-8A0E-0D0B-4BCE28FA2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6018" y="801447"/>
                <a:ext cx="191403" cy="656628"/>
                <a:chOff x="4096018" y="801447"/>
                <a:chExt cx="191403" cy="656628"/>
              </a:xfrm>
            </p:grpSpPr>
            <p:cxnSp>
              <p:nvCxnSpPr>
                <p:cNvPr id="49" name="Прямая соединительная линия 17446">
                  <a:extLst>
                    <a:ext uri="{FF2B5EF4-FFF2-40B4-BE49-F238E27FC236}">
                      <a16:creationId xmlns:a16="http://schemas.microsoft.com/office/drawing/2014/main" id="{C8D584F2-CF6D-6C6F-2232-5B03F92CCF3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8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0" name="Прямая соединительная линия 17439">
                  <a:extLst>
                    <a:ext uri="{FF2B5EF4-FFF2-40B4-BE49-F238E27FC236}">
                      <a16:creationId xmlns:a16="http://schemas.microsoft.com/office/drawing/2014/main" id="{52E0DD88-B214-7DAF-12AC-38D15A1B2124}"/>
                    </a:ext>
                  </a:extLst>
                </p:cNvPr>
                <p:cNvCxnSpPr>
                  <a:cxnSpLocks noChangeShapeType="1"/>
                  <a:stCxn id="23" idx="7"/>
                </p:cNvCxnSpPr>
                <p:nvPr/>
              </p:nvCxnSpPr>
              <p:spPr bwMode="auto">
                <a:xfrm flipV="1">
                  <a:off x="4098108" y="807876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Прямая соединительная линия 17425">
                  <a:extLst>
                    <a:ext uri="{FF2B5EF4-FFF2-40B4-BE49-F238E27FC236}">
                      <a16:creationId xmlns:a16="http://schemas.microsoft.com/office/drawing/2014/main" id="{325604EA-054E-1CB4-83B8-590FEA22F1E2}"/>
                    </a:ext>
                  </a:extLst>
                </p:cNvPr>
                <p:cNvCxnSpPr>
                  <a:cxnSpLocks noChangeShapeType="1"/>
                  <a:endCxn id="18" idx="2"/>
                </p:cNvCxnSpPr>
                <p:nvPr/>
              </p:nvCxnSpPr>
              <p:spPr bwMode="auto">
                <a:xfrm>
                  <a:off x="4113360" y="1367321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Прямая соединительная линия 17431">
                  <a:extLst>
                    <a:ext uri="{FF2B5EF4-FFF2-40B4-BE49-F238E27FC236}">
                      <a16:creationId xmlns:a16="http://schemas.microsoft.com/office/drawing/2014/main" id="{5E1A65A1-D2F3-4D50-3CE2-942D328A6E5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6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Прямая соединительная линия 17417">
                  <a:extLst>
                    <a:ext uri="{FF2B5EF4-FFF2-40B4-BE49-F238E27FC236}">
                      <a16:creationId xmlns:a16="http://schemas.microsoft.com/office/drawing/2014/main" id="{7B02AFD6-D72A-68A0-CC0C-7E2B9404D92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7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17424">
                  <a:extLst>
                    <a:ext uri="{FF2B5EF4-FFF2-40B4-BE49-F238E27FC236}">
                      <a16:creationId xmlns:a16="http://schemas.microsoft.com/office/drawing/2014/main" id="{2C2BDE4A-D5F2-128F-8007-8D6DB67C0AC7}"/>
                    </a:ext>
                  </a:extLst>
                </p:cNvPr>
                <p:cNvCxnSpPr>
                  <a:cxnSpLocks noChangeShapeType="1"/>
                  <a:endCxn id="17" idx="2"/>
                </p:cNvCxnSpPr>
                <p:nvPr/>
              </p:nvCxnSpPr>
              <p:spPr bwMode="auto">
                <a:xfrm>
                  <a:off x="4110909" y="1149361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Прямая соединительная линия 17426">
                  <a:extLst>
                    <a:ext uri="{FF2B5EF4-FFF2-40B4-BE49-F238E27FC236}">
                      <a16:creationId xmlns:a16="http://schemas.microsoft.com/office/drawing/2014/main" id="{B6B33926-2FC2-118B-1092-730497279448}"/>
                    </a:ext>
                  </a:extLst>
                </p:cNvPr>
                <p:cNvCxnSpPr>
                  <a:cxnSpLocks noChangeShapeType="1"/>
                  <a:endCxn id="16" idx="3"/>
                </p:cNvCxnSpPr>
                <p:nvPr/>
              </p:nvCxnSpPr>
              <p:spPr bwMode="auto">
                <a:xfrm flipV="1">
                  <a:off x="4113294" y="801447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Прямая соединительная линия 17430">
                  <a:extLst>
                    <a:ext uri="{FF2B5EF4-FFF2-40B4-BE49-F238E27FC236}">
                      <a16:creationId xmlns:a16="http://schemas.microsoft.com/office/drawing/2014/main" id="{5066764E-C21B-B51B-04C7-CCEAA42CD007}"/>
                    </a:ext>
                  </a:extLst>
                </p:cNvPr>
                <p:cNvCxnSpPr>
                  <a:cxnSpLocks noChangeShapeType="1"/>
                  <a:endCxn id="15" idx="3"/>
                </p:cNvCxnSpPr>
                <p:nvPr/>
              </p:nvCxnSpPr>
              <p:spPr bwMode="auto">
                <a:xfrm flipV="1">
                  <a:off x="4111937" y="1030893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Прямая соединительная линия 17432">
                  <a:extLst>
                    <a:ext uri="{FF2B5EF4-FFF2-40B4-BE49-F238E27FC236}">
                      <a16:creationId xmlns:a16="http://schemas.microsoft.com/office/drawing/2014/main" id="{300B2FE1-2A39-9AC0-7E02-8B9A50A285E1}"/>
                    </a:ext>
                  </a:extLst>
                </p:cNvPr>
                <p:cNvCxnSpPr>
                  <a:cxnSpLocks noChangeShapeType="1"/>
                  <a:stCxn id="21" idx="5"/>
                  <a:endCxn id="17" idx="1"/>
                </p:cNvCxnSpPr>
                <p:nvPr/>
              </p:nvCxnSpPr>
              <p:spPr bwMode="auto">
                <a:xfrm>
                  <a:off x="4106086" y="938078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8" name="Прямая соединительная линия 17435">
                  <a:extLst>
                    <a:ext uri="{FF2B5EF4-FFF2-40B4-BE49-F238E27FC236}">
                      <a16:creationId xmlns:a16="http://schemas.microsoft.com/office/drawing/2014/main" id="{FBBE1DAE-AC2E-6367-F482-58CE1A51A59B}"/>
                    </a:ext>
                  </a:extLst>
                </p:cNvPr>
                <p:cNvCxnSpPr>
                  <a:cxnSpLocks noChangeShapeType="1"/>
                  <a:endCxn id="18" idx="1"/>
                </p:cNvCxnSpPr>
                <p:nvPr/>
              </p:nvCxnSpPr>
              <p:spPr bwMode="auto">
                <a:xfrm>
                  <a:off x="4096985" y="1166405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" name="Группа 17448">
                <a:extLst>
                  <a:ext uri="{FF2B5EF4-FFF2-40B4-BE49-F238E27FC236}">
                    <a16:creationId xmlns:a16="http://schemas.microsoft.com/office/drawing/2014/main" id="{C052AC8D-0000-62FA-1B08-67025DC34F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312909" y="800572"/>
                <a:ext cx="234184" cy="656628"/>
                <a:chOff x="4093530" y="802731"/>
                <a:chExt cx="191800" cy="656628"/>
              </a:xfrm>
            </p:grpSpPr>
            <p:cxnSp>
              <p:nvCxnSpPr>
                <p:cNvPr id="39" name="Прямая соединительная линия 17449">
                  <a:extLst>
                    <a:ext uri="{FF2B5EF4-FFF2-40B4-BE49-F238E27FC236}">
                      <a16:creationId xmlns:a16="http://schemas.microsoft.com/office/drawing/2014/main" id="{9635FA33-F0E8-1A5A-C104-5116C7031AF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7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" name="Прямая соединительная линия 17450">
                  <a:extLst>
                    <a:ext uri="{FF2B5EF4-FFF2-40B4-BE49-F238E27FC236}">
                      <a16:creationId xmlns:a16="http://schemas.microsoft.com/office/drawing/2014/main" id="{4797EAAB-EB0C-FC6C-DEC4-E401BD6FE79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4651" y="809160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" name="Прямая соединительная линия 17451">
                  <a:extLst>
                    <a:ext uri="{FF2B5EF4-FFF2-40B4-BE49-F238E27FC236}">
                      <a16:creationId xmlns:a16="http://schemas.microsoft.com/office/drawing/2014/main" id="{57DFDB77-197D-294F-3E9A-EBBAF4F108A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9904" y="1368605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" name="Прямая соединительная линия 17452">
                  <a:extLst>
                    <a:ext uri="{FF2B5EF4-FFF2-40B4-BE49-F238E27FC236}">
                      <a16:creationId xmlns:a16="http://schemas.microsoft.com/office/drawing/2014/main" id="{FD2D6311-8681-4BC8-9A0B-339B07993D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4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" name="Прямая соединительная линия 17453">
                  <a:extLst>
                    <a:ext uri="{FF2B5EF4-FFF2-40B4-BE49-F238E27FC236}">
                      <a16:creationId xmlns:a16="http://schemas.microsoft.com/office/drawing/2014/main" id="{2A6FF31A-4BFD-2811-5E55-EA86D3E0E8A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5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" name="Прямая соединительная линия 17454">
                  <a:extLst>
                    <a:ext uri="{FF2B5EF4-FFF2-40B4-BE49-F238E27FC236}">
                      <a16:creationId xmlns:a16="http://schemas.microsoft.com/office/drawing/2014/main" id="{B66C0483-451F-5FDF-30B5-9C09B5FB8C9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7452" y="1150645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" name="Прямая соединительная линия 17455">
                  <a:extLst>
                    <a:ext uri="{FF2B5EF4-FFF2-40B4-BE49-F238E27FC236}">
                      <a16:creationId xmlns:a16="http://schemas.microsoft.com/office/drawing/2014/main" id="{674C9DEC-FA61-0FC6-E823-A3CAC22F796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9837" y="802731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" name="Прямая соединительная линия 17456">
                  <a:extLst>
                    <a:ext uri="{FF2B5EF4-FFF2-40B4-BE49-F238E27FC236}">
                      <a16:creationId xmlns:a16="http://schemas.microsoft.com/office/drawing/2014/main" id="{C9C190AB-3FDF-A651-DA06-4D10AE197EF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8480" y="1032177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7" name="Прямая соединительная линия 17457">
                  <a:extLst>
                    <a:ext uri="{FF2B5EF4-FFF2-40B4-BE49-F238E27FC236}">
                      <a16:creationId xmlns:a16="http://schemas.microsoft.com/office/drawing/2014/main" id="{6DA5EDC3-8B63-8EBA-8F45-A6D9FB8E06B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2629" y="939362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8" name="Прямая соединительная линия 17458">
                  <a:extLst>
                    <a:ext uri="{FF2B5EF4-FFF2-40B4-BE49-F238E27FC236}">
                      <a16:creationId xmlns:a16="http://schemas.microsoft.com/office/drawing/2014/main" id="{8F9F124B-DB42-F2F9-BBCD-82AD4F10B7B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93530" y="1167689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5" name="Овал 5">
                <a:extLst>
                  <a:ext uri="{FF2B5EF4-FFF2-40B4-BE49-F238E27FC236}">
                    <a16:creationId xmlns:a16="http://schemas.microsoft.com/office/drawing/2014/main" id="{AD6E2783-CBF7-AF29-F216-E7BB45510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93870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16" name="Овал 4">
                <a:extLst>
                  <a:ext uri="{FF2B5EF4-FFF2-40B4-BE49-F238E27FC236}">
                    <a16:creationId xmlns:a16="http://schemas.microsoft.com/office/drawing/2014/main" id="{54F357C3-6433-3798-C523-4B52A7162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70926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17" name="Овал 11">
                <a:extLst>
                  <a:ext uri="{FF2B5EF4-FFF2-40B4-BE49-F238E27FC236}">
                    <a16:creationId xmlns:a16="http://schemas.microsoft.com/office/drawing/2014/main" id="{7B552EC9-8BA4-3379-CD51-6BAE9EDA5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181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18" name="Овал 12">
                <a:extLst>
                  <a:ext uri="{FF2B5EF4-FFF2-40B4-BE49-F238E27FC236}">
                    <a16:creationId xmlns:a16="http://schemas.microsoft.com/office/drawing/2014/main" id="{4B2D3EFD-5D95-4034-F682-793AEF29A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404075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19" name="Овал 14">
                <a:extLst>
                  <a:ext uri="{FF2B5EF4-FFF2-40B4-BE49-F238E27FC236}">
                    <a16:creationId xmlns:a16="http://schemas.microsoft.com/office/drawing/2014/main" id="{065521E7-77DC-443F-F8C9-8F2C046C5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688" y="106665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E2FAEAF7-3C49-779E-EEC1-C65CBD92E2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8831" y="849445"/>
                <a:ext cx="108049" cy="538329"/>
                <a:chOff x="4523597" y="847178"/>
                <a:chExt cx="108049" cy="538329"/>
              </a:xfrm>
            </p:grpSpPr>
            <p:sp>
              <p:nvSpPr>
                <p:cNvPr id="37" name="Овал 13">
                  <a:extLst>
                    <a:ext uri="{FF2B5EF4-FFF2-40B4-BE49-F238E27FC236}">
                      <a16:creationId xmlns:a16="http://schemas.microsoft.com/office/drawing/2014/main" id="{4743D968-74A9-349F-F25F-38C58BEC8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38" name="Овал 15">
                  <a:extLst>
                    <a:ext uri="{FF2B5EF4-FFF2-40B4-BE49-F238E27FC236}">
                      <a16:creationId xmlns:a16="http://schemas.microsoft.com/office/drawing/2014/main" id="{99DFFEA1-262F-C54F-E3F3-78A1CA18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597" y="1277507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21" name="Овал 16">
                <a:extLst>
                  <a:ext uri="{FF2B5EF4-FFF2-40B4-BE49-F238E27FC236}">
                    <a16:creationId xmlns:a16="http://schemas.microsoft.com/office/drawing/2014/main" id="{25833966-4A9C-93D0-024F-89BE4BF7B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845894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2" name="Овал 17">
                <a:extLst>
                  <a:ext uri="{FF2B5EF4-FFF2-40B4-BE49-F238E27FC236}">
                    <a16:creationId xmlns:a16="http://schemas.microsoft.com/office/drawing/2014/main" id="{AC3B7282-4E09-959A-C36B-FE6615031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128045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3" name="Овал 18">
                <a:extLst>
                  <a:ext uri="{FF2B5EF4-FFF2-40B4-BE49-F238E27FC236}">
                    <a16:creationId xmlns:a16="http://schemas.microsoft.com/office/drawing/2014/main" id="{B4A75095-00C8-971A-EBB7-9A057AF72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924" y="1073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24" name="Группа 20">
                <a:extLst>
                  <a:ext uri="{FF2B5EF4-FFF2-40B4-BE49-F238E27FC236}">
                    <a16:creationId xmlns:a16="http://schemas.microsoft.com/office/drawing/2014/main" id="{6B5141AB-D2A3-2F96-4239-B53DFDEB23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19" y="849445"/>
                <a:ext cx="108000" cy="537535"/>
                <a:chOff x="4523646" y="847178"/>
                <a:chExt cx="108000" cy="537535"/>
              </a:xfrm>
            </p:grpSpPr>
            <p:sp>
              <p:nvSpPr>
                <p:cNvPr id="35" name="Овал 21">
                  <a:extLst>
                    <a:ext uri="{FF2B5EF4-FFF2-40B4-BE49-F238E27FC236}">
                      <a16:creationId xmlns:a16="http://schemas.microsoft.com/office/drawing/2014/main" id="{62BE0E16-D052-FB22-9C87-2587538E50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36" name="Овал 22">
                  <a:extLst>
                    <a:ext uri="{FF2B5EF4-FFF2-40B4-BE49-F238E27FC236}">
                      <a16:creationId xmlns:a16="http://schemas.microsoft.com/office/drawing/2014/main" id="{D6F747D9-0C60-028B-18F3-563746A4E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1276713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25" name="Овал 23">
                <a:extLst>
                  <a:ext uri="{FF2B5EF4-FFF2-40B4-BE49-F238E27FC236}">
                    <a16:creationId xmlns:a16="http://schemas.microsoft.com/office/drawing/2014/main" id="{9AA9BC16-87E5-E009-C742-EA35EF8B8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819" y="106975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26" name="Прямая соединительная линия 30">
                <a:extLst>
                  <a:ext uri="{FF2B5EF4-FFF2-40B4-BE49-F238E27FC236}">
                    <a16:creationId xmlns:a16="http://schemas.microsoft.com/office/drawing/2014/main" id="{F82DEE6C-DFF6-295C-AC7F-A7617FC43996}"/>
                  </a:ext>
                </a:extLst>
              </p:cNvPr>
              <p:cNvCxnSpPr>
                <a:cxnSpLocks noChangeShapeType="1"/>
                <a:endCxn id="21" idx="2"/>
              </p:cNvCxnSpPr>
              <p:nvPr/>
            </p:nvCxnSpPr>
            <p:spPr bwMode="auto">
              <a:xfrm>
                <a:off x="3892086" y="899894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7" name="Прямая соединительная линия 17407">
                <a:extLst>
                  <a:ext uri="{FF2B5EF4-FFF2-40B4-BE49-F238E27FC236}">
                    <a16:creationId xmlns:a16="http://schemas.microsoft.com/office/drawing/2014/main" id="{AC9E266E-70AC-3F0E-F312-D6DD91A41F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84108" y="113526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8" name="Прямая соединительная линия 17408">
                <a:extLst>
                  <a:ext uri="{FF2B5EF4-FFF2-40B4-BE49-F238E27FC236}">
                    <a16:creationId xmlns:a16="http://schemas.microsoft.com/office/drawing/2014/main" id="{7D209F9D-789B-8CE9-DB10-C957AC3B3C4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92086" y="133522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9" name="Прямая соединительная линия 17409">
                <a:extLst>
                  <a:ext uri="{FF2B5EF4-FFF2-40B4-BE49-F238E27FC236}">
                    <a16:creationId xmlns:a16="http://schemas.microsoft.com/office/drawing/2014/main" id="{D942E920-9724-BE02-55FA-C57466F30F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905636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0" name="Прямая соединительная линия 17411">
                <a:extLst>
                  <a:ext uri="{FF2B5EF4-FFF2-40B4-BE49-F238E27FC236}">
                    <a16:creationId xmlns:a16="http://schemas.microsoft.com/office/drawing/2014/main" id="{8577F78F-6F62-3760-3591-6D108B13D2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11243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1" name="Прямая соединительная линия 17412">
                <a:extLst>
                  <a:ext uri="{FF2B5EF4-FFF2-40B4-BE49-F238E27FC236}">
                    <a16:creationId xmlns:a16="http://schemas.microsoft.com/office/drawing/2014/main" id="{AF4FB7DB-C5B5-7FB7-9D98-CED6B02873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6819" y="13329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2" name="Прямая соединительная линия 17413">
                <a:extLst>
                  <a:ext uri="{FF2B5EF4-FFF2-40B4-BE49-F238E27FC236}">
                    <a16:creationId xmlns:a16="http://schemas.microsoft.com/office/drawing/2014/main" id="{5E206CE1-CD0B-726D-4CF0-BB34746E77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8515" y="906952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3" name="Прямая соединительная линия 17415">
                <a:extLst>
                  <a:ext uri="{FF2B5EF4-FFF2-40B4-BE49-F238E27FC236}">
                    <a16:creationId xmlns:a16="http://schemas.microsoft.com/office/drawing/2014/main" id="{70B6C9DE-F9A8-5254-0179-F70E831774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1" y="1123610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4" name="Прямая соединительная линия 17416">
                <a:extLst>
                  <a:ext uri="{FF2B5EF4-FFF2-40B4-BE49-F238E27FC236}">
                    <a16:creationId xmlns:a16="http://schemas.microsoft.com/office/drawing/2014/main" id="{DDE2BC3C-817D-E523-5492-47F2F90418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0" y="1333925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5295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BAE5B-63E2-A792-7689-7726C9762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DF21F-7F40-06D8-778E-52467BC99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5667783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Методика совместной обработки данных,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полученных с различных РСА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FFAC5A-A375-62B4-F12C-64923D28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10</a:t>
            </a:fld>
            <a:endParaRPr lang="ru-RU" dirty="0">
              <a:latin typeface="+mn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CED614-87BA-C22D-36FB-BD48FE4917B4}"/>
              </a:ext>
            </a:extLst>
          </p:cNvPr>
          <p:cNvSpPr txBox="1"/>
          <p:nvPr/>
        </p:nvSpPr>
        <p:spPr>
          <a:xfrm>
            <a:off x="338536" y="2527708"/>
            <a:ext cx="5837621" cy="1037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Слева – снимок с РСА «Кондор-Э» (S-диапазон,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HH-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поляризация);</a:t>
            </a:r>
          </a:p>
          <a:p>
            <a:endParaRPr lang="ru-RU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Справа – снимок с РСА Chaohu-1 (C-диапазон,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VV-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поляризация)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42C20-C2B6-10A1-9EA8-6E271183E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3715401"/>
            <a:ext cx="7784574" cy="310602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AA440E-2D83-E76D-5CCB-C67F1C97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757" y="322976"/>
            <a:ext cx="5667783" cy="324224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7" name="Стрелка: изогнутая вверх 6">
            <a:extLst>
              <a:ext uri="{FF2B5EF4-FFF2-40B4-BE49-F238E27FC236}">
                <a16:creationId xmlns:a16="http://schemas.microsoft.com/office/drawing/2014/main" id="{BC227824-C9C3-7BDA-C724-7E41390B9D80}"/>
              </a:ext>
            </a:extLst>
          </p:cNvPr>
          <p:cNvSpPr/>
          <p:nvPr/>
        </p:nvSpPr>
        <p:spPr>
          <a:xfrm rot="5400000" flipV="1">
            <a:off x="7561312" y="3833591"/>
            <a:ext cx="1884603" cy="1347861"/>
          </a:xfrm>
          <a:prstGeom prst="bentUpArrow">
            <a:avLst>
              <a:gd name="adj1" fmla="val 10613"/>
              <a:gd name="adj2" fmla="val 11963"/>
              <a:gd name="adj3" fmla="val 2643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210BB8-8C98-1FAD-995B-05ACCC5E0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280" y="3715401"/>
            <a:ext cx="3214260" cy="242022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7B81D4F-A1AD-96C9-98AD-D351EAE7A541}"/>
              </a:ext>
            </a:extLst>
          </p:cNvPr>
          <p:cNvSpPr txBox="1"/>
          <p:nvPr/>
        </p:nvSpPr>
        <p:spPr>
          <a:xfrm>
            <a:off x="459547" y="1399821"/>
            <a:ext cx="5398697" cy="423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для формирования композитного набора данных 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26DC8CCE-2F5F-C8CD-6D27-DEA1ABAF2A81}"/>
              </a:ext>
            </a:extLst>
          </p:cNvPr>
          <p:cNvSpPr txBox="1"/>
          <p:nvPr/>
        </p:nvSpPr>
        <p:spPr>
          <a:xfrm>
            <a:off x="7829684" y="6168743"/>
            <a:ext cx="3933730" cy="655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Средний уровень амплитуды на фоновом участке РЛИ РСА Chaohu-1  в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~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400 раз выше</a:t>
            </a:r>
          </a:p>
        </p:txBody>
      </p:sp>
    </p:spTree>
    <p:extLst>
      <p:ext uri="{BB962C8B-B14F-4D97-AF65-F5344CB8AC3E}">
        <p14:creationId xmlns:p14="http://schemas.microsoft.com/office/powerpoint/2010/main" val="40746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703A-67B5-DED4-BBAF-A04184C1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изогнутая вверх 17">
            <a:extLst>
              <a:ext uri="{FF2B5EF4-FFF2-40B4-BE49-F238E27FC236}">
                <a16:creationId xmlns:a16="http://schemas.microsoft.com/office/drawing/2014/main" id="{D6071E3A-2E53-24B9-D559-E4BE72BB2206}"/>
              </a:ext>
            </a:extLst>
          </p:cNvPr>
          <p:cNvSpPr/>
          <p:nvPr/>
        </p:nvSpPr>
        <p:spPr>
          <a:xfrm flipV="1">
            <a:off x="7077188" y="3304347"/>
            <a:ext cx="1957084" cy="1944092"/>
          </a:xfrm>
          <a:prstGeom prst="bentUpArrow">
            <a:avLst>
              <a:gd name="adj1" fmla="val 10613"/>
              <a:gd name="adj2" fmla="val 11963"/>
              <a:gd name="adj3" fmla="val 2643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D61F8-A989-8459-1124-D00CBFFDC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5667783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Методика совместной обработки данных,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полученных с различных РСА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71E4833-5839-92A4-7AAB-46889599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11</a:t>
            </a:fld>
            <a:endParaRPr lang="ru-RU" dirty="0">
              <a:latin typeface="+mn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3FEE37B-6663-74DA-CFBB-F4ABD16F40D4}"/>
              </a:ext>
            </a:extLst>
          </p:cNvPr>
          <p:cNvSpPr txBox="1"/>
          <p:nvPr/>
        </p:nvSpPr>
        <p:spPr>
          <a:xfrm>
            <a:off x="338536" y="2241307"/>
            <a:ext cx="7010221" cy="6818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Таблица 1. Статистические показатели, рассчитанные по амплитудам РЛИ фоновых участков, пригодных для расположения на них объектов интереса</a:t>
            </a:r>
          </a:p>
        </p:txBody>
      </p:sp>
      <p:sp>
        <p:nvSpPr>
          <p:cNvPr id="7" name="Стрелка: изогнутая вверх 6">
            <a:extLst>
              <a:ext uri="{FF2B5EF4-FFF2-40B4-BE49-F238E27FC236}">
                <a16:creationId xmlns:a16="http://schemas.microsoft.com/office/drawing/2014/main" id="{5FC8C603-13E7-40BB-C2FB-4B08AF5FB4AA}"/>
              </a:ext>
            </a:extLst>
          </p:cNvPr>
          <p:cNvSpPr/>
          <p:nvPr/>
        </p:nvSpPr>
        <p:spPr>
          <a:xfrm rot="5400000" flipV="1">
            <a:off x="7140719" y="3753317"/>
            <a:ext cx="1701726" cy="1828788"/>
          </a:xfrm>
          <a:prstGeom prst="bentUpArrow">
            <a:avLst>
              <a:gd name="adj1" fmla="val 10613"/>
              <a:gd name="adj2" fmla="val 11963"/>
              <a:gd name="adj3" fmla="val 2643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1A290-2422-8386-403C-833BFA9B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934" y="2923143"/>
            <a:ext cx="3859480" cy="290605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790F1B17-6838-246D-1BBD-4E5CB21E9E23}"/>
              </a:ext>
            </a:extLst>
          </p:cNvPr>
          <p:cNvSpPr txBox="1"/>
          <p:nvPr/>
        </p:nvSpPr>
        <p:spPr>
          <a:xfrm>
            <a:off x="459547" y="1399821"/>
            <a:ext cx="5398697" cy="423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для формирования композитного набора данных 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2141FD5-3C77-2463-25E1-6C19C482E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42370"/>
              </p:ext>
            </p:extLst>
          </p:nvPr>
        </p:nvGraphicFramePr>
        <p:xfrm>
          <a:off x="338535" y="3000279"/>
          <a:ext cx="6738653" cy="857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6635">
                  <a:extLst>
                    <a:ext uri="{9D8B030D-6E8A-4147-A177-3AD203B41FA5}">
                      <a16:colId xmlns:a16="http://schemas.microsoft.com/office/drawing/2014/main" val="3763488253"/>
                    </a:ext>
                  </a:extLst>
                </a:gridCol>
                <a:gridCol w="943916">
                  <a:extLst>
                    <a:ext uri="{9D8B030D-6E8A-4147-A177-3AD203B41FA5}">
                      <a16:colId xmlns:a16="http://schemas.microsoft.com/office/drawing/2014/main" val="1323058485"/>
                    </a:ext>
                  </a:extLst>
                </a:gridCol>
                <a:gridCol w="1429936">
                  <a:extLst>
                    <a:ext uri="{9D8B030D-6E8A-4147-A177-3AD203B41FA5}">
                      <a16:colId xmlns:a16="http://schemas.microsoft.com/office/drawing/2014/main" val="2155579988"/>
                    </a:ext>
                  </a:extLst>
                </a:gridCol>
                <a:gridCol w="1369363">
                  <a:extLst>
                    <a:ext uri="{9D8B030D-6E8A-4147-A177-3AD203B41FA5}">
                      <a16:colId xmlns:a16="http://schemas.microsoft.com/office/drawing/2014/main" val="2594826618"/>
                    </a:ext>
                  </a:extLst>
                </a:gridCol>
                <a:gridCol w="1158803">
                  <a:extLst>
                    <a:ext uri="{9D8B030D-6E8A-4147-A177-3AD203B41FA5}">
                      <a16:colId xmlns:a16="http://schemas.microsoft.com/office/drawing/2014/main" val="13575042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РЛИ, полученное РСА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Минимум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Максимум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Среднее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Дисперсия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42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«Кондор-Э»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5.589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3.70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36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Chaohu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47675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11317.855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2239.571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1199.362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07163"/>
                  </a:ext>
                </a:extLst>
              </a:tr>
            </a:tbl>
          </a:graphicData>
        </a:graphic>
      </p:graphicFrame>
      <p:sp>
        <p:nvSpPr>
          <p:cNvPr id="16" name="TextBox 5">
            <a:extLst>
              <a:ext uri="{FF2B5EF4-FFF2-40B4-BE49-F238E27FC236}">
                <a16:creationId xmlns:a16="http://schemas.microsoft.com/office/drawing/2014/main" id="{A4612EAD-C6DE-18DC-0375-516A6CD0C405}"/>
              </a:ext>
            </a:extLst>
          </p:cNvPr>
          <p:cNvSpPr txBox="1"/>
          <p:nvPr/>
        </p:nvSpPr>
        <p:spPr>
          <a:xfrm>
            <a:off x="338536" y="4159137"/>
            <a:ext cx="7010221" cy="6818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Таблица 2. Статистические показатели, рассчитанные по амплитудам РЛИ, прошедших предварительную обработку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38099E04-9B16-A2F3-792A-D4071919C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61470"/>
              </p:ext>
            </p:extLst>
          </p:nvPr>
        </p:nvGraphicFramePr>
        <p:xfrm>
          <a:off x="338535" y="4918109"/>
          <a:ext cx="6738653" cy="857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6635">
                  <a:extLst>
                    <a:ext uri="{9D8B030D-6E8A-4147-A177-3AD203B41FA5}">
                      <a16:colId xmlns:a16="http://schemas.microsoft.com/office/drawing/2014/main" val="3763488253"/>
                    </a:ext>
                  </a:extLst>
                </a:gridCol>
                <a:gridCol w="943916">
                  <a:extLst>
                    <a:ext uri="{9D8B030D-6E8A-4147-A177-3AD203B41FA5}">
                      <a16:colId xmlns:a16="http://schemas.microsoft.com/office/drawing/2014/main" val="1323058485"/>
                    </a:ext>
                  </a:extLst>
                </a:gridCol>
                <a:gridCol w="1429936">
                  <a:extLst>
                    <a:ext uri="{9D8B030D-6E8A-4147-A177-3AD203B41FA5}">
                      <a16:colId xmlns:a16="http://schemas.microsoft.com/office/drawing/2014/main" val="2155579988"/>
                    </a:ext>
                  </a:extLst>
                </a:gridCol>
                <a:gridCol w="1369363">
                  <a:extLst>
                    <a:ext uri="{9D8B030D-6E8A-4147-A177-3AD203B41FA5}">
                      <a16:colId xmlns:a16="http://schemas.microsoft.com/office/drawing/2014/main" val="2594826618"/>
                    </a:ext>
                  </a:extLst>
                </a:gridCol>
                <a:gridCol w="1158803">
                  <a:extLst>
                    <a:ext uri="{9D8B030D-6E8A-4147-A177-3AD203B41FA5}">
                      <a16:colId xmlns:a16="http://schemas.microsoft.com/office/drawing/2014/main" val="13575042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РЛИ, полученное РСА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Минимум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Максимум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Среднее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Дисперсия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42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«Кондор-Э»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61.735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55.48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36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Chaohu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47675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64.813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46.573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07163"/>
                  </a:ext>
                </a:extLst>
              </a:tr>
            </a:tbl>
          </a:graphicData>
        </a:graphic>
      </p:graphicFrame>
      <p:sp>
        <p:nvSpPr>
          <p:cNvPr id="19" name="TextBox 5">
            <a:extLst>
              <a:ext uri="{FF2B5EF4-FFF2-40B4-BE49-F238E27FC236}">
                <a16:creationId xmlns:a16="http://schemas.microsoft.com/office/drawing/2014/main" id="{7A71B240-FF02-A969-336E-A536CE8E4473}"/>
              </a:ext>
            </a:extLst>
          </p:cNvPr>
          <p:cNvSpPr txBox="1"/>
          <p:nvPr/>
        </p:nvSpPr>
        <p:spPr>
          <a:xfrm>
            <a:off x="459547" y="6154103"/>
            <a:ext cx="7084253" cy="608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* Обучающая выборка - 315 РЛИ, содержащих 2120 объектов различного класса</a:t>
            </a:r>
          </a:p>
          <a:p>
            <a:r>
              <a:rPr lang="ru-RU" sz="1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* Тестовая выборка - 135 РЛИ с 681 объектом</a:t>
            </a:r>
          </a:p>
        </p:txBody>
      </p:sp>
    </p:spTree>
    <p:extLst>
      <p:ext uri="{BB962C8B-B14F-4D97-AF65-F5344CB8AC3E}">
        <p14:creationId xmlns:p14="http://schemas.microsoft.com/office/powerpoint/2010/main" val="128238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5C02C-0EA5-B74D-8DCB-B7CB77EC3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7BF67-ECF0-942F-59CD-DA6157B20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5667783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Методика совместной обработки данных,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полученных с различных РСА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9B465B-D3DF-5790-00D2-FEF076AD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12</a:t>
            </a:fld>
            <a:endParaRPr lang="ru-RU" dirty="0">
              <a:latin typeface="+mn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A72E432-D19D-FCFB-3F7F-088300822FF6}"/>
              </a:ext>
            </a:extLst>
          </p:cNvPr>
          <p:cNvSpPr txBox="1"/>
          <p:nvPr/>
        </p:nvSpPr>
        <p:spPr>
          <a:xfrm>
            <a:off x="5339202" y="1865388"/>
            <a:ext cx="6662339" cy="520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Сформированный датасет позволил произвести обучение нейронной сети: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911928F4-48B2-5614-F605-8F71E782B706}"/>
              </a:ext>
            </a:extLst>
          </p:cNvPr>
          <p:cNvSpPr txBox="1"/>
          <p:nvPr/>
        </p:nvSpPr>
        <p:spPr>
          <a:xfrm>
            <a:off x="459547" y="1399821"/>
            <a:ext cx="5398697" cy="423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для формирования композитного набора данных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EF00E1-D269-404A-C727-580658F18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93" y="2909868"/>
            <a:ext cx="4980587" cy="22227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1EC41C-855D-AA1B-C200-4EBDBEE3C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00" y="2753573"/>
            <a:ext cx="4657401" cy="364407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1512161A-0120-AD7E-3E4D-6482432D8EF0}"/>
              </a:ext>
            </a:extLst>
          </p:cNvPr>
          <p:cNvSpPr txBox="1"/>
          <p:nvPr/>
        </p:nvSpPr>
        <p:spPr>
          <a:xfrm>
            <a:off x="916706" y="2556242"/>
            <a:ext cx="5278157" cy="520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Зависимость усреднённой точности от итерации обучения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992F236B-E591-9423-FEEB-6B73A5102E96}"/>
              </a:ext>
            </a:extLst>
          </p:cNvPr>
          <p:cNvSpPr txBox="1"/>
          <p:nvPr/>
        </p:nvSpPr>
        <p:spPr>
          <a:xfrm>
            <a:off x="1253323" y="5132656"/>
            <a:ext cx="4604922" cy="353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 модель, обученная на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предобработанных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данных;</a:t>
            </a:r>
            <a:endParaRPr lang="en-US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CE52B-F93C-238D-73F1-0A5E38B5592C}"/>
              </a:ext>
            </a:extLst>
          </p:cNvPr>
          <p:cNvSpPr txBox="1"/>
          <p:nvPr/>
        </p:nvSpPr>
        <p:spPr>
          <a:xfrm>
            <a:off x="877299" y="4933498"/>
            <a:ext cx="466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–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418D1C-1BB1-19E7-6285-61AF5442C4BC}"/>
              </a:ext>
            </a:extLst>
          </p:cNvPr>
          <p:cNvSpPr txBox="1"/>
          <p:nvPr/>
        </p:nvSpPr>
        <p:spPr>
          <a:xfrm>
            <a:off x="877298" y="5220583"/>
            <a:ext cx="466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–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197361-ECF7-DD01-FF6F-17C435171A35}"/>
              </a:ext>
            </a:extLst>
          </p:cNvPr>
          <p:cNvSpPr txBox="1"/>
          <p:nvPr/>
        </p:nvSpPr>
        <p:spPr>
          <a:xfrm>
            <a:off x="1065493" y="5414988"/>
            <a:ext cx="4916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- модель, обученная на необработанных данных, к которым была применена геометрическая коррекция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63F11732-1462-6BC4-89E3-92E299961EA1}"/>
              </a:ext>
            </a:extLst>
          </p:cNvPr>
          <p:cNvSpPr txBox="1"/>
          <p:nvPr/>
        </p:nvSpPr>
        <p:spPr>
          <a:xfrm>
            <a:off x="6662899" y="6397648"/>
            <a:ext cx="4646195" cy="520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Cверху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– на обучающей выборке, снизу – на тестовой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84E7E96B-41E6-69D1-598B-67229FF3D3F6}"/>
              </a:ext>
            </a:extLst>
          </p:cNvPr>
          <p:cNvSpPr txBox="1"/>
          <p:nvPr/>
        </p:nvSpPr>
        <p:spPr>
          <a:xfrm>
            <a:off x="7028783" y="2385681"/>
            <a:ext cx="3914428" cy="3678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Графики зависимости потерь от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378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C0BB6-EDAE-AE4D-FC85-1356FAB45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9ED97-504F-A475-DC42-D3A88CC8A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3087F9D-16AD-1E06-F0B0-5359E39D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13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0AA17828-F7D9-4FB5-14E1-2F6AED21E3F5}"/>
              </a:ext>
            </a:extLst>
          </p:cNvPr>
          <p:cNvSpPr txBox="1"/>
          <p:nvPr/>
        </p:nvSpPr>
        <p:spPr>
          <a:xfrm>
            <a:off x="232721" y="3098811"/>
            <a:ext cx="2137162" cy="1079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Chaohu-1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Х-диапазон,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VV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-поляризация)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BBB5C-519A-3D78-7CEB-25BBF4E85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FE537B-5A07-772A-5C55-74B782A63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82" y="917020"/>
            <a:ext cx="9822117" cy="51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36AEA-4362-0C54-B69B-40E03458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B8FB6-62AA-70EE-EAA2-4C8254AD1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2BF57A-3C8F-AB37-F684-AB179830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14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7A7CECA7-0A38-03BF-B6DF-436BD6DBDC08}"/>
              </a:ext>
            </a:extLst>
          </p:cNvPr>
          <p:cNvSpPr txBox="1"/>
          <p:nvPr/>
        </p:nvSpPr>
        <p:spPr>
          <a:xfrm>
            <a:off x="232721" y="3098811"/>
            <a:ext cx="1650943" cy="1146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«Кондор-Э»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(S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-диапазон,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HH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-поляризация)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058198-2240-8049-9A60-74AE15107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E769AC-094B-B17A-EEF9-52B6C45D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9"/>
          <a:stretch/>
        </p:blipFill>
        <p:spPr>
          <a:xfrm>
            <a:off x="2369098" y="917020"/>
            <a:ext cx="9822902" cy="5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7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80B-F91F-E1B8-D85A-3DF58065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6BA2F-4C55-4FB0-63C1-1AAD9286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86" r="8227"/>
          <a:stretch/>
        </p:blipFill>
        <p:spPr>
          <a:xfrm>
            <a:off x="2369881" y="0"/>
            <a:ext cx="982211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E1630-6DBE-F507-BE9C-ED81201DA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AEC18C1-7D48-4BF5-402E-F4B5DB78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15</a:t>
            </a:fld>
            <a:endParaRPr lang="ru-RU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349B2F-0E2D-29ED-B656-2591B04C5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583F620-B95E-3FCF-72AD-FD50FB7F261B}"/>
              </a:ext>
            </a:extLst>
          </p:cNvPr>
          <p:cNvSpPr txBox="1"/>
          <p:nvPr/>
        </p:nvSpPr>
        <p:spPr>
          <a:xfrm>
            <a:off x="232721" y="3098811"/>
            <a:ext cx="1650943" cy="1146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«Кондор-Э»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(S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-диапазон,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HH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-поляризация)</a:t>
            </a:r>
          </a:p>
        </p:txBody>
      </p:sp>
    </p:spTree>
    <p:extLst>
      <p:ext uri="{BB962C8B-B14F-4D97-AF65-F5344CB8AC3E}">
        <p14:creationId xmlns:p14="http://schemas.microsoft.com/office/powerpoint/2010/main" val="24090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667" dirty="0">
                <a:latin typeface="+mn-lt"/>
              </a:rPr>
              <a:t>Блок обнаружения с помощью нейронной сети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16</a:t>
            </a:fld>
            <a:endParaRPr lang="ru-RU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5BEB09-7DD9-13FC-4DE6-E100F158F306}"/>
              </a:ext>
            </a:extLst>
          </p:cNvPr>
          <p:cNvSpPr txBox="1"/>
          <p:nvPr/>
        </p:nvSpPr>
        <p:spPr>
          <a:xfrm>
            <a:off x="4590580" y="937338"/>
            <a:ext cx="2735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bg1"/>
                </a:solidFill>
              </a:rPr>
              <a:t>Порог обнаружения 0.7 </a:t>
            </a:r>
          </a:p>
        </p:txBody>
      </p:sp>
      <p:grpSp>
        <p:nvGrpSpPr>
          <p:cNvPr id="19" name="Donut 7">
            <a:extLst>
              <a:ext uri="{FF2B5EF4-FFF2-40B4-BE49-F238E27FC236}">
                <a16:creationId xmlns:a16="http://schemas.microsoft.com/office/drawing/2014/main" id="{6E74F409-4DB1-45EB-591D-FADCE672621C}"/>
              </a:ext>
            </a:extLst>
          </p:cNvPr>
          <p:cNvGrpSpPr>
            <a:grpSpLocks noChangeAspect="1"/>
          </p:cNvGrpSpPr>
          <p:nvPr/>
        </p:nvGrpSpPr>
        <p:grpSpPr>
          <a:xfrm>
            <a:off x="840295" y="1412563"/>
            <a:ext cx="2386232" cy="2386232"/>
            <a:chOff x="0" y="0"/>
            <a:chExt cx="4282180" cy="4282180"/>
          </a:xfrm>
        </p:grpSpPr>
        <p:sp>
          <p:nvSpPr>
            <p:cNvPr id="20" name="形状">
              <a:extLst>
                <a:ext uri="{FF2B5EF4-FFF2-40B4-BE49-F238E27FC236}">
                  <a16:creationId xmlns:a16="http://schemas.microsoft.com/office/drawing/2014/main" id="{D4803E46-C303-CC17-0431-B6A62602DD5A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</a:endParaRPr>
            </a:p>
          </p:txBody>
        </p:sp>
        <p:sp>
          <p:nvSpPr>
            <p:cNvPr id="21" name="90%…">
              <a:extLst>
                <a:ext uri="{FF2B5EF4-FFF2-40B4-BE49-F238E27FC236}">
                  <a16:creationId xmlns:a16="http://schemas.microsoft.com/office/drawing/2014/main" id="{0EB1B07B-B5E8-51E6-8E5A-3B71A1EE05BB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170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133" dirty="0">
                  <a:solidFill>
                    <a:srgbClr val="418FDE"/>
                  </a:solidFill>
                </a:rPr>
                <a:t>97.9</a:t>
              </a:r>
              <a:r>
                <a:rPr sz="2133" baseline="30000" dirty="0">
                  <a:solidFill>
                    <a:srgbClr val="418FDE"/>
                  </a:solidFill>
                </a:rPr>
                <a:t>%</a:t>
              </a:r>
            </a:p>
            <a:p>
              <a:pPr algn="ctr" defTabSz="1219170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Объектов обнаружены и правильно классифицированы   </a:t>
              </a:r>
              <a:r>
                <a:rPr lang="en-US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(</a:t>
              </a:r>
              <a:r>
                <a:rPr lang="ru-RU" sz="1200" dirty="0">
                  <a:solidFill>
                    <a:schemeClr val="bg1"/>
                  </a:solidFill>
                  <a:cs typeface="Helvetica"/>
                </a:rPr>
                <a:t>284</a:t>
              </a:r>
              <a:r>
                <a:rPr lang="ru-RU" sz="1200" dirty="0">
                  <a:solidFill>
                    <a:schemeClr val="bg1"/>
                  </a:solidFill>
                </a:rPr>
                <a:t> из 290</a:t>
              </a:r>
              <a:r>
                <a:rPr lang="ru-RU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)</a:t>
              </a:r>
              <a:endParaRPr sz="1200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</p:grpSp>
      <p:grpSp>
        <p:nvGrpSpPr>
          <p:cNvPr id="22" name="Donut 7">
            <a:extLst>
              <a:ext uri="{FF2B5EF4-FFF2-40B4-BE49-F238E27FC236}">
                <a16:creationId xmlns:a16="http://schemas.microsoft.com/office/drawing/2014/main" id="{9F86086D-D586-492C-8C9D-BD224D7B822C}"/>
              </a:ext>
            </a:extLst>
          </p:cNvPr>
          <p:cNvGrpSpPr>
            <a:grpSpLocks noChangeAspect="1"/>
          </p:cNvGrpSpPr>
          <p:nvPr/>
        </p:nvGrpSpPr>
        <p:grpSpPr>
          <a:xfrm>
            <a:off x="4767757" y="1426811"/>
            <a:ext cx="2386232" cy="2386232"/>
            <a:chOff x="0" y="0"/>
            <a:chExt cx="4282180" cy="4282180"/>
          </a:xfrm>
        </p:grpSpPr>
        <p:sp>
          <p:nvSpPr>
            <p:cNvPr id="23" name="形状">
              <a:extLst>
                <a:ext uri="{FF2B5EF4-FFF2-40B4-BE49-F238E27FC236}">
                  <a16:creationId xmlns:a16="http://schemas.microsoft.com/office/drawing/2014/main" id="{7E461B02-10A2-2DA0-C2A1-57E96FED5D04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</a:endParaRPr>
            </a:p>
          </p:txBody>
        </p:sp>
        <p:sp>
          <p:nvSpPr>
            <p:cNvPr id="24" name="90%…">
              <a:extLst>
                <a:ext uri="{FF2B5EF4-FFF2-40B4-BE49-F238E27FC236}">
                  <a16:creationId xmlns:a16="http://schemas.microsoft.com/office/drawing/2014/main" id="{28D78574-9DD0-ADDC-98FB-094FE09FD8AA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170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133" dirty="0">
                  <a:solidFill>
                    <a:srgbClr val="418FDE"/>
                  </a:solidFill>
                </a:rPr>
                <a:t>6</a:t>
              </a:r>
              <a:endParaRPr sz="2133" baseline="30000" dirty="0">
                <a:solidFill>
                  <a:srgbClr val="418FDE"/>
                </a:solidFill>
              </a:endParaRPr>
            </a:p>
            <a:p>
              <a:pPr algn="ctr" defTabSz="1219170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sym typeface="Helvetica"/>
                </a:rPr>
                <a:t>Объектов не были обнаружены</a:t>
              </a:r>
              <a:endParaRPr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Donut 7">
            <a:extLst>
              <a:ext uri="{FF2B5EF4-FFF2-40B4-BE49-F238E27FC236}">
                <a16:creationId xmlns:a16="http://schemas.microsoft.com/office/drawing/2014/main" id="{F01A290A-E44D-453F-ED82-7D7980B0BF75}"/>
              </a:ext>
            </a:extLst>
          </p:cNvPr>
          <p:cNvGrpSpPr>
            <a:grpSpLocks noChangeAspect="1"/>
          </p:cNvGrpSpPr>
          <p:nvPr/>
        </p:nvGrpSpPr>
        <p:grpSpPr>
          <a:xfrm>
            <a:off x="8695219" y="1426809"/>
            <a:ext cx="2386232" cy="2386232"/>
            <a:chOff x="0" y="0"/>
            <a:chExt cx="4282180" cy="4282180"/>
          </a:xfrm>
        </p:grpSpPr>
        <p:sp>
          <p:nvSpPr>
            <p:cNvPr id="40" name="形状">
              <a:extLst>
                <a:ext uri="{FF2B5EF4-FFF2-40B4-BE49-F238E27FC236}">
                  <a16:creationId xmlns:a16="http://schemas.microsoft.com/office/drawing/2014/main" id="{522B2859-A580-0869-A8A0-0CC1A48B5936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</a:endParaRPr>
            </a:p>
          </p:txBody>
        </p:sp>
        <p:sp>
          <p:nvSpPr>
            <p:cNvPr id="41" name="90%…">
              <a:extLst>
                <a:ext uri="{FF2B5EF4-FFF2-40B4-BE49-F238E27FC236}">
                  <a16:creationId xmlns:a16="http://schemas.microsoft.com/office/drawing/2014/main" id="{6099E907-F46C-7A73-D217-93F9970D49F1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170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133" dirty="0">
                  <a:solidFill>
                    <a:srgbClr val="418FDE"/>
                  </a:solidFill>
                </a:rPr>
                <a:t>14</a:t>
              </a:r>
              <a:endParaRPr lang="ru-RU" sz="2133" dirty="0">
                <a:solidFill>
                  <a:srgbClr val="418FDE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19170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ложных срабатываний</a:t>
              </a:r>
              <a:endParaRPr sz="1200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</p:grpSp>
      <p:grpSp>
        <p:nvGrpSpPr>
          <p:cNvPr id="42" name="Donut 7">
            <a:extLst>
              <a:ext uri="{FF2B5EF4-FFF2-40B4-BE49-F238E27FC236}">
                <a16:creationId xmlns:a16="http://schemas.microsoft.com/office/drawing/2014/main" id="{3EFDE8E6-F7AB-B9C2-3BCA-7167B6AF56B6}"/>
              </a:ext>
            </a:extLst>
          </p:cNvPr>
          <p:cNvGrpSpPr>
            <a:grpSpLocks noChangeAspect="1"/>
          </p:cNvGrpSpPr>
          <p:nvPr/>
        </p:nvGrpSpPr>
        <p:grpSpPr>
          <a:xfrm>
            <a:off x="840295" y="4292883"/>
            <a:ext cx="2386232" cy="2386232"/>
            <a:chOff x="0" y="0"/>
            <a:chExt cx="4282180" cy="4282180"/>
          </a:xfrm>
        </p:grpSpPr>
        <p:sp>
          <p:nvSpPr>
            <p:cNvPr id="44" name="形状">
              <a:extLst>
                <a:ext uri="{FF2B5EF4-FFF2-40B4-BE49-F238E27FC236}">
                  <a16:creationId xmlns:a16="http://schemas.microsoft.com/office/drawing/2014/main" id="{4D3D3C9D-DD8B-5871-1D4B-92F57917053F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</a:endParaRPr>
            </a:p>
          </p:txBody>
        </p:sp>
        <p:sp>
          <p:nvSpPr>
            <p:cNvPr id="45" name="90%…">
              <a:extLst>
                <a:ext uri="{FF2B5EF4-FFF2-40B4-BE49-F238E27FC236}">
                  <a16:creationId xmlns:a16="http://schemas.microsoft.com/office/drawing/2014/main" id="{42A557CC-AB7C-DAAC-DE65-FDDA6475B5FB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170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133" dirty="0">
                  <a:solidFill>
                    <a:srgbClr val="418FDE"/>
                  </a:solidFill>
                </a:rPr>
                <a:t>96.2</a:t>
              </a:r>
              <a:r>
                <a:rPr lang="ru-RU" sz="2133" baseline="30000" dirty="0">
                  <a:solidFill>
                    <a:srgbClr val="418FDE"/>
                  </a:solidFill>
                </a:rPr>
                <a:t>%</a:t>
              </a:r>
            </a:p>
            <a:p>
              <a:pPr algn="ctr" defTabSz="1219170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Объектов обнаружены и правильно классифицированы   (</a:t>
              </a:r>
              <a:r>
                <a:rPr lang="ru-RU" sz="1200" dirty="0">
                  <a:solidFill>
                    <a:schemeClr val="bg1"/>
                  </a:solidFill>
                  <a:cs typeface="Helvetica"/>
                </a:rPr>
                <a:t>279</a:t>
              </a:r>
              <a:r>
                <a:rPr lang="ru-RU" sz="1200" dirty="0">
                  <a:solidFill>
                    <a:schemeClr val="bg1"/>
                  </a:solidFill>
                </a:rPr>
                <a:t> из 290</a:t>
              </a:r>
              <a:r>
                <a:rPr lang="ru-RU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)</a:t>
              </a:r>
            </a:p>
          </p:txBody>
        </p:sp>
      </p:grpSp>
      <p:grpSp>
        <p:nvGrpSpPr>
          <p:cNvPr id="46" name="Donut 7">
            <a:extLst>
              <a:ext uri="{FF2B5EF4-FFF2-40B4-BE49-F238E27FC236}">
                <a16:creationId xmlns:a16="http://schemas.microsoft.com/office/drawing/2014/main" id="{D9E2FD18-F508-B1A4-FBCB-68ADDB832F1F}"/>
              </a:ext>
            </a:extLst>
          </p:cNvPr>
          <p:cNvGrpSpPr>
            <a:grpSpLocks noChangeAspect="1"/>
          </p:cNvGrpSpPr>
          <p:nvPr/>
        </p:nvGrpSpPr>
        <p:grpSpPr>
          <a:xfrm>
            <a:off x="4767757" y="4307131"/>
            <a:ext cx="2386232" cy="2386232"/>
            <a:chOff x="0" y="0"/>
            <a:chExt cx="4282180" cy="4282180"/>
          </a:xfrm>
        </p:grpSpPr>
        <p:sp>
          <p:nvSpPr>
            <p:cNvPr id="47" name="形状">
              <a:extLst>
                <a:ext uri="{FF2B5EF4-FFF2-40B4-BE49-F238E27FC236}">
                  <a16:creationId xmlns:a16="http://schemas.microsoft.com/office/drawing/2014/main" id="{C5CB832C-A953-41F1-CB2C-14A1C1AB0E61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</a:endParaRPr>
            </a:p>
          </p:txBody>
        </p:sp>
        <p:sp>
          <p:nvSpPr>
            <p:cNvPr id="48" name="90%…">
              <a:extLst>
                <a:ext uri="{FF2B5EF4-FFF2-40B4-BE49-F238E27FC236}">
                  <a16:creationId xmlns:a16="http://schemas.microsoft.com/office/drawing/2014/main" id="{50A5031B-986E-2515-8B1B-BEEF9627FAC8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170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133" dirty="0">
                  <a:solidFill>
                    <a:srgbClr val="418FDE"/>
                  </a:solidFill>
                </a:rPr>
                <a:t>11</a:t>
              </a:r>
              <a:endParaRPr sz="2133" baseline="30000" dirty="0">
                <a:solidFill>
                  <a:srgbClr val="418FDE"/>
                </a:solidFill>
              </a:endParaRPr>
            </a:p>
            <a:p>
              <a:pPr algn="ctr" defTabSz="1219170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sym typeface="Helvetica"/>
                </a:rPr>
                <a:t>Объектов не были обнаружены</a:t>
              </a:r>
              <a:endParaRPr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Donut 7">
            <a:extLst>
              <a:ext uri="{FF2B5EF4-FFF2-40B4-BE49-F238E27FC236}">
                <a16:creationId xmlns:a16="http://schemas.microsoft.com/office/drawing/2014/main" id="{98F8EED5-D1AD-D9D9-0C04-AE35534DAE8D}"/>
              </a:ext>
            </a:extLst>
          </p:cNvPr>
          <p:cNvGrpSpPr>
            <a:grpSpLocks noChangeAspect="1"/>
          </p:cNvGrpSpPr>
          <p:nvPr/>
        </p:nvGrpSpPr>
        <p:grpSpPr>
          <a:xfrm>
            <a:off x="8695219" y="4307129"/>
            <a:ext cx="2386232" cy="2386232"/>
            <a:chOff x="0" y="0"/>
            <a:chExt cx="4282180" cy="4282180"/>
          </a:xfrm>
        </p:grpSpPr>
        <p:sp>
          <p:nvSpPr>
            <p:cNvPr id="50" name="形状">
              <a:extLst>
                <a:ext uri="{FF2B5EF4-FFF2-40B4-BE49-F238E27FC236}">
                  <a16:creationId xmlns:a16="http://schemas.microsoft.com/office/drawing/2014/main" id="{E2322101-2E3E-CDBE-56E5-5005C2A4B1B5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</a:endParaRPr>
            </a:p>
          </p:txBody>
        </p:sp>
        <p:sp>
          <p:nvSpPr>
            <p:cNvPr id="51" name="90%…">
              <a:extLst>
                <a:ext uri="{FF2B5EF4-FFF2-40B4-BE49-F238E27FC236}">
                  <a16:creationId xmlns:a16="http://schemas.microsoft.com/office/drawing/2014/main" id="{ABBD36DE-5474-20A3-7A53-360C773925D6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1219170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133" dirty="0">
                  <a:solidFill>
                    <a:srgbClr val="418FDE"/>
                  </a:solidFill>
                </a:rPr>
                <a:t>8</a:t>
              </a:r>
              <a:endParaRPr lang="ru-RU" sz="2133" dirty="0">
                <a:solidFill>
                  <a:srgbClr val="418FDE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19170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cs typeface="Helvetica" panose="020B0604020202020204" pitchFamily="34" charset="0"/>
                </a:rPr>
                <a:t>ложных срабатываний</a:t>
              </a:r>
              <a:endParaRPr sz="1200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1762825-EC0A-FC72-66F3-EBCB3F56139D}"/>
              </a:ext>
            </a:extLst>
          </p:cNvPr>
          <p:cNvSpPr txBox="1"/>
          <p:nvPr/>
        </p:nvSpPr>
        <p:spPr>
          <a:xfrm>
            <a:off x="4590580" y="3933465"/>
            <a:ext cx="2735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bg1"/>
                </a:solidFill>
              </a:rPr>
              <a:t>Порог обнаружения 0.9 </a:t>
            </a:r>
          </a:p>
        </p:txBody>
      </p:sp>
    </p:spTree>
    <p:extLst>
      <p:ext uri="{BB962C8B-B14F-4D97-AF65-F5344CB8AC3E}">
        <p14:creationId xmlns:p14="http://schemas.microsoft.com/office/powerpoint/2010/main" val="1743962129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2EE9-C0FD-2C1F-77CB-E19AEEB2A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17EFA-EADF-8897-F54D-33597F035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1E25A85-6323-D487-1410-FAE4E314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17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F3B45B7-52F0-7F3A-5503-1512D8EB0BE1}"/>
              </a:ext>
            </a:extLst>
          </p:cNvPr>
          <p:cNvSpPr txBox="1"/>
          <p:nvPr/>
        </p:nvSpPr>
        <p:spPr>
          <a:xfrm>
            <a:off x="232721" y="3098811"/>
            <a:ext cx="2137162" cy="6603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Umra (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Х-диапазон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 HH-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поляризация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EB204-364E-01BD-3872-EA76A0C0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83" y="5534"/>
            <a:ext cx="9822117" cy="68524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72D297-ECDA-DD3C-A032-CC355864D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343DF-9BC1-7E1A-6B73-706C1530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119403-768F-2B50-5562-CA73F6406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90"/>
          <a:stretch/>
        </p:blipFill>
        <p:spPr>
          <a:xfrm>
            <a:off x="2369883" y="0"/>
            <a:ext cx="9822117" cy="68524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7AF4F-B6C6-A1A3-3EE6-A071DE921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760A839-710B-0BD5-F183-DA348706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18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14083236-4B2B-008A-8E35-61EE85360B4B}"/>
              </a:ext>
            </a:extLst>
          </p:cNvPr>
          <p:cNvSpPr txBox="1"/>
          <p:nvPr/>
        </p:nvSpPr>
        <p:spPr>
          <a:xfrm>
            <a:off x="232721" y="3098811"/>
            <a:ext cx="2137162" cy="6603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Umra (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Х-диапазон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HH-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поляризация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798921-036B-D5AB-8B95-02E801786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A73BD-B720-511D-EEFF-181D57010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A2386-07B0-47F5-0895-49D14D111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7B09D1-038A-C22E-6F22-8EFC7F11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19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B9C4D958-7C4D-5E86-AE09-B88BEC05E4D6}"/>
              </a:ext>
            </a:extLst>
          </p:cNvPr>
          <p:cNvSpPr txBox="1"/>
          <p:nvPr/>
        </p:nvSpPr>
        <p:spPr>
          <a:xfrm>
            <a:off x="232721" y="3098811"/>
            <a:ext cx="2137162" cy="1146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TerraSAR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-X</a:t>
            </a:r>
            <a:endParaRPr lang="ru-RU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Х-диапазон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HH-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поляризация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B1D39-7D28-FC4F-F043-32A36F3D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1CFDAD-7C3A-9C2D-91C3-E08ABD745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 b="6222"/>
          <a:stretch/>
        </p:blipFill>
        <p:spPr>
          <a:xfrm>
            <a:off x="2369882" y="0"/>
            <a:ext cx="9822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2667214" cy="78117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Проблематика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60324" y="1110929"/>
            <a:ext cx="62375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FFFFFF"/>
                </a:solidFill>
                <a:cs typeface="Times New Roman" panose="02020603050405020304" pitchFamily="18" charset="0"/>
                <a:sym typeface="Helvetica Neue"/>
              </a:rPr>
              <a:t>Объекты на радиолокационных изображениях (РЛИ) представлены в виде наборов областей ярких точек.</a:t>
            </a:r>
          </a:p>
          <a:p>
            <a:pPr algn="just" defTabSz="1100639" hangingPunct="0"/>
            <a:endParaRPr lang="ru-RU" sz="1400" kern="0" dirty="0">
              <a:solidFill>
                <a:srgbClr val="FFFFFF"/>
              </a:solidFill>
              <a:cs typeface="Times New Roman" panose="02020603050405020304" pitchFamily="18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FFFFFF"/>
                </a:solidFill>
                <a:cs typeface="Times New Roman" panose="02020603050405020304" pitchFamily="18" charset="0"/>
                <a:sym typeface="Helvetica Neue"/>
              </a:rPr>
              <a:t>В зависимости от угла наблюдения радиолокатора, ракурса объекта, параметров радиолокатора и режимов съемки, структура объекта и его фактический вид на РЛИ может претерпевать значительные изменения.</a:t>
            </a: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endParaRPr lang="ru-RU" sz="1400" kern="0" dirty="0">
              <a:solidFill>
                <a:srgbClr val="FFFFFF"/>
              </a:solidFill>
              <a:cs typeface="Times New Roman" panose="02020603050405020304" pitchFamily="18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FFFFFF"/>
                </a:solidFill>
                <a:cs typeface="Times New Roman" panose="02020603050405020304" pitchFamily="18" charset="0"/>
                <a:sym typeface="Helvetica Neue"/>
              </a:rPr>
              <a:t>Отсутствие в открытом доступе наборов РЛП различных объектов, который бы учитывал различные углы наблюдения радиолокатора, ракурс цели и конкретные параметры съемки.</a:t>
            </a:r>
          </a:p>
          <a:p>
            <a:pPr algn="just" defTabSz="1100639" hangingPunct="0"/>
            <a:endParaRPr lang="ru-RU" sz="1400" kern="0" dirty="0">
              <a:solidFill>
                <a:srgbClr val="FFFFFF"/>
              </a:solidFill>
              <a:cs typeface="Times New Roman" panose="02020603050405020304" pitchFamily="18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FFFFFF"/>
                </a:solidFill>
                <a:cs typeface="Times New Roman" panose="02020603050405020304" pitchFamily="18" charset="0"/>
                <a:sym typeface="Helvetica Neue"/>
              </a:rPr>
              <a:t>Отсутствие в открытом доступе нейронных сетей, адаптированных к описанным особенностям РЛИ.</a:t>
            </a:r>
            <a:endParaRPr lang="ru-RU" alt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061" descr="B1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6" y="1137003"/>
            <a:ext cx="2962217" cy="209997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62" descr="B1B_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3285978"/>
            <a:ext cx="2962217" cy="22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C2C072E-C3D1-F66A-728C-4E014B958AD6}"/>
              </a:ext>
            </a:extLst>
          </p:cNvPr>
          <p:cNvCxnSpPr>
            <a:cxnSpLocks/>
          </p:cNvCxnSpPr>
          <p:nvPr/>
        </p:nvCxnSpPr>
        <p:spPr>
          <a:xfrm flipV="1">
            <a:off x="6864085" y="1139205"/>
            <a:ext cx="0" cy="5458148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236799" y="5535290"/>
            <a:ext cx="4526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</a:rPr>
              <a:t>США, г. Тусон, штат Аризона, авиабаза ВВС США «</a:t>
            </a:r>
            <a:r>
              <a:rPr lang="ru-RU" altLang="ru-RU" sz="1200" dirty="0" err="1">
                <a:solidFill>
                  <a:schemeClr val="bg1"/>
                </a:solidFill>
              </a:rPr>
              <a:t>Девис-Монтен</a:t>
            </a:r>
            <a:r>
              <a:rPr lang="ru-RU" altLang="ru-RU" sz="1200" dirty="0">
                <a:solidFill>
                  <a:schemeClr val="bg1"/>
                </a:solidFill>
              </a:rPr>
              <a:t>»</a:t>
            </a:r>
            <a:endParaRPr lang="ru-RU" sz="1200" dirty="0"/>
          </a:p>
          <a:p>
            <a:endParaRPr lang="ru-RU" altLang="ru-RU" sz="1200" dirty="0">
              <a:solidFill>
                <a:schemeClr val="bg1"/>
              </a:solidFill>
            </a:endParaRPr>
          </a:p>
          <a:p>
            <a:pPr algn="ctr"/>
            <a:r>
              <a:rPr lang="ru-RU" altLang="ru-RU" sz="1200" dirty="0">
                <a:solidFill>
                  <a:schemeClr val="bg1"/>
                </a:solidFill>
              </a:rPr>
              <a:t>*Сверху - оптический снимок</a:t>
            </a:r>
            <a:r>
              <a:rPr lang="en-US" altLang="ru-RU" sz="1200" dirty="0">
                <a:solidFill>
                  <a:schemeClr val="bg1"/>
                </a:solidFill>
              </a:rPr>
              <a:t>;</a:t>
            </a:r>
            <a:endParaRPr lang="ru-RU" altLang="ru-RU" sz="1200" dirty="0">
              <a:solidFill>
                <a:schemeClr val="bg1"/>
              </a:solidFill>
            </a:endParaRPr>
          </a:p>
          <a:p>
            <a:pPr algn="ctr"/>
            <a:r>
              <a:rPr lang="en-US" altLang="ru-RU" sz="1200" dirty="0">
                <a:solidFill>
                  <a:schemeClr val="bg1"/>
                </a:solidFill>
              </a:rPr>
              <a:t>c</a:t>
            </a:r>
            <a:r>
              <a:rPr lang="ru-RU" altLang="ru-RU" sz="1200" dirty="0">
                <a:solidFill>
                  <a:schemeClr val="bg1"/>
                </a:solidFill>
              </a:rPr>
              <a:t>низу – РЛИ, полученное аппаратом «Кондор-Э».</a:t>
            </a:r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80ADD-C539-192B-CEDE-F1B88C147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205"/>
          <a:stretch/>
        </p:blipFill>
        <p:spPr>
          <a:xfrm>
            <a:off x="4011147" y="4645246"/>
            <a:ext cx="1913776" cy="1780087"/>
          </a:xfrm>
          <a:prstGeom prst="rect">
            <a:avLst/>
          </a:prstGeom>
        </p:spPr>
      </p:pic>
      <p:grpSp>
        <p:nvGrpSpPr>
          <p:cNvPr id="10" name="Группа 17488">
            <a:extLst>
              <a:ext uri="{FF2B5EF4-FFF2-40B4-BE49-F238E27FC236}">
                <a16:creationId xmlns:a16="http://schemas.microsoft.com/office/drawing/2014/main" id="{FAEAB13A-C168-9657-A868-03BA7DDE0A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0997" y="4437734"/>
            <a:ext cx="2555604" cy="1893317"/>
            <a:chOff x="3884108" y="709263"/>
            <a:chExt cx="1084527" cy="802812"/>
          </a:xfrm>
        </p:grpSpPr>
        <p:cxnSp>
          <p:nvCxnSpPr>
            <p:cNvPr id="11" name="Прямая соединительная линия 17473">
              <a:extLst>
                <a:ext uri="{FF2B5EF4-FFF2-40B4-BE49-F238E27FC236}">
                  <a16:creationId xmlns:a16="http://schemas.microsoft.com/office/drawing/2014/main" id="{9A3474C5-589F-BF3A-59F6-234B154952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3017" y="1157368"/>
              <a:ext cx="145924" cy="144179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grpSp>
          <p:nvGrpSpPr>
            <p:cNvPr id="12" name="Группа 17486">
              <a:extLst>
                <a:ext uri="{FF2B5EF4-FFF2-40B4-BE49-F238E27FC236}">
                  <a16:creationId xmlns:a16="http://schemas.microsoft.com/office/drawing/2014/main" id="{1AA22067-8EC8-FB70-1C7D-82A442A86C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08" y="709263"/>
              <a:ext cx="1084527" cy="802812"/>
              <a:chOff x="3884108" y="709263"/>
              <a:chExt cx="1084527" cy="802812"/>
            </a:xfrm>
          </p:grpSpPr>
          <p:cxnSp>
            <p:nvCxnSpPr>
              <p:cNvPr id="14" name="Прямая соединительная линия 17483">
                <a:extLst>
                  <a:ext uri="{FF2B5EF4-FFF2-40B4-BE49-F238E27FC236}">
                    <a16:creationId xmlns:a16="http://schemas.microsoft.com/office/drawing/2014/main" id="{566F83A5-E751-24FC-4A74-D6B2F525BB63}"/>
                  </a:ext>
                </a:extLst>
              </p:cNvPr>
              <p:cNvCxnSpPr>
                <a:cxnSpLocks noChangeShapeType="1"/>
                <a:stCxn id="45" idx="5"/>
              </p:cNvCxnSpPr>
              <p:nvPr/>
            </p:nvCxnSpPr>
            <p:spPr bwMode="auto">
              <a:xfrm flipH="1" flipV="1">
                <a:off x="4572937" y="955150"/>
                <a:ext cx="258066" cy="41601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5" name="Прямая соединительная линия 17475">
                <a:extLst>
                  <a:ext uri="{FF2B5EF4-FFF2-40B4-BE49-F238E27FC236}">
                    <a16:creationId xmlns:a16="http://schemas.microsoft.com/office/drawing/2014/main" id="{1D36A222-050B-48F8-CCC0-54E305AAFD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4888" y="9273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6" name="Прямая соединительная линия 17478">
                <a:extLst>
                  <a:ext uri="{FF2B5EF4-FFF2-40B4-BE49-F238E27FC236}">
                    <a16:creationId xmlns:a16="http://schemas.microsoft.com/office/drawing/2014/main" id="{784BEBAC-A9C4-D43B-A573-2D34B26B2C35}"/>
                  </a:ext>
                </a:extLst>
              </p:cNvPr>
              <p:cNvCxnSpPr>
                <a:cxnSpLocks noChangeShapeType="1"/>
                <a:stCxn id="47" idx="3"/>
                <a:endCxn id="44" idx="7"/>
              </p:cNvCxnSpPr>
              <p:nvPr/>
            </p:nvCxnSpPr>
            <p:spPr bwMode="auto">
              <a:xfrm flipV="1">
                <a:off x="4534647" y="865261"/>
                <a:ext cx="296356" cy="50669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7" name="Прямая соединительная линия 17477">
                <a:extLst>
                  <a:ext uri="{FF2B5EF4-FFF2-40B4-BE49-F238E27FC236}">
                    <a16:creationId xmlns:a16="http://schemas.microsoft.com/office/drawing/2014/main" id="{B3BA2E77-0828-DCED-D4F0-F5570FE611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9774" y="11438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0" name="Прямая соединительная линия 17471">
                <a:extLst>
                  <a:ext uri="{FF2B5EF4-FFF2-40B4-BE49-F238E27FC236}">
                    <a16:creationId xmlns:a16="http://schemas.microsoft.com/office/drawing/2014/main" id="{6BAE781D-2CAA-64EB-ABBC-B175BACC1083}"/>
                  </a:ext>
                </a:extLst>
              </p:cNvPr>
              <p:cNvCxnSpPr>
                <a:cxnSpLocks noChangeShapeType="1"/>
                <a:endCxn id="34" idx="1"/>
              </p:cNvCxnSpPr>
              <p:nvPr/>
            </p:nvCxnSpPr>
            <p:spPr bwMode="auto">
              <a:xfrm>
                <a:off x="4608711" y="941389"/>
                <a:ext cx="145924" cy="14417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21" name="Группа 17447">
                <a:extLst>
                  <a:ext uri="{FF2B5EF4-FFF2-40B4-BE49-F238E27FC236}">
                    <a16:creationId xmlns:a16="http://schemas.microsoft.com/office/drawing/2014/main" id="{C5E06B40-913C-B63C-F339-381952762B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6018" y="801447"/>
                <a:ext cx="191403" cy="656628"/>
                <a:chOff x="4096018" y="801447"/>
                <a:chExt cx="191403" cy="656628"/>
              </a:xfrm>
            </p:grpSpPr>
            <p:cxnSp>
              <p:nvCxnSpPr>
                <p:cNvPr id="58" name="Прямая соединительная линия 17446">
                  <a:extLst>
                    <a:ext uri="{FF2B5EF4-FFF2-40B4-BE49-F238E27FC236}">
                      <a16:creationId xmlns:a16="http://schemas.microsoft.com/office/drawing/2014/main" id="{D4295FC3-BE27-6F8C-1D9D-03CD6AA6778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8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9" name="Прямая соединительная линия 17439">
                  <a:extLst>
                    <a:ext uri="{FF2B5EF4-FFF2-40B4-BE49-F238E27FC236}">
                      <a16:creationId xmlns:a16="http://schemas.microsoft.com/office/drawing/2014/main" id="{2F461BA9-5E4F-3D33-51C1-1F07819430FC}"/>
                    </a:ext>
                  </a:extLst>
                </p:cNvPr>
                <p:cNvCxnSpPr>
                  <a:cxnSpLocks noChangeShapeType="1"/>
                  <a:stCxn id="32" idx="7"/>
                </p:cNvCxnSpPr>
                <p:nvPr/>
              </p:nvCxnSpPr>
              <p:spPr bwMode="auto">
                <a:xfrm flipV="1">
                  <a:off x="4098108" y="807876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0" name="Прямая соединительная линия 17425">
                  <a:extLst>
                    <a:ext uri="{FF2B5EF4-FFF2-40B4-BE49-F238E27FC236}">
                      <a16:creationId xmlns:a16="http://schemas.microsoft.com/office/drawing/2014/main" id="{765C0497-B877-25E0-C971-5A00D7268A32}"/>
                    </a:ext>
                  </a:extLst>
                </p:cNvPr>
                <p:cNvCxnSpPr>
                  <a:cxnSpLocks noChangeShapeType="1"/>
                  <a:endCxn id="27" idx="2"/>
                </p:cNvCxnSpPr>
                <p:nvPr/>
              </p:nvCxnSpPr>
              <p:spPr bwMode="auto">
                <a:xfrm>
                  <a:off x="4113360" y="1367321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Прямая соединительная линия 17431">
                  <a:extLst>
                    <a:ext uri="{FF2B5EF4-FFF2-40B4-BE49-F238E27FC236}">
                      <a16:creationId xmlns:a16="http://schemas.microsoft.com/office/drawing/2014/main" id="{FCBC0FAE-A503-B940-3DE8-FCD215A1B4E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6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2" name="Прямая соединительная линия 17417">
                  <a:extLst>
                    <a:ext uri="{FF2B5EF4-FFF2-40B4-BE49-F238E27FC236}">
                      <a16:creationId xmlns:a16="http://schemas.microsoft.com/office/drawing/2014/main" id="{D45518BD-E342-B636-B974-A735B2E400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7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Прямая соединительная линия 17424">
                  <a:extLst>
                    <a:ext uri="{FF2B5EF4-FFF2-40B4-BE49-F238E27FC236}">
                      <a16:creationId xmlns:a16="http://schemas.microsoft.com/office/drawing/2014/main" id="{6E835432-6A1C-F695-3CFE-2D12BD4D2146}"/>
                    </a:ext>
                  </a:extLst>
                </p:cNvPr>
                <p:cNvCxnSpPr>
                  <a:cxnSpLocks noChangeShapeType="1"/>
                  <a:endCxn id="26" idx="2"/>
                </p:cNvCxnSpPr>
                <p:nvPr/>
              </p:nvCxnSpPr>
              <p:spPr bwMode="auto">
                <a:xfrm>
                  <a:off x="4110909" y="1149361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Прямая соединительная линия 17426">
                  <a:extLst>
                    <a:ext uri="{FF2B5EF4-FFF2-40B4-BE49-F238E27FC236}">
                      <a16:creationId xmlns:a16="http://schemas.microsoft.com/office/drawing/2014/main" id="{577B9045-3CDB-DD37-66C9-255B8956BE59}"/>
                    </a:ext>
                  </a:extLst>
                </p:cNvPr>
                <p:cNvCxnSpPr>
                  <a:cxnSpLocks noChangeShapeType="1"/>
                  <a:endCxn id="25" idx="3"/>
                </p:cNvCxnSpPr>
                <p:nvPr/>
              </p:nvCxnSpPr>
              <p:spPr bwMode="auto">
                <a:xfrm flipV="1">
                  <a:off x="4113294" y="801447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Прямая соединительная линия 17430">
                  <a:extLst>
                    <a:ext uri="{FF2B5EF4-FFF2-40B4-BE49-F238E27FC236}">
                      <a16:creationId xmlns:a16="http://schemas.microsoft.com/office/drawing/2014/main" id="{4E6C6AF1-AB97-F7BB-5AEC-14A9FC6255B3}"/>
                    </a:ext>
                  </a:extLst>
                </p:cNvPr>
                <p:cNvCxnSpPr>
                  <a:cxnSpLocks noChangeShapeType="1"/>
                  <a:endCxn id="24" idx="3"/>
                </p:cNvCxnSpPr>
                <p:nvPr/>
              </p:nvCxnSpPr>
              <p:spPr bwMode="auto">
                <a:xfrm flipV="1">
                  <a:off x="4111937" y="1030893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Прямая соединительная линия 17432">
                  <a:extLst>
                    <a:ext uri="{FF2B5EF4-FFF2-40B4-BE49-F238E27FC236}">
                      <a16:creationId xmlns:a16="http://schemas.microsoft.com/office/drawing/2014/main" id="{89C55EF6-3403-2348-46C9-A061BEDA12BC}"/>
                    </a:ext>
                  </a:extLst>
                </p:cNvPr>
                <p:cNvCxnSpPr>
                  <a:cxnSpLocks noChangeShapeType="1"/>
                  <a:stCxn id="30" idx="5"/>
                  <a:endCxn id="26" idx="1"/>
                </p:cNvCxnSpPr>
                <p:nvPr/>
              </p:nvCxnSpPr>
              <p:spPr bwMode="auto">
                <a:xfrm>
                  <a:off x="4106086" y="938078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Прямая соединительная линия 17435">
                  <a:extLst>
                    <a:ext uri="{FF2B5EF4-FFF2-40B4-BE49-F238E27FC236}">
                      <a16:creationId xmlns:a16="http://schemas.microsoft.com/office/drawing/2014/main" id="{84E6C9E7-1A29-2115-60E9-BADC2556C7ED}"/>
                    </a:ext>
                  </a:extLst>
                </p:cNvPr>
                <p:cNvCxnSpPr>
                  <a:cxnSpLocks noChangeShapeType="1"/>
                  <a:endCxn id="27" idx="1"/>
                </p:cNvCxnSpPr>
                <p:nvPr/>
              </p:nvCxnSpPr>
              <p:spPr bwMode="auto">
                <a:xfrm>
                  <a:off x="4096985" y="1166405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3" name="Группа 17448">
                <a:extLst>
                  <a:ext uri="{FF2B5EF4-FFF2-40B4-BE49-F238E27FC236}">
                    <a16:creationId xmlns:a16="http://schemas.microsoft.com/office/drawing/2014/main" id="{FA8E6513-EF81-5ACF-7B19-E5951648D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312909" y="800572"/>
                <a:ext cx="234184" cy="656628"/>
                <a:chOff x="4093530" y="802731"/>
                <a:chExt cx="191800" cy="656628"/>
              </a:xfrm>
            </p:grpSpPr>
            <p:cxnSp>
              <p:nvCxnSpPr>
                <p:cNvPr id="48" name="Прямая соединительная линия 17449">
                  <a:extLst>
                    <a:ext uri="{FF2B5EF4-FFF2-40B4-BE49-F238E27FC236}">
                      <a16:creationId xmlns:a16="http://schemas.microsoft.com/office/drawing/2014/main" id="{B205B80E-5E01-B1F0-0C39-54A4AB9C0DF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7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9" name="Прямая соединительная линия 17450">
                  <a:extLst>
                    <a:ext uri="{FF2B5EF4-FFF2-40B4-BE49-F238E27FC236}">
                      <a16:creationId xmlns:a16="http://schemas.microsoft.com/office/drawing/2014/main" id="{C176D0EB-F5DA-C02E-AF3F-8522340A59F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4651" y="809160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0" name="Прямая соединительная линия 17451">
                  <a:extLst>
                    <a:ext uri="{FF2B5EF4-FFF2-40B4-BE49-F238E27FC236}">
                      <a16:creationId xmlns:a16="http://schemas.microsoft.com/office/drawing/2014/main" id="{3F9284C1-144E-CC2C-2AFC-C14575DD3E8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9904" y="1368605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Прямая соединительная линия 17452">
                  <a:extLst>
                    <a:ext uri="{FF2B5EF4-FFF2-40B4-BE49-F238E27FC236}">
                      <a16:creationId xmlns:a16="http://schemas.microsoft.com/office/drawing/2014/main" id="{D96F0003-360F-4A04-F199-A32700F3920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4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Прямая соединительная линия 17453">
                  <a:extLst>
                    <a:ext uri="{FF2B5EF4-FFF2-40B4-BE49-F238E27FC236}">
                      <a16:creationId xmlns:a16="http://schemas.microsoft.com/office/drawing/2014/main" id="{AB8305E9-DF90-180B-298A-F728CFE1A7A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5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Прямая соединительная линия 17454">
                  <a:extLst>
                    <a:ext uri="{FF2B5EF4-FFF2-40B4-BE49-F238E27FC236}">
                      <a16:creationId xmlns:a16="http://schemas.microsoft.com/office/drawing/2014/main" id="{A8B9D25F-24D6-6108-47AA-D41247624E3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7452" y="1150645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17455">
                  <a:extLst>
                    <a:ext uri="{FF2B5EF4-FFF2-40B4-BE49-F238E27FC236}">
                      <a16:creationId xmlns:a16="http://schemas.microsoft.com/office/drawing/2014/main" id="{7AB9D354-3396-4A03-75D6-F8461BF56D2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9837" y="802731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Прямая соединительная линия 17456">
                  <a:extLst>
                    <a:ext uri="{FF2B5EF4-FFF2-40B4-BE49-F238E27FC236}">
                      <a16:creationId xmlns:a16="http://schemas.microsoft.com/office/drawing/2014/main" id="{8B5EEF1F-2474-203F-0129-B5D490EDD2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8480" y="1032177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Прямая соединительная линия 17457">
                  <a:extLst>
                    <a:ext uri="{FF2B5EF4-FFF2-40B4-BE49-F238E27FC236}">
                      <a16:creationId xmlns:a16="http://schemas.microsoft.com/office/drawing/2014/main" id="{4C537DAA-3ADC-330D-3A7D-DF6C53A80F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2629" y="939362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Прямая соединительная линия 17458">
                  <a:extLst>
                    <a:ext uri="{FF2B5EF4-FFF2-40B4-BE49-F238E27FC236}">
                      <a16:creationId xmlns:a16="http://schemas.microsoft.com/office/drawing/2014/main" id="{921869A5-65E5-2571-AD7C-FD481EDE41B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93530" y="1167689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4" name="Овал 5">
                <a:extLst>
                  <a:ext uri="{FF2B5EF4-FFF2-40B4-BE49-F238E27FC236}">
                    <a16:creationId xmlns:a16="http://schemas.microsoft.com/office/drawing/2014/main" id="{31956122-16E3-89FB-C44C-268A1302A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93870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5" name="Овал 4">
                <a:extLst>
                  <a:ext uri="{FF2B5EF4-FFF2-40B4-BE49-F238E27FC236}">
                    <a16:creationId xmlns:a16="http://schemas.microsoft.com/office/drawing/2014/main" id="{398A81F8-17A6-7E64-0161-ABFD064C3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70926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Овал 11">
                <a:extLst>
                  <a:ext uri="{FF2B5EF4-FFF2-40B4-BE49-F238E27FC236}">
                    <a16:creationId xmlns:a16="http://schemas.microsoft.com/office/drawing/2014/main" id="{669568E2-B853-1BB1-37BA-6B21C5442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181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7" name="Овал 12">
                <a:extLst>
                  <a:ext uri="{FF2B5EF4-FFF2-40B4-BE49-F238E27FC236}">
                    <a16:creationId xmlns:a16="http://schemas.microsoft.com/office/drawing/2014/main" id="{323DF023-FA6A-1D2B-3082-7A0FC0D28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404075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8" name="Овал 14">
                <a:extLst>
                  <a:ext uri="{FF2B5EF4-FFF2-40B4-BE49-F238E27FC236}">
                    <a16:creationId xmlns:a16="http://schemas.microsoft.com/office/drawing/2014/main" id="{E396B905-B8F8-D121-82E6-0EAF054B1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688" y="106665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0C945A40-8D45-89AB-F318-B3F5884376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8831" y="849445"/>
                <a:ext cx="108049" cy="538329"/>
                <a:chOff x="4523597" y="847178"/>
                <a:chExt cx="108049" cy="538329"/>
              </a:xfrm>
            </p:grpSpPr>
            <p:sp>
              <p:nvSpPr>
                <p:cNvPr id="46" name="Овал 13">
                  <a:extLst>
                    <a:ext uri="{FF2B5EF4-FFF2-40B4-BE49-F238E27FC236}">
                      <a16:creationId xmlns:a16="http://schemas.microsoft.com/office/drawing/2014/main" id="{4513B3A5-495F-77B6-121E-4211C880C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7" name="Овал 15">
                  <a:extLst>
                    <a:ext uri="{FF2B5EF4-FFF2-40B4-BE49-F238E27FC236}">
                      <a16:creationId xmlns:a16="http://schemas.microsoft.com/office/drawing/2014/main" id="{E347B625-8EE4-7361-9F05-37C0F0C94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597" y="1277507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30" name="Овал 16">
                <a:extLst>
                  <a:ext uri="{FF2B5EF4-FFF2-40B4-BE49-F238E27FC236}">
                    <a16:creationId xmlns:a16="http://schemas.microsoft.com/office/drawing/2014/main" id="{EF66D6A3-2EBC-D3A4-1F7B-9C4251F9C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845894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1" name="Овал 17">
                <a:extLst>
                  <a:ext uri="{FF2B5EF4-FFF2-40B4-BE49-F238E27FC236}">
                    <a16:creationId xmlns:a16="http://schemas.microsoft.com/office/drawing/2014/main" id="{123F762F-046A-0A5B-7605-0993E8A5A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128045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2" name="Овал 18">
                <a:extLst>
                  <a:ext uri="{FF2B5EF4-FFF2-40B4-BE49-F238E27FC236}">
                    <a16:creationId xmlns:a16="http://schemas.microsoft.com/office/drawing/2014/main" id="{E479F3ED-7A90-ACD6-FE9F-75B3B2CE7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924" y="1073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33" name="Группа 20">
                <a:extLst>
                  <a:ext uri="{FF2B5EF4-FFF2-40B4-BE49-F238E27FC236}">
                    <a16:creationId xmlns:a16="http://schemas.microsoft.com/office/drawing/2014/main" id="{45CCF98C-335C-5A8E-7916-AAB256B3DB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19" y="849445"/>
                <a:ext cx="108000" cy="537535"/>
                <a:chOff x="4523646" y="847178"/>
                <a:chExt cx="108000" cy="537535"/>
              </a:xfrm>
            </p:grpSpPr>
            <p:sp>
              <p:nvSpPr>
                <p:cNvPr id="44" name="Овал 21">
                  <a:extLst>
                    <a:ext uri="{FF2B5EF4-FFF2-40B4-BE49-F238E27FC236}">
                      <a16:creationId xmlns:a16="http://schemas.microsoft.com/office/drawing/2014/main" id="{44B10340-66A8-E229-83DB-81B5A7449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5" name="Овал 22">
                  <a:extLst>
                    <a:ext uri="{FF2B5EF4-FFF2-40B4-BE49-F238E27FC236}">
                      <a16:creationId xmlns:a16="http://schemas.microsoft.com/office/drawing/2014/main" id="{9737066D-4040-2CA5-E7EF-C89A12418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1276713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34" name="Овал 23">
                <a:extLst>
                  <a:ext uri="{FF2B5EF4-FFF2-40B4-BE49-F238E27FC236}">
                    <a16:creationId xmlns:a16="http://schemas.microsoft.com/office/drawing/2014/main" id="{FDD9FBA2-AA54-80F1-2BA4-047F874D9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819" y="106975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35" name="Прямая соединительная линия 30">
                <a:extLst>
                  <a:ext uri="{FF2B5EF4-FFF2-40B4-BE49-F238E27FC236}">
                    <a16:creationId xmlns:a16="http://schemas.microsoft.com/office/drawing/2014/main" id="{738DBC32-100B-4E67-5A96-771BEC52DBCD}"/>
                  </a:ext>
                </a:extLst>
              </p:cNvPr>
              <p:cNvCxnSpPr>
                <a:cxnSpLocks noChangeShapeType="1"/>
                <a:endCxn id="30" idx="2"/>
              </p:cNvCxnSpPr>
              <p:nvPr/>
            </p:nvCxnSpPr>
            <p:spPr bwMode="auto">
              <a:xfrm>
                <a:off x="3892086" y="899894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6" name="Прямая соединительная линия 17407">
                <a:extLst>
                  <a:ext uri="{FF2B5EF4-FFF2-40B4-BE49-F238E27FC236}">
                    <a16:creationId xmlns:a16="http://schemas.microsoft.com/office/drawing/2014/main" id="{247F6CFB-8F4F-D0D8-6F8C-53765C00B3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84108" y="113526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7" name="Прямая соединительная линия 17408">
                <a:extLst>
                  <a:ext uri="{FF2B5EF4-FFF2-40B4-BE49-F238E27FC236}">
                    <a16:creationId xmlns:a16="http://schemas.microsoft.com/office/drawing/2014/main" id="{C35AC65E-A806-D8C8-F732-FA7DA3522F0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92086" y="133522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8" name="Прямая соединительная линия 17409">
                <a:extLst>
                  <a:ext uri="{FF2B5EF4-FFF2-40B4-BE49-F238E27FC236}">
                    <a16:creationId xmlns:a16="http://schemas.microsoft.com/office/drawing/2014/main" id="{BCCDCF71-2595-4D80-BC64-B36D50E1B2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905636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9" name="Прямая соединительная линия 17411">
                <a:extLst>
                  <a:ext uri="{FF2B5EF4-FFF2-40B4-BE49-F238E27FC236}">
                    <a16:creationId xmlns:a16="http://schemas.microsoft.com/office/drawing/2014/main" id="{F444E491-D148-21C7-A6B0-E26E30C747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11243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0" name="Прямая соединительная линия 17412">
                <a:extLst>
                  <a:ext uri="{FF2B5EF4-FFF2-40B4-BE49-F238E27FC236}">
                    <a16:creationId xmlns:a16="http://schemas.microsoft.com/office/drawing/2014/main" id="{C97823DC-A29A-FB58-AF06-47A82B056A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6819" y="13329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1" name="Прямая соединительная линия 17413">
                <a:extLst>
                  <a:ext uri="{FF2B5EF4-FFF2-40B4-BE49-F238E27FC236}">
                    <a16:creationId xmlns:a16="http://schemas.microsoft.com/office/drawing/2014/main" id="{A8C93FCD-A0AC-F95E-3254-5327E78FF8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8515" y="906952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2" name="Прямая соединительная линия 17415">
                <a:extLst>
                  <a:ext uri="{FF2B5EF4-FFF2-40B4-BE49-F238E27FC236}">
                    <a16:creationId xmlns:a16="http://schemas.microsoft.com/office/drawing/2014/main" id="{D9BDD200-FC55-2C31-A8A1-9A666C3DA7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1" y="1123610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3" name="Прямая соединительная линия 17416">
                <a:extLst>
                  <a:ext uri="{FF2B5EF4-FFF2-40B4-BE49-F238E27FC236}">
                    <a16:creationId xmlns:a16="http://schemas.microsoft.com/office/drawing/2014/main" id="{2893EDAF-DB71-5200-84AD-8CBF339224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0" y="1333925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4799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3DC10-57B7-7545-FF65-F32C8EEE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1EDDC-2DDC-5C71-1FF1-1D753C8C6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6C3813-C390-4337-C62A-33C8581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20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9E2F3B80-0C89-0FA2-0E78-E3B973145E0F}"/>
              </a:ext>
            </a:extLst>
          </p:cNvPr>
          <p:cNvSpPr txBox="1"/>
          <p:nvPr/>
        </p:nvSpPr>
        <p:spPr>
          <a:xfrm>
            <a:off x="-806" y="3098811"/>
            <a:ext cx="2370687" cy="1283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GaoFen-3</a:t>
            </a:r>
            <a:endParaRPr lang="ru-RU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C-диапазон,</a:t>
            </a:r>
            <a:endParaRPr lang="en-US" altLang="ru-RU" sz="1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VH-поляризация,</a:t>
            </a:r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altLang="ru-RU" sz="1600" dirty="0" err="1">
                <a:solidFill>
                  <a:schemeClr val="bg1"/>
                </a:solidFill>
                <a:latin typeface="+mn-lt"/>
              </a:rPr>
              <a:t>ScanSAR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364B3E-C529-B6B2-97EE-8ACDB5F45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404302-2E60-72C1-4232-19EDE0DBD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4"/>
          <a:stretch/>
        </p:blipFill>
        <p:spPr>
          <a:xfrm>
            <a:off x="2369881" y="0"/>
            <a:ext cx="982211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6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10C4C-C754-A92C-3CF6-580D3750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CFACB-3568-21CE-7F32-93258F474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35" y="343568"/>
            <a:ext cx="2423715" cy="11469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Примеры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5F832B-6ED2-ABE9-E632-570AE28E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21</a:t>
            </a:fld>
            <a:endParaRPr lang="ru-RU" dirty="0">
              <a:latin typeface="+mn-lt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C5F67741-D132-ECEA-9AF1-B524B1522AF6}"/>
              </a:ext>
            </a:extLst>
          </p:cNvPr>
          <p:cNvSpPr txBox="1"/>
          <p:nvPr/>
        </p:nvSpPr>
        <p:spPr>
          <a:xfrm>
            <a:off x="-806" y="3098811"/>
            <a:ext cx="2370687" cy="1283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Sentinel-1</a:t>
            </a:r>
            <a:endParaRPr lang="ru-RU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C-диапазон,</a:t>
            </a:r>
            <a:endParaRPr lang="en-US" altLang="ru-RU" sz="1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V</a:t>
            </a:r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V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-поляризация,</a:t>
            </a:r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 IW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FAC0DF-3B1D-7715-60D0-E70814F9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B0E8C5-E43D-1531-4BD2-5FA825599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81" y="1142557"/>
            <a:ext cx="9822119" cy="525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4322CE-837B-C82F-9D73-28399385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233" y="12210"/>
            <a:ext cx="5716275" cy="36723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12C1F5-B89E-A3C4-4D49-90C5F4EE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32" y="3732753"/>
            <a:ext cx="4608512" cy="31077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64B274-CB44-BEFF-71A3-FB7BE0130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325" y="0"/>
            <a:ext cx="3672309" cy="367230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75E4F22-5B7D-3671-B062-CCB26079B4CA}"/>
              </a:ext>
            </a:extLst>
          </p:cNvPr>
          <p:cNvSpPr txBox="1">
            <a:spLocks/>
          </p:cNvSpPr>
          <p:nvPr/>
        </p:nvSpPr>
        <p:spPr>
          <a:xfrm>
            <a:off x="338535" y="343568"/>
            <a:ext cx="2423715" cy="1146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>
                <a:latin typeface="+mn-lt"/>
              </a:rPr>
              <a:t>Примеры</a:t>
            </a:r>
            <a:r>
              <a:rPr lang="en-US" sz="240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EC560F7-A7EC-685C-C301-3D67A6200B7F}"/>
              </a:ext>
            </a:extLst>
          </p:cNvPr>
          <p:cNvSpPr txBox="1"/>
          <p:nvPr/>
        </p:nvSpPr>
        <p:spPr>
          <a:xfrm>
            <a:off x="232721" y="3098811"/>
            <a:ext cx="2137162" cy="1146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РСА 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TerraSAR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-X</a:t>
            </a:r>
            <a:endParaRPr lang="ru-RU" sz="16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Х-диапазон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ru-RU" sz="1600" dirty="0">
                <a:solidFill>
                  <a:schemeClr val="bg1"/>
                </a:solidFill>
                <a:latin typeface="+mn-lt"/>
              </a:rPr>
              <a:t>HH-</a:t>
            </a:r>
            <a:r>
              <a:rPr lang="ru-RU" altLang="ru-RU" sz="1600" dirty="0">
                <a:solidFill>
                  <a:schemeClr val="bg1"/>
                </a:solidFill>
                <a:latin typeface="+mn-lt"/>
              </a:rPr>
              <a:t>поляризация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3D6AAB-3D14-34D1-67B8-E81C461F69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205"/>
          <a:stretch/>
        </p:blipFill>
        <p:spPr>
          <a:xfrm>
            <a:off x="233525" y="4382588"/>
            <a:ext cx="1913776" cy="17800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AFDE39-9E5B-5588-91DE-4D428E1E78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36"/>
          <a:stretch/>
        </p:blipFill>
        <p:spPr>
          <a:xfrm>
            <a:off x="9696117" y="3732753"/>
            <a:ext cx="2479517" cy="31073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E7DA8C-9B87-3AC9-8077-5F365C0597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888" t="5741" r="1"/>
          <a:stretch/>
        </p:blipFill>
        <p:spPr>
          <a:xfrm>
            <a:off x="7445093" y="3732753"/>
            <a:ext cx="2080675" cy="310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78034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7319808" cy="781176"/>
          </a:xfrm>
        </p:spPr>
        <p:txBody>
          <a:bodyPr>
            <a:normAutofit/>
          </a:bodyPr>
          <a:lstStyle/>
          <a:p>
            <a:r>
              <a:rPr lang="ru-RU" sz="2667" dirty="0">
                <a:latin typeface="+mn-lt"/>
              </a:rPr>
              <a:t>Выводы</a:t>
            </a:r>
            <a:r>
              <a:rPr lang="en-US" sz="2667" dirty="0">
                <a:latin typeface="+mn-lt"/>
              </a:rPr>
              <a:t>:</a:t>
            </a:r>
            <a:endParaRPr lang="ru-RU" sz="2667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2A9D84A2-DBDC-8D8D-8BD3-12E375B9C227}"/>
              </a:ext>
            </a:extLst>
          </p:cNvPr>
          <p:cNvSpPr txBox="1"/>
          <p:nvPr/>
        </p:nvSpPr>
        <p:spPr>
          <a:xfrm>
            <a:off x="338537" y="1223066"/>
            <a:ext cx="5681264" cy="5523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н</a:t>
            </a: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овым продуктом в линейке PHOTOMOD – </a:t>
            </a:r>
            <a:r>
              <a:rPr lang="en-US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Radar Neuro </a:t>
            </a: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можно у нас на сайте.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 наличии качественных и объемных обучающих данных можно строить модели, которые смогут заниматься распознаванием и классификацией на уровне, сопоставимом с оператором-дешифровщиком.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Время обработки стандартного кадра при использовании специализированных графических карт для вычислений может быть меньше минуты.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Ведутся работы по созданию модели нейронной сети, работающей одинаково качественно на данных, полученных РСА в различных частотных диапазонах и поляризациях.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Рассчитываем на рост отечественной группировки радарных спутников и на рост объемов получаемых данных, что в свою очередь даст толчок всей области по применению искусственного интеллекта к ДЗЗ.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13290-9C37-C49F-7DCC-DEC7754FB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5"/>
          <a:stretch/>
        </p:blipFill>
        <p:spPr>
          <a:xfrm>
            <a:off x="8262116" y="5219341"/>
            <a:ext cx="1642364" cy="1527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B568C3-ADC4-1529-B1AB-F05F21E8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183" y="1232504"/>
            <a:ext cx="5360231" cy="3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66995"/>
            <a:ext cx="12192000" cy="48734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371" y="4293096"/>
            <a:ext cx="11521280" cy="1463773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8300-D0D8-0E86-D861-52B222189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5AF634F-95DA-FD98-1713-BE9F8E2D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3</a:t>
            </a:fld>
            <a:endParaRPr lang="ru-RU" dirty="0">
              <a:latin typeface="+mn-lt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D0741E-90AE-472F-6313-F9454C16A4DD}"/>
              </a:ext>
            </a:extLst>
          </p:cNvPr>
          <p:cNvSpPr txBox="1">
            <a:spLocks/>
          </p:cNvSpPr>
          <p:nvPr/>
        </p:nvSpPr>
        <p:spPr>
          <a:xfrm>
            <a:off x="338536" y="343568"/>
            <a:ext cx="2757089" cy="78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Цели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2BB7AF3-833B-8226-1C48-6EBBD8E66101}"/>
              </a:ext>
            </a:extLst>
          </p:cNvPr>
          <p:cNvCxnSpPr>
            <a:cxnSpLocks/>
          </p:cNvCxnSpPr>
          <p:nvPr/>
        </p:nvCxnSpPr>
        <p:spPr>
          <a:xfrm flipV="1">
            <a:off x="5373167" y="799630"/>
            <a:ext cx="0" cy="567117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1E5A17-69E0-27A2-28F1-78637AF3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1"/>
          <a:stretch/>
        </p:blipFill>
        <p:spPr>
          <a:xfrm>
            <a:off x="5735422" y="1"/>
            <a:ext cx="6456578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B80ADD-C539-192B-CEDE-F1B88C147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5"/>
          <a:stretch/>
        </p:blipFill>
        <p:spPr>
          <a:xfrm>
            <a:off x="3196335" y="4326319"/>
            <a:ext cx="1913776" cy="1780087"/>
          </a:xfrm>
          <a:prstGeom prst="rect">
            <a:avLst/>
          </a:prstGeom>
        </p:spPr>
      </p:pic>
      <p:grpSp>
        <p:nvGrpSpPr>
          <p:cNvPr id="4" name="Группа 17488">
            <a:extLst>
              <a:ext uri="{FF2B5EF4-FFF2-40B4-BE49-F238E27FC236}">
                <a16:creationId xmlns:a16="http://schemas.microsoft.com/office/drawing/2014/main" id="{FAEAB13A-C168-9657-A868-03BA7DDE0A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6185" y="4118807"/>
            <a:ext cx="2555604" cy="1893317"/>
            <a:chOff x="3884108" y="709263"/>
            <a:chExt cx="1084527" cy="802812"/>
          </a:xfrm>
        </p:grpSpPr>
        <p:cxnSp>
          <p:nvCxnSpPr>
            <p:cNvPr id="6" name="Прямая соединительная линия 17473">
              <a:extLst>
                <a:ext uri="{FF2B5EF4-FFF2-40B4-BE49-F238E27FC236}">
                  <a16:creationId xmlns:a16="http://schemas.microsoft.com/office/drawing/2014/main" id="{9A3474C5-589F-BF3A-59F6-234B154952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3017" y="1157368"/>
              <a:ext cx="145924" cy="144179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grpSp>
          <p:nvGrpSpPr>
            <p:cNvPr id="9" name="Группа 17486">
              <a:extLst>
                <a:ext uri="{FF2B5EF4-FFF2-40B4-BE49-F238E27FC236}">
                  <a16:creationId xmlns:a16="http://schemas.microsoft.com/office/drawing/2014/main" id="{1AA22067-8EC8-FB70-1C7D-82A442A86C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08" y="709263"/>
              <a:ext cx="1084527" cy="802812"/>
              <a:chOff x="3884108" y="709263"/>
              <a:chExt cx="1084527" cy="802812"/>
            </a:xfrm>
          </p:grpSpPr>
          <p:cxnSp>
            <p:nvCxnSpPr>
              <p:cNvPr id="11" name="Прямая соединительная линия 17483">
                <a:extLst>
                  <a:ext uri="{FF2B5EF4-FFF2-40B4-BE49-F238E27FC236}">
                    <a16:creationId xmlns:a16="http://schemas.microsoft.com/office/drawing/2014/main" id="{566F83A5-E751-24FC-4A74-D6B2F525BB63}"/>
                  </a:ext>
                </a:extLst>
              </p:cNvPr>
              <p:cNvCxnSpPr>
                <a:cxnSpLocks noChangeShapeType="1"/>
                <a:stCxn id="95" idx="5"/>
              </p:cNvCxnSpPr>
              <p:nvPr/>
            </p:nvCxnSpPr>
            <p:spPr bwMode="auto">
              <a:xfrm flipH="1" flipV="1">
                <a:off x="4572937" y="955150"/>
                <a:ext cx="258066" cy="41601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2" name="Прямая соединительная линия 17475">
                <a:extLst>
                  <a:ext uri="{FF2B5EF4-FFF2-40B4-BE49-F238E27FC236}">
                    <a16:creationId xmlns:a16="http://schemas.microsoft.com/office/drawing/2014/main" id="{1D36A222-050B-48F8-CCC0-54E305AAFD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4888" y="9273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68" name="Прямая соединительная линия 17478">
                <a:extLst>
                  <a:ext uri="{FF2B5EF4-FFF2-40B4-BE49-F238E27FC236}">
                    <a16:creationId xmlns:a16="http://schemas.microsoft.com/office/drawing/2014/main" id="{784BEBAC-A9C4-D43B-A573-2D34B26B2C35}"/>
                  </a:ext>
                </a:extLst>
              </p:cNvPr>
              <p:cNvCxnSpPr>
                <a:cxnSpLocks noChangeShapeType="1"/>
                <a:stCxn id="97" idx="3"/>
                <a:endCxn id="94" idx="7"/>
              </p:cNvCxnSpPr>
              <p:nvPr/>
            </p:nvCxnSpPr>
            <p:spPr bwMode="auto">
              <a:xfrm flipV="1">
                <a:off x="4534647" y="865261"/>
                <a:ext cx="296356" cy="50669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69" name="Прямая соединительная линия 17477">
                <a:extLst>
                  <a:ext uri="{FF2B5EF4-FFF2-40B4-BE49-F238E27FC236}">
                    <a16:creationId xmlns:a16="http://schemas.microsoft.com/office/drawing/2014/main" id="{B3BA2E77-0828-DCED-D4F0-F5570FE611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9774" y="11438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0" name="Прямая соединительная линия 17471">
                <a:extLst>
                  <a:ext uri="{FF2B5EF4-FFF2-40B4-BE49-F238E27FC236}">
                    <a16:creationId xmlns:a16="http://schemas.microsoft.com/office/drawing/2014/main" id="{6BAE781D-2CAA-64EB-ABBC-B175BACC1083}"/>
                  </a:ext>
                </a:extLst>
              </p:cNvPr>
              <p:cNvCxnSpPr>
                <a:cxnSpLocks noChangeShapeType="1"/>
                <a:endCxn id="84" idx="1"/>
              </p:cNvCxnSpPr>
              <p:nvPr/>
            </p:nvCxnSpPr>
            <p:spPr bwMode="auto">
              <a:xfrm>
                <a:off x="4608711" y="941389"/>
                <a:ext cx="145924" cy="14417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71" name="Группа 17447">
                <a:extLst>
                  <a:ext uri="{FF2B5EF4-FFF2-40B4-BE49-F238E27FC236}">
                    <a16:creationId xmlns:a16="http://schemas.microsoft.com/office/drawing/2014/main" id="{C5E06B40-913C-B63C-F339-381952762B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6018" y="801447"/>
                <a:ext cx="191403" cy="656628"/>
                <a:chOff x="4096018" y="801447"/>
                <a:chExt cx="191403" cy="656628"/>
              </a:xfrm>
            </p:grpSpPr>
            <p:cxnSp>
              <p:nvCxnSpPr>
                <p:cNvPr id="108" name="Прямая соединительная линия 17446">
                  <a:extLst>
                    <a:ext uri="{FF2B5EF4-FFF2-40B4-BE49-F238E27FC236}">
                      <a16:creationId xmlns:a16="http://schemas.microsoft.com/office/drawing/2014/main" id="{D4295FC3-BE27-6F8C-1D9D-03CD6AA6778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8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9" name="Прямая соединительная линия 17439">
                  <a:extLst>
                    <a:ext uri="{FF2B5EF4-FFF2-40B4-BE49-F238E27FC236}">
                      <a16:creationId xmlns:a16="http://schemas.microsoft.com/office/drawing/2014/main" id="{2F461BA9-5E4F-3D33-51C1-1F07819430FC}"/>
                    </a:ext>
                  </a:extLst>
                </p:cNvPr>
                <p:cNvCxnSpPr>
                  <a:cxnSpLocks noChangeShapeType="1"/>
                  <a:stCxn id="82" idx="7"/>
                </p:cNvCxnSpPr>
                <p:nvPr/>
              </p:nvCxnSpPr>
              <p:spPr bwMode="auto">
                <a:xfrm flipV="1">
                  <a:off x="4098108" y="807876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0" name="Прямая соединительная линия 17425">
                  <a:extLst>
                    <a:ext uri="{FF2B5EF4-FFF2-40B4-BE49-F238E27FC236}">
                      <a16:creationId xmlns:a16="http://schemas.microsoft.com/office/drawing/2014/main" id="{765C0497-B877-25E0-C971-5A00D7268A32}"/>
                    </a:ext>
                  </a:extLst>
                </p:cNvPr>
                <p:cNvCxnSpPr>
                  <a:cxnSpLocks noChangeShapeType="1"/>
                  <a:endCxn id="77" idx="2"/>
                </p:cNvCxnSpPr>
                <p:nvPr/>
              </p:nvCxnSpPr>
              <p:spPr bwMode="auto">
                <a:xfrm>
                  <a:off x="4113360" y="1367321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1" name="Прямая соединительная линия 17431">
                  <a:extLst>
                    <a:ext uri="{FF2B5EF4-FFF2-40B4-BE49-F238E27FC236}">
                      <a16:creationId xmlns:a16="http://schemas.microsoft.com/office/drawing/2014/main" id="{FCBC0FAE-A503-B940-3DE8-FCD215A1B4E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6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2" name="Прямая соединительная линия 17417">
                  <a:extLst>
                    <a:ext uri="{FF2B5EF4-FFF2-40B4-BE49-F238E27FC236}">
                      <a16:creationId xmlns:a16="http://schemas.microsoft.com/office/drawing/2014/main" id="{D45518BD-E342-B636-B974-A735B2E400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7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3" name="Прямая соединительная линия 17424">
                  <a:extLst>
                    <a:ext uri="{FF2B5EF4-FFF2-40B4-BE49-F238E27FC236}">
                      <a16:creationId xmlns:a16="http://schemas.microsoft.com/office/drawing/2014/main" id="{6E835432-6A1C-F695-3CFE-2D12BD4D2146}"/>
                    </a:ext>
                  </a:extLst>
                </p:cNvPr>
                <p:cNvCxnSpPr>
                  <a:cxnSpLocks noChangeShapeType="1"/>
                  <a:endCxn id="76" idx="2"/>
                </p:cNvCxnSpPr>
                <p:nvPr/>
              </p:nvCxnSpPr>
              <p:spPr bwMode="auto">
                <a:xfrm>
                  <a:off x="4110909" y="1149361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4" name="Прямая соединительная линия 17426">
                  <a:extLst>
                    <a:ext uri="{FF2B5EF4-FFF2-40B4-BE49-F238E27FC236}">
                      <a16:creationId xmlns:a16="http://schemas.microsoft.com/office/drawing/2014/main" id="{577B9045-3CDB-DD37-66C9-255B8956BE59}"/>
                    </a:ext>
                  </a:extLst>
                </p:cNvPr>
                <p:cNvCxnSpPr>
                  <a:cxnSpLocks noChangeShapeType="1"/>
                  <a:endCxn id="74" idx="3"/>
                </p:cNvCxnSpPr>
                <p:nvPr/>
              </p:nvCxnSpPr>
              <p:spPr bwMode="auto">
                <a:xfrm flipV="1">
                  <a:off x="4113294" y="801447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5" name="Прямая соединительная линия 17430">
                  <a:extLst>
                    <a:ext uri="{FF2B5EF4-FFF2-40B4-BE49-F238E27FC236}">
                      <a16:creationId xmlns:a16="http://schemas.microsoft.com/office/drawing/2014/main" id="{4E6C6AF1-AB97-F7BB-5AEC-14A9FC6255B3}"/>
                    </a:ext>
                  </a:extLst>
                </p:cNvPr>
                <p:cNvCxnSpPr>
                  <a:cxnSpLocks noChangeShapeType="1"/>
                  <a:endCxn id="73" idx="3"/>
                </p:cNvCxnSpPr>
                <p:nvPr/>
              </p:nvCxnSpPr>
              <p:spPr bwMode="auto">
                <a:xfrm flipV="1">
                  <a:off x="4111937" y="1030893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6" name="Прямая соединительная линия 17432">
                  <a:extLst>
                    <a:ext uri="{FF2B5EF4-FFF2-40B4-BE49-F238E27FC236}">
                      <a16:creationId xmlns:a16="http://schemas.microsoft.com/office/drawing/2014/main" id="{89C55EF6-3403-2348-46C9-A061BEDA12BC}"/>
                    </a:ext>
                  </a:extLst>
                </p:cNvPr>
                <p:cNvCxnSpPr>
                  <a:cxnSpLocks noChangeShapeType="1"/>
                  <a:stCxn id="80" idx="5"/>
                  <a:endCxn id="76" idx="1"/>
                </p:cNvCxnSpPr>
                <p:nvPr/>
              </p:nvCxnSpPr>
              <p:spPr bwMode="auto">
                <a:xfrm>
                  <a:off x="4106086" y="938078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7" name="Прямая соединительная линия 17435">
                  <a:extLst>
                    <a:ext uri="{FF2B5EF4-FFF2-40B4-BE49-F238E27FC236}">
                      <a16:creationId xmlns:a16="http://schemas.microsoft.com/office/drawing/2014/main" id="{84E6C9E7-1A29-2115-60E9-BADC2556C7ED}"/>
                    </a:ext>
                  </a:extLst>
                </p:cNvPr>
                <p:cNvCxnSpPr>
                  <a:cxnSpLocks noChangeShapeType="1"/>
                  <a:endCxn id="77" idx="1"/>
                </p:cNvCxnSpPr>
                <p:nvPr/>
              </p:nvCxnSpPr>
              <p:spPr bwMode="auto">
                <a:xfrm>
                  <a:off x="4096985" y="1166405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72" name="Группа 17448">
                <a:extLst>
                  <a:ext uri="{FF2B5EF4-FFF2-40B4-BE49-F238E27FC236}">
                    <a16:creationId xmlns:a16="http://schemas.microsoft.com/office/drawing/2014/main" id="{FA8E6513-EF81-5ACF-7B19-E5951648D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312909" y="800572"/>
                <a:ext cx="234184" cy="656628"/>
                <a:chOff x="4093530" y="802731"/>
                <a:chExt cx="191800" cy="656628"/>
              </a:xfrm>
            </p:grpSpPr>
            <p:cxnSp>
              <p:nvCxnSpPr>
                <p:cNvPr id="98" name="Прямая соединительная линия 17449">
                  <a:extLst>
                    <a:ext uri="{FF2B5EF4-FFF2-40B4-BE49-F238E27FC236}">
                      <a16:creationId xmlns:a16="http://schemas.microsoft.com/office/drawing/2014/main" id="{B205B80E-5E01-B1F0-0C39-54A4AB9C0DF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7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9" name="Прямая соединительная линия 17450">
                  <a:extLst>
                    <a:ext uri="{FF2B5EF4-FFF2-40B4-BE49-F238E27FC236}">
                      <a16:creationId xmlns:a16="http://schemas.microsoft.com/office/drawing/2014/main" id="{C176D0EB-F5DA-C02E-AF3F-8522340A59F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4651" y="809160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0" name="Прямая соединительная линия 17451">
                  <a:extLst>
                    <a:ext uri="{FF2B5EF4-FFF2-40B4-BE49-F238E27FC236}">
                      <a16:creationId xmlns:a16="http://schemas.microsoft.com/office/drawing/2014/main" id="{3F9284C1-144E-CC2C-2AFC-C14575DD3E8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9904" y="1368605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1" name="Прямая соединительная линия 17452">
                  <a:extLst>
                    <a:ext uri="{FF2B5EF4-FFF2-40B4-BE49-F238E27FC236}">
                      <a16:creationId xmlns:a16="http://schemas.microsoft.com/office/drawing/2014/main" id="{D96F0003-360F-4A04-F199-A32700F3920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4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2" name="Прямая соединительная линия 17453">
                  <a:extLst>
                    <a:ext uri="{FF2B5EF4-FFF2-40B4-BE49-F238E27FC236}">
                      <a16:creationId xmlns:a16="http://schemas.microsoft.com/office/drawing/2014/main" id="{AB8305E9-DF90-180B-298A-F728CFE1A7A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5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3" name="Прямая соединительная линия 17454">
                  <a:extLst>
                    <a:ext uri="{FF2B5EF4-FFF2-40B4-BE49-F238E27FC236}">
                      <a16:creationId xmlns:a16="http://schemas.microsoft.com/office/drawing/2014/main" id="{A8B9D25F-24D6-6108-47AA-D41247624E3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7452" y="1150645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4" name="Прямая соединительная линия 17455">
                  <a:extLst>
                    <a:ext uri="{FF2B5EF4-FFF2-40B4-BE49-F238E27FC236}">
                      <a16:creationId xmlns:a16="http://schemas.microsoft.com/office/drawing/2014/main" id="{7AB9D354-3396-4A03-75D6-F8461BF56D2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9837" y="802731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5" name="Прямая соединительная линия 17456">
                  <a:extLst>
                    <a:ext uri="{FF2B5EF4-FFF2-40B4-BE49-F238E27FC236}">
                      <a16:creationId xmlns:a16="http://schemas.microsoft.com/office/drawing/2014/main" id="{8B5EEF1F-2474-203F-0129-B5D490EDD2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8480" y="1032177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" name="Прямая соединительная линия 17457">
                  <a:extLst>
                    <a:ext uri="{FF2B5EF4-FFF2-40B4-BE49-F238E27FC236}">
                      <a16:creationId xmlns:a16="http://schemas.microsoft.com/office/drawing/2014/main" id="{4C537DAA-3ADC-330D-3A7D-DF6C53A80F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2629" y="939362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7" name="Прямая соединительная линия 17458">
                  <a:extLst>
                    <a:ext uri="{FF2B5EF4-FFF2-40B4-BE49-F238E27FC236}">
                      <a16:creationId xmlns:a16="http://schemas.microsoft.com/office/drawing/2014/main" id="{921869A5-65E5-2571-AD7C-FD481EDE41B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93530" y="1167689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73" name="Овал 5">
                <a:extLst>
                  <a:ext uri="{FF2B5EF4-FFF2-40B4-BE49-F238E27FC236}">
                    <a16:creationId xmlns:a16="http://schemas.microsoft.com/office/drawing/2014/main" id="{31956122-16E3-89FB-C44C-268A1302A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93870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74" name="Овал 4">
                <a:extLst>
                  <a:ext uri="{FF2B5EF4-FFF2-40B4-BE49-F238E27FC236}">
                    <a16:creationId xmlns:a16="http://schemas.microsoft.com/office/drawing/2014/main" id="{398A81F8-17A6-7E64-0161-ABFD064C3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70926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76" name="Овал 11">
                <a:extLst>
                  <a:ext uri="{FF2B5EF4-FFF2-40B4-BE49-F238E27FC236}">
                    <a16:creationId xmlns:a16="http://schemas.microsoft.com/office/drawing/2014/main" id="{669568E2-B853-1BB1-37BA-6B21C5442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181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77" name="Овал 12">
                <a:extLst>
                  <a:ext uri="{FF2B5EF4-FFF2-40B4-BE49-F238E27FC236}">
                    <a16:creationId xmlns:a16="http://schemas.microsoft.com/office/drawing/2014/main" id="{323DF023-FA6A-1D2B-3082-7A0FC0D28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404075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78" name="Овал 14">
                <a:extLst>
                  <a:ext uri="{FF2B5EF4-FFF2-40B4-BE49-F238E27FC236}">
                    <a16:creationId xmlns:a16="http://schemas.microsoft.com/office/drawing/2014/main" id="{E396B905-B8F8-D121-82E6-0EAF054B1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688" y="106665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79" name="Группа 78">
                <a:extLst>
                  <a:ext uri="{FF2B5EF4-FFF2-40B4-BE49-F238E27FC236}">
                    <a16:creationId xmlns:a16="http://schemas.microsoft.com/office/drawing/2014/main" id="{0C945A40-8D45-89AB-F318-B3F5884376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8831" y="849445"/>
                <a:ext cx="108049" cy="538329"/>
                <a:chOff x="4523597" y="847178"/>
                <a:chExt cx="108049" cy="538329"/>
              </a:xfrm>
            </p:grpSpPr>
            <p:sp>
              <p:nvSpPr>
                <p:cNvPr id="96" name="Овал 13">
                  <a:extLst>
                    <a:ext uri="{FF2B5EF4-FFF2-40B4-BE49-F238E27FC236}">
                      <a16:creationId xmlns:a16="http://schemas.microsoft.com/office/drawing/2014/main" id="{4513B3A5-495F-77B6-121E-4211C880C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97" name="Овал 15">
                  <a:extLst>
                    <a:ext uri="{FF2B5EF4-FFF2-40B4-BE49-F238E27FC236}">
                      <a16:creationId xmlns:a16="http://schemas.microsoft.com/office/drawing/2014/main" id="{E347B625-8EE4-7361-9F05-37C0F0C94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597" y="1277507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80" name="Овал 16">
                <a:extLst>
                  <a:ext uri="{FF2B5EF4-FFF2-40B4-BE49-F238E27FC236}">
                    <a16:creationId xmlns:a16="http://schemas.microsoft.com/office/drawing/2014/main" id="{EF66D6A3-2EBC-D3A4-1F7B-9C4251F9C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845894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81" name="Овал 17">
                <a:extLst>
                  <a:ext uri="{FF2B5EF4-FFF2-40B4-BE49-F238E27FC236}">
                    <a16:creationId xmlns:a16="http://schemas.microsoft.com/office/drawing/2014/main" id="{123F762F-046A-0A5B-7605-0993E8A5A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128045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82" name="Овал 18">
                <a:extLst>
                  <a:ext uri="{FF2B5EF4-FFF2-40B4-BE49-F238E27FC236}">
                    <a16:creationId xmlns:a16="http://schemas.microsoft.com/office/drawing/2014/main" id="{E479F3ED-7A90-ACD6-FE9F-75B3B2CE7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924" y="1073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83" name="Группа 20">
                <a:extLst>
                  <a:ext uri="{FF2B5EF4-FFF2-40B4-BE49-F238E27FC236}">
                    <a16:creationId xmlns:a16="http://schemas.microsoft.com/office/drawing/2014/main" id="{45CCF98C-335C-5A8E-7916-AAB256B3DB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19" y="849445"/>
                <a:ext cx="108000" cy="537535"/>
                <a:chOff x="4523646" y="847178"/>
                <a:chExt cx="108000" cy="537535"/>
              </a:xfrm>
            </p:grpSpPr>
            <p:sp>
              <p:nvSpPr>
                <p:cNvPr id="94" name="Овал 21">
                  <a:extLst>
                    <a:ext uri="{FF2B5EF4-FFF2-40B4-BE49-F238E27FC236}">
                      <a16:creationId xmlns:a16="http://schemas.microsoft.com/office/drawing/2014/main" id="{44B10340-66A8-E229-83DB-81B5A7449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95" name="Овал 22">
                  <a:extLst>
                    <a:ext uri="{FF2B5EF4-FFF2-40B4-BE49-F238E27FC236}">
                      <a16:creationId xmlns:a16="http://schemas.microsoft.com/office/drawing/2014/main" id="{9737066D-4040-2CA5-E7EF-C89A12418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1276713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84" name="Овал 23">
                <a:extLst>
                  <a:ext uri="{FF2B5EF4-FFF2-40B4-BE49-F238E27FC236}">
                    <a16:creationId xmlns:a16="http://schemas.microsoft.com/office/drawing/2014/main" id="{FDD9FBA2-AA54-80F1-2BA4-047F874D9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819" y="106975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85" name="Прямая соединительная линия 30">
                <a:extLst>
                  <a:ext uri="{FF2B5EF4-FFF2-40B4-BE49-F238E27FC236}">
                    <a16:creationId xmlns:a16="http://schemas.microsoft.com/office/drawing/2014/main" id="{738DBC32-100B-4E67-5A96-771BEC52DBCD}"/>
                  </a:ext>
                </a:extLst>
              </p:cNvPr>
              <p:cNvCxnSpPr>
                <a:cxnSpLocks noChangeShapeType="1"/>
                <a:endCxn id="80" idx="2"/>
              </p:cNvCxnSpPr>
              <p:nvPr/>
            </p:nvCxnSpPr>
            <p:spPr bwMode="auto">
              <a:xfrm>
                <a:off x="3892086" y="899894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86" name="Прямая соединительная линия 17407">
                <a:extLst>
                  <a:ext uri="{FF2B5EF4-FFF2-40B4-BE49-F238E27FC236}">
                    <a16:creationId xmlns:a16="http://schemas.microsoft.com/office/drawing/2014/main" id="{247F6CFB-8F4F-D0D8-6F8C-53765C00B3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84108" y="113526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87" name="Прямая соединительная линия 17408">
                <a:extLst>
                  <a:ext uri="{FF2B5EF4-FFF2-40B4-BE49-F238E27FC236}">
                    <a16:creationId xmlns:a16="http://schemas.microsoft.com/office/drawing/2014/main" id="{C35AC65E-A806-D8C8-F732-FA7DA3522F0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92086" y="133522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88" name="Прямая соединительная линия 17409">
                <a:extLst>
                  <a:ext uri="{FF2B5EF4-FFF2-40B4-BE49-F238E27FC236}">
                    <a16:creationId xmlns:a16="http://schemas.microsoft.com/office/drawing/2014/main" id="{BCCDCF71-2595-4D80-BC64-B36D50E1B2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905636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89" name="Прямая соединительная линия 17411">
                <a:extLst>
                  <a:ext uri="{FF2B5EF4-FFF2-40B4-BE49-F238E27FC236}">
                    <a16:creationId xmlns:a16="http://schemas.microsoft.com/office/drawing/2014/main" id="{F444E491-D148-21C7-A6B0-E26E30C747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11243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90" name="Прямая соединительная линия 17412">
                <a:extLst>
                  <a:ext uri="{FF2B5EF4-FFF2-40B4-BE49-F238E27FC236}">
                    <a16:creationId xmlns:a16="http://schemas.microsoft.com/office/drawing/2014/main" id="{C97823DC-A29A-FB58-AF06-47A82B056A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6819" y="13329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91" name="Прямая соединительная линия 17413">
                <a:extLst>
                  <a:ext uri="{FF2B5EF4-FFF2-40B4-BE49-F238E27FC236}">
                    <a16:creationId xmlns:a16="http://schemas.microsoft.com/office/drawing/2014/main" id="{A8C93FCD-A0AC-F95E-3254-5327E78FF8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8515" y="906952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92" name="Прямая соединительная линия 17415">
                <a:extLst>
                  <a:ext uri="{FF2B5EF4-FFF2-40B4-BE49-F238E27FC236}">
                    <a16:creationId xmlns:a16="http://schemas.microsoft.com/office/drawing/2014/main" id="{D9BDD200-FC55-2C31-A8A1-9A666C3DA7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1" y="1123610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93" name="Прямая соединительная линия 17416">
                <a:extLst>
                  <a:ext uri="{FF2B5EF4-FFF2-40B4-BE49-F238E27FC236}">
                    <a16:creationId xmlns:a16="http://schemas.microsoft.com/office/drawing/2014/main" id="{2893EDAF-DB71-5200-84AD-8CBF339224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0" y="1333925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  <p:sp>
        <p:nvSpPr>
          <p:cNvPr id="118" name="TextBox 5">
            <a:extLst>
              <a:ext uri="{FF2B5EF4-FFF2-40B4-BE49-F238E27FC236}">
                <a16:creationId xmlns:a16="http://schemas.microsoft.com/office/drawing/2014/main" id="{6B3D2997-4B07-4AB9-80AD-DB5659C083E2}"/>
              </a:ext>
            </a:extLst>
          </p:cNvPr>
          <p:cNvSpPr txBox="1"/>
          <p:nvPr/>
        </p:nvSpPr>
        <p:spPr>
          <a:xfrm>
            <a:off x="335651" y="1499176"/>
            <a:ext cx="4757021" cy="2349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новым продуктом в линейке PHOTOMOD.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Описание компонент, входящих в состав комплекса.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текущей деятельности.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и возможности.</a:t>
            </a:r>
          </a:p>
        </p:txBody>
      </p:sp>
    </p:spTree>
    <p:extLst>
      <p:ext uri="{BB962C8B-B14F-4D97-AF65-F5344CB8AC3E}">
        <p14:creationId xmlns:p14="http://schemas.microsoft.com/office/powerpoint/2010/main" val="21738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38B57-27B3-1C6B-407E-5C5B144E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AFE98-2393-8AB1-8A2A-526F02DD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78"/>
          <a:stretch/>
        </p:blipFill>
        <p:spPr>
          <a:xfrm>
            <a:off x="5726113" y="0"/>
            <a:ext cx="6465887" cy="685094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73692B-CDFF-8B86-B90F-793AFED4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4</a:t>
            </a:fld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675913-5E45-475A-258D-411977962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5"/>
          <a:stretch/>
        </p:blipFill>
        <p:spPr>
          <a:xfrm>
            <a:off x="3195801" y="5077913"/>
            <a:ext cx="1913776" cy="178008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106B91-9F3E-763F-995E-B467C580A9D6}"/>
              </a:ext>
            </a:extLst>
          </p:cNvPr>
          <p:cNvSpPr txBox="1">
            <a:spLocks/>
          </p:cNvSpPr>
          <p:nvPr/>
        </p:nvSpPr>
        <p:spPr>
          <a:xfrm>
            <a:off x="336186" y="535456"/>
            <a:ext cx="4955842" cy="78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PHOTOMOD Radar Neuro:</a:t>
            </a:r>
            <a:endParaRPr lang="ru-RU" sz="2400" dirty="0">
              <a:latin typeface="+mn-l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45694CA-6E10-C299-1097-47404E240B6F}"/>
              </a:ext>
            </a:extLst>
          </p:cNvPr>
          <p:cNvSpPr txBox="1"/>
          <p:nvPr/>
        </p:nvSpPr>
        <p:spPr>
          <a:xfrm>
            <a:off x="335651" y="1499176"/>
            <a:ext cx="4757021" cy="3237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процесса поиска и классификации объектов на РЛИ посредством использования нейросетевых и корреляционных технологий.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Универсальная обработка данных, получаемых различными РСА, благодаря использованию обобщенного формата РЛД.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Поддержка 14 базовых архитектур нейронных сетей, адаптированных под РЛД.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не только использования готовых моделей, но и создания собственных.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7488">
            <a:extLst>
              <a:ext uri="{FF2B5EF4-FFF2-40B4-BE49-F238E27FC236}">
                <a16:creationId xmlns:a16="http://schemas.microsoft.com/office/drawing/2014/main" id="{B8B7499A-7001-28FE-1FA6-78B955B9B7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651" y="4870401"/>
            <a:ext cx="2555604" cy="1893317"/>
            <a:chOff x="3884108" y="709263"/>
            <a:chExt cx="1084527" cy="802812"/>
          </a:xfrm>
        </p:grpSpPr>
        <p:cxnSp>
          <p:nvCxnSpPr>
            <p:cNvPr id="14" name="Прямая соединительная линия 17473">
              <a:extLst>
                <a:ext uri="{FF2B5EF4-FFF2-40B4-BE49-F238E27FC236}">
                  <a16:creationId xmlns:a16="http://schemas.microsoft.com/office/drawing/2014/main" id="{E3730D11-0A36-785E-641B-D49B2875E7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3017" y="1157368"/>
              <a:ext cx="145924" cy="144179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grpSp>
          <p:nvGrpSpPr>
            <p:cNvPr id="15" name="Группа 17486">
              <a:extLst>
                <a:ext uri="{FF2B5EF4-FFF2-40B4-BE49-F238E27FC236}">
                  <a16:creationId xmlns:a16="http://schemas.microsoft.com/office/drawing/2014/main" id="{FF77B601-E120-B6B3-2314-7E6FD56879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08" y="709263"/>
              <a:ext cx="1084527" cy="802812"/>
              <a:chOff x="3884108" y="709263"/>
              <a:chExt cx="1084527" cy="802812"/>
            </a:xfrm>
          </p:grpSpPr>
          <p:cxnSp>
            <p:nvCxnSpPr>
              <p:cNvPr id="16" name="Прямая соединительная линия 17483">
                <a:extLst>
                  <a:ext uri="{FF2B5EF4-FFF2-40B4-BE49-F238E27FC236}">
                    <a16:creationId xmlns:a16="http://schemas.microsoft.com/office/drawing/2014/main" id="{C50FDDBC-2BBC-B619-D09A-6A43165C5DCD}"/>
                  </a:ext>
                </a:extLst>
              </p:cNvPr>
              <p:cNvCxnSpPr>
                <a:cxnSpLocks noChangeShapeType="1"/>
                <a:stCxn id="44" idx="5"/>
              </p:cNvCxnSpPr>
              <p:nvPr/>
            </p:nvCxnSpPr>
            <p:spPr bwMode="auto">
              <a:xfrm flipH="1" flipV="1">
                <a:off x="4572937" y="955150"/>
                <a:ext cx="258066" cy="41601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7" name="Прямая соединительная линия 17475">
                <a:extLst>
                  <a:ext uri="{FF2B5EF4-FFF2-40B4-BE49-F238E27FC236}">
                    <a16:creationId xmlns:a16="http://schemas.microsoft.com/office/drawing/2014/main" id="{541D3254-941F-C815-32D1-45BC69D16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4888" y="9273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8" name="Прямая соединительная линия 17478">
                <a:extLst>
                  <a:ext uri="{FF2B5EF4-FFF2-40B4-BE49-F238E27FC236}">
                    <a16:creationId xmlns:a16="http://schemas.microsoft.com/office/drawing/2014/main" id="{7EBA0F26-AF6C-FA65-4AA0-BA081E4525C6}"/>
                  </a:ext>
                </a:extLst>
              </p:cNvPr>
              <p:cNvCxnSpPr>
                <a:cxnSpLocks noChangeShapeType="1"/>
                <a:stCxn id="46" idx="3"/>
                <a:endCxn id="43" idx="7"/>
              </p:cNvCxnSpPr>
              <p:nvPr/>
            </p:nvCxnSpPr>
            <p:spPr bwMode="auto">
              <a:xfrm flipV="1">
                <a:off x="4534647" y="865261"/>
                <a:ext cx="296356" cy="50669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9" name="Прямая соединительная линия 17477">
                <a:extLst>
                  <a:ext uri="{FF2B5EF4-FFF2-40B4-BE49-F238E27FC236}">
                    <a16:creationId xmlns:a16="http://schemas.microsoft.com/office/drawing/2014/main" id="{AE033AEC-F332-849F-1018-161BF0050AB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9774" y="11438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0" name="Прямая соединительная линия 17471">
                <a:extLst>
                  <a:ext uri="{FF2B5EF4-FFF2-40B4-BE49-F238E27FC236}">
                    <a16:creationId xmlns:a16="http://schemas.microsoft.com/office/drawing/2014/main" id="{E56E924C-9A81-5FDE-BE1B-8B7139FC735F}"/>
                  </a:ext>
                </a:extLst>
              </p:cNvPr>
              <p:cNvCxnSpPr>
                <a:cxnSpLocks noChangeShapeType="1"/>
                <a:endCxn id="33" idx="1"/>
              </p:cNvCxnSpPr>
              <p:nvPr/>
            </p:nvCxnSpPr>
            <p:spPr bwMode="auto">
              <a:xfrm>
                <a:off x="4608711" y="941389"/>
                <a:ext cx="145924" cy="14417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21" name="Группа 17447">
                <a:extLst>
                  <a:ext uri="{FF2B5EF4-FFF2-40B4-BE49-F238E27FC236}">
                    <a16:creationId xmlns:a16="http://schemas.microsoft.com/office/drawing/2014/main" id="{F27F9B06-F61A-FE1A-6749-E0E0B34EAA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6018" y="801447"/>
                <a:ext cx="191403" cy="656628"/>
                <a:chOff x="4096018" y="801447"/>
                <a:chExt cx="191403" cy="656628"/>
              </a:xfrm>
            </p:grpSpPr>
            <p:cxnSp>
              <p:nvCxnSpPr>
                <p:cNvPr id="58" name="Прямая соединительная линия 17446">
                  <a:extLst>
                    <a:ext uri="{FF2B5EF4-FFF2-40B4-BE49-F238E27FC236}">
                      <a16:creationId xmlns:a16="http://schemas.microsoft.com/office/drawing/2014/main" id="{EE30C48B-772A-3356-17AF-A94BC4E7A0D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8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9" name="Прямая соединительная линия 17439">
                  <a:extLst>
                    <a:ext uri="{FF2B5EF4-FFF2-40B4-BE49-F238E27FC236}">
                      <a16:creationId xmlns:a16="http://schemas.microsoft.com/office/drawing/2014/main" id="{DCAA9A54-3366-0671-56F7-A31BBECF45E8}"/>
                    </a:ext>
                  </a:extLst>
                </p:cNvPr>
                <p:cNvCxnSpPr>
                  <a:cxnSpLocks noChangeShapeType="1"/>
                  <a:stCxn id="31" idx="7"/>
                </p:cNvCxnSpPr>
                <p:nvPr/>
              </p:nvCxnSpPr>
              <p:spPr bwMode="auto">
                <a:xfrm flipV="1">
                  <a:off x="4098108" y="807876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0" name="Прямая соединительная линия 17425">
                  <a:extLst>
                    <a:ext uri="{FF2B5EF4-FFF2-40B4-BE49-F238E27FC236}">
                      <a16:creationId xmlns:a16="http://schemas.microsoft.com/office/drawing/2014/main" id="{12B8A40F-DA2A-EB21-9261-33A9EC49C616}"/>
                    </a:ext>
                  </a:extLst>
                </p:cNvPr>
                <p:cNvCxnSpPr>
                  <a:cxnSpLocks noChangeShapeType="1"/>
                  <a:endCxn id="26" idx="2"/>
                </p:cNvCxnSpPr>
                <p:nvPr/>
              </p:nvCxnSpPr>
              <p:spPr bwMode="auto">
                <a:xfrm>
                  <a:off x="4113360" y="1367321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Прямая соединительная линия 17431">
                  <a:extLst>
                    <a:ext uri="{FF2B5EF4-FFF2-40B4-BE49-F238E27FC236}">
                      <a16:creationId xmlns:a16="http://schemas.microsoft.com/office/drawing/2014/main" id="{02633043-46BD-40EB-337E-E4EA12332CA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6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2" name="Прямая соединительная линия 17417">
                  <a:extLst>
                    <a:ext uri="{FF2B5EF4-FFF2-40B4-BE49-F238E27FC236}">
                      <a16:creationId xmlns:a16="http://schemas.microsoft.com/office/drawing/2014/main" id="{FC07A5BD-F1D2-A110-CBD4-A5EA8B644A6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7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Прямая соединительная линия 17424">
                  <a:extLst>
                    <a:ext uri="{FF2B5EF4-FFF2-40B4-BE49-F238E27FC236}">
                      <a16:creationId xmlns:a16="http://schemas.microsoft.com/office/drawing/2014/main" id="{31602CA7-E951-C5BC-8279-67E9E06DA6A0}"/>
                    </a:ext>
                  </a:extLst>
                </p:cNvPr>
                <p:cNvCxnSpPr>
                  <a:cxnSpLocks noChangeShapeType="1"/>
                  <a:endCxn id="25" idx="2"/>
                </p:cNvCxnSpPr>
                <p:nvPr/>
              </p:nvCxnSpPr>
              <p:spPr bwMode="auto">
                <a:xfrm>
                  <a:off x="4110909" y="1149361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Прямая соединительная линия 17426">
                  <a:extLst>
                    <a:ext uri="{FF2B5EF4-FFF2-40B4-BE49-F238E27FC236}">
                      <a16:creationId xmlns:a16="http://schemas.microsoft.com/office/drawing/2014/main" id="{F27D5BD1-86B2-1E6D-94D6-C75C462C53E1}"/>
                    </a:ext>
                  </a:extLst>
                </p:cNvPr>
                <p:cNvCxnSpPr>
                  <a:cxnSpLocks noChangeShapeType="1"/>
                  <a:endCxn id="24" idx="3"/>
                </p:cNvCxnSpPr>
                <p:nvPr/>
              </p:nvCxnSpPr>
              <p:spPr bwMode="auto">
                <a:xfrm flipV="1">
                  <a:off x="4113294" y="801447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Прямая соединительная линия 17430">
                  <a:extLst>
                    <a:ext uri="{FF2B5EF4-FFF2-40B4-BE49-F238E27FC236}">
                      <a16:creationId xmlns:a16="http://schemas.microsoft.com/office/drawing/2014/main" id="{C2E0BCA2-A83F-C063-578C-494E6D6CA7D7}"/>
                    </a:ext>
                  </a:extLst>
                </p:cNvPr>
                <p:cNvCxnSpPr>
                  <a:cxnSpLocks noChangeShapeType="1"/>
                  <a:endCxn id="23" idx="3"/>
                </p:cNvCxnSpPr>
                <p:nvPr/>
              </p:nvCxnSpPr>
              <p:spPr bwMode="auto">
                <a:xfrm flipV="1">
                  <a:off x="4111937" y="1030893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Прямая соединительная линия 17432">
                  <a:extLst>
                    <a:ext uri="{FF2B5EF4-FFF2-40B4-BE49-F238E27FC236}">
                      <a16:creationId xmlns:a16="http://schemas.microsoft.com/office/drawing/2014/main" id="{B7FF1E8C-0FB1-A163-0189-8C0E344D4435}"/>
                    </a:ext>
                  </a:extLst>
                </p:cNvPr>
                <p:cNvCxnSpPr>
                  <a:cxnSpLocks noChangeShapeType="1"/>
                  <a:stCxn id="29" idx="5"/>
                  <a:endCxn id="25" idx="1"/>
                </p:cNvCxnSpPr>
                <p:nvPr/>
              </p:nvCxnSpPr>
              <p:spPr bwMode="auto">
                <a:xfrm>
                  <a:off x="4106086" y="938078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Прямая соединительная линия 17435">
                  <a:extLst>
                    <a:ext uri="{FF2B5EF4-FFF2-40B4-BE49-F238E27FC236}">
                      <a16:creationId xmlns:a16="http://schemas.microsoft.com/office/drawing/2014/main" id="{963FAAC1-820E-9E82-5214-F9AC3676452E}"/>
                    </a:ext>
                  </a:extLst>
                </p:cNvPr>
                <p:cNvCxnSpPr>
                  <a:cxnSpLocks noChangeShapeType="1"/>
                  <a:endCxn id="26" idx="1"/>
                </p:cNvCxnSpPr>
                <p:nvPr/>
              </p:nvCxnSpPr>
              <p:spPr bwMode="auto">
                <a:xfrm>
                  <a:off x="4096985" y="1166405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2" name="Группа 17448">
                <a:extLst>
                  <a:ext uri="{FF2B5EF4-FFF2-40B4-BE49-F238E27FC236}">
                    <a16:creationId xmlns:a16="http://schemas.microsoft.com/office/drawing/2014/main" id="{6C47725E-09D3-D423-F1A1-EFCD695A7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312909" y="800572"/>
                <a:ext cx="234184" cy="656628"/>
                <a:chOff x="4093530" y="802731"/>
                <a:chExt cx="191800" cy="656628"/>
              </a:xfrm>
            </p:grpSpPr>
            <p:cxnSp>
              <p:nvCxnSpPr>
                <p:cNvPr id="47" name="Прямая соединительная линия 17449">
                  <a:extLst>
                    <a:ext uri="{FF2B5EF4-FFF2-40B4-BE49-F238E27FC236}">
                      <a16:creationId xmlns:a16="http://schemas.microsoft.com/office/drawing/2014/main" id="{D21947DD-AB8A-6314-C725-E7421FA8690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7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8" name="Прямая соединительная линия 17450">
                  <a:extLst>
                    <a:ext uri="{FF2B5EF4-FFF2-40B4-BE49-F238E27FC236}">
                      <a16:creationId xmlns:a16="http://schemas.microsoft.com/office/drawing/2014/main" id="{BAE63A62-4459-7DA6-CB3D-F33B7C991C2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4651" y="809160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9" name="Прямая соединительная линия 17451">
                  <a:extLst>
                    <a:ext uri="{FF2B5EF4-FFF2-40B4-BE49-F238E27FC236}">
                      <a16:creationId xmlns:a16="http://schemas.microsoft.com/office/drawing/2014/main" id="{6813B2EB-29E7-5D8E-1903-5FE51AD1632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9904" y="1368605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0" name="Прямая соединительная линия 17452">
                  <a:extLst>
                    <a:ext uri="{FF2B5EF4-FFF2-40B4-BE49-F238E27FC236}">
                      <a16:creationId xmlns:a16="http://schemas.microsoft.com/office/drawing/2014/main" id="{1AC29E6C-383A-2CAD-E0F3-BD2CD21175D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4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Прямая соединительная линия 17453">
                  <a:extLst>
                    <a:ext uri="{FF2B5EF4-FFF2-40B4-BE49-F238E27FC236}">
                      <a16:creationId xmlns:a16="http://schemas.microsoft.com/office/drawing/2014/main" id="{A22FA419-6F56-9DED-65E3-6C352AC4B6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5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Прямая соединительная линия 17454">
                  <a:extLst>
                    <a:ext uri="{FF2B5EF4-FFF2-40B4-BE49-F238E27FC236}">
                      <a16:creationId xmlns:a16="http://schemas.microsoft.com/office/drawing/2014/main" id="{C60A3FBB-486E-F3D7-0612-B376B0417E1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7452" y="1150645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Прямая соединительная линия 17455">
                  <a:extLst>
                    <a:ext uri="{FF2B5EF4-FFF2-40B4-BE49-F238E27FC236}">
                      <a16:creationId xmlns:a16="http://schemas.microsoft.com/office/drawing/2014/main" id="{AF2E24EC-921A-90F7-7708-E04613E83A8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9837" y="802731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17456">
                  <a:extLst>
                    <a:ext uri="{FF2B5EF4-FFF2-40B4-BE49-F238E27FC236}">
                      <a16:creationId xmlns:a16="http://schemas.microsoft.com/office/drawing/2014/main" id="{1F22C03A-77DE-3D56-7D98-B574BBA3DF1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8480" y="1032177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Прямая соединительная линия 17457">
                  <a:extLst>
                    <a:ext uri="{FF2B5EF4-FFF2-40B4-BE49-F238E27FC236}">
                      <a16:creationId xmlns:a16="http://schemas.microsoft.com/office/drawing/2014/main" id="{8E65A53F-2982-DBB9-11D3-908B0F56342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2629" y="939362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Прямая соединительная линия 17458">
                  <a:extLst>
                    <a:ext uri="{FF2B5EF4-FFF2-40B4-BE49-F238E27FC236}">
                      <a16:creationId xmlns:a16="http://schemas.microsoft.com/office/drawing/2014/main" id="{54383F4C-32A2-4718-A936-DB22FC82EAC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93530" y="1167689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3" name="Овал 5">
                <a:extLst>
                  <a:ext uri="{FF2B5EF4-FFF2-40B4-BE49-F238E27FC236}">
                    <a16:creationId xmlns:a16="http://schemas.microsoft.com/office/drawing/2014/main" id="{DAFF172E-3D64-CB2E-5BAC-2DF5CD6D3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93870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4" name="Овал 4">
                <a:extLst>
                  <a:ext uri="{FF2B5EF4-FFF2-40B4-BE49-F238E27FC236}">
                    <a16:creationId xmlns:a16="http://schemas.microsoft.com/office/drawing/2014/main" id="{AC6CB497-B462-9847-BC09-420CF475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70926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5" name="Овал 11">
                <a:extLst>
                  <a:ext uri="{FF2B5EF4-FFF2-40B4-BE49-F238E27FC236}">
                    <a16:creationId xmlns:a16="http://schemas.microsoft.com/office/drawing/2014/main" id="{67E360A7-AE01-D296-5F7A-AD898EB6C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181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Овал 12">
                <a:extLst>
                  <a:ext uri="{FF2B5EF4-FFF2-40B4-BE49-F238E27FC236}">
                    <a16:creationId xmlns:a16="http://schemas.microsoft.com/office/drawing/2014/main" id="{3992099E-4EF6-2A7F-0550-FFE62697D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404075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7" name="Овал 14">
                <a:extLst>
                  <a:ext uri="{FF2B5EF4-FFF2-40B4-BE49-F238E27FC236}">
                    <a16:creationId xmlns:a16="http://schemas.microsoft.com/office/drawing/2014/main" id="{8E9F6E27-3F2E-C1C4-412C-1E3A9FA0D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688" y="106665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15D0A8B6-723A-426D-A68C-170FA1AC4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8831" y="849445"/>
                <a:ext cx="108049" cy="538329"/>
                <a:chOff x="4523597" y="847178"/>
                <a:chExt cx="108049" cy="538329"/>
              </a:xfrm>
            </p:grpSpPr>
            <p:sp>
              <p:nvSpPr>
                <p:cNvPr id="45" name="Овал 13">
                  <a:extLst>
                    <a:ext uri="{FF2B5EF4-FFF2-40B4-BE49-F238E27FC236}">
                      <a16:creationId xmlns:a16="http://schemas.microsoft.com/office/drawing/2014/main" id="{AAE741F5-F2CE-E5DA-5D45-EDB6B5DF6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6" name="Овал 15">
                  <a:extLst>
                    <a:ext uri="{FF2B5EF4-FFF2-40B4-BE49-F238E27FC236}">
                      <a16:creationId xmlns:a16="http://schemas.microsoft.com/office/drawing/2014/main" id="{565F8A71-99BE-33E6-6363-0613B6BEE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597" y="1277507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29" name="Овал 16">
                <a:extLst>
                  <a:ext uri="{FF2B5EF4-FFF2-40B4-BE49-F238E27FC236}">
                    <a16:creationId xmlns:a16="http://schemas.microsoft.com/office/drawing/2014/main" id="{5591D6CF-F360-D2FB-4F26-374545C5E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845894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0" name="Овал 17">
                <a:extLst>
                  <a:ext uri="{FF2B5EF4-FFF2-40B4-BE49-F238E27FC236}">
                    <a16:creationId xmlns:a16="http://schemas.microsoft.com/office/drawing/2014/main" id="{0CEDB3C9-0C2B-AEE4-82FB-D9CB153AF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128045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1" name="Овал 18">
                <a:extLst>
                  <a:ext uri="{FF2B5EF4-FFF2-40B4-BE49-F238E27FC236}">
                    <a16:creationId xmlns:a16="http://schemas.microsoft.com/office/drawing/2014/main" id="{4F806003-C641-76A6-6982-13888BE74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924" y="1073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32" name="Группа 20">
                <a:extLst>
                  <a:ext uri="{FF2B5EF4-FFF2-40B4-BE49-F238E27FC236}">
                    <a16:creationId xmlns:a16="http://schemas.microsoft.com/office/drawing/2014/main" id="{C1B22938-B1A7-E679-FDDB-172A8D3FC2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19" y="849445"/>
                <a:ext cx="108000" cy="537535"/>
                <a:chOff x="4523646" y="847178"/>
                <a:chExt cx="108000" cy="537535"/>
              </a:xfrm>
            </p:grpSpPr>
            <p:sp>
              <p:nvSpPr>
                <p:cNvPr id="43" name="Овал 21">
                  <a:extLst>
                    <a:ext uri="{FF2B5EF4-FFF2-40B4-BE49-F238E27FC236}">
                      <a16:creationId xmlns:a16="http://schemas.microsoft.com/office/drawing/2014/main" id="{DD298213-9844-9A3D-7465-525A933EC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4" name="Овал 22">
                  <a:extLst>
                    <a:ext uri="{FF2B5EF4-FFF2-40B4-BE49-F238E27FC236}">
                      <a16:creationId xmlns:a16="http://schemas.microsoft.com/office/drawing/2014/main" id="{5D248830-8D58-0AA8-83AC-6E534BF08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1276713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33" name="Овал 23">
                <a:extLst>
                  <a:ext uri="{FF2B5EF4-FFF2-40B4-BE49-F238E27FC236}">
                    <a16:creationId xmlns:a16="http://schemas.microsoft.com/office/drawing/2014/main" id="{2BC0597A-7AAC-69A9-7F67-E70838400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819" y="106975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34" name="Прямая соединительная линия 30">
                <a:extLst>
                  <a:ext uri="{FF2B5EF4-FFF2-40B4-BE49-F238E27FC236}">
                    <a16:creationId xmlns:a16="http://schemas.microsoft.com/office/drawing/2014/main" id="{7E5143DD-F722-B740-E624-BB1CECA2095B}"/>
                  </a:ext>
                </a:extLst>
              </p:cNvPr>
              <p:cNvCxnSpPr>
                <a:cxnSpLocks noChangeShapeType="1"/>
                <a:endCxn id="29" idx="2"/>
              </p:cNvCxnSpPr>
              <p:nvPr/>
            </p:nvCxnSpPr>
            <p:spPr bwMode="auto">
              <a:xfrm>
                <a:off x="3892086" y="899894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5" name="Прямая соединительная линия 17407">
                <a:extLst>
                  <a:ext uri="{FF2B5EF4-FFF2-40B4-BE49-F238E27FC236}">
                    <a16:creationId xmlns:a16="http://schemas.microsoft.com/office/drawing/2014/main" id="{2D7DC9F1-194E-E8ED-F1B5-D532BDB0726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84108" y="113526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6" name="Прямая соединительная линия 17408">
                <a:extLst>
                  <a:ext uri="{FF2B5EF4-FFF2-40B4-BE49-F238E27FC236}">
                    <a16:creationId xmlns:a16="http://schemas.microsoft.com/office/drawing/2014/main" id="{8E2B15A1-CAFB-AAC3-8999-90A45A11F24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92086" y="133522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7" name="Прямая соединительная линия 17409">
                <a:extLst>
                  <a:ext uri="{FF2B5EF4-FFF2-40B4-BE49-F238E27FC236}">
                    <a16:creationId xmlns:a16="http://schemas.microsoft.com/office/drawing/2014/main" id="{39AD41F7-AEC0-0821-BCF8-0FA3AF04E9F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905636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8" name="Прямая соединительная линия 17411">
                <a:extLst>
                  <a:ext uri="{FF2B5EF4-FFF2-40B4-BE49-F238E27FC236}">
                    <a16:creationId xmlns:a16="http://schemas.microsoft.com/office/drawing/2014/main" id="{DCF7C50E-D0F8-77A9-70D9-6B989C1958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11243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9" name="Прямая соединительная линия 17412">
                <a:extLst>
                  <a:ext uri="{FF2B5EF4-FFF2-40B4-BE49-F238E27FC236}">
                    <a16:creationId xmlns:a16="http://schemas.microsoft.com/office/drawing/2014/main" id="{6E44BC2C-F9AB-A68D-1892-6E201EDE6F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6819" y="13329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0" name="Прямая соединительная линия 17413">
                <a:extLst>
                  <a:ext uri="{FF2B5EF4-FFF2-40B4-BE49-F238E27FC236}">
                    <a16:creationId xmlns:a16="http://schemas.microsoft.com/office/drawing/2014/main" id="{AF2FCA19-78C8-39A2-49A1-007152E22E5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8515" y="906952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1" name="Прямая соединительная линия 17415">
                <a:extLst>
                  <a:ext uri="{FF2B5EF4-FFF2-40B4-BE49-F238E27FC236}">
                    <a16:creationId xmlns:a16="http://schemas.microsoft.com/office/drawing/2014/main" id="{6D419618-8167-CFC6-706F-8590C2AD29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1" y="1123610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2" name="Прямая соединительная линия 17416">
                <a:extLst>
                  <a:ext uri="{FF2B5EF4-FFF2-40B4-BE49-F238E27FC236}">
                    <a16:creationId xmlns:a16="http://schemas.microsoft.com/office/drawing/2014/main" id="{881B3E0D-716C-7751-078C-D03A826ED8A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0" y="1333925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CE8C34DB-58AF-EB46-D838-C5FA05114039}"/>
              </a:ext>
            </a:extLst>
          </p:cNvPr>
          <p:cNvCxnSpPr>
            <a:cxnSpLocks/>
          </p:cNvCxnSpPr>
          <p:nvPr/>
        </p:nvCxnSpPr>
        <p:spPr>
          <a:xfrm flipV="1">
            <a:off x="5373167" y="799630"/>
            <a:ext cx="0" cy="567117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11F76-3D7E-511B-ACB8-0707B504C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2864B4-6B80-43A6-8660-1D3BC77E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5</a:t>
            </a:fld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2DD6E7-618F-79CE-825A-81F2A9783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3195801" y="5077913"/>
            <a:ext cx="1913776" cy="178008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CA5ADA1-8EB1-F7F1-6741-E4DAD364EB00}"/>
              </a:ext>
            </a:extLst>
          </p:cNvPr>
          <p:cNvSpPr txBox="1">
            <a:spLocks/>
          </p:cNvSpPr>
          <p:nvPr/>
        </p:nvSpPr>
        <p:spPr>
          <a:xfrm>
            <a:off x="336186" y="535456"/>
            <a:ext cx="4036384" cy="48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Лицензии и сертификаты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5156971-111D-30FA-08C3-7FCB60ED7FCE}"/>
              </a:ext>
            </a:extLst>
          </p:cNvPr>
          <p:cNvSpPr txBox="1"/>
          <p:nvPr/>
        </p:nvSpPr>
        <p:spPr>
          <a:xfrm>
            <a:off x="328358" y="1167433"/>
            <a:ext cx="4757021" cy="1436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Свидетельство об официальной регистрации программы для ЭВМ № 2023619458 (11.05.2023 г.)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Свидетельство на товарный знак PHOTOMOD № 174835 (7.05.1999)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7488">
            <a:extLst>
              <a:ext uri="{FF2B5EF4-FFF2-40B4-BE49-F238E27FC236}">
                <a16:creationId xmlns:a16="http://schemas.microsoft.com/office/drawing/2014/main" id="{4269EFF0-CF3F-8C47-343A-8C5BFE6808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651" y="4870401"/>
            <a:ext cx="2555604" cy="1893317"/>
            <a:chOff x="3884108" y="709263"/>
            <a:chExt cx="1084527" cy="802812"/>
          </a:xfrm>
        </p:grpSpPr>
        <p:cxnSp>
          <p:nvCxnSpPr>
            <p:cNvPr id="14" name="Прямая соединительная линия 17473">
              <a:extLst>
                <a:ext uri="{FF2B5EF4-FFF2-40B4-BE49-F238E27FC236}">
                  <a16:creationId xmlns:a16="http://schemas.microsoft.com/office/drawing/2014/main" id="{40CA63D3-278A-6427-A429-140B24180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3017" y="1157368"/>
              <a:ext cx="145924" cy="144179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grpSp>
          <p:nvGrpSpPr>
            <p:cNvPr id="15" name="Группа 17486">
              <a:extLst>
                <a:ext uri="{FF2B5EF4-FFF2-40B4-BE49-F238E27FC236}">
                  <a16:creationId xmlns:a16="http://schemas.microsoft.com/office/drawing/2014/main" id="{79FB6EB8-B0B2-1A25-AB7D-0BECBBAFD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08" y="709263"/>
              <a:ext cx="1084527" cy="802812"/>
              <a:chOff x="3884108" y="709263"/>
              <a:chExt cx="1084527" cy="802812"/>
            </a:xfrm>
          </p:grpSpPr>
          <p:cxnSp>
            <p:nvCxnSpPr>
              <p:cNvPr id="16" name="Прямая соединительная линия 17483">
                <a:extLst>
                  <a:ext uri="{FF2B5EF4-FFF2-40B4-BE49-F238E27FC236}">
                    <a16:creationId xmlns:a16="http://schemas.microsoft.com/office/drawing/2014/main" id="{13C2E032-3B82-FB47-0D80-FFE24A5777AE}"/>
                  </a:ext>
                </a:extLst>
              </p:cNvPr>
              <p:cNvCxnSpPr>
                <a:cxnSpLocks noChangeShapeType="1"/>
                <a:stCxn id="44" idx="5"/>
              </p:cNvCxnSpPr>
              <p:nvPr/>
            </p:nvCxnSpPr>
            <p:spPr bwMode="auto">
              <a:xfrm flipH="1" flipV="1">
                <a:off x="4572937" y="955150"/>
                <a:ext cx="258066" cy="41601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7" name="Прямая соединительная линия 17475">
                <a:extLst>
                  <a:ext uri="{FF2B5EF4-FFF2-40B4-BE49-F238E27FC236}">
                    <a16:creationId xmlns:a16="http://schemas.microsoft.com/office/drawing/2014/main" id="{9DBA1A3A-1ABC-08A0-D4F0-87C4A7C7D8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4888" y="9273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8" name="Прямая соединительная линия 17478">
                <a:extLst>
                  <a:ext uri="{FF2B5EF4-FFF2-40B4-BE49-F238E27FC236}">
                    <a16:creationId xmlns:a16="http://schemas.microsoft.com/office/drawing/2014/main" id="{F16B0331-82BF-140F-7EB7-285C40674995}"/>
                  </a:ext>
                </a:extLst>
              </p:cNvPr>
              <p:cNvCxnSpPr>
                <a:cxnSpLocks noChangeShapeType="1"/>
                <a:stCxn id="46" idx="3"/>
                <a:endCxn id="43" idx="7"/>
              </p:cNvCxnSpPr>
              <p:nvPr/>
            </p:nvCxnSpPr>
            <p:spPr bwMode="auto">
              <a:xfrm flipV="1">
                <a:off x="4534647" y="865261"/>
                <a:ext cx="296356" cy="50669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9" name="Прямая соединительная линия 17477">
                <a:extLst>
                  <a:ext uri="{FF2B5EF4-FFF2-40B4-BE49-F238E27FC236}">
                    <a16:creationId xmlns:a16="http://schemas.microsoft.com/office/drawing/2014/main" id="{50EE2FF1-ADD7-D833-D47E-6BAFFE0712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9774" y="11438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0" name="Прямая соединительная линия 17471">
                <a:extLst>
                  <a:ext uri="{FF2B5EF4-FFF2-40B4-BE49-F238E27FC236}">
                    <a16:creationId xmlns:a16="http://schemas.microsoft.com/office/drawing/2014/main" id="{57A0593E-EBFC-6C8E-D8B2-FC8FC3126007}"/>
                  </a:ext>
                </a:extLst>
              </p:cNvPr>
              <p:cNvCxnSpPr>
                <a:cxnSpLocks noChangeShapeType="1"/>
                <a:endCxn id="33" idx="1"/>
              </p:cNvCxnSpPr>
              <p:nvPr/>
            </p:nvCxnSpPr>
            <p:spPr bwMode="auto">
              <a:xfrm>
                <a:off x="4608711" y="941389"/>
                <a:ext cx="145924" cy="14417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21" name="Группа 17447">
                <a:extLst>
                  <a:ext uri="{FF2B5EF4-FFF2-40B4-BE49-F238E27FC236}">
                    <a16:creationId xmlns:a16="http://schemas.microsoft.com/office/drawing/2014/main" id="{A6D6B00E-B021-EF6E-3CC3-EBD083818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6018" y="801447"/>
                <a:ext cx="191403" cy="656628"/>
                <a:chOff x="4096018" y="801447"/>
                <a:chExt cx="191403" cy="656628"/>
              </a:xfrm>
            </p:grpSpPr>
            <p:cxnSp>
              <p:nvCxnSpPr>
                <p:cNvPr id="58" name="Прямая соединительная линия 17446">
                  <a:extLst>
                    <a:ext uri="{FF2B5EF4-FFF2-40B4-BE49-F238E27FC236}">
                      <a16:creationId xmlns:a16="http://schemas.microsoft.com/office/drawing/2014/main" id="{FE4979E0-6519-B0BA-E0D7-D2CD0B8A41F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8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9" name="Прямая соединительная линия 17439">
                  <a:extLst>
                    <a:ext uri="{FF2B5EF4-FFF2-40B4-BE49-F238E27FC236}">
                      <a16:creationId xmlns:a16="http://schemas.microsoft.com/office/drawing/2014/main" id="{4C9E0FFB-7887-C0DB-C0D3-8C33CF66C159}"/>
                    </a:ext>
                  </a:extLst>
                </p:cNvPr>
                <p:cNvCxnSpPr>
                  <a:cxnSpLocks noChangeShapeType="1"/>
                  <a:stCxn id="31" idx="7"/>
                </p:cNvCxnSpPr>
                <p:nvPr/>
              </p:nvCxnSpPr>
              <p:spPr bwMode="auto">
                <a:xfrm flipV="1">
                  <a:off x="4098108" y="807876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0" name="Прямая соединительная линия 17425">
                  <a:extLst>
                    <a:ext uri="{FF2B5EF4-FFF2-40B4-BE49-F238E27FC236}">
                      <a16:creationId xmlns:a16="http://schemas.microsoft.com/office/drawing/2014/main" id="{AB8D1EA1-05B6-B9BA-84A3-99A26203FBCE}"/>
                    </a:ext>
                  </a:extLst>
                </p:cNvPr>
                <p:cNvCxnSpPr>
                  <a:cxnSpLocks noChangeShapeType="1"/>
                  <a:endCxn id="26" idx="2"/>
                </p:cNvCxnSpPr>
                <p:nvPr/>
              </p:nvCxnSpPr>
              <p:spPr bwMode="auto">
                <a:xfrm>
                  <a:off x="4113360" y="1367321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Прямая соединительная линия 17431">
                  <a:extLst>
                    <a:ext uri="{FF2B5EF4-FFF2-40B4-BE49-F238E27FC236}">
                      <a16:creationId xmlns:a16="http://schemas.microsoft.com/office/drawing/2014/main" id="{86124DB2-FE08-5092-90A3-5976E0E45C0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6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2" name="Прямая соединительная линия 17417">
                  <a:extLst>
                    <a:ext uri="{FF2B5EF4-FFF2-40B4-BE49-F238E27FC236}">
                      <a16:creationId xmlns:a16="http://schemas.microsoft.com/office/drawing/2014/main" id="{084BD7C0-7A42-EECF-B887-06FB79D6668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7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Прямая соединительная линия 17424">
                  <a:extLst>
                    <a:ext uri="{FF2B5EF4-FFF2-40B4-BE49-F238E27FC236}">
                      <a16:creationId xmlns:a16="http://schemas.microsoft.com/office/drawing/2014/main" id="{2184E523-84E0-15F8-C34C-F2B1DBAE782F}"/>
                    </a:ext>
                  </a:extLst>
                </p:cNvPr>
                <p:cNvCxnSpPr>
                  <a:cxnSpLocks noChangeShapeType="1"/>
                  <a:endCxn id="25" idx="2"/>
                </p:cNvCxnSpPr>
                <p:nvPr/>
              </p:nvCxnSpPr>
              <p:spPr bwMode="auto">
                <a:xfrm>
                  <a:off x="4110909" y="1149361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Прямая соединительная линия 17426">
                  <a:extLst>
                    <a:ext uri="{FF2B5EF4-FFF2-40B4-BE49-F238E27FC236}">
                      <a16:creationId xmlns:a16="http://schemas.microsoft.com/office/drawing/2014/main" id="{E72062D8-968E-D312-987D-0D55DD65BBD6}"/>
                    </a:ext>
                  </a:extLst>
                </p:cNvPr>
                <p:cNvCxnSpPr>
                  <a:cxnSpLocks noChangeShapeType="1"/>
                  <a:endCxn id="24" idx="3"/>
                </p:cNvCxnSpPr>
                <p:nvPr/>
              </p:nvCxnSpPr>
              <p:spPr bwMode="auto">
                <a:xfrm flipV="1">
                  <a:off x="4113294" y="801447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Прямая соединительная линия 17430">
                  <a:extLst>
                    <a:ext uri="{FF2B5EF4-FFF2-40B4-BE49-F238E27FC236}">
                      <a16:creationId xmlns:a16="http://schemas.microsoft.com/office/drawing/2014/main" id="{0D3BCF13-B973-59CB-1A9B-59365DF74D5E}"/>
                    </a:ext>
                  </a:extLst>
                </p:cNvPr>
                <p:cNvCxnSpPr>
                  <a:cxnSpLocks noChangeShapeType="1"/>
                  <a:endCxn id="23" idx="3"/>
                </p:cNvCxnSpPr>
                <p:nvPr/>
              </p:nvCxnSpPr>
              <p:spPr bwMode="auto">
                <a:xfrm flipV="1">
                  <a:off x="4111937" y="1030893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Прямая соединительная линия 17432">
                  <a:extLst>
                    <a:ext uri="{FF2B5EF4-FFF2-40B4-BE49-F238E27FC236}">
                      <a16:creationId xmlns:a16="http://schemas.microsoft.com/office/drawing/2014/main" id="{9732294B-C8CD-2023-69E4-C2435477A2C7}"/>
                    </a:ext>
                  </a:extLst>
                </p:cNvPr>
                <p:cNvCxnSpPr>
                  <a:cxnSpLocks noChangeShapeType="1"/>
                  <a:stCxn id="29" idx="5"/>
                  <a:endCxn id="25" idx="1"/>
                </p:cNvCxnSpPr>
                <p:nvPr/>
              </p:nvCxnSpPr>
              <p:spPr bwMode="auto">
                <a:xfrm>
                  <a:off x="4106086" y="938078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Прямая соединительная линия 17435">
                  <a:extLst>
                    <a:ext uri="{FF2B5EF4-FFF2-40B4-BE49-F238E27FC236}">
                      <a16:creationId xmlns:a16="http://schemas.microsoft.com/office/drawing/2014/main" id="{40E99B5D-48B6-5E1F-6955-E75C016B0BD1}"/>
                    </a:ext>
                  </a:extLst>
                </p:cNvPr>
                <p:cNvCxnSpPr>
                  <a:cxnSpLocks noChangeShapeType="1"/>
                  <a:endCxn id="26" idx="1"/>
                </p:cNvCxnSpPr>
                <p:nvPr/>
              </p:nvCxnSpPr>
              <p:spPr bwMode="auto">
                <a:xfrm>
                  <a:off x="4096985" y="1166405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2" name="Группа 17448">
                <a:extLst>
                  <a:ext uri="{FF2B5EF4-FFF2-40B4-BE49-F238E27FC236}">
                    <a16:creationId xmlns:a16="http://schemas.microsoft.com/office/drawing/2014/main" id="{D7E2EC3E-9397-36AE-509A-AE9BEB05C1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312909" y="800572"/>
                <a:ext cx="234184" cy="656628"/>
                <a:chOff x="4093530" y="802731"/>
                <a:chExt cx="191800" cy="656628"/>
              </a:xfrm>
            </p:grpSpPr>
            <p:cxnSp>
              <p:nvCxnSpPr>
                <p:cNvPr id="47" name="Прямая соединительная линия 17449">
                  <a:extLst>
                    <a:ext uri="{FF2B5EF4-FFF2-40B4-BE49-F238E27FC236}">
                      <a16:creationId xmlns:a16="http://schemas.microsoft.com/office/drawing/2014/main" id="{6A9E2C89-298E-D72C-95DF-AA8EE5E0D7F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7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8" name="Прямая соединительная линия 17450">
                  <a:extLst>
                    <a:ext uri="{FF2B5EF4-FFF2-40B4-BE49-F238E27FC236}">
                      <a16:creationId xmlns:a16="http://schemas.microsoft.com/office/drawing/2014/main" id="{D76AD5D0-A524-94A3-6A55-063CF4585DF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4651" y="809160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9" name="Прямая соединительная линия 17451">
                  <a:extLst>
                    <a:ext uri="{FF2B5EF4-FFF2-40B4-BE49-F238E27FC236}">
                      <a16:creationId xmlns:a16="http://schemas.microsoft.com/office/drawing/2014/main" id="{3D4D9284-7A87-F0E7-A233-4DD5300F02B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9904" y="1368605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0" name="Прямая соединительная линия 17452">
                  <a:extLst>
                    <a:ext uri="{FF2B5EF4-FFF2-40B4-BE49-F238E27FC236}">
                      <a16:creationId xmlns:a16="http://schemas.microsoft.com/office/drawing/2014/main" id="{45645CFB-E9E4-D8BF-D50F-A589F12F10F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4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Прямая соединительная линия 17453">
                  <a:extLst>
                    <a:ext uri="{FF2B5EF4-FFF2-40B4-BE49-F238E27FC236}">
                      <a16:creationId xmlns:a16="http://schemas.microsoft.com/office/drawing/2014/main" id="{AC84FF5B-62A7-4A17-696D-A6C014FACC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5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Прямая соединительная линия 17454">
                  <a:extLst>
                    <a:ext uri="{FF2B5EF4-FFF2-40B4-BE49-F238E27FC236}">
                      <a16:creationId xmlns:a16="http://schemas.microsoft.com/office/drawing/2014/main" id="{AA6B9118-86ED-9933-F2B9-BC72ECE6D9D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7452" y="1150645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Прямая соединительная линия 17455">
                  <a:extLst>
                    <a:ext uri="{FF2B5EF4-FFF2-40B4-BE49-F238E27FC236}">
                      <a16:creationId xmlns:a16="http://schemas.microsoft.com/office/drawing/2014/main" id="{EC39ED88-A185-A161-B490-CA22CCAA75C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9837" y="802731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17456">
                  <a:extLst>
                    <a:ext uri="{FF2B5EF4-FFF2-40B4-BE49-F238E27FC236}">
                      <a16:creationId xmlns:a16="http://schemas.microsoft.com/office/drawing/2014/main" id="{9DF90C5E-6187-6552-537E-051AD47A0C7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8480" y="1032177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Прямая соединительная линия 17457">
                  <a:extLst>
                    <a:ext uri="{FF2B5EF4-FFF2-40B4-BE49-F238E27FC236}">
                      <a16:creationId xmlns:a16="http://schemas.microsoft.com/office/drawing/2014/main" id="{2DC351EF-21D8-E456-34DC-FC7642FC8CE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2629" y="939362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Прямая соединительная линия 17458">
                  <a:extLst>
                    <a:ext uri="{FF2B5EF4-FFF2-40B4-BE49-F238E27FC236}">
                      <a16:creationId xmlns:a16="http://schemas.microsoft.com/office/drawing/2014/main" id="{D50F6CE4-A303-0A56-B410-8C45A93E5D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93530" y="1167689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3" name="Овал 5">
                <a:extLst>
                  <a:ext uri="{FF2B5EF4-FFF2-40B4-BE49-F238E27FC236}">
                    <a16:creationId xmlns:a16="http://schemas.microsoft.com/office/drawing/2014/main" id="{3F4047B3-63AF-E2B5-F889-3A104CE0F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93870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4" name="Овал 4">
                <a:extLst>
                  <a:ext uri="{FF2B5EF4-FFF2-40B4-BE49-F238E27FC236}">
                    <a16:creationId xmlns:a16="http://schemas.microsoft.com/office/drawing/2014/main" id="{1F207D6D-2A76-9882-1891-EC8788F31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70926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5" name="Овал 11">
                <a:extLst>
                  <a:ext uri="{FF2B5EF4-FFF2-40B4-BE49-F238E27FC236}">
                    <a16:creationId xmlns:a16="http://schemas.microsoft.com/office/drawing/2014/main" id="{62B72836-6F40-40DF-0311-58F0A506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181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Овал 12">
                <a:extLst>
                  <a:ext uri="{FF2B5EF4-FFF2-40B4-BE49-F238E27FC236}">
                    <a16:creationId xmlns:a16="http://schemas.microsoft.com/office/drawing/2014/main" id="{710E1B87-ABDB-BE81-AB67-9687E0737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404075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7" name="Овал 14">
                <a:extLst>
                  <a:ext uri="{FF2B5EF4-FFF2-40B4-BE49-F238E27FC236}">
                    <a16:creationId xmlns:a16="http://schemas.microsoft.com/office/drawing/2014/main" id="{A2C36D3B-A61B-F53B-672E-FB6F18C32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688" y="106665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AFDEDF7D-BB34-EAC0-E090-0EE4FCC20A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8831" y="849445"/>
                <a:ext cx="108049" cy="538329"/>
                <a:chOff x="4523597" y="847178"/>
                <a:chExt cx="108049" cy="538329"/>
              </a:xfrm>
            </p:grpSpPr>
            <p:sp>
              <p:nvSpPr>
                <p:cNvPr id="45" name="Овал 13">
                  <a:extLst>
                    <a:ext uri="{FF2B5EF4-FFF2-40B4-BE49-F238E27FC236}">
                      <a16:creationId xmlns:a16="http://schemas.microsoft.com/office/drawing/2014/main" id="{0959F3EE-8EB0-0160-7211-803C6006B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6" name="Овал 15">
                  <a:extLst>
                    <a:ext uri="{FF2B5EF4-FFF2-40B4-BE49-F238E27FC236}">
                      <a16:creationId xmlns:a16="http://schemas.microsoft.com/office/drawing/2014/main" id="{8FD8D718-14EE-3B69-D21C-692FC7E0E9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597" y="1277507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29" name="Овал 16">
                <a:extLst>
                  <a:ext uri="{FF2B5EF4-FFF2-40B4-BE49-F238E27FC236}">
                    <a16:creationId xmlns:a16="http://schemas.microsoft.com/office/drawing/2014/main" id="{827D02D7-BC46-1D70-CCBF-71242F2FC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845894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0" name="Овал 17">
                <a:extLst>
                  <a:ext uri="{FF2B5EF4-FFF2-40B4-BE49-F238E27FC236}">
                    <a16:creationId xmlns:a16="http://schemas.microsoft.com/office/drawing/2014/main" id="{70331E2F-53BF-F5D6-752B-03B685B40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128045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1" name="Овал 18">
                <a:extLst>
                  <a:ext uri="{FF2B5EF4-FFF2-40B4-BE49-F238E27FC236}">
                    <a16:creationId xmlns:a16="http://schemas.microsoft.com/office/drawing/2014/main" id="{E313F6BF-D27A-DB30-2606-3E9FB5137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924" y="1073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32" name="Группа 20">
                <a:extLst>
                  <a:ext uri="{FF2B5EF4-FFF2-40B4-BE49-F238E27FC236}">
                    <a16:creationId xmlns:a16="http://schemas.microsoft.com/office/drawing/2014/main" id="{9AE0E5DA-0A8C-937B-EE11-D4E214F869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19" y="849445"/>
                <a:ext cx="108000" cy="537535"/>
                <a:chOff x="4523646" y="847178"/>
                <a:chExt cx="108000" cy="537535"/>
              </a:xfrm>
            </p:grpSpPr>
            <p:sp>
              <p:nvSpPr>
                <p:cNvPr id="43" name="Овал 21">
                  <a:extLst>
                    <a:ext uri="{FF2B5EF4-FFF2-40B4-BE49-F238E27FC236}">
                      <a16:creationId xmlns:a16="http://schemas.microsoft.com/office/drawing/2014/main" id="{674FCA83-6531-44E7-5B49-362469A3A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4" name="Овал 22">
                  <a:extLst>
                    <a:ext uri="{FF2B5EF4-FFF2-40B4-BE49-F238E27FC236}">
                      <a16:creationId xmlns:a16="http://schemas.microsoft.com/office/drawing/2014/main" id="{FF4ABE82-045D-7914-7999-D06776A96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1276713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33" name="Овал 23">
                <a:extLst>
                  <a:ext uri="{FF2B5EF4-FFF2-40B4-BE49-F238E27FC236}">
                    <a16:creationId xmlns:a16="http://schemas.microsoft.com/office/drawing/2014/main" id="{5A8D7290-5E7D-24E4-BD7A-F2EDEC00D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819" y="106975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34" name="Прямая соединительная линия 30">
                <a:extLst>
                  <a:ext uri="{FF2B5EF4-FFF2-40B4-BE49-F238E27FC236}">
                    <a16:creationId xmlns:a16="http://schemas.microsoft.com/office/drawing/2014/main" id="{69E9AE7F-0BA9-E329-CF8C-A48F417F6423}"/>
                  </a:ext>
                </a:extLst>
              </p:cNvPr>
              <p:cNvCxnSpPr>
                <a:cxnSpLocks noChangeShapeType="1"/>
                <a:endCxn id="29" idx="2"/>
              </p:cNvCxnSpPr>
              <p:nvPr/>
            </p:nvCxnSpPr>
            <p:spPr bwMode="auto">
              <a:xfrm>
                <a:off x="3892086" y="899894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5" name="Прямая соединительная линия 17407">
                <a:extLst>
                  <a:ext uri="{FF2B5EF4-FFF2-40B4-BE49-F238E27FC236}">
                    <a16:creationId xmlns:a16="http://schemas.microsoft.com/office/drawing/2014/main" id="{CFEB8AE1-CF74-CA00-F621-9229E11DA19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84108" y="113526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6" name="Прямая соединительная линия 17408">
                <a:extLst>
                  <a:ext uri="{FF2B5EF4-FFF2-40B4-BE49-F238E27FC236}">
                    <a16:creationId xmlns:a16="http://schemas.microsoft.com/office/drawing/2014/main" id="{91D77A81-EC01-70E5-8978-45B2069E09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92086" y="133522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7" name="Прямая соединительная линия 17409">
                <a:extLst>
                  <a:ext uri="{FF2B5EF4-FFF2-40B4-BE49-F238E27FC236}">
                    <a16:creationId xmlns:a16="http://schemas.microsoft.com/office/drawing/2014/main" id="{9E75138E-A831-14B6-381B-DA1FA1CDA3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905636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8" name="Прямая соединительная линия 17411">
                <a:extLst>
                  <a:ext uri="{FF2B5EF4-FFF2-40B4-BE49-F238E27FC236}">
                    <a16:creationId xmlns:a16="http://schemas.microsoft.com/office/drawing/2014/main" id="{6653C656-7018-AB7C-22D7-AD6024222F5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11243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9" name="Прямая соединительная линия 17412">
                <a:extLst>
                  <a:ext uri="{FF2B5EF4-FFF2-40B4-BE49-F238E27FC236}">
                    <a16:creationId xmlns:a16="http://schemas.microsoft.com/office/drawing/2014/main" id="{1C1FEE28-E001-B641-F5B5-A6D83098DC8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6819" y="13329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0" name="Прямая соединительная линия 17413">
                <a:extLst>
                  <a:ext uri="{FF2B5EF4-FFF2-40B4-BE49-F238E27FC236}">
                    <a16:creationId xmlns:a16="http://schemas.microsoft.com/office/drawing/2014/main" id="{5B193AC6-6773-B8F7-BF8F-960A81A0D7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8515" y="906952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1" name="Прямая соединительная линия 17415">
                <a:extLst>
                  <a:ext uri="{FF2B5EF4-FFF2-40B4-BE49-F238E27FC236}">
                    <a16:creationId xmlns:a16="http://schemas.microsoft.com/office/drawing/2014/main" id="{98DC38A0-6C43-0626-27CB-30F6C9CA08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1" y="1123610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2" name="Прямая соединительная линия 17416">
                <a:extLst>
                  <a:ext uri="{FF2B5EF4-FFF2-40B4-BE49-F238E27FC236}">
                    <a16:creationId xmlns:a16="http://schemas.microsoft.com/office/drawing/2014/main" id="{4B3C8346-563D-B21F-7723-71B7543EA8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0" y="1333925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6065BFDA-0D7B-349E-20D4-4FFFE5AE2BA3}"/>
              </a:ext>
            </a:extLst>
          </p:cNvPr>
          <p:cNvCxnSpPr>
            <a:cxnSpLocks/>
          </p:cNvCxnSpPr>
          <p:nvPr/>
        </p:nvCxnSpPr>
        <p:spPr>
          <a:xfrm flipV="1">
            <a:off x="5373167" y="799630"/>
            <a:ext cx="0" cy="567117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B360E3-D103-FAFC-17C4-3DAAF8401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2" t="3889" r="32084" b="4074"/>
          <a:stretch/>
        </p:blipFill>
        <p:spPr>
          <a:xfrm>
            <a:off x="5984741" y="779583"/>
            <a:ext cx="4036384" cy="586574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58756D0-95BD-6A01-D5DF-94717E3678BD}"/>
              </a:ext>
            </a:extLst>
          </p:cNvPr>
          <p:cNvSpPr txBox="1">
            <a:spLocks/>
          </p:cNvSpPr>
          <p:nvPr/>
        </p:nvSpPr>
        <p:spPr>
          <a:xfrm>
            <a:off x="331519" y="2825732"/>
            <a:ext cx="4036384" cy="456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Разработано при поддержке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73BE6EB-44C5-95F1-CEA0-BB21FBC149F9}"/>
              </a:ext>
            </a:extLst>
          </p:cNvPr>
          <p:cNvSpPr txBox="1"/>
          <p:nvPr/>
        </p:nvSpPr>
        <p:spPr>
          <a:xfrm>
            <a:off x="352556" y="3339981"/>
            <a:ext cx="4757021" cy="1436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Фонда содействия инновациям, в рамках федерального проекта «Искусственный интеллект» национальной программы «Цифровая экономика Российской Федерации»</a:t>
            </a:r>
          </a:p>
        </p:txBody>
      </p:sp>
    </p:spTree>
    <p:extLst>
      <p:ext uri="{BB962C8B-B14F-4D97-AF65-F5344CB8AC3E}">
        <p14:creationId xmlns:p14="http://schemas.microsoft.com/office/powerpoint/2010/main" val="1214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84BF8-4955-8D31-175F-B4A526C9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AB8796-AAED-FB09-6282-C969EA8F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6</a:t>
            </a:fld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9B4605-F9B1-8D42-6D67-2A712616A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205"/>
          <a:stretch/>
        </p:blipFill>
        <p:spPr>
          <a:xfrm>
            <a:off x="3195801" y="5077913"/>
            <a:ext cx="1913776" cy="178008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CCDBEB3-7170-D9AA-16A9-4A673DE48ADF}"/>
              </a:ext>
            </a:extLst>
          </p:cNvPr>
          <p:cNvSpPr txBox="1">
            <a:spLocks/>
          </p:cNvSpPr>
          <p:nvPr/>
        </p:nvSpPr>
        <p:spPr>
          <a:xfrm>
            <a:off x="336186" y="535456"/>
            <a:ext cx="4036384" cy="48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Состав комплекса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65F23FD-EB99-13C0-AC04-851995A09859}"/>
              </a:ext>
            </a:extLst>
          </p:cNvPr>
          <p:cNvSpPr txBox="1"/>
          <p:nvPr/>
        </p:nvSpPr>
        <p:spPr>
          <a:xfrm>
            <a:off x="328358" y="1167431"/>
            <a:ext cx="3414967" cy="3492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Модули общего функционала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Редактор эталонов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Коррелятор эталонов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Блок разметки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Блок обучения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Блок обнаружения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7488">
            <a:extLst>
              <a:ext uri="{FF2B5EF4-FFF2-40B4-BE49-F238E27FC236}">
                <a16:creationId xmlns:a16="http://schemas.microsoft.com/office/drawing/2014/main" id="{B2B26975-6F85-9116-F9F0-17E35E09DA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5651" y="4870401"/>
            <a:ext cx="2555604" cy="1893317"/>
            <a:chOff x="3884108" y="709263"/>
            <a:chExt cx="1084527" cy="802812"/>
          </a:xfrm>
        </p:grpSpPr>
        <p:cxnSp>
          <p:nvCxnSpPr>
            <p:cNvPr id="14" name="Прямая соединительная линия 17473">
              <a:extLst>
                <a:ext uri="{FF2B5EF4-FFF2-40B4-BE49-F238E27FC236}">
                  <a16:creationId xmlns:a16="http://schemas.microsoft.com/office/drawing/2014/main" id="{F74007BF-0E37-27EB-1FF1-87DB6D68B5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3017" y="1157368"/>
              <a:ext cx="145924" cy="144179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grpSp>
          <p:nvGrpSpPr>
            <p:cNvPr id="15" name="Группа 17486">
              <a:extLst>
                <a:ext uri="{FF2B5EF4-FFF2-40B4-BE49-F238E27FC236}">
                  <a16:creationId xmlns:a16="http://schemas.microsoft.com/office/drawing/2014/main" id="{4AA5B637-56F2-FA7B-C3A0-F12A860693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4108" y="709263"/>
              <a:ext cx="1084527" cy="802812"/>
              <a:chOff x="3884108" y="709263"/>
              <a:chExt cx="1084527" cy="802812"/>
            </a:xfrm>
          </p:grpSpPr>
          <p:cxnSp>
            <p:nvCxnSpPr>
              <p:cNvPr id="16" name="Прямая соединительная линия 17483">
                <a:extLst>
                  <a:ext uri="{FF2B5EF4-FFF2-40B4-BE49-F238E27FC236}">
                    <a16:creationId xmlns:a16="http://schemas.microsoft.com/office/drawing/2014/main" id="{4264A1A2-D724-503A-1216-D325A74D0586}"/>
                  </a:ext>
                </a:extLst>
              </p:cNvPr>
              <p:cNvCxnSpPr>
                <a:cxnSpLocks noChangeShapeType="1"/>
                <a:stCxn id="44" idx="5"/>
              </p:cNvCxnSpPr>
              <p:nvPr/>
            </p:nvCxnSpPr>
            <p:spPr bwMode="auto">
              <a:xfrm flipH="1" flipV="1">
                <a:off x="4572937" y="955150"/>
                <a:ext cx="258066" cy="416014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7" name="Прямая соединительная линия 17475">
                <a:extLst>
                  <a:ext uri="{FF2B5EF4-FFF2-40B4-BE49-F238E27FC236}">
                    <a16:creationId xmlns:a16="http://schemas.microsoft.com/office/drawing/2014/main" id="{B0EEAA2F-26AC-CF00-A548-0EE919EDB7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4888" y="9273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8" name="Прямая соединительная линия 17478">
                <a:extLst>
                  <a:ext uri="{FF2B5EF4-FFF2-40B4-BE49-F238E27FC236}">
                    <a16:creationId xmlns:a16="http://schemas.microsoft.com/office/drawing/2014/main" id="{97B7C5EF-9325-B7B9-EE7B-426B822B36E9}"/>
                  </a:ext>
                </a:extLst>
              </p:cNvPr>
              <p:cNvCxnSpPr>
                <a:cxnSpLocks noChangeShapeType="1"/>
                <a:stCxn id="46" idx="3"/>
                <a:endCxn id="43" idx="7"/>
              </p:cNvCxnSpPr>
              <p:nvPr/>
            </p:nvCxnSpPr>
            <p:spPr bwMode="auto">
              <a:xfrm flipV="1">
                <a:off x="4534647" y="865261"/>
                <a:ext cx="296356" cy="50669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9" name="Прямая соединительная линия 17477">
                <a:extLst>
                  <a:ext uri="{FF2B5EF4-FFF2-40B4-BE49-F238E27FC236}">
                    <a16:creationId xmlns:a16="http://schemas.microsoft.com/office/drawing/2014/main" id="{BB63BB25-4371-7101-3525-24132F3244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09774" y="1143889"/>
                <a:ext cx="145245" cy="15781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20" name="Прямая соединительная линия 17471">
                <a:extLst>
                  <a:ext uri="{FF2B5EF4-FFF2-40B4-BE49-F238E27FC236}">
                    <a16:creationId xmlns:a16="http://schemas.microsoft.com/office/drawing/2014/main" id="{BF973AD4-6BAE-341C-A33A-F9B8EC221611}"/>
                  </a:ext>
                </a:extLst>
              </p:cNvPr>
              <p:cNvCxnSpPr>
                <a:cxnSpLocks noChangeShapeType="1"/>
                <a:endCxn id="33" idx="1"/>
              </p:cNvCxnSpPr>
              <p:nvPr/>
            </p:nvCxnSpPr>
            <p:spPr bwMode="auto">
              <a:xfrm>
                <a:off x="4608711" y="941389"/>
                <a:ext cx="145924" cy="14417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21" name="Группа 17447">
                <a:extLst>
                  <a:ext uri="{FF2B5EF4-FFF2-40B4-BE49-F238E27FC236}">
                    <a16:creationId xmlns:a16="http://schemas.microsoft.com/office/drawing/2014/main" id="{C4A91114-C79C-99FE-D4B8-DDDB71978A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6018" y="801447"/>
                <a:ext cx="191403" cy="656628"/>
                <a:chOff x="4096018" y="801447"/>
                <a:chExt cx="191403" cy="656628"/>
              </a:xfrm>
            </p:grpSpPr>
            <p:cxnSp>
              <p:nvCxnSpPr>
                <p:cNvPr id="58" name="Прямая соединительная линия 17446">
                  <a:extLst>
                    <a:ext uri="{FF2B5EF4-FFF2-40B4-BE49-F238E27FC236}">
                      <a16:creationId xmlns:a16="http://schemas.microsoft.com/office/drawing/2014/main" id="{4A5E60ED-ACA8-6896-B452-0BB8C644EB3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8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9" name="Прямая соединительная линия 17439">
                  <a:extLst>
                    <a:ext uri="{FF2B5EF4-FFF2-40B4-BE49-F238E27FC236}">
                      <a16:creationId xmlns:a16="http://schemas.microsoft.com/office/drawing/2014/main" id="{3ECD6845-6D7B-1802-2BCC-B732316EB78B}"/>
                    </a:ext>
                  </a:extLst>
                </p:cNvPr>
                <p:cNvCxnSpPr>
                  <a:cxnSpLocks noChangeShapeType="1"/>
                  <a:stCxn id="31" idx="7"/>
                </p:cNvCxnSpPr>
                <p:nvPr/>
              </p:nvCxnSpPr>
              <p:spPr bwMode="auto">
                <a:xfrm flipV="1">
                  <a:off x="4098108" y="807876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0" name="Прямая соединительная линия 17425">
                  <a:extLst>
                    <a:ext uri="{FF2B5EF4-FFF2-40B4-BE49-F238E27FC236}">
                      <a16:creationId xmlns:a16="http://schemas.microsoft.com/office/drawing/2014/main" id="{7B9DA233-C725-7DD1-A3A0-BF94EB17E4BD}"/>
                    </a:ext>
                  </a:extLst>
                </p:cNvPr>
                <p:cNvCxnSpPr>
                  <a:cxnSpLocks noChangeShapeType="1"/>
                  <a:endCxn id="26" idx="2"/>
                </p:cNvCxnSpPr>
                <p:nvPr/>
              </p:nvCxnSpPr>
              <p:spPr bwMode="auto">
                <a:xfrm>
                  <a:off x="4113360" y="1367321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Прямая соединительная линия 17431">
                  <a:extLst>
                    <a:ext uri="{FF2B5EF4-FFF2-40B4-BE49-F238E27FC236}">
                      <a16:creationId xmlns:a16="http://schemas.microsoft.com/office/drawing/2014/main" id="{BBF61FED-CB99-879B-6C93-A06209043F4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6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2" name="Прямая соединительная линия 17417">
                  <a:extLst>
                    <a:ext uri="{FF2B5EF4-FFF2-40B4-BE49-F238E27FC236}">
                      <a16:creationId xmlns:a16="http://schemas.microsoft.com/office/drawing/2014/main" id="{AD224EAF-2936-640F-9706-509D023187D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7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Прямая соединительная линия 17424">
                  <a:extLst>
                    <a:ext uri="{FF2B5EF4-FFF2-40B4-BE49-F238E27FC236}">
                      <a16:creationId xmlns:a16="http://schemas.microsoft.com/office/drawing/2014/main" id="{DBF2EA99-B269-7D02-52D0-FDAA686DE315}"/>
                    </a:ext>
                  </a:extLst>
                </p:cNvPr>
                <p:cNvCxnSpPr>
                  <a:cxnSpLocks noChangeShapeType="1"/>
                  <a:endCxn id="25" idx="2"/>
                </p:cNvCxnSpPr>
                <p:nvPr/>
              </p:nvCxnSpPr>
              <p:spPr bwMode="auto">
                <a:xfrm>
                  <a:off x="4110909" y="1149361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Прямая соединительная линия 17426">
                  <a:extLst>
                    <a:ext uri="{FF2B5EF4-FFF2-40B4-BE49-F238E27FC236}">
                      <a16:creationId xmlns:a16="http://schemas.microsoft.com/office/drawing/2014/main" id="{53890302-1BC3-7F5A-0CD2-BA310C94B549}"/>
                    </a:ext>
                  </a:extLst>
                </p:cNvPr>
                <p:cNvCxnSpPr>
                  <a:cxnSpLocks noChangeShapeType="1"/>
                  <a:endCxn id="24" idx="3"/>
                </p:cNvCxnSpPr>
                <p:nvPr/>
              </p:nvCxnSpPr>
              <p:spPr bwMode="auto">
                <a:xfrm flipV="1">
                  <a:off x="4113294" y="801447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Прямая соединительная линия 17430">
                  <a:extLst>
                    <a:ext uri="{FF2B5EF4-FFF2-40B4-BE49-F238E27FC236}">
                      <a16:creationId xmlns:a16="http://schemas.microsoft.com/office/drawing/2014/main" id="{EC24D083-F8A1-2175-6640-ACEDE0005D7E}"/>
                    </a:ext>
                  </a:extLst>
                </p:cNvPr>
                <p:cNvCxnSpPr>
                  <a:cxnSpLocks noChangeShapeType="1"/>
                  <a:endCxn id="23" idx="3"/>
                </p:cNvCxnSpPr>
                <p:nvPr/>
              </p:nvCxnSpPr>
              <p:spPr bwMode="auto">
                <a:xfrm flipV="1">
                  <a:off x="4111937" y="1030893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Прямая соединительная линия 17432">
                  <a:extLst>
                    <a:ext uri="{FF2B5EF4-FFF2-40B4-BE49-F238E27FC236}">
                      <a16:creationId xmlns:a16="http://schemas.microsoft.com/office/drawing/2014/main" id="{59F9AF3C-8BA0-691D-F772-43A6BFBCE51C}"/>
                    </a:ext>
                  </a:extLst>
                </p:cNvPr>
                <p:cNvCxnSpPr>
                  <a:cxnSpLocks noChangeShapeType="1"/>
                  <a:stCxn id="29" idx="5"/>
                  <a:endCxn id="25" idx="1"/>
                </p:cNvCxnSpPr>
                <p:nvPr/>
              </p:nvCxnSpPr>
              <p:spPr bwMode="auto">
                <a:xfrm>
                  <a:off x="4106086" y="938078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Прямая соединительная линия 17435">
                  <a:extLst>
                    <a:ext uri="{FF2B5EF4-FFF2-40B4-BE49-F238E27FC236}">
                      <a16:creationId xmlns:a16="http://schemas.microsoft.com/office/drawing/2014/main" id="{B784282D-C12C-3916-8F26-1485950C7DE7}"/>
                    </a:ext>
                  </a:extLst>
                </p:cNvPr>
                <p:cNvCxnSpPr>
                  <a:cxnSpLocks noChangeShapeType="1"/>
                  <a:endCxn id="26" idx="1"/>
                </p:cNvCxnSpPr>
                <p:nvPr/>
              </p:nvCxnSpPr>
              <p:spPr bwMode="auto">
                <a:xfrm>
                  <a:off x="4096985" y="1166405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2" name="Группа 17448">
                <a:extLst>
                  <a:ext uri="{FF2B5EF4-FFF2-40B4-BE49-F238E27FC236}">
                    <a16:creationId xmlns:a16="http://schemas.microsoft.com/office/drawing/2014/main" id="{5BDAB981-8386-A23D-7E32-D5AA7C90B9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312909" y="800572"/>
                <a:ext cx="234184" cy="656628"/>
                <a:chOff x="4093530" y="802731"/>
                <a:chExt cx="191800" cy="656628"/>
              </a:xfrm>
            </p:grpSpPr>
            <p:cxnSp>
              <p:nvCxnSpPr>
                <p:cNvPr id="47" name="Прямая соединительная линия 17449">
                  <a:extLst>
                    <a:ext uri="{FF2B5EF4-FFF2-40B4-BE49-F238E27FC236}">
                      <a16:creationId xmlns:a16="http://schemas.microsoft.com/office/drawing/2014/main" id="{D81D42D6-950E-C6EE-2391-9187C4A6B81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6017" y="1031633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8" name="Прямая соединительная линия 17450">
                  <a:extLst>
                    <a:ext uri="{FF2B5EF4-FFF2-40B4-BE49-F238E27FC236}">
                      <a16:creationId xmlns:a16="http://schemas.microsoft.com/office/drawing/2014/main" id="{CF64B3FA-3D91-F704-6A56-8B41E94FB90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094651" y="809160"/>
                  <a:ext cx="189313" cy="281542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9" name="Прямая соединительная линия 17451">
                  <a:extLst>
                    <a:ext uri="{FF2B5EF4-FFF2-40B4-BE49-F238E27FC236}">
                      <a16:creationId xmlns:a16="http://schemas.microsoft.com/office/drawing/2014/main" id="{9960AF86-294E-095B-B422-1AA49A3309D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9904" y="1368605"/>
                  <a:ext cx="138766" cy="9075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0" name="Прямая соединительная линия 17452">
                  <a:extLst>
                    <a:ext uri="{FF2B5EF4-FFF2-40B4-BE49-F238E27FC236}">
                      <a16:creationId xmlns:a16="http://schemas.microsoft.com/office/drawing/2014/main" id="{93C35472-1A03-DBBD-25E3-BCB313B10C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5014" y="1240715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Прямая соединительная линия 17453">
                  <a:extLst>
                    <a:ext uri="{FF2B5EF4-FFF2-40B4-BE49-F238E27FC236}">
                      <a16:creationId xmlns:a16="http://schemas.microsoft.com/office/drawing/2014/main" id="{EC7ED508-0FEB-64DC-9665-53D8164FC5A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15975" y="917161"/>
                  <a:ext cx="135165" cy="7042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Прямая соединительная линия 17454">
                  <a:extLst>
                    <a:ext uri="{FF2B5EF4-FFF2-40B4-BE49-F238E27FC236}">
                      <a16:creationId xmlns:a16="http://schemas.microsoft.com/office/drawing/2014/main" id="{E06FE6C5-7A6A-3E25-B9EC-7A6DC81950C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7452" y="1150645"/>
                  <a:ext cx="141217" cy="86241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Прямая соединительная линия 17455">
                  <a:extLst>
                    <a:ext uri="{FF2B5EF4-FFF2-40B4-BE49-F238E27FC236}">
                      <a16:creationId xmlns:a16="http://schemas.microsoft.com/office/drawing/2014/main" id="{84163E57-622C-6BE1-52E0-8308684B280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9837" y="802731"/>
                  <a:ext cx="154648" cy="81624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Прямая соединительная линия 17456">
                  <a:extLst>
                    <a:ext uri="{FF2B5EF4-FFF2-40B4-BE49-F238E27FC236}">
                      <a16:creationId xmlns:a16="http://schemas.microsoft.com/office/drawing/2014/main" id="{299C0F27-F68A-57AF-4763-0B3EF8F831E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08480" y="1032177"/>
                  <a:ext cx="156005" cy="85259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Прямая соединительная линия 17457">
                  <a:extLst>
                    <a:ext uri="{FF2B5EF4-FFF2-40B4-BE49-F238E27FC236}">
                      <a16:creationId xmlns:a16="http://schemas.microsoft.com/office/drawing/2014/main" id="{BA9FB328-D914-3A6F-C320-E00B801AACF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102629" y="939362"/>
                  <a:ext cx="161856" cy="25934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Прямая соединительная линия 17458">
                  <a:extLst>
                    <a:ext uri="{FF2B5EF4-FFF2-40B4-BE49-F238E27FC236}">
                      <a16:creationId xmlns:a16="http://schemas.microsoft.com/office/drawing/2014/main" id="{F9DFF384-6583-5362-6679-CAFA60E192C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093530" y="1167689"/>
                  <a:ext cx="170957" cy="253486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3" name="Овал 5">
                <a:extLst>
                  <a:ext uri="{FF2B5EF4-FFF2-40B4-BE49-F238E27FC236}">
                    <a16:creationId xmlns:a16="http://schemas.microsoft.com/office/drawing/2014/main" id="{87AE56B0-6C7C-1AF6-AAC3-36A6B8516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93870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4" name="Овал 4">
                <a:extLst>
                  <a:ext uri="{FF2B5EF4-FFF2-40B4-BE49-F238E27FC236}">
                    <a16:creationId xmlns:a16="http://schemas.microsoft.com/office/drawing/2014/main" id="{C4AC03DB-7AFF-E057-5B0D-D7A9FF4CD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70926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5" name="Овал 11">
                <a:extLst>
                  <a:ext uri="{FF2B5EF4-FFF2-40B4-BE49-F238E27FC236}">
                    <a16:creationId xmlns:a16="http://schemas.microsoft.com/office/drawing/2014/main" id="{1F902B20-3E06-C482-DAC4-9DDE76B3A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181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6" name="Овал 12">
                <a:extLst>
                  <a:ext uri="{FF2B5EF4-FFF2-40B4-BE49-F238E27FC236}">
                    <a16:creationId xmlns:a16="http://schemas.microsoft.com/office/drawing/2014/main" id="{0DE602DC-F23B-A78D-53E1-B6EE77C00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126" y="1404075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27" name="Овал 14">
                <a:extLst>
                  <a:ext uri="{FF2B5EF4-FFF2-40B4-BE49-F238E27FC236}">
                    <a16:creationId xmlns:a16="http://schemas.microsoft.com/office/drawing/2014/main" id="{8D338CCA-4797-F671-A500-3C7E0475F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688" y="1066653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ED5020E8-9052-9EA3-6A6A-B2B77F23D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18831" y="849445"/>
                <a:ext cx="108049" cy="538329"/>
                <a:chOff x="4523597" y="847178"/>
                <a:chExt cx="108049" cy="538329"/>
              </a:xfrm>
            </p:grpSpPr>
            <p:sp>
              <p:nvSpPr>
                <p:cNvPr id="45" name="Овал 13">
                  <a:extLst>
                    <a:ext uri="{FF2B5EF4-FFF2-40B4-BE49-F238E27FC236}">
                      <a16:creationId xmlns:a16="http://schemas.microsoft.com/office/drawing/2014/main" id="{46D6A75C-52FD-EA95-E763-9E6E8AE36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6" name="Овал 15">
                  <a:extLst>
                    <a:ext uri="{FF2B5EF4-FFF2-40B4-BE49-F238E27FC236}">
                      <a16:creationId xmlns:a16="http://schemas.microsoft.com/office/drawing/2014/main" id="{18CE83D7-0058-6198-EBB5-C5DFAF0D9A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597" y="1277507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29" name="Овал 16">
                <a:extLst>
                  <a:ext uri="{FF2B5EF4-FFF2-40B4-BE49-F238E27FC236}">
                    <a16:creationId xmlns:a16="http://schemas.microsoft.com/office/drawing/2014/main" id="{06A6CE11-30E1-CB88-A40F-573ABAA42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845894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0" name="Овал 17">
                <a:extLst>
                  <a:ext uri="{FF2B5EF4-FFF2-40B4-BE49-F238E27FC236}">
                    <a16:creationId xmlns:a16="http://schemas.microsoft.com/office/drawing/2014/main" id="{A29516E5-7527-1E0F-E1EB-4B3D5B25F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902" y="1280459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sp>
            <p:nvSpPr>
              <p:cNvPr id="31" name="Овал 18">
                <a:extLst>
                  <a:ext uri="{FF2B5EF4-FFF2-40B4-BE49-F238E27FC236}">
                    <a16:creationId xmlns:a16="http://schemas.microsoft.com/office/drawing/2014/main" id="{3330E0D2-CFD4-0247-047F-6AB580473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5924" y="107360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grpSp>
            <p:nvGrpSpPr>
              <p:cNvPr id="32" name="Группа 20">
                <a:extLst>
                  <a:ext uri="{FF2B5EF4-FFF2-40B4-BE49-F238E27FC236}">
                    <a16:creationId xmlns:a16="http://schemas.microsoft.com/office/drawing/2014/main" id="{A32D1317-F355-8458-20BE-169E96D2E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19" y="849445"/>
                <a:ext cx="108000" cy="537535"/>
                <a:chOff x="4523646" y="847178"/>
                <a:chExt cx="108000" cy="537535"/>
              </a:xfrm>
            </p:grpSpPr>
            <p:sp>
              <p:nvSpPr>
                <p:cNvPr id="43" name="Овал 21">
                  <a:extLst>
                    <a:ext uri="{FF2B5EF4-FFF2-40B4-BE49-F238E27FC236}">
                      <a16:creationId xmlns:a16="http://schemas.microsoft.com/office/drawing/2014/main" id="{E872D681-EDD6-BD89-D5E6-91E8855D3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847178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44" name="Овал 22">
                  <a:extLst>
                    <a:ext uri="{FF2B5EF4-FFF2-40B4-BE49-F238E27FC236}">
                      <a16:creationId xmlns:a16="http://schemas.microsoft.com/office/drawing/2014/main" id="{B71FC560-EADA-0974-6BB9-3EE57DEB8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3646" y="1276713"/>
                  <a:ext cx="108000" cy="108000"/>
                </a:xfrm>
                <a:prstGeom prst="ellipse">
                  <a:avLst/>
                </a:prstGeom>
                <a:solidFill>
                  <a:srgbClr val="2F8FFE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645"/>
                  <a:endParaRPr lang="ru-RU" sz="2857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33" name="Овал 23">
                <a:extLst>
                  <a:ext uri="{FF2B5EF4-FFF2-40B4-BE49-F238E27FC236}">
                    <a16:creationId xmlns:a16="http://schemas.microsoft.com/office/drawing/2014/main" id="{F5004665-7DD9-632B-6F33-178EF06A2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8819" y="1069752"/>
                <a:ext cx="108000" cy="108000"/>
              </a:xfrm>
              <a:prstGeom prst="ellipse">
                <a:avLst/>
              </a:prstGeom>
              <a:solidFill>
                <a:srgbClr val="2F8FFE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645"/>
                <a:endParaRPr lang="ru-RU" sz="2857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34" name="Прямая соединительная линия 30">
                <a:extLst>
                  <a:ext uri="{FF2B5EF4-FFF2-40B4-BE49-F238E27FC236}">
                    <a16:creationId xmlns:a16="http://schemas.microsoft.com/office/drawing/2014/main" id="{19C319C8-9BBF-F064-6A67-F4880215C803}"/>
                  </a:ext>
                </a:extLst>
              </p:cNvPr>
              <p:cNvCxnSpPr>
                <a:cxnSpLocks noChangeShapeType="1"/>
                <a:endCxn id="29" idx="2"/>
              </p:cNvCxnSpPr>
              <p:nvPr/>
            </p:nvCxnSpPr>
            <p:spPr bwMode="auto">
              <a:xfrm>
                <a:off x="3892086" y="899894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5" name="Прямая соединительная линия 17407">
                <a:extLst>
                  <a:ext uri="{FF2B5EF4-FFF2-40B4-BE49-F238E27FC236}">
                    <a16:creationId xmlns:a16="http://schemas.microsoft.com/office/drawing/2014/main" id="{4E6E657F-6FB1-BD1B-2B1A-37A037659B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84108" y="113526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6" name="Прямая соединительная линия 17408">
                <a:extLst>
                  <a:ext uri="{FF2B5EF4-FFF2-40B4-BE49-F238E27FC236}">
                    <a16:creationId xmlns:a16="http://schemas.microsoft.com/office/drawing/2014/main" id="{7927B542-9C2D-8A66-5D0A-DA702D16815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892086" y="1335223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7" name="Прямая соединительная линия 17409">
                <a:extLst>
                  <a:ext uri="{FF2B5EF4-FFF2-40B4-BE49-F238E27FC236}">
                    <a16:creationId xmlns:a16="http://schemas.microsoft.com/office/drawing/2014/main" id="{C366F22B-96CE-6D4D-8F26-B94CC5D419D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905636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8" name="Прямая соединительная линия 17411">
                <a:extLst>
                  <a:ext uri="{FF2B5EF4-FFF2-40B4-BE49-F238E27FC236}">
                    <a16:creationId xmlns:a16="http://schemas.microsoft.com/office/drawing/2014/main" id="{C24C08DB-3091-0788-357F-24B818DDA2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5448" y="11243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39" name="Прямая соединительная линия 17412">
                <a:extLst>
                  <a:ext uri="{FF2B5EF4-FFF2-40B4-BE49-F238E27FC236}">
                    <a16:creationId xmlns:a16="http://schemas.microsoft.com/office/drawing/2014/main" id="{82DBBB3E-944A-127C-B577-B626D85F052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46819" y="1332980"/>
                <a:ext cx="121816" cy="0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0" name="Прямая соединительная линия 17413">
                <a:extLst>
                  <a:ext uri="{FF2B5EF4-FFF2-40B4-BE49-F238E27FC236}">
                    <a16:creationId xmlns:a16="http://schemas.microsoft.com/office/drawing/2014/main" id="{45627908-44D4-3FD3-EB27-9D79C6BE40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8515" y="906952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1" name="Прямая соединительная линия 17415">
                <a:extLst>
                  <a:ext uri="{FF2B5EF4-FFF2-40B4-BE49-F238E27FC236}">
                    <a16:creationId xmlns:a16="http://schemas.microsoft.com/office/drawing/2014/main" id="{81C29B64-92FB-7562-0715-B1FBE09B77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1" y="1123610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42" name="Прямая соединительная линия 17416">
                <a:extLst>
                  <a:ext uri="{FF2B5EF4-FFF2-40B4-BE49-F238E27FC236}">
                    <a16:creationId xmlns:a16="http://schemas.microsoft.com/office/drawing/2014/main" id="{6B6BC03B-47DB-5767-C5CA-4A6BC50B90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830" y="1333925"/>
                <a:ext cx="112975" cy="727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8F3C4C88-5C6D-28A4-6A71-1BB7D9F9B3C9}"/>
              </a:ext>
            </a:extLst>
          </p:cNvPr>
          <p:cNvCxnSpPr>
            <a:cxnSpLocks/>
          </p:cNvCxnSpPr>
          <p:nvPr/>
        </p:nvCxnSpPr>
        <p:spPr>
          <a:xfrm flipV="1">
            <a:off x="5373167" y="799630"/>
            <a:ext cx="0" cy="567117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5E37B29-9DBA-9A68-F3EC-E3E1F4D6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434" y="1129109"/>
            <a:ext cx="5914566" cy="31190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512383-284A-8141-C8C3-B284E316E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794" y="799630"/>
            <a:ext cx="3624573" cy="141279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FBA287F-122A-F772-087D-1B0C6A1E0C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219"/>
          <a:stretch/>
        </p:blipFill>
        <p:spPr>
          <a:xfrm>
            <a:off x="5604262" y="3339981"/>
            <a:ext cx="2541053" cy="308817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0531A58-58E0-390E-7A08-38199F9CF9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6612"/>
          <a:stretch/>
        </p:blipFill>
        <p:spPr>
          <a:xfrm>
            <a:off x="8408907" y="3339981"/>
            <a:ext cx="3783094" cy="30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2DE8C-C851-EA99-D359-AB0950A2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FD671F-3E9B-C624-9AD5-125CF1C1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7</a:t>
            </a:fld>
            <a:endParaRPr lang="ru-RU" dirty="0">
              <a:latin typeface="+mn-lt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31E54AA-5689-F3B7-96CE-CB0C869AC8D7}"/>
              </a:ext>
            </a:extLst>
          </p:cNvPr>
          <p:cNvSpPr txBox="1">
            <a:spLocks/>
          </p:cNvSpPr>
          <p:nvPr/>
        </p:nvSpPr>
        <p:spPr>
          <a:xfrm>
            <a:off x="336186" y="535456"/>
            <a:ext cx="4036384" cy="48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Состав комплекса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3D4C09-C4CD-5AD7-8A25-72E54017BE4A}"/>
              </a:ext>
            </a:extLst>
          </p:cNvPr>
          <p:cNvSpPr txBox="1"/>
          <p:nvPr/>
        </p:nvSpPr>
        <p:spPr>
          <a:xfrm>
            <a:off x="328358" y="1167431"/>
            <a:ext cx="3414967" cy="1105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Редактор эталонов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Коррелятор эталонов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1790A7-886A-D8A0-FAA7-FB330F2E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644" y="1023710"/>
            <a:ext cx="3538980" cy="1379427"/>
          </a:xfrm>
          <a:prstGeom prst="rect">
            <a:avLst/>
          </a:prstGeom>
        </p:spPr>
      </p:pic>
      <p:graphicFrame>
        <p:nvGraphicFramePr>
          <p:cNvPr id="2" name="Object 120">
            <a:extLst>
              <a:ext uri="{FF2B5EF4-FFF2-40B4-BE49-F238E27FC236}">
                <a16:creationId xmlns:a16="http://schemas.microsoft.com/office/drawing/2014/main" id="{B0B93D24-CB4F-42F0-6912-7B846C3C9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507851"/>
              </p:ext>
            </p:extLst>
          </p:nvPr>
        </p:nvGraphicFramePr>
        <p:xfrm>
          <a:off x="4323644" y="3429000"/>
          <a:ext cx="3538980" cy="292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920635" imgH="5714286" progId="Photoshop.Image.9">
                  <p:embed/>
                </p:oleObj>
              </mc:Choice>
              <mc:Fallback>
                <p:oleObj name="Image" r:id="rId3" imgW="6920635" imgH="5714286" progId="Photoshop.Image.9">
                  <p:embed/>
                  <p:pic>
                    <p:nvPicPr>
                      <p:cNvPr id="117" name="Object 120">
                        <a:extLst>
                          <a:ext uri="{FF2B5EF4-FFF2-40B4-BE49-F238E27FC236}">
                            <a16:creationId xmlns:a16="http://schemas.microsoft.com/office/drawing/2014/main" id="{0A0530BE-3DD8-B1A7-8535-79E221C804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3644" y="3429000"/>
                        <a:ext cx="3538980" cy="292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>
            <a:extLst>
              <a:ext uri="{FF2B5EF4-FFF2-40B4-BE49-F238E27FC236}">
                <a16:creationId xmlns:a16="http://schemas.microsoft.com/office/drawing/2014/main" id="{6D5057EE-5FDB-23CF-18ED-0067FD598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790464"/>
              </p:ext>
            </p:extLst>
          </p:nvPr>
        </p:nvGraphicFramePr>
        <p:xfrm>
          <a:off x="336186" y="2640625"/>
          <a:ext cx="3414966" cy="291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7250794" imgH="6196825" progId="Photoshop.Image.9">
                  <p:embed/>
                </p:oleObj>
              </mc:Choice>
              <mc:Fallback>
                <p:oleObj name="Image" r:id="rId5" imgW="7250794" imgH="6196825" progId="Photoshop.Image.9">
                  <p:embed/>
                  <p:pic>
                    <p:nvPicPr>
                      <p:cNvPr id="118" name="Object 10">
                        <a:extLst>
                          <a:ext uri="{FF2B5EF4-FFF2-40B4-BE49-F238E27FC236}">
                            <a16:creationId xmlns:a16="http://schemas.microsoft.com/office/drawing/2014/main" id="{95149F8D-3850-439A-5892-3B8E581DC8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86" y="2640625"/>
                        <a:ext cx="3414966" cy="2919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7E9D5D-AFA0-8E5E-EA4E-70076A0E600F}"/>
              </a:ext>
            </a:extLst>
          </p:cNvPr>
          <p:cNvSpPr txBox="1"/>
          <p:nvPr/>
        </p:nvSpPr>
        <p:spPr>
          <a:xfrm>
            <a:off x="774614" y="5560571"/>
            <a:ext cx="2521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</a:rPr>
              <a:t>Генерация синтетических РЛП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5F1A5-B288-DA7E-53A4-CF529F1BD9CB}"/>
              </a:ext>
            </a:extLst>
          </p:cNvPr>
          <p:cNvSpPr txBox="1"/>
          <p:nvPr/>
        </p:nvSpPr>
        <p:spPr>
          <a:xfrm>
            <a:off x="5013014" y="6352100"/>
            <a:ext cx="2160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</a:rPr>
              <a:t>Коррелятор эталонов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663D8-A7C7-7259-FAB3-48BB63980A90}"/>
              </a:ext>
            </a:extLst>
          </p:cNvPr>
          <p:cNvSpPr txBox="1"/>
          <p:nvPr/>
        </p:nvSpPr>
        <p:spPr>
          <a:xfrm>
            <a:off x="8385743" y="1749900"/>
            <a:ext cx="3742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</a:rPr>
              <a:t>Результат - автоматически сформированные карты расположения объектов </a:t>
            </a:r>
          </a:p>
        </p:txBody>
      </p:sp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9CC8508-370A-470C-B7AB-F55C23FC3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177" y="2273120"/>
            <a:ext cx="3863824" cy="458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Стрелка: вправо 70">
            <a:extLst>
              <a:ext uri="{FF2B5EF4-FFF2-40B4-BE49-F238E27FC236}">
                <a16:creationId xmlns:a16="http://schemas.microsoft.com/office/drawing/2014/main" id="{A951C7E3-36AB-358B-BAD3-F727D74871AD}"/>
              </a:ext>
            </a:extLst>
          </p:cNvPr>
          <p:cNvSpPr/>
          <p:nvPr/>
        </p:nvSpPr>
        <p:spPr>
          <a:xfrm>
            <a:off x="3757574" y="4100599"/>
            <a:ext cx="580319" cy="261852"/>
          </a:xfrm>
          <a:prstGeom prst="rightArrow">
            <a:avLst>
              <a:gd name="adj1" fmla="val 46520"/>
              <a:gd name="adj2" fmla="val 9430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вправо 72">
            <a:extLst>
              <a:ext uri="{FF2B5EF4-FFF2-40B4-BE49-F238E27FC236}">
                <a16:creationId xmlns:a16="http://schemas.microsoft.com/office/drawing/2014/main" id="{AB65FBF3-F92F-341C-7196-6CCE00DB1850}"/>
              </a:ext>
            </a:extLst>
          </p:cNvPr>
          <p:cNvSpPr/>
          <p:nvPr/>
        </p:nvSpPr>
        <p:spPr>
          <a:xfrm>
            <a:off x="7862624" y="4759624"/>
            <a:ext cx="465553" cy="261852"/>
          </a:xfrm>
          <a:prstGeom prst="rightArrow">
            <a:avLst>
              <a:gd name="adj1" fmla="val 46520"/>
              <a:gd name="adj2" fmla="val 9430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CECA7-ACA9-25B2-B5D6-206C06F08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17A1FB-4B17-797B-B9DC-10F87381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265" y="2957390"/>
            <a:ext cx="4536735" cy="3079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E4216-6E70-3B72-19BB-B6E5467D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72004"/>
            <a:ext cx="6922433" cy="365054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F7AA6B-E4B7-F6BD-9633-9190E85B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8</a:t>
            </a:fld>
            <a:endParaRPr lang="ru-RU" dirty="0">
              <a:latin typeface="+mn-lt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EB017B1-A1B0-D594-08B9-1CE86ABA3C9A}"/>
              </a:ext>
            </a:extLst>
          </p:cNvPr>
          <p:cNvSpPr txBox="1">
            <a:spLocks/>
          </p:cNvSpPr>
          <p:nvPr/>
        </p:nvSpPr>
        <p:spPr>
          <a:xfrm>
            <a:off x="336186" y="535456"/>
            <a:ext cx="4036384" cy="48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Состав комплекса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2B61CFE-DC54-0A8E-5E2C-7F8AC6269830}"/>
              </a:ext>
            </a:extLst>
          </p:cNvPr>
          <p:cNvSpPr txBox="1"/>
          <p:nvPr/>
        </p:nvSpPr>
        <p:spPr>
          <a:xfrm>
            <a:off x="328358" y="1167431"/>
            <a:ext cx="3414967" cy="1105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914400">
              <a:lnSpc>
                <a:spcPct val="130000"/>
              </a:lnSpc>
              <a:defRPr sz="2000" b="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Блок разметки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Блок обучения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Блок обнаружения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1A6F63-2876-8F32-3523-62E9ADD9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644" y="1023710"/>
            <a:ext cx="3538980" cy="137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ABEF1-A5E3-D39B-7504-A8FFD864918B}"/>
              </a:ext>
            </a:extLst>
          </p:cNvPr>
          <p:cNvSpPr txBox="1"/>
          <p:nvPr/>
        </p:nvSpPr>
        <p:spPr>
          <a:xfrm>
            <a:off x="775323" y="6352099"/>
            <a:ext cx="2521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</a:rPr>
              <a:t>Блок разметки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5D6C1-C217-4E2D-6EF8-9AED98CA866D}"/>
              </a:ext>
            </a:extLst>
          </p:cNvPr>
          <p:cNvSpPr txBox="1"/>
          <p:nvPr/>
        </p:nvSpPr>
        <p:spPr>
          <a:xfrm>
            <a:off x="6922432" y="3708695"/>
            <a:ext cx="73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1"/>
              </a:buClr>
              <a:defRPr/>
            </a:pPr>
            <a:r>
              <a:rPr lang="en-US" altLang="ru-RU" sz="1400" dirty="0">
                <a:solidFill>
                  <a:schemeClr val="bg1"/>
                </a:solidFill>
              </a:rPr>
              <a:t>COCO (</a:t>
            </a:r>
            <a:r>
              <a:rPr lang="ru-RU" altLang="ru-RU" sz="1400" dirty="0">
                <a:solidFill>
                  <a:schemeClr val="bg1"/>
                </a:solidFill>
              </a:rPr>
              <a:t>*</a:t>
            </a:r>
            <a:r>
              <a:rPr lang="en-US" altLang="ru-RU" sz="1400" dirty="0">
                <a:solidFill>
                  <a:schemeClr val="bg1"/>
                </a:solidFill>
              </a:rPr>
              <a:t>.</a:t>
            </a:r>
            <a:r>
              <a:rPr lang="en-US" altLang="ru-RU" sz="1400" dirty="0" err="1">
                <a:solidFill>
                  <a:schemeClr val="bg1"/>
                </a:solidFill>
              </a:rPr>
              <a:t>json</a:t>
            </a:r>
            <a:r>
              <a:rPr lang="en-US" altLang="ru-RU" sz="1400" dirty="0">
                <a:solidFill>
                  <a:schemeClr val="bg1"/>
                </a:solidFill>
              </a:rPr>
              <a:t>)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16CC9-BD6B-0CD2-A2B2-105F973FB20A}"/>
              </a:ext>
            </a:extLst>
          </p:cNvPr>
          <p:cNvSpPr txBox="1"/>
          <p:nvPr/>
        </p:nvSpPr>
        <p:spPr>
          <a:xfrm>
            <a:off x="8385743" y="1749900"/>
            <a:ext cx="3742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</a:rPr>
              <a:t>Результат - автоматически сформированные карты расположения объектов </a:t>
            </a:r>
          </a:p>
        </p:txBody>
      </p:sp>
      <p:sp>
        <p:nvSpPr>
          <p:cNvPr id="73" name="Стрелка: вправо 72">
            <a:extLst>
              <a:ext uri="{FF2B5EF4-FFF2-40B4-BE49-F238E27FC236}">
                <a16:creationId xmlns:a16="http://schemas.microsoft.com/office/drawing/2014/main" id="{EB19EA22-41C8-0F67-55C6-15A4C9449C00}"/>
              </a:ext>
            </a:extLst>
          </p:cNvPr>
          <p:cNvSpPr/>
          <p:nvPr/>
        </p:nvSpPr>
        <p:spPr>
          <a:xfrm>
            <a:off x="6940477" y="4366348"/>
            <a:ext cx="714788" cy="261852"/>
          </a:xfrm>
          <a:prstGeom prst="rightArrow">
            <a:avLst>
              <a:gd name="adj1" fmla="val 46520"/>
              <a:gd name="adj2" fmla="val 9430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722B8169-14EF-7E3F-9029-54978387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332" y="6089528"/>
            <a:ext cx="1090953" cy="67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: изогнутая вверх 14">
            <a:extLst>
              <a:ext uri="{FF2B5EF4-FFF2-40B4-BE49-F238E27FC236}">
                <a16:creationId xmlns:a16="http://schemas.microsoft.com/office/drawing/2014/main" id="{BEC57085-8039-9435-6B92-E2CA67EB5FC4}"/>
              </a:ext>
            </a:extLst>
          </p:cNvPr>
          <p:cNvSpPr/>
          <p:nvPr/>
        </p:nvSpPr>
        <p:spPr>
          <a:xfrm rot="5400000">
            <a:off x="9254180" y="6048475"/>
            <a:ext cx="464833" cy="449368"/>
          </a:xfrm>
          <a:prstGeom prst="bentUpArrow">
            <a:avLst>
              <a:gd name="adj1" fmla="val 25000"/>
              <a:gd name="adj2" fmla="val 25000"/>
              <a:gd name="adj3" fmla="val 4407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1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2E32-FD1D-0516-2384-5955658AF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8CC4BB6-5CED-D4B5-FF87-BF80F45D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+mn-lt"/>
              </a:rPr>
              <a:pPr/>
              <a:t>9</a:t>
            </a:fld>
            <a:endParaRPr lang="ru-RU" dirty="0">
              <a:latin typeface="+mn-lt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163C7CE-B95C-9F0A-58A3-FC1757EF8ABE}"/>
              </a:ext>
            </a:extLst>
          </p:cNvPr>
          <p:cNvSpPr txBox="1">
            <a:spLocks/>
          </p:cNvSpPr>
          <p:nvPr/>
        </p:nvSpPr>
        <p:spPr>
          <a:xfrm>
            <a:off x="336186" y="535456"/>
            <a:ext cx="4955842" cy="78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418F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Состав комплекса</a:t>
            </a:r>
            <a:r>
              <a:rPr lang="en-US" sz="2400" dirty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43849A2-6A36-531C-6821-3E803728488D}"/>
              </a:ext>
            </a:extLst>
          </p:cNvPr>
          <p:cNvCxnSpPr>
            <a:cxnSpLocks/>
          </p:cNvCxnSpPr>
          <p:nvPr/>
        </p:nvCxnSpPr>
        <p:spPr>
          <a:xfrm flipV="1">
            <a:off x="5373167" y="799630"/>
            <a:ext cx="0" cy="567117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71AE6B-15F5-E731-CB59-B2E1D7CD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86" y="1533232"/>
            <a:ext cx="4871782" cy="4842031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A9231F9-1BC5-9FCD-A0C6-F8CF2D50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6"/>
          <a:stretch/>
        </p:blipFill>
        <p:spPr bwMode="auto">
          <a:xfrm>
            <a:off x="2591007" y="3808479"/>
            <a:ext cx="15478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C7D668-34ED-F5FB-36C4-DA94322B7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r="9849"/>
          <a:stretch/>
        </p:blipFill>
        <p:spPr>
          <a:xfrm>
            <a:off x="5538380" y="1529657"/>
            <a:ext cx="6653620" cy="4891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1AF209-7EFA-D42A-4675-3FC0DF0F5D61}"/>
              </a:ext>
            </a:extLst>
          </p:cNvPr>
          <p:cNvSpPr txBox="1"/>
          <p:nvPr/>
        </p:nvSpPr>
        <p:spPr>
          <a:xfrm>
            <a:off x="5694923" y="94488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chemeClr val="bg1"/>
                </a:solidFill>
              </a:rPr>
              <a:t>Результат – векторная маска с именем класса найденного объекта и</a:t>
            </a:r>
          </a:p>
          <a:p>
            <a:pPr algn="ctr"/>
            <a:r>
              <a:rPr lang="ru-RU" altLang="ru-RU" sz="1600" dirty="0">
                <a:solidFill>
                  <a:schemeClr val="bg1"/>
                </a:solidFill>
              </a:rPr>
              <a:t>вероятности его принадлежности этому классу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331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</TotalTime>
  <Words>866</Words>
  <Application>Microsoft Office PowerPoint</Application>
  <PresentationFormat>Широкоэкранный</PresentationFormat>
  <Paragraphs>184</Paragraphs>
  <Slides>24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Times New Roman</vt:lpstr>
      <vt:lpstr>TT Firs Neue</vt:lpstr>
      <vt:lpstr>Тема Office</vt:lpstr>
      <vt:lpstr>Image</vt:lpstr>
      <vt:lpstr>Презентация PowerPoint</vt:lpstr>
      <vt:lpstr>Проблематика: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Методика совместной обработки данных, полученных с различных РСА</vt:lpstr>
      <vt:lpstr>Методика совместной обработки данных, полученных с различных РСА</vt:lpstr>
      <vt:lpstr>Методика совместной обработки данных, полученных с различных РСА</vt:lpstr>
      <vt:lpstr>Примеры:</vt:lpstr>
      <vt:lpstr>Примеры:</vt:lpstr>
      <vt:lpstr>Примеры:</vt:lpstr>
      <vt:lpstr>Блок обнаружения с помощью нейронной сети</vt:lpstr>
      <vt:lpstr>Примеры:</vt:lpstr>
      <vt:lpstr>Примеры:</vt:lpstr>
      <vt:lpstr>Примеры:</vt:lpstr>
      <vt:lpstr>Примеры:</vt:lpstr>
      <vt:lpstr>Примеры:</vt:lpstr>
      <vt:lpstr>Презентация PowerPoint</vt:lpstr>
      <vt:lpstr>Выводы: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Богдан Савченко</dc:creator>
  <cp:lastModifiedBy>Богдан Савченко</cp:lastModifiedBy>
  <cp:revision>20</cp:revision>
  <dcterms:created xsi:type="dcterms:W3CDTF">2023-09-16T09:15:47Z</dcterms:created>
  <dcterms:modified xsi:type="dcterms:W3CDTF">2024-09-17T12:26:45Z</dcterms:modified>
</cp:coreProperties>
</file>