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sldIdLst>
    <p:sldId id="318" r:id="rId3"/>
    <p:sldId id="408" r:id="rId4"/>
    <p:sldId id="518" r:id="rId5"/>
    <p:sldId id="532" r:id="rId6"/>
    <p:sldId id="519" r:id="rId7"/>
    <p:sldId id="533" r:id="rId8"/>
    <p:sldId id="534" r:id="rId9"/>
    <p:sldId id="535" r:id="rId10"/>
    <p:sldId id="536" r:id="rId11"/>
    <p:sldId id="539" r:id="rId12"/>
    <p:sldId id="540" r:id="rId13"/>
    <p:sldId id="537" r:id="rId14"/>
    <p:sldId id="538" r:id="rId15"/>
    <p:sldId id="510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 autoAdjust="0"/>
    <p:restoredTop sz="84994" autoAdjust="0"/>
  </p:normalViewPr>
  <p:slideViewPr>
    <p:cSldViewPr snapToGrid="0">
      <p:cViewPr varScale="1">
        <p:scale>
          <a:sx n="65" d="100"/>
          <a:sy n="65" d="100"/>
        </p:scale>
        <p:origin x="109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143CD-7972-4E09-A711-3E473CDB93DF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F052-ED4A-4C68-AB10-04BE1A362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4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80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44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78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37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85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8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5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3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10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64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31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84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76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5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6366-7473-4D01-AE2F-B0970B301120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754" y="69289"/>
            <a:ext cx="1017494" cy="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1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2C48-55BD-4A90-88DD-1D3F06DF04AD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4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3132-2F05-4867-8230-E1B028662451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2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F9BA-848E-47AF-A280-BEC36D3208BE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81B11-7336-4852-B917-C519AC904D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92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6AA8-0F5E-4EF7-9708-EBE3107F5250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E585D-BD69-4BFC-BE18-D1159B7E54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1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6482B-71FD-4306-801D-B36612D279B9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FC0B4-6312-4109-879F-BCC2FD161C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40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2" y="1600205"/>
            <a:ext cx="53926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9784" y="1600205"/>
            <a:ext cx="53926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ACAC-9CA1-46BF-9F95-C9ECE39B4C31}" type="datetime1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11986-30E4-4494-84B2-847919EC5F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54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8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98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01CC-8E76-4F35-A12D-A7FA4E581345}" type="datetime1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DA467-FCED-4C6A-9373-8829B96AA3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40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A893-DD02-4E3E-AF6D-63DE2AD3DAE1}" type="datetime1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D640F-95B6-4E41-A0F2-46D7915AC0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667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21BE-88F0-423E-894E-F181532E49A6}" type="datetime1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F1E19-0FFB-484F-80C9-BEF03E9EFC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441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3E1A-8E07-499A-B520-5CC8968D2C75}" type="datetime1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ED619-945D-466C-8D3C-2551202F3D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66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6622-FF10-4735-84CA-08337F356F6F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74" y="0"/>
            <a:ext cx="1742147" cy="129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43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A592-E118-4D32-B606-5FF6B9A532EC}" type="datetime1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B7E27-0D69-49F6-9F37-00E14DB619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68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D45A-67B2-4B35-8D64-33AA227146F5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FCF52-4BBE-4CCD-8310-FE9B66030F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484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4203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7CC6-B12D-40E5-91A1-2E55A4A3A78D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27E42-1499-4846-AA4D-30B1C8E88D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372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5CD9-F77F-48D3-BC5E-3C877AE60DBC}" type="datetime1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B708D-85F8-4DD4-95F2-DF6F312326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9416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185D3-95E3-4518-A768-DCEA82EB2445}" type="datetime1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418FE-3F4D-4E34-99A0-172D27881B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44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B0F0-85B2-4B1A-94A3-B9B42F8068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58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A0A6-D2A9-4FCA-853E-5A19DEAC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76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A3A2-3798-4BE9-9C7C-19617B99FC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A48-9141-4D0F-A3D8-D14E8A6A9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48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15413" y="68629"/>
            <a:ext cx="10871200" cy="775243"/>
          </a:xfrm>
        </p:spPr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>
          <a:xfrm>
            <a:off x="8141175" y="6280012"/>
            <a:ext cx="3556000" cy="365125"/>
          </a:xfrm>
        </p:spPr>
        <p:txBody>
          <a:bodyPr/>
          <a:lstStyle/>
          <a:p>
            <a:fld id="{042A51F0-A79D-4817-B676-B4D14EC5898C}" type="datetime1">
              <a:rPr lang="ru-RU" smtClean="0"/>
              <a:t>10.09.2024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25975" y="1564800"/>
            <a:ext cx="10871200" cy="4608000"/>
          </a:xfrm>
        </p:spPr>
        <p:txBody>
          <a:bodyPr/>
          <a:lstStyle>
            <a:lvl1pPr marL="0" indent="0">
              <a:buNone/>
              <a:defRPr/>
            </a:lvl1pPr>
            <a:lvl2pPr marL="396230" indent="0">
              <a:buNone/>
              <a:defRPr/>
            </a:lvl2pPr>
            <a:lvl3pPr marL="742931" indent="0">
              <a:buNone/>
              <a:defRPr/>
            </a:lvl3pPr>
            <a:lvl4pPr marL="1238219" indent="0">
              <a:buNone/>
              <a:defRPr/>
            </a:lvl4pPr>
            <a:lvl5pPr marL="1733507" indent="0">
              <a:buNone/>
              <a:defRPr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32723"/>
            <a:ext cx="711200" cy="244476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ru-RU" sz="1517" b="1">
                <a:solidFill>
                  <a:srgbClr val="FFFFFF"/>
                </a:solidFill>
                <a:latin typeface="+mn-lt"/>
                <a:cs typeface="Arial" panose="020B0604020202020204" pitchFamily="34" charset="0"/>
              </a:defRPr>
            </a:lvl1pPr>
            <a:extLst/>
          </a:lstStyle>
          <a:p>
            <a:fld id="{8F82E0A0-C266-4798-8C8F-B9F91E9DA3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837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15413" y="68629"/>
            <a:ext cx="10871200" cy="775243"/>
          </a:xfrm>
        </p:spPr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>
          <a:xfrm>
            <a:off x="8141175" y="6280012"/>
            <a:ext cx="3556000" cy="365125"/>
          </a:xfrm>
        </p:spPr>
        <p:txBody>
          <a:bodyPr/>
          <a:lstStyle/>
          <a:p>
            <a:fld id="{BFE1883D-2DD9-4387-9BD6-83E7823E760C}" type="datetime1">
              <a:rPr lang="ru-RU" smtClean="0"/>
              <a:t>10.09.2024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25975" y="1564800"/>
            <a:ext cx="10871200" cy="4608000"/>
          </a:xfrm>
        </p:spPr>
        <p:txBody>
          <a:bodyPr/>
          <a:lstStyle>
            <a:lvl1pPr marL="0" indent="0">
              <a:buNone/>
              <a:defRPr/>
            </a:lvl1pPr>
            <a:lvl2pPr marL="396230" indent="0">
              <a:buNone/>
              <a:defRPr/>
            </a:lvl2pPr>
            <a:lvl3pPr marL="742931" indent="0">
              <a:buNone/>
              <a:defRPr/>
            </a:lvl3pPr>
            <a:lvl4pPr marL="1238219" indent="0">
              <a:buNone/>
              <a:defRPr/>
            </a:lvl4pPr>
            <a:lvl5pPr marL="1733507" indent="0">
              <a:buNone/>
              <a:defRPr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32723"/>
            <a:ext cx="711200" cy="244476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ru-RU" sz="1517" b="1">
                <a:solidFill>
                  <a:srgbClr val="FFFFFF"/>
                </a:solidFill>
                <a:latin typeface="+mn-lt"/>
                <a:cs typeface="Arial" panose="020B0604020202020204" pitchFamily="34" charset="0"/>
              </a:defRPr>
            </a:lvl1pPr>
            <a:extLst/>
          </a:lstStyle>
          <a:p>
            <a:fld id="{8F82E0A0-C266-4798-8C8F-B9F91E9DA3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68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8FC1-C3C3-42CF-BB41-FFDF3B8E5F1D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754" y="69289"/>
            <a:ext cx="1017494" cy="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65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15413" y="68629"/>
            <a:ext cx="10871200" cy="775243"/>
          </a:xfrm>
        </p:spPr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>
          <a:xfrm>
            <a:off x="8141175" y="6280012"/>
            <a:ext cx="3556000" cy="365125"/>
          </a:xfrm>
        </p:spPr>
        <p:txBody>
          <a:bodyPr/>
          <a:lstStyle/>
          <a:p>
            <a:fld id="{626605C8-46AB-4B8B-9AF0-64CBA8E16088}" type="datetime1">
              <a:rPr lang="ru-RU" smtClean="0"/>
              <a:t>10.09.2024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25975" y="1564800"/>
            <a:ext cx="10871200" cy="4608000"/>
          </a:xfrm>
        </p:spPr>
        <p:txBody>
          <a:bodyPr/>
          <a:lstStyle>
            <a:lvl1pPr marL="0" indent="0">
              <a:buNone/>
              <a:defRPr/>
            </a:lvl1pPr>
            <a:lvl2pPr marL="396230" indent="0">
              <a:buNone/>
              <a:defRPr/>
            </a:lvl2pPr>
            <a:lvl3pPr marL="742931" indent="0">
              <a:buNone/>
              <a:defRPr/>
            </a:lvl3pPr>
            <a:lvl4pPr marL="1238219" indent="0">
              <a:buNone/>
              <a:defRPr/>
            </a:lvl4pPr>
            <a:lvl5pPr marL="1733507" indent="0">
              <a:buNone/>
              <a:defRPr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32723"/>
            <a:ext cx="711200" cy="244476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ru-RU" sz="1517" b="1">
                <a:solidFill>
                  <a:srgbClr val="FFFFFF"/>
                </a:solidFill>
                <a:latin typeface="+mn-lt"/>
                <a:cs typeface="Arial" panose="020B0604020202020204" pitchFamily="34" charset="0"/>
              </a:defRPr>
            </a:lvl1pPr>
            <a:extLst/>
          </a:lstStyle>
          <a:p>
            <a:fld id="{8F82E0A0-C266-4798-8C8F-B9F91E9DA3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82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9C28-6F46-4BE8-A567-E79044D8F7D1}" type="datetime1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2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E9B3-F6D9-46B4-ACF3-7BE255DB8516}" type="datetime1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2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A674-B31E-4751-9247-A264925F28BB}" type="datetime1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2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8171-BA85-4B3B-A7E6-DA808BEF5154}" type="datetime1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52A5C4-D0CF-4FE9-A9A9-F9AA4828D2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50" y="0"/>
            <a:ext cx="957496" cy="7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2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089D-DEDB-42F6-BBC7-5F770A97507E}" type="datetime1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2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AB4B-2282-470D-8D25-25E8548B0D2D}" type="datetime1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9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7B2FC-7E72-4EAB-B3B5-88406475B8AE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5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 defTabSz="9142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4882CD-8B13-46A2-B94E-E78D62176BC0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 defTabSz="9142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C46C3C1-4FEF-4458-B3FA-1A50BB6683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428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47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4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2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9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8 Marcador de contenido"/>
          <p:cNvSpPr txBox="1">
            <a:spLocks/>
          </p:cNvSpPr>
          <p:nvPr/>
        </p:nvSpPr>
        <p:spPr>
          <a:xfrm>
            <a:off x="1196855" y="2277247"/>
            <a:ext cx="10041952" cy="1613109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7925" tIns="38963" rIns="77925" bIns="38963"/>
          <a:lstStyle>
            <a:lvl1pPr defTabSz="779252">
              <a:spcBef>
                <a:spcPct val="0"/>
              </a:spcBef>
              <a:buNone/>
              <a:defRPr sz="24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3200" dirty="0">
                <a:latin typeface="+mn-lt"/>
              </a:rPr>
              <a:t>О ВЗАИМОДЕЙСТВИИ ГОСКОРПОРАЦИИ "РОСКОСМОС" 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С ЧАСТНЫМИ КОСМИЧЕСКИМИ </a:t>
            </a:r>
            <a:r>
              <a:rPr lang="ru-RU" sz="3200">
                <a:latin typeface="+mn-lt"/>
              </a:rPr>
              <a:t>КОМПАНИЯМИ </a:t>
            </a:r>
            <a:br>
              <a:rPr lang="ru-RU" sz="3200">
                <a:latin typeface="+mn-lt"/>
              </a:rPr>
            </a:br>
            <a:r>
              <a:rPr lang="ru-RU" sz="3200">
                <a:latin typeface="+mn-lt"/>
              </a:rPr>
              <a:t>В </a:t>
            </a:r>
            <a:r>
              <a:rPr lang="ru-RU" sz="3200" dirty="0">
                <a:latin typeface="+mn-lt"/>
              </a:rPr>
              <a:t>ОБЛАСТИ ДАННЫХ ДЗЗ ИЗ КОСМОСА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950782" y="5878851"/>
            <a:ext cx="10534098" cy="694236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7921" tIns="38961" rIns="77921" bIns="38961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a typeface="Cambria Math" pitchFamily="18" charset="0"/>
              </a:rPr>
              <a:t>Докладчик: Шилов Сергей Борисович –</a:t>
            </a:r>
            <a:r>
              <a:rPr lang="en-GB" sz="2000" dirty="0">
                <a:solidFill>
                  <a:schemeClr val="bg1"/>
                </a:solidFill>
                <a:ea typeface="Cambria Math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a typeface="Cambria Math" pitchFamily="18" charset="0"/>
              </a:rPr>
              <a:t>начальник отдела Департамента научно-технических проектов и систем глобального мониторинга Госкорпорации "Роскосмос"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379914" y="284913"/>
            <a:ext cx="9435346" cy="6326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7921" tIns="38961" rIns="77921" bIns="38961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Cambria Math" pitchFamily="18" charset="0"/>
              </a:rPr>
              <a:t>I</a:t>
            </a:r>
            <a:r>
              <a:rPr lang="en-GB" dirty="0">
                <a:solidFill>
                  <a:schemeClr val="bg1"/>
                </a:solidFill>
                <a:ea typeface="Cambria Math" pitchFamily="18" charset="0"/>
              </a:rPr>
              <a:t>V</a:t>
            </a:r>
            <a:r>
              <a:rPr lang="ru-RU" dirty="0">
                <a:solidFill>
                  <a:schemeClr val="bg1"/>
                </a:solidFill>
                <a:ea typeface="Cambria Math" pitchFamily="18" charset="0"/>
              </a:rPr>
              <a:t> Совместная международная научно-техническая конференция "ЦИФРОВАЯ РЕАЛЬНОСТЬ: космические и пространственные данные, технологии обработки"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79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10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665019" y="123890"/>
            <a:ext cx="103077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ОСНОВНЫЕ ХАРАКТЕРИСТИКИ ЗАКУПАЕМЫХ </a:t>
            </a:r>
            <a:br>
              <a:rPr lang="ru-RU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У ООО "СИТРОНИКС СПЕЙС" ДАННЫХ ДЗЗ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AA78066-50BC-4BAD-9ABE-42497E8E1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81800"/>
              </p:ext>
            </p:extLst>
          </p:nvPr>
        </p:nvGraphicFramePr>
        <p:xfrm>
          <a:off x="241301" y="986142"/>
          <a:ext cx="11664000" cy="534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3373301494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4046437118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012213059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3805878219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268433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Параметр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КА "Зоркий-2М"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КА "</a:t>
                      </a:r>
                      <a:r>
                        <a:rPr lang="ru-RU" sz="1300" dirty="0" err="1"/>
                        <a:t>Киноспутник</a:t>
                      </a:r>
                      <a:r>
                        <a:rPr lang="ru-RU" sz="1300" dirty="0"/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КА "</a:t>
                      </a:r>
                      <a:r>
                        <a:rPr lang="ru-RU" sz="1300" dirty="0" err="1"/>
                        <a:t>Спутникс</a:t>
                      </a:r>
                      <a:r>
                        <a:rPr lang="ru-RU" sz="1300" dirty="0"/>
                        <a:t>-В"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КА "</a:t>
                      </a:r>
                      <a:r>
                        <a:rPr lang="ru-RU" sz="1300" dirty="0" err="1"/>
                        <a:t>Атомсат</a:t>
                      </a:r>
                      <a:r>
                        <a:rPr lang="ru-RU" sz="1300" dirty="0"/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776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/>
                        <a:t>Количество каналов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4 (МС)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 (ПХ) / 4 (МС)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 (ПХ) / 4 (МС)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С-диапазон (5,4 ГГц)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77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/>
                        <a:t>Проекция пикселя, 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не хуже 2,75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0,8 (ПХ)</a:t>
                      </a:r>
                    </a:p>
                    <a:p>
                      <a:pPr algn="ctr"/>
                      <a:r>
                        <a:rPr lang="ru-RU" sz="1300" dirty="0"/>
                        <a:t>3,2 (МС)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0,5 (ПХ)</a:t>
                      </a:r>
                    </a:p>
                    <a:p>
                      <a:pPr algn="ctr"/>
                      <a:r>
                        <a:rPr lang="ru-RU" sz="1300" dirty="0"/>
                        <a:t>2,0 (МС)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По азимуту/дальности: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1/3 м в детальном режиме (ДР)</a:t>
                      </a:r>
                    </a:p>
                    <a:p>
                      <a:pPr algn="ctr"/>
                      <a:r>
                        <a:rPr lang="ru-RU" sz="1300" dirty="0"/>
                        <a:t>3/3 м в маршрутном режиме (МР)</a:t>
                      </a:r>
                    </a:p>
                    <a:p>
                      <a:pPr algn="ctr"/>
                      <a:r>
                        <a:rPr lang="ru-RU" sz="1300" dirty="0"/>
                        <a:t>15/20 в обзорном режиме (ОР)</a:t>
                      </a:r>
                    </a:p>
                    <a:p>
                      <a:pPr algn="ctr"/>
                      <a:r>
                        <a:rPr lang="ru-RU" sz="1300" dirty="0"/>
                        <a:t>100/20 в обзорном поляризационном режиме (ОПР)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449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/>
                        <a:t>Полоса захвата, км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10 в ДР (сцена 10*10)</a:t>
                      </a:r>
                    </a:p>
                    <a:p>
                      <a:pPr algn="ctr"/>
                      <a:r>
                        <a:rPr lang="ru-RU" sz="1300" dirty="0"/>
                        <a:t>28 в МР</a:t>
                      </a:r>
                    </a:p>
                    <a:p>
                      <a:pPr algn="ctr"/>
                      <a:r>
                        <a:rPr lang="ru-RU" sz="1300" dirty="0"/>
                        <a:t>160 в ОР</a:t>
                      </a:r>
                    </a:p>
                    <a:p>
                      <a:pPr algn="ctr"/>
                      <a:r>
                        <a:rPr lang="ru-RU" sz="1300" dirty="0"/>
                        <a:t>260 в ОПР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55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/>
                        <a:t>Динамический диапазон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не менее 12 бит/</a:t>
                      </a:r>
                      <a:r>
                        <a:rPr lang="ru-RU" sz="1300" dirty="0" err="1"/>
                        <a:t>пикс</a:t>
                      </a:r>
                      <a:endParaRPr lang="ru-RU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не менее 10 бит/</a:t>
                      </a:r>
                      <a:r>
                        <a:rPr lang="ru-RU" sz="1300" dirty="0" err="1"/>
                        <a:t>пикс</a:t>
                      </a:r>
                      <a:endParaRPr lang="ru-RU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не менее 12 бит/</a:t>
                      </a:r>
                      <a:r>
                        <a:rPr lang="ru-RU" sz="1300" dirty="0" err="1"/>
                        <a:t>пикс</a:t>
                      </a:r>
                      <a:endParaRPr lang="ru-RU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не менее 30 дБ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93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/>
                        <a:t>СКО планового положения (</a:t>
                      </a:r>
                      <a:r>
                        <a:rPr lang="ru-RU" sz="1300" dirty="0" err="1"/>
                        <a:t>геопривязки</a:t>
                      </a:r>
                      <a:r>
                        <a:rPr lang="ru-RU" sz="1300" dirty="0"/>
                        <a:t>) данных, 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не хуже 100</a:t>
                      </a:r>
                      <a:r>
                        <a:rPr lang="en-US" sz="1300" dirty="0"/>
                        <a:t> </a:t>
                      </a:r>
                      <a:r>
                        <a:rPr lang="ru-RU" sz="1300" dirty="0"/>
                        <a:t>(</a:t>
                      </a:r>
                      <a:r>
                        <a:rPr lang="en-US" sz="1300" dirty="0"/>
                        <a:t>CE90)</a:t>
                      </a:r>
                      <a:endParaRPr lang="ru-RU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не хуже 30</a:t>
                      </a:r>
                      <a:r>
                        <a:rPr lang="en-US" sz="1300" dirty="0"/>
                        <a:t> </a:t>
                      </a:r>
                      <a:r>
                        <a:rPr lang="ru-RU" sz="1300" dirty="0"/>
                        <a:t>(</a:t>
                      </a:r>
                      <a:r>
                        <a:rPr lang="en-US" sz="1300" dirty="0"/>
                        <a:t>CE90)</a:t>
                      </a:r>
                      <a:endParaRPr lang="ru-RU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не хуже 20 (</a:t>
                      </a:r>
                      <a:r>
                        <a:rPr lang="en-US" sz="1300" dirty="0"/>
                        <a:t>CE90)</a:t>
                      </a:r>
                      <a:endParaRPr lang="ru-RU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не хуже 20 (</a:t>
                      </a:r>
                      <a:r>
                        <a:rPr lang="en-US" sz="1300" dirty="0"/>
                        <a:t>CE90)</a:t>
                      </a:r>
                      <a:endParaRPr lang="ru-RU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565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/>
                        <a:t>Периодичность повторной съемки для 1 КА, </a:t>
                      </a:r>
                      <a:r>
                        <a:rPr lang="ru-RU" sz="1300" dirty="0" err="1"/>
                        <a:t>сут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Не реже одного раза в сутки в ОР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28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/>
                        <a:t>Оперативность получения данных после получения данных на наземные средства,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не более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не более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не более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не более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992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/>
                        <a:t>Потенциальная площадь съемки, кв. км/</a:t>
                      </a:r>
                      <a:r>
                        <a:rPr lang="ru-RU" sz="1300" dirty="0" err="1"/>
                        <a:t>сут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до 20 000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до 7 000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до 7 000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до 600 тыс. в ОР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47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11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665019" y="123890"/>
            <a:ext cx="10307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ОСНОВНЫЕ ХАРАКТЕРИСТИКИ ЗАКУПАЕМЫХ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У ООО "МТ-ЛАБ" ДАННЫХ ДЗЗ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F63470B-E81F-4FFD-BEC2-AA08DC1F1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02429"/>
              </p:ext>
            </p:extLst>
          </p:nvPr>
        </p:nvGraphicFramePr>
        <p:xfrm>
          <a:off x="1180801" y="1114594"/>
          <a:ext cx="9792000" cy="544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000">
                  <a:extLst>
                    <a:ext uri="{9D8B030D-6E8A-4147-A177-3AD203B41FA5}">
                      <a16:colId xmlns:a16="http://schemas.microsoft.com/office/drawing/2014/main" val="3373301494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046437118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01221305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80587821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Параметр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КС ОЭН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КС комплексного наблюдения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7760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СВЧ диапазон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Видимый диапазон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4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 каналов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(ПХ) / 4 (МС)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С-диапазон, 5,25 - 5,57 ГГц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 (МС)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77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Проекция пикселя, 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0,5 (ПХ)</a:t>
                      </a:r>
                    </a:p>
                    <a:p>
                      <a:pPr algn="ctr"/>
                      <a:r>
                        <a:rPr lang="ru-RU" sz="1400" dirty="0"/>
                        <a:t>2,0 (МС)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 1 м ДР</a:t>
                      </a:r>
                    </a:p>
                    <a:p>
                      <a:pPr algn="ctr"/>
                      <a:r>
                        <a:rPr lang="ru-RU" sz="1400" dirty="0"/>
                        <a:t>3 - 5 м в МР</a:t>
                      </a:r>
                    </a:p>
                    <a:p>
                      <a:pPr algn="ctr"/>
                      <a:r>
                        <a:rPr lang="ru-RU" sz="1400" dirty="0"/>
                        <a:t>20 или 40 в ОР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1449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Полоса захвата, км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 в ДР (сцена 10*10)</a:t>
                      </a:r>
                    </a:p>
                    <a:p>
                      <a:pPr algn="ctr"/>
                      <a:r>
                        <a:rPr lang="ru-RU" sz="1400" dirty="0"/>
                        <a:t>30 - 50 в МР</a:t>
                      </a:r>
                    </a:p>
                    <a:p>
                      <a:pPr algn="ctr"/>
                      <a:r>
                        <a:rPr lang="ru-RU" sz="1400" dirty="0"/>
                        <a:t>150 или 280 в ОР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55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Динамический диапазон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 менее 12 бит/</a:t>
                      </a:r>
                      <a:r>
                        <a:rPr lang="ru-RU" sz="1400" dirty="0" err="1"/>
                        <a:t>пикс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60 дБ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10 бит/</a:t>
                      </a:r>
                      <a:r>
                        <a:rPr lang="ru-RU" sz="1400" dirty="0" err="1"/>
                        <a:t>пикс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493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СКО планового положения (</a:t>
                      </a:r>
                      <a:r>
                        <a:rPr lang="ru-RU" sz="1400" dirty="0" err="1"/>
                        <a:t>геопривязки</a:t>
                      </a:r>
                      <a:r>
                        <a:rPr lang="ru-RU" sz="1400" dirty="0"/>
                        <a:t>) данных, 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 хуже 30</a:t>
                      </a:r>
                      <a:r>
                        <a:rPr lang="en-US" sz="1400" dirty="0"/>
                        <a:t> </a:t>
                      </a:r>
                      <a:r>
                        <a:rPr lang="ru-RU" sz="1400" dirty="0"/>
                        <a:t>(</a:t>
                      </a:r>
                      <a:r>
                        <a:rPr lang="en-US" sz="1400" dirty="0"/>
                        <a:t>CE90</a:t>
                      </a:r>
                      <a:r>
                        <a:rPr lang="ru-RU" sz="1400" dirty="0"/>
                        <a:t>/</a:t>
                      </a:r>
                      <a:r>
                        <a:rPr lang="en-US" sz="1400" dirty="0"/>
                        <a:t>CE</a:t>
                      </a:r>
                      <a:r>
                        <a:rPr lang="ru-RU" sz="1400" dirty="0"/>
                        <a:t>95</a:t>
                      </a:r>
                      <a:r>
                        <a:rPr lang="en-US" sz="1400" dirty="0"/>
                        <a:t>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не хуже 30</a:t>
                      </a:r>
                      <a:r>
                        <a:rPr lang="en-US" sz="1400" dirty="0"/>
                        <a:t> </a:t>
                      </a:r>
                      <a:r>
                        <a:rPr lang="ru-RU" sz="1400" dirty="0"/>
                        <a:t>(</a:t>
                      </a:r>
                      <a:r>
                        <a:rPr lang="en-US" sz="1400" dirty="0"/>
                        <a:t>CE90</a:t>
                      </a:r>
                      <a:r>
                        <a:rPr lang="ru-RU" sz="1400" dirty="0"/>
                        <a:t>/</a:t>
                      </a:r>
                      <a:r>
                        <a:rPr lang="en-US" sz="1400" dirty="0"/>
                        <a:t>CE</a:t>
                      </a:r>
                      <a:r>
                        <a:rPr lang="ru-RU" sz="1400" dirty="0"/>
                        <a:t>95</a:t>
                      </a:r>
                      <a:r>
                        <a:rPr lang="en-US" sz="1400" dirty="0"/>
                        <a:t>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не хуже 40</a:t>
                      </a:r>
                      <a:r>
                        <a:rPr lang="en-US" sz="1400" dirty="0"/>
                        <a:t> </a:t>
                      </a:r>
                      <a:r>
                        <a:rPr lang="ru-RU" sz="1400" dirty="0"/>
                        <a:t>(</a:t>
                      </a:r>
                      <a:r>
                        <a:rPr lang="en-US" sz="1400" dirty="0"/>
                        <a:t>CE90</a:t>
                      </a:r>
                      <a:r>
                        <a:rPr lang="ru-RU" sz="1400" dirty="0"/>
                        <a:t>/</a:t>
                      </a:r>
                      <a:r>
                        <a:rPr lang="en-US" sz="1400" dirty="0"/>
                        <a:t>CE</a:t>
                      </a:r>
                      <a:r>
                        <a:rPr lang="ru-RU" sz="1400" dirty="0"/>
                        <a:t>95</a:t>
                      </a:r>
                      <a:r>
                        <a:rPr lang="en-US" sz="1400" dirty="0"/>
                        <a:t>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5565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Периодичность повторной съемки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  <a:r>
                        <a:rPr lang="ru-RU" sz="1400" dirty="0"/>
                        <a:t> ч для КС из 6 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раз/</a:t>
                      </a:r>
                      <a:r>
                        <a:rPr lang="ru-RU" sz="1400" dirty="0" err="1"/>
                        <a:t>сут</a:t>
                      </a:r>
                      <a:r>
                        <a:rPr lang="ru-RU" sz="1400" dirty="0"/>
                        <a:t> для КС из 3 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 раз/</a:t>
                      </a:r>
                      <a:r>
                        <a:rPr lang="ru-RU" sz="1400" dirty="0" err="1"/>
                        <a:t>сут</a:t>
                      </a:r>
                      <a:r>
                        <a:rPr lang="ru-RU" sz="1400" dirty="0"/>
                        <a:t> для КС из 3 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728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Оперативность получения данных,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 более 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 более 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не более 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3992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Потенциальная площадь съемки, кв. км/</a:t>
                      </a:r>
                      <a:r>
                        <a:rPr lang="ru-RU" sz="1400" dirty="0" err="1"/>
                        <a:t>сут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1,2 млн. кв. км для КС из 6 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6,6 тыс. в ДР</a:t>
                      </a:r>
                    </a:p>
                    <a:p>
                      <a:pPr algn="ctr"/>
                      <a:r>
                        <a:rPr lang="ru-RU" sz="1400" dirty="0"/>
                        <a:t>от 930 тыс. в МР</a:t>
                      </a:r>
                    </a:p>
                    <a:p>
                      <a:pPr algn="ctr"/>
                      <a:r>
                        <a:rPr lang="ru-RU" sz="1400" dirty="0"/>
                        <a:t>от 2790 тыс. в ОР</a:t>
                      </a:r>
                    </a:p>
                    <a:p>
                      <a:pPr algn="ctr"/>
                      <a:r>
                        <a:rPr lang="ru-RU" sz="1400" dirty="0"/>
                        <a:t>для КС из 3 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3 млн. для КС из 3 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1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68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12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665019" y="123890"/>
            <a:ext cx="1030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ОПРЕДЕЛЕНИЕ СТОИМОСТИ ЗАКУПАЕМЫХ ДАННЫХ ДЗЗ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: скругленные углы 5">
                <a:extLst>
                  <a:ext uri="{FF2B5EF4-FFF2-40B4-BE49-F238E27FC236}">
                    <a16:creationId xmlns:a16="http://schemas.microsoft.com/office/drawing/2014/main" id="{EDAB4DFD-81EC-42FA-8D11-629F670B13F0}"/>
                  </a:ext>
                </a:extLst>
              </p:cNvPr>
              <p:cNvSpPr/>
              <p:nvPr/>
            </p:nvSpPr>
            <p:spPr>
              <a:xfrm>
                <a:off x="448347" y="1263528"/>
                <a:ext cx="11295306" cy="5470582"/>
              </a:xfrm>
              <a:prstGeom prst="roundRect">
                <a:avLst/>
              </a:prstGeom>
              <a:solidFill>
                <a:srgbClr val="5B9BD5">
                  <a:alpha val="80000"/>
                </a:srgb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algn="just"/>
                <a:r>
                  <a:rPr lang="ru-RU" sz="2300" dirty="0">
                    <a:solidFill>
                      <a:schemeClr val="bg1"/>
                    </a:solidFill>
                  </a:rPr>
                  <a:t>	</a:t>
                </a:r>
                <a:r>
                  <a:rPr lang="ru-RU" sz="2200" dirty="0">
                    <a:solidFill>
                      <a:schemeClr val="bg1"/>
                    </a:solidFill>
                  </a:rPr>
                  <a:t>Для определения стоимости данных ДЗЗ из космоса, закупаемых в целях наполнения федерального фонда данных ДЗЗ из космоса Госкорпорацией "Роскосмос" утверждена соответствующая методика от 06.05.2024 № ЮБ-442-р.</a:t>
                </a:r>
              </a:p>
              <a:p>
                <a:pPr marL="261938" algn="just"/>
                <a:r>
                  <a:rPr lang="ru-RU" sz="2200" dirty="0">
                    <a:solidFill>
                      <a:schemeClr val="bg1"/>
                    </a:solidFill>
                  </a:rPr>
                  <a:t>	За основу расчета стоимости берется стоимость базовой расчетной единицы оперативных и архивных Данных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ru-RU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баз</m:t>
                        </m:r>
                      </m:sub>
                      <m:sup>
                        <m:r>
                          <a:rPr lang="ru-RU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ед</m:t>
                        </m:r>
                      </m:sup>
                    </m:sSubSup>
                  </m:oMath>
                </a14:m>
                <a:r>
                  <a:rPr lang="ru-RU" sz="2200" dirty="0">
                    <a:solidFill>
                      <a:schemeClr val="bg1"/>
                    </a:solidFill>
                  </a:rPr>
                  <a:t>) определяется на основе среднерыночных показателей стоимости сопоставимых данных по формуле:</a:t>
                </a:r>
              </a:p>
              <a:p>
                <a:pPr marL="261938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баз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ед</m:t>
                          </m:r>
                        </m:sup>
                      </m:sSubSup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ан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ан</m:t>
                              </m:r>
                            </m:sup>
                          </m:sSup>
                        </m:sup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ан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ТУ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курс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сп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ru-RU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300" dirty="0">
                  <a:solidFill>
                    <a:schemeClr val="bg1"/>
                  </a:solidFill>
                </a:endParaRPr>
              </a:p>
              <a:p>
                <a:pPr marL="261938" algn="just"/>
                <a:endParaRPr lang="ru-RU" sz="2300" dirty="0">
                  <a:solidFill>
                    <a:schemeClr val="bg1"/>
                  </a:solidFill>
                </a:endParaRPr>
              </a:p>
              <a:p>
                <a:pPr marL="261938" algn="just"/>
                <a:endParaRPr lang="ru-RU" sz="23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: скругленные углы 5">
                <a:extLst>
                  <a:ext uri="{FF2B5EF4-FFF2-40B4-BE49-F238E27FC236}">
                    <a16:creationId xmlns:a16="http://schemas.microsoft.com/office/drawing/2014/main" id="{EDAB4DFD-81EC-42FA-8D11-629F670B1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47" y="1263528"/>
                <a:ext cx="11295306" cy="54705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A08DC6EC-0FE2-4DD1-AB62-86FB99932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5129445"/>
                  </p:ext>
                </p:extLst>
              </p:nvPr>
            </p:nvGraphicFramePr>
            <p:xfrm>
              <a:off x="1190171" y="4259688"/>
              <a:ext cx="9782630" cy="21824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782630">
                      <a:extLst>
                        <a:ext uri="{9D8B030D-6E8A-4147-A177-3AD203B41FA5}">
                          <a16:colId xmlns:a16="http://schemas.microsoft.com/office/drawing/2014/main" val="79194847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где:</a:t>
                          </a:r>
                        </a:p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ан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 – количество данных-аналогов, принятых в расчете, потребительские характеристики которых сопоставимы с характеристиками оцениваемых данных;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8901370"/>
                      </a:ext>
                    </a:extLst>
                  </a:tr>
                  <a:tr h="40640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ан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 – стоимость 1 кв. км </a:t>
                          </a: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-го аналога оцениваемых Данных, выраженная в валюте поставки;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3811152"/>
                      </a:ext>
                    </a:extLst>
                  </a:tr>
                  <a:tr h="85725">
                    <a:tc>
                      <a:txBody>
                        <a:bodyPr/>
                        <a:lstStyle/>
                        <a:p>
                          <a:pPr marR="21590" indent="45021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ТУ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 – коэффициент учёта уровня сопоставимости Данных по техническим характеристикам</a:t>
                          </a:r>
                          <a:r>
                            <a:rPr lang="ru-RU" sz="1400" baseline="0" dirty="0">
                              <a:effectLst/>
                            </a:rPr>
                            <a:t> </a:t>
                          </a:r>
                          <a:r>
                            <a:rPr lang="ru-RU" sz="1400" dirty="0">
                              <a:effectLst/>
                            </a:rPr>
                            <a:t>на основе результатов технической экспертизы Данных;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9703470"/>
                      </a:ext>
                    </a:extLst>
                  </a:tr>
                  <a:tr h="189865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курс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 – коэффициент для перевода стоимости 1 кв. км </a:t>
                          </a: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-го аналога оцениваемых Данных из валюты поставки в российский рубль;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02054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сп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 – коэффициент учёта спектральных характеристик Данных.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05394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A08DC6EC-0FE2-4DD1-AB62-86FB99932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5129445"/>
                  </p:ext>
                </p:extLst>
              </p:nvPr>
            </p:nvGraphicFramePr>
            <p:xfrm>
              <a:off x="1190171" y="4259688"/>
              <a:ext cx="9782630" cy="21741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782630">
                      <a:extLst>
                        <a:ext uri="{9D8B030D-6E8A-4147-A177-3AD203B41FA5}">
                          <a16:colId xmlns:a16="http://schemas.microsoft.com/office/drawing/2014/main" val="791948472"/>
                        </a:ext>
                      </a:extLst>
                    </a:gridCol>
                  </a:tblGrid>
                  <a:tr h="7205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202" r="62" b="-2159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901370"/>
                      </a:ext>
                    </a:extLst>
                  </a:tr>
                  <a:tr h="22980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35135" r="62" b="-594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3811152"/>
                      </a:ext>
                    </a:extLst>
                  </a:tr>
                  <a:tr h="4902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98765" r="62" b="-171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9703470"/>
                      </a:ext>
                    </a:extLst>
                  </a:tr>
                  <a:tr h="50374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91566" r="62" b="-674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0205407"/>
                      </a:ext>
                    </a:extLst>
                  </a:tr>
                  <a:tr h="22980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855263" r="62" b="-473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5394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5744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13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665019" y="123890"/>
            <a:ext cx="1030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ОПРЕДЕЛЕНИЕ СТОИМОСТИ ЗАКУПАЕМЫХ ДАННЫХ ДЗЗ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: скругленные углы 5">
                <a:extLst>
                  <a:ext uri="{FF2B5EF4-FFF2-40B4-BE49-F238E27FC236}">
                    <a16:creationId xmlns:a16="http://schemas.microsoft.com/office/drawing/2014/main" id="{EDAB4DFD-81EC-42FA-8D11-629F670B13F0}"/>
                  </a:ext>
                </a:extLst>
              </p:cNvPr>
              <p:cNvSpPr/>
              <p:nvPr/>
            </p:nvSpPr>
            <p:spPr>
              <a:xfrm>
                <a:off x="448347" y="1263528"/>
                <a:ext cx="11295306" cy="5470582"/>
              </a:xfrm>
              <a:prstGeom prst="roundRect">
                <a:avLst/>
              </a:prstGeom>
              <a:solidFill>
                <a:srgbClr val="5B9BD5">
                  <a:alpha val="80000"/>
                </a:srgb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algn="just"/>
                <a:r>
                  <a:rPr lang="ru-RU" sz="2300" dirty="0">
                    <a:solidFill>
                      <a:schemeClr val="bg1"/>
                    </a:solidFill>
                  </a:rPr>
                  <a:t>	</a:t>
                </a:r>
                <a:r>
                  <a:rPr lang="ru-RU" sz="2200" dirty="0">
                    <a:solidFill>
                      <a:schemeClr val="bg1"/>
                    </a:solidFill>
                  </a:rPr>
                  <a:t>Стоимость расчетной единицы оперативных и архивных Данных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p>
                        <m:r>
                          <a:rPr lang="ru-RU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ед</m:t>
                        </m:r>
                      </m:sup>
                    </m:sSup>
                  </m:oMath>
                </a14:m>
                <a:r>
                  <a:rPr lang="ru-RU" sz="2200" dirty="0">
                    <a:solidFill>
                      <a:schemeClr val="bg1"/>
                    </a:solidFill>
                  </a:rPr>
                  <a:t>) определяется на основе стоимости базовой расчетной единицы оперативных и архивных Данных с учётом объемов и качества закупаемых Данных, а также оперативности их поставки и передаваемых прав на их дальнейшее использование по формуле::</a:t>
                </a:r>
              </a:p>
              <a:p>
                <a:pPr marL="261938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ед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баз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ед</m:t>
                          </m:r>
                        </m:sup>
                      </m:sSubSup>
                      <m:r>
                        <a:rPr lang="ru-RU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об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опер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лиц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обл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обр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300" dirty="0">
                  <a:solidFill>
                    <a:schemeClr val="bg1"/>
                  </a:solidFill>
                </a:endParaRPr>
              </a:p>
              <a:p>
                <a:pPr marL="261938" algn="just"/>
                <a:endParaRPr lang="ru-RU" sz="2300" dirty="0">
                  <a:solidFill>
                    <a:schemeClr val="bg1"/>
                  </a:solidFill>
                </a:endParaRPr>
              </a:p>
              <a:p>
                <a:pPr marL="261938" algn="just"/>
                <a:endParaRPr lang="ru-RU" sz="23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: скругленные углы 5">
                <a:extLst>
                  <a:ext uri="{FF2B5EF4-FFF2-40B4-BE49-F238E27FC236}">
                    <a16:creationId xmlns:a16="http://schemas.microsoft.com/office/drawing/2014/main" id="{EDAB4DFD-81EC-42FA-8D11-629F670B1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47" y="1263528"/>
                <a:ext cx="11295306" cy="54705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68201E9E-CC7C-479B-ADB8-589A61682B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8103893"/>
                  </p:ext>
                </p:extLst>
              </p:nvPr>
            </p:nvGraphicFramePr>
            <p:xfrm>
              <a:off x="1190172" y="3625394"/>
              <a:ext cx="10101942" cy="21321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01942">
                      <a:extLst>
                        <a:ext uri="{9D8B030D-6E8A-4147-A177-3AD203B41FA5}">
                          <a16:colId xmlns:a16="http://schemas.microsoft.com/office/drawing/2014/main" val="2489531471"/>
                        </a:ext>
                      </a:extLst>
                    </a:gridCol>
                  </a:tblGrid>
                  <a:tr h="352642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где:</a:t>
                          </a:r>
                        </a:p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14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баз</m:t>
                                  </m:r>
                                </m:sub>
                                <m:sup>
                                  <m:r>
                                    <a:rPr lang="ru-RU" sz="14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ед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стоимость базовой расчетной единицы оперативных и архивных Данных (соответственно);</a:t>
                          </a:r>
                        </a:p>
                      </a:txBody>
                      <a:tcPr marL="64572" marR="64572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185622"/>
                      </a:ext>
                    </a:extLst>
                  </a:tr>
                  <a:tr h="162834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4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об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коэффициент снижения стоимости в зависимости от полного объема закупаемых Данных;</a:t>
                          </a:r>
                        </a:p>
                      </a:txBody>
                      <a:tcPr marL="64572" marR="64572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41442590"/>
                      </a:ext>
                    </a:extLst>
                  </a:tr>
                  <a:tr h="182807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4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опер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коэффициент учёта сроков выполнения съемки;</a:t>
                          </a:r>
                        </a:p>
                      </a:txBody>
                      <a:tcPr marL="64572" marR="64572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5006052"/>
                      </a:ext>
                    </a:extLst>
                  </a:tr>
                  <a:tr h="177510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4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лиц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коэффициент учёта вида лицензии на Данные;</a:t>
                          </a:r>
                        </a:p>
                      </a:txBody>
                      <a:tcPr marL="64572" marR="64572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56851332"/>
                      </a:ext>
                    </a:extLst>
                  </a:tr>
                  <a:tr h="162834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4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обл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коэффициент учёта облачности на закупаемых Данных;</a:t>
                          </a:r>
                        </a:p>
                      </a:txBody>
                      <a:tcPr marL="64572" marR="64572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0234185"/>
                      </a:ext>
                    </a:extLst>
                  </a:tr>
                  <a:tr h="662721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4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обр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коэффициент учета уровня обработки Данных.</a:t>
                          </a:r>
                        </a:p>
                      </a:txBody>
                      <a:tcPr marL="64572" marR="64572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8176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68201E9E-CC7C-479B-ADB8-589A61682B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8103893"/>
                  </p:ext>
                </p:extLst>
              </p:nvPr>
            </p:nvGraphicFramePr>
            <p:xfrm>
              <a:off x="1190172" y="3625394"/>
              <a:ext cx="10101942" cy="21321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01942">
                      <a:extLst>
                        <a:ext uri="{9D8B030D-6E8A-4147-A177-3AD203B41FA5}">
                          <a16:colId xmlns:a16="http://schemas.microsoft.com/office/drawing/2014/main" val="2489531471"/>
                        </a:ext>
                      </a:extLst>
                    </a:gridCol>
                  </a:tblGrid>
                  <a:tr h="4989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4572" marR="64572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7317" b="-328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7185622"/>
                      </a:ext>
                    </a:extLst>
                  </a:tr>
                  <a:tr h="23037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4572" marR="64572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31579" b="-6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442590"/>
                      </a:ext>
                    </a:extLst>
                  </a:tr>
                  <a:tr h="25863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4572" marR="64572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93023" b="-437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06052"/>
                      </a:ext>
                    </a:extLst>
                  </a:tr>
                  <a:tr h="2511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4572" marR="64572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12195" b="-3585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6851332"/>
                      </a:ext>
                    </a:extLst>
                  </a:tr>
                  <a:tr h="23037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4572" marR="64572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552632" b="-28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0234185"/>
                      </a:ext>
                    </a:extLst>
                  </a:tr>
                  <a:tr h="66272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4572" marR="64572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275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8176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9061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51166" y="3418952"/>
            <a:ext cx="6899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469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914400" y="123890"/>
            <a:ext cx="10203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ГОСУДАРСТВЕННО-ЧАСТНОЕ ПАРТНЕРСТВО (ГЧП) В ОБЛАСТИ ДИСТАНЦИОННОГО ЗОНДИРОВАНИЯ ЗЕМЛИ (ДЗЗ) ИЗ КОСМОСА</a:t>
            </a:r>
          </a:p>
        </p:txBody>
      </p:sp>
      <p:sp>
        <p:nvSpPr>
          <p:cNvPr id="19" name="Прямоугольник: скругленные углы 5">
            <a:extLst>
              <a:ext uri="{FF2B5EF4-FFF2-40B4-BE49-F238E27FC236}">
                <a16:creationId xmlns:a16="http://schemas.microsoft.com/office/drawing/2014/main" id="{EDAB4DFD-81EC-42FA-8D11-629F670B13F0}"/>
              </a:ext>
            </a:extLst>
          </p:cNvPr>
          <p:cNvSpPr/>
          <p:nvPr/>
        </p:nvSpPr>
        <p:spPr>
          <a:xfrm>
            <a:off x="448347" y="1333248"/>
            <a:ext cx="11295306" cy="4826918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2200" dirty="0"/>
              <a:t>	В соответствии с пунктом 1 статьи 3 Федерального закона от 13 июля 2015 г. № 224-ФЗ "О государственно-частном партнерстве, </a:t>
            </a:r>
            <a:r>
              <a:rPr lang="ru-RU" sz="2200" dirty="0" err="1"/>
              <a:t>муниципально</a:t>
            </a:r>
            <a:r>
              <a:rPr lang="ru-RU" sz="2200" dirty="0"/>
              <a:t>-частном партнерстве в Российской Федерации и внесении изменений в отдельные законодательные акты Российской Федерации":</a:t>
            </a:r>
          </a:p>
          <a:p>
            <a:pPr algn="just"/>
            <a:r>
              <a:rPr lang="ru-RU" sz="2200" dirty="0"/>
              <a:t>	"государственно-частное партнерство, </a:t>
            </a:r>
            <a:r>
              <a:rPr lang="ru-RU" sz="2200" dirty="0" err="1"/>
              <a:t>муниципально</a:t>
            </a:r>
            <a:r>
              <a:rPr lang="ru-RU" sz="2200" dirty="0"/>
              <a:t>-частное партнерство - юридически оформленное на определенный срок и основанное на объединении ресурсов, распределении рисков сотрудничество публичного партнера, с одной стороны, и частного партнера, с другой стороны, которое осуществляется на основании соглашения о государственно-частном партнерстве, соглашения о </a:t>
            </a:r>
            <a:r>
              <a:rPr lang="ru-RU" sz="2200" dirty="0" err="1"/>
              <a:t>муниципально</a:t>
            </a:r>
            <a:r>
              <a:rPr lang="ru-RU" sz="2200" dirty="0"/>
              <a:t>-частном партнерстве, заключенных в соответствии с настоящим Федеральным законом в целях привлечения в экономику частных инвестиций, обеспечения органами государственной власти и органами местного самоуправления доступности товаров, работ, услуг и повышения их качества;".</a:t>
            </a:r>
          </a:p>
        </p:txBody>
      </p:sp>
    </p:spTree>
    <p:extLst>
      <p:ext uri="{BB962C8B-B14F-4D97-AF65-F5344CB8AC3E}">
        <p14:creationId xmlns:p14="http://schemas.microsoft.com/office/powerpoint/2010/main" val="302249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1364054" y="123890"/>
            <a:ext cx="960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МИРОВЫЕ ТЕНДЕНЦИИ ГЧП В ОБЛАСТИ ДЗЗ</a:t>
            </a:r>
          </a:p>
        </p:txBody>
      </p:sp>
      <p:sp>
        <p:nvSpPr>
          <p:cNvPr id="19" name="Прямоугольник: скругленные углы 5">
            <a:extLst>
              <a:ext uri="{FF2B5EF4-FFF2-40B4-BE49-F238E27FC236}">
                <a16:creationId xmlns:a16="http://schemas.microsoft.com/office/drawing/2014/main" id="{EDAB4DFD-81EC-42FA-8D11-629F670B13F0}"/>
              </a:ext>
            </a:extLst>
          </p:cNvPr>
          <p:cNvSpPr/>
          <p:nvPr/>
        </p:nvSpPr>
        <p:spPr>
          <a:xfrm>
            <a:off x="448347" y="1227932"/>
            <a:ext cx="11295306" cy="5239370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algn="just"/>
            <a:r>
              <a:rPr lang="ru-RU" sz="2400" dirty="0">
                <a:solidFill>
                  <a:schemeClr val="bg1"/>
                </a:solidFill>
              </a:rPr>
              <a:t>	В настоящее время происходит расширение государственно-частного партнерства за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счет активного привлечения государством частных игроков в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национальные и межнациональные космические программы.</a:t>
            </a:r>
          </a:p>
          <a:p>
            <a:pPr marL="261938" algn="just"/>
            <a:endParaRPr lang="ru-RU" sz="2400" dirty="0">
              <a:solidFill>
                <a:schemeClr val="bg1"/>
              </a:solidFill>
            </a:endParaRPr>
          </a:p>
          <a:p>
            <a:pPr marL="261938" algn="just"/>
            <a:r>
              <a:rPr lang="ru-RU" sz="2400" dirty="0">
                <a:solidFill>
                  <a:schemeClr val="bg1"/>
                </a:solidFill>
              </a:rPr>
              <a:t>	NASA (</a:t>
            </a:r>
            <a:r>
              <a:rPr lang="ru-RU" sz="2400" dirty="0" err="1">
                <a:solidFill>
                  <a:schemeClr val="bg1"/>
                </a:solidFill>
              </a:rPr>
              <a:t>National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Aeronautics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and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Space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Administration</a:t>
            </a:r>
            <a:r>
              <a:rPr lang="ru-RU" sz="2400" dirty="0">
                <a:solidFill>
                  <a:schemeClr val="bg1"/>
                </a:solidFill>
              </a:rPr>
              <a:t> - Национальное управление по аэронавтике и исследованию космического пространства США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r>
              <a:rPr lang="ru-RU" sz="2400" dirty="0">
                <a:solidFill>
                  <a:schemeClr val="bg1"/>
                </a:solidFill>
              </a:rPr>
              <a:t>запустило процесс приобретения данных ДЗЗ по программе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коммерческой съемки малыми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космическими аппаратами у частных компаний (</a:t>
            </a:r>
            <a:r>
              <a:rPr lang="ru-RU" sz="2400" dirty="0" err="1">
                <a:solidFill>
                  <a:schemeClr val="bg1"/>
                </a:solidFill>
              </a:rPr>
              <a:t>Airbus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Maxar</a:t>
            </a:r>
            <a:r>
              <a:rPr lang="ru-RU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Capella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Space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GHGSat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SpireGlobal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Umbra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Lab</a:t>
            </a:r>
            <a:r>
              <a:rPr lang="ru-RU" sz="2400" dirty="0">
                <a:solidFill>
                  <a:schemeClr val="bg1"/>
                </a:solidFill>
              </a:rPr>
              <a:t>).</a:t>
            </a:r>
          </a:p>
          <a:p>
            <a:pPr marL="261938" algn="just"/>
            <a:r>
              <a:rPr lang="ru-RU" sz="2400" dirty="0">
                <a:solidFill>
                  <a:schemeClr val="bg1"/>
                </a:solidFill>
              </a:rPr>
              <a:t>	NOAA (</a:t>
            </a:r>
            <a:r>
              <a:rPr lang="ru-RU" sz="2400" dirty="0" err="1">
                <a:solidFill>
                  <a:schemeClr val="bg1"/>
                </a:solidFill>
              </a:rPr>
              <a:t>National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Oceanic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and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Atmospheric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Administration</a:t>
            </a:r>
            <a:r>
              <a:rPr lang="ru-RU" sz="2400" dirty="0">
                <a:solidFill>
                  <a:schemeClr val="bg1"/>
                </a:solidFill>
              </a:rPr>
              <a:t> - Национальное управление океанических и атмосферных исследований США) продолжило покупку данных у частных операторов метеорологических спутников (</a:t>
            </a:r>
            <a:r>
              <a:rPr lang="ru-RU" sz="2400" dirty="0" err="1">
                <a:solidFill>
                  <a:schemeClr val="bg1"/>
                </a:solidFill>
              </a:rPr>
              <a:t>Spire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Global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PlanetiQ</a:t>
            </a:r>
            <a:r>
              <a:rPr lang="ru-RU" sz="24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2950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1364054" y="123890"/>
            <a:ext cx="960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МИРОВЫЕ ТЕНДЕНЦИИ ГЧП В ОБЛАСТИ ДЗЗ</a:t>
            </a:r>
          </a:p>
        </p:txBody>
      </p:sp>
      <p:sp>
        <p:nvSpPr>
          <p:cNvPr id="19" name="Прямоугольник: скругленные углы 5">
            <a:extLst>
              <a:ext uri="{FF2B5EF4-FFF2-40B4-BE49-F238E27FC236}">
                <a16:creationId xmlns:a16="http://schemas.microsoft.com/office/drawing/2014/main" id="{EDAB4DFD-81EC-42FA-8D11-629F670B13F0}"/>
              </a:ext>
            </a:extLst>
          </p:cNvPr>
          <p:cNvSpPr/>
          <p:nvPr/>
        </p:nvSpPr>
        <p:spPr>
          <a:xfrm>
            <a:off x="448347" y="1227932"/>
            <a:ext cx="11295306" cy="3211988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algn="just"/>
            <a:r>
              <a:rPr lang="ru-RU" sz="2400" dirty="0">
                <a:solidFill>
                  <a:schemeClr val="bg1"/>
                </a:solidFill>
              </a:rPr>
              <a:t>	Европейское космическое агентство расширило список участников миссии </a:t>
            </a:r>
            <a:r>
              <a:rPr lang="ru-RU" sz="2400" dirty="0" err="1">
                <a:solidFill>
                  <a:schemeClr val="bg1"/>
                </a:solidFill>
              </a:rPr>
              <a:t>Copernicus</a:t>
            </a:r>
            <a:r>
              <a:rPr lang="ru-RU" sz="2400" dirty="0">
                <a:solidFill>
                  <a:schemeClr val="bg1"/>
                </a:solidFill>
              </a:rPr>
              <a:t> компаниями "Нового космоса" (</a:t>
            </a:r>
            <a:r>
              <a:rPr lang="ru-RU" sz="2400" dirty="0" err="1">
                <a:solidFill>
                  <a:schemeClr val="bg1"/>
                </a:solidFill>
              </a:rPr>
              <a:t>Aerospacelab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ConstellR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Kuva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Space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OroraTech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Satlantis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Promethee</a:t>
            </a:r>
            <a:r>
              <a:rPr lang="ru-RU" sz="2400" dirty="0">
                <a:solidFill>
                  <a:schemeClr val="bg1"/>
                </a:solidFill>
              </a:rPr>
              <a:t>).</a:t>
            </a:r>
          </a:p>
          <a:p>
            <a:pPr marL="261938" algn="just"/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ru-RU" sz="2400" dirty="0">
                <a:solidFill>
                  <a:schemeClr val="bg1"/>
                </a:solidFill>
              </a:rPr>
              <a:t>Правительство РФ сформировало "дорожную карту" в сфере перспективных космических систем и сервисов на период до 2030 г. с участием представителей частного бизнеса (АО "</a:t>
            </a:r>
            <a:r>
              <a:rPr lang="ru-RU" sz="2400" dirty="0" err="1">
                <a:solidFill>
                  <a:schemeClr val="bg1"/>
                </a:solidFill>
              </a:rPr>
              <a:t>Ситроникс</a:t>
            </a:r>
            <a:r>
              <a:rPr lang="ru-RU" sz="2400" dirty="0">
                <a:solidFill>
                  <a:schemeClr val="bg1"/>
                </a:solidFill>
              </a:rPr>
              <a:t>", НПК "БАРЛ" и ООО "МТ-ЛАБ", АО "Газпром космические системы").</a:t>
            </a:r>
          </a:p>
        </p:txBody>
      </p:sp>
    </p:spTree>
    <p:extLst>
      <p:ext uri="{BB962C8B-B14F-4D97-AF65-F5344CB8AC3E}">
        <p14:creationId xmlns:p14="http://schemas.microsoft.com/office/powerpoint/2010/main" val="404610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1364054" y="123890"/>
            <a:ext cx="9608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ФОРМИРОВАНИЕ НАПРАВЛЕНИЯ "ПЕРСПЕКТИВНЫЕ КОСМИЧЕСКИЕ СИСТЕМЫ И СЕРВИСЫ" </a:t>
            </a:r>
          </a:p>
        </p:txBody>
      </p:sp>
      <p:sp>
        <p:nvSpPr>
          <p:cNvPr id="19" name="Прямоугольник: скругленные углы 5">
            <a:extLst>
              <a:ext uri="{FF2B5EF4-FFF2-40B4-BE49-F238E27FC236}">
                <a16:creationId xmlns:a16="http://schemas.microsoft.com/office/drawing/2014/main" id="{EDAB4DFD-81EC-42FA-8D11-629F670B13F0}"/>
              </a:ext>
            </a:extLst>
          </p:cNvPr>
          <p:cNvSpPr/>
          <p:nvPr/>
        </p:nvSpPr>
        <p:spPr>
          <a:xfrm>
            <a:off x="448347" y="1263528"/>
            <a:ext cx="11295306" cy="5037516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algn="just"/>
            <a:r>
              <a:rPr lang="ru-RU" sz="2400" dirty="0">
                <a:solidFill>
                  <a:schemeClr val="bg1"/>
                </a:solidFill>
              </a:rPr>
              <a:t>	Для обеспечения ускорения технологического развития, достижения национального технологического суверенитета и технологического лидерства Российской Федерации на глобальных рынках Решением президиума Правительственной комиссии по модернизации экономики и инновационному развитию России от 29.12.2022 № 2 утверждена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дорожная карта высокотехнологичного направления "Перспективные космические системы и сервисы" на период до 2030 года.</a:t>
            </a:r>
          </a:p>
          <a:p>
            <a:pPr marL="261938" algn="just"/>
            <a:endParaRPr lang="ru-RU" sz="2400" dirty="0">
              <a:solidFill>
                <a:schemeClr val="bg1"/>
              </a:solidFill>
            </a:endParaRPr>
          </a:p>
          <a:p>
            <a:pPr marL="261938" algn="just"/>
            <a:r>
              <a:rPr lang="ru-RU" sz="2400" dirty="0">
                <a:solidFill>
                  <a:schemeClr val="bg1"/>
                </a:solidFill>
              </a:rPr>
              <a:t>	С целью реализации дорожной карты 16.01.2023 заключено Соглашение о намерениях между Правительством Российской Федерации и заинтересованными организациями на условиях привлечения ими </a:t>
            </a:r>
            <a:r>
              <a:rPr lang="ru-RU" sz="2400" dirty="0" err="1">
                <a:solidFill>
                  <a:schemeClr val="bg1"/>
                </a:solidFill>
              </a:rPr>
              <a:t>софинансирования</a:t>
            </a:r>
            <a:r>
              <a:rPr lang="ru-RU" sz="2400" dirty="0">
                <a:solidFill>
                  <a:schemeClr val="bg1"/>
                </a:solidFill>
              </a:rPr>
              <a:t> из внебюджетных источников.</a:t>
            </a:r>
          </a:p>
        </p:txBody>
      </p:sp>
    </p:spTree>
    <p:extLst>
      <p:ext uri="{BB962C8B-B14F-4D97-AF65-F5344CB8AC3E}">
        <p14:creationId xmlns:p14="http://schemas.microsoft.com/office/powerpoint/2010/main" val="16686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665019" y="123890"/>
            <a:ext cx="10307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ПЕРЕЧЕНЬ ОРГАНИЗАЦИЙ УЧАСТВУЮЩИХ В ДОРОЖНОЙ КАРТЕ "ПЕРСПЕКТИВНЫЕ КОСМИЧЕСКИЕ СИСТЕМЫ И СЕРВИСЫ" </a:t>
            </a:r>
          </a:p>
        </p:txBody>
      </p:sp>
      <p:sp>
        <p:nvSpPr>
          <p:cNvPr id="19" name="Прямоугольник: скругленные углы 5">
            <a:extLst>
              <a:ext uri="{FF2B5EF4-FFF2-40B4-BE49-F238E27FC236}">
                <a16:creationId xmlns:a16="http://schemas.microsoft.com/office/drawing/2014/main" id="{EDAB4DFD-81EC-42FA-8D11-629F670B13F0}"/>
              </a:ext>
            </a:extLst>
          </p:cNvPr>
          <p:cNvSpPr/>
          <p:nvPr/>
        </p:nvSpPr>
        <p:spPr>
          <a:xfrm>
            <a:off x="448347" y="1263528"/>
            <a:ext cx="11295306" cy="4538756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Госкорпорация "Роскосмос";</a:t>
            </a: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Консорциум АО НПК "БАРЛ" и ООО "МТ-ЛАБ";</a:t>
            </a: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АО "СИТРОНИКС" (ООО "</a:t>
            </a:r>
            <a:r>
              <a:rPr lang="ru-RU" sz="2400" dirty="0" err="1">
                <a:solidFill>
                  <a:schemeClr val="bg1"/>
                </a:solidFill>
              </a:rPr>
              <a:t>Ситроникс</a:t>
            </a:r>
            <a:r>
              <a:rPr lang="ru-RU" sz="2400" dirty="0">
                <a:solidFill>
                  <a:schemeClr val="bg1"/>
                </a:solidFill>
              </a:rPr>
              <a:t> Спейс");</a:t>
            </a: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ООО "ГК СКАНЭКС";</a:t>
            </a: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ООО "Бюро 1440";</a:t>
            </a: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ФГАОУ ВО "Московский физико-технический институт (национальный исследовательский университет)" совместно с Фондом поддержки проектов НТИ;</a:t>
            </a: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ФГУП "Космическая связь";</a:t>
            </a: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Компании Группы Газпром (АО "Газпром космические системы",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ООО "Газпром СПКА");</a:t>
            </a: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АО "Российские космические системы".</a:t>
            </a:r>
          </a:p>
        </p:txBody>
      </p:sp>
    </p:spTree>
    <p:extLst>
      <p:ext uri="{BB962C8B-B14F-4D97-AF65-F5344CB8AC3E}">
        <p14:creationId xmlns:p14="http://schemas.microsoft.com/office/powerpoint/2010/main" val="242341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665019" y="123890"/>
            <a:ext cx="10307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РАЗРАБОТКА ФЕДЕРАЛЬНОГО ПРОЕКТА</a:t>
            </a:r>
            <a:b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"ПЕРСПЕКТИВНЫЕ КОСМИЧЕСКИЕ СИСТЕМЫ И СЕРВИСЫ"</a:t>
            </a:r>
          </a:p>
        </p:txBody>
      </p:sp>
      <p:sp>
        <p:nvSpPr>
          <p:cNvPr id="19" name="Прямоугольник: скругленные углы 5">
            <a:extLst>
              <a:ext uri="{FF2B5EF4-FFF2-40B4-BE49-F238E27FC236}">
                <a16:creationId xmlns:a16="http://schemas.microsoft.com/office/drawing/2014/main" id="{EDAB4DFD-81EC-42FA-8D11-629F670B13F0}"/>
              </a:ext>
            </a:extLst>
          </p:cNvPr>
          <p:cNvSpPr/>
          <p:nvPr/>
        </p:nvSpPr>
        <p:spPr>
          <a:xfrm>
            <a:off x="448347" y="1200028"/>
            <a:ext cx="11295306" cy="5470582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algn="just"/>
            <a:r>
              <a:rPr lang="ru-RU" sz="2300" dirty="0">
                <a:solidFill>
                  <a:schemeClr val="bg1"/>
                </a:solidFill>
              </a:rPr>
              <a:t>	В соответствии с поручением Первого заместителя Председателя Правительства Российской Федерации </a:t>
            </a:r>
            <a:r>
              <a:rPr lang="ru-RU" sz="2300" dirty="0" err="1">
                <a:solidFill>
                  <a:schemeClr val="bg1"/>
                </a:solidFill>
              </a:rPr>
              <a:t>А.Р.Белоусова</a:t>
            </a:r>
            <a:r>
              <a:rPr lang="ru-RU" sz="2300" dirty="0">
                <a:solidFill>
                  <a:schemeClr val="bg1"/>
                </a:solidFill>
              </a:rPr>
              <a:t> (протокол совещания </a:t>
            </a:r>
            <a:br>
              <a:rPr lang="ru-RU" sz="2300" dirty="0">
                <a:solidFill>
                  <a:schemeClr val="bg1"/>
                </a:solidFill>
              </a:rPr>
            </a:br>
            <a:r>
              <a:rPr lang="ru-RU" sz="2300" dirty="0">
                <a:solidFill>
                  <a:schemeClr val="bg1"/>
                </a:solidFill>
              </a:rPr>
              <a:t>от 26.04.2023 № АБ-П51-84пр) Госкорпорации "Роскосмос" для обеспечения реализации дорожной карты поручено разработать </a:t>
            </a:r>
            <a:r>
              <a:rPr lang="ru-RU" sz="2300" b="1" u="sng" dirty="0">
                <a:solidFill>
                  <a:schemeClr val="bg1"/>
                </a:solidFill>
              </a:rPr>
              <a:t>федеральный проект</a:t>
            </a:r>
            <a:r>
              <a:rPr lang="ru-RU" sz="2300" u="sng" dirty="0">
                <a:solidFill>
                  <a:schemeClr val="bg1"/>
                </a:solidFill>
              </a:rPr>
              <a:t> "Перспективные космические системы и сервисы" на период до 2030 года</a:t>
            </a:r>
            <a:r>
              <a:rPr lang="ru-RU" sz="2300" dirty="0">
                <a:solidFill>
                  <a:schemeClr val="bg1"/>
                </a:solidFill>
              </a:rPr>
              <a:t>.</a:t>
            </a:r>
          </a:p>
          <a:p>
            <a:pPr marL="261938" algn="just"/>
            <a:endParaRPr lang="ru-RU" sz="2300" dirty="0">
              <a:solidFill>
                <a:schemeClr val="bg1"/>
              </a:solidFill>
            </a:endParaRPr>
          </a:p>
          <a:p>
            <a:pPr marL="261938" algn="just"/>
            <a:r>
              <a:rPr lang="ru-RU" sz="2300" dirty="0">
                <a:solidFill>
                  <a:schemeClr val="bg1"/>
                </a:solidFill>
              </a:rPr>
              <a:t>	Протоколом заседания Проектного комитета федерального проекта "Развитие высокотехнологичного направления "Перспективные космические системы и сервисы" </a:t>
            </a:r>
            <a:r>
              <a:rPr lang="ru-RU" sz="2300" b="1" dirty="0">
                <a:solidFill>
                  <a:schemeClr val="bg1"/>
                </a:solidFill>
              </a:rPr>
              <a:t>от 16.04.2024 № 1пр утвержден паспорт федерального проекта</a:t>
            </a:r>
            <a:r>
              <a:rPr lang="ru-RU" sz="2300" dirty="0">
                <a:solidFill>
                  <a:schemeClr val="bg1"/>
                </a:solidFill>
              </a:rPr>
              <a:t>.</a:t>
            </a:r>
          </a:p>
          <a:p>
            <a:pPr marL="261938" algn="just"/>
            <a:endParaRPr lang="ru-RU" sz="2300" dirty="0">
              <a:solidFill>
                <a:schemeClr val="bg1"/>
              </a:solidFill>
            </a:endParaRPr>
          </a:p>
          <a:p>
            <a:pPr marL="261938" algn="just"/>
            <a:r>
              <a:rPr lang="ru-RU" sz="2300" dirty="0">
                <a:solidFill>
                  <a:schemeClr val="bg1"/>
                </a:solidFill>
              </a:rPr>
              <a:t>	В рамках федерального проекта, </a:t>
            </a:r>
            <a:r>
              <a:rPr lang="ru-RU" sz="2300" b="1" dirty="0">
                <a:solidFill>
                  <a:schemeClr val="bg1"/>
                </a:solidFill>
              </a:rPr>
              <a:t>в качестве основного механизма по взаимодействию с частными компаниями</a:t>
            </a:r>
            <a:r>
              <a:rPr lang="ru-RU" sz="2300" dirty="0">
                <a:solidFill>
                  <a:schemeClr val="bg1"/>
                </a:solidFill>
              </a:rPr>
              <a:t>, предусмотрено мероприятие на закупку данных ДЗЗ </a:t>
            </a:r>
            <a:r>
              <a:rPr lang="ru-RU" sz="2300" b="1" dirty="0">
                <a:solidFill>
                  <a:schemeClr val="bg1"/>
                </a:solidFill>
              </a:rPr>
              <a:t>с российских негосударственных КА ДЗЗ</a:t>
            </a:r>
            <a:r>
              <a:rPr lang="ru-RU" sz="2300" dirty="0">
                <a:solidFill>
                  <a:schemeClr val="bg1"/>
                </a:solidFill>
              </a:rPr>
              <a:t>, создаваемых компаниями-участниками федерального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7511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8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665019" y="123890"/>
            <a:ext cx="10307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ЗАКЛЮЧЕНИЕ ДОЛГОСРОЧНЫХ КОНТРАКТОВ С КОММЕРЧЕСКИМИ КОМПАНИЯМИ НА ЗАКУПКУ ДАННЫХ ДЗЗ</a:t>
            </a:r>
          </a:p>
        </p:txBody>
      </p:sp>
      <p:sp>
        <p:nvSpPr>
          <p:cNvPr id="19" name="Прямоугольник: скругленные углы 5">
            <a:extLst>
              <a:ext uri="{FF2B5EF4-FFF2-40B4-BE49-F238E27FC236}">
                <a16:creationId xmlns:a16="http://schemas.microsoft.com/office/drawing/2014/main" id="{EDAB4DFD-81EC-42FA-8D11-629F670B13F0}"/>
              </a:ext>
            </a:extLst>
          </p:cNvPr>
          <p:cNvSpPr/>
          <p:nvPr/>
        </p:nvSpPr>
        <p:spPr>
          <a:xfrm>
            <a:off x="448347" y="1291694"/>
            <a:ext cx="11295306" cy="4538756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algn="just"/>
            <a:r>
              <a:rPr lang="ru-RU" sz="2300" dirty="0">
                <a:solidFill>
                  <a:schemeClr val="bg1"/>
                </a:solidFill>
              </a:rPr>
              <a:t>	В целях обеспечения закупки данных ДЗЗ с российских негосударственных КА, создаваемых компаниями-участниками федерального проекта "Перспективные космические системы и сервисы", Госкорпорацией "Роскосмос" и подведомственными ей организациями разработаны:</a:t>
            </a:r>
          </a:p>
          <a:p>
            <a:pPr marL="261938" algn="just"/>
            <a:r>
              <a:rPr lang="ru-RU" sz="2300" dirty="0">
                <a:solidFill>
                  <a:schemeClr val="bg1"/>
                </a:solidFill>
              </a:rPr>
              <a:t>	методики оценки качества данных ДЗЗ;</a:t>
            </a:r>
          </a:p>
          <a:p>
            <a:pPr marL="261938" algn="just"/>
            <a:r>
              <a:rPr lang="ru-RU" sz="2300" dirty="0">
                <a:solidFill>
                  <a:schemeClr val="bg1"/>
                </a:solidFill>
              </a:rPr>
              <a:t>	проект технического задания на закупку данных ДЗЗ;</a:t>
            </a:r>
          </a:p>
          <a:p>
            <a:pPr marL="261938" algn="just"/>
            <a:r>
              <a:rPr lang="ru-RU" sz="2300" dirty="0">
                <a:solidFill>
                  <a:schemeClr val="bg1"/>
                </a:solidFill>
              </a:rPr>
              <a:t>	проект положения о взаимодействии Оператора космических средств ДЗЗ Госкорпорации "Роскосмос" и Операторов негосударственных КА;</a:t>
            </a:r>
          </a:p>
          <a:p>
            <a:pPr marL="261938" algn="just"/>
            <a:r>
              <a:rPr lang="ru-RU" sz="2300" dirty="0">
                <a:solidFill>
                  <a:schemeClr val="bg1"/>
                </a:solidFill>
              </a:rPr>
              <a:t>	проект контракта на закупку данных ДЗЗ;</a:t>
            </a:r>
          </a:p>
          <a:p>
            <a:pPr marL="261938" algn="just"/>
            <a:endParaRPr lang="ru-RU" sz="2300" dirty="0">
              <a:solidFill>
                <a:schemeClr val="bg1"/>
              </a:solidFill>
            </a:endParaRPr>
          </a:p>
          <a:p>
            <a:pPr marL="261938" algn="just"/>
            <a:r>
              <a:rPr lang="ru-RU" sz="2300" dirty="0">
                <a:solidFill>
                  <a:schemeClr val="bg1"/>
                </a:solidFill>
              </a:rPr>
              <a:t>	Указанные выше документы согласованы с компаниями-участниками федерального проекта, а проекты контрактов парафированы.</a:t>
            </a:r>
          </a:p>
        </p:txBody>
      </p:sp>
    </p:spTree>
    <p:extLst>
      <p:ext uri="{BB962C8B-B14F-4D97-AF65-F5344CB8AC3E}">
        <p14:creationId xmlns:p14="http://schemas.microsoft.com/office/powerpoint/2010/main" val="117464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9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665019" y="123890"/>
            <a:ext cx="10307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РЕАЛИЗАЦИЯ ФЕДЕРАЛЬНОГО ПРОЕКТА</a:t>
            </a:r>
            <a:b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"ПЕРСПЕКТИВНЫЕ КОСМИЧЕСКИЕ СИСТЕМЫ И СЕРВИСЫ" </a:t>
            </a:r>
          </a:p>
        </p:txBody>
      </p:sp>
      <p:sp>
        <p:nvSpPr>
          <p:cNvPr id="19" name="Прямоугольник: скругленные углы 5">
            <a:extLst>
              <a:ext uri="{FF2B5EF4-FFF2-40B4-BE49-F238E27FC236}">
                <a16:creationId xmlns:a16="http://schemas.microsoft.com/office/drawing/2014/main" id="{EDAB4DFD-81EC-42FA-8D11-629F670B13F0}"/>
              </a:ext>
            </a:extLst>
          </p:cNvPr>
          <p:cNvSpPr/>
          <p:nvPr/>
        </p:nvSpPr>
        <p:spPr>
          <a:xfrm>
            <a:off x="448347" y="1263528"/>
            <a:ext cx="11295306" cy="3524372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algn="just"/>
            <a:r>
              <a:rPr lang="ru-RU" sz="2300" dirty="0">
                <a:solidFill>
                  <a:schemeClr val="bg1"/>
                </a:solidFill>
              </a:rPr>
              <a:t>	В 2024 году планируется к заключению государственный контракт </a:t>
            </a:r>
            <a:br>
              <a:rPr lang="ru-RU" sz="2300" dirty="0">
                <a:solidFill>
                  <a:schemeClr val="bg1"/>
                </a:solidFill>
              </a:rPr>
            </a:br>
            <a:r>
              <a:rPr lang="ru-RU" sz="2300" dirty="0">
                <a:solidFill>
                  <a:schemeClr val="bg1"/>
                </a:solidFill>
              </a:rPr>
              <a:t>с АО "Российские космические системы", которое в свою очередь (как Оператор космических средств ДЗЗ Госкорпорации "Роскосмос") заключит договора </a:t>
            </a:r>
            <a:br>
              <a:rPr lang="ru-RU" sz="2300" dirty="0">
                <a:solidFill>
                  <a:schemeClr val="bg1"/>
                </a:solidFill>
              </a:rPr>
            </a:br>
            <a:r>
              <a:rPr lang="ru-RU" sz="2300" dirty="0">
                <a:solidFill>
                  <a:schemeClr val="bg1"/>
                </a:solidFill>
              </a:rPr>
              <a:t>с ООО "</a:t>
            </a:r>
            <a:r>
              <a:rPr lang="ru-RU" sz="2300" dirty="0" err="1">
                <a:solidFill>
                  <a:schemeClr val="bg1"/>
                </a:solidFill>
              </a:rPr>
              <a:t>Ситроникс</a:t>
            </a:r>
            <a:r>
              <a:rPr lang="ru-RU" sz="2300" dirty="0">
                <a:solidFill>
                  <a:schemeClr val="bg1"/>
                </a:solidFill>
              </a:rPr>
              <a:t> Спейс" и ООО "МТ-</a:t>
            </a:r>
            <a:r>
              <a:rPr lang="ru-RU" sz="2300" dirty="0" err="1">
                <a:solidFill>
                  <a:schemeClr val="bg1"/>
                </a:solidFill>
              </a:rPr>
              <a:t>Лаб</a:t>
            </a:r>
            <a:r>
              <a:rPr lang="ru-RU" sz="2300" dirty="0">
                <a:solidFill>
                  <a:schemeClr val="bg1"/>
                </a:solidFill>
              </a:rPr>
              <a:t>" на закупку данных ДЗЗ с российских негосударственных космических аппаратов.</a:t>
            </a:r>
          </a:p>
          <a:p>
            <a:pPr marL="261938" algn="just"/>
            <a:r>
              <a:rPr lang="ru-RU" sz="2300" dirty="0">
                <a:solidFill>
                  <a:schemeClr val="bg1"/>
                </a:solidFill>
              </a:rPr>
              <a:t>	В настоящее время из указанных выше копаний-участников федерального проекта запустило и эксплуатирует космические аппараты ДЗЗ - ООО "</a:t>
            </a:r>
            <a:r>
              <a:rPr lang="ru-RU" sz="2300" dirty="0" err="1">
                <a:solidFill>
                  <a:schemeClr val="bg1"/>
                </a:solidFill>
              </a:rPr>
              <a:t>Ситроникс</a:t>
            </a:r>
            <a:r>
              <a:rPr lang="ru-RU" sz="2300" dirty="0">
                <a:solidFill>
                  <a:schemeClr val="bg1"/>
                </a:solidFill>
              </a:rPr>
              <a:t> Спейс", запустившее в 2023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ru-RU" sz="2300" dirty="0">
                <a:solidFill>
                  <a:schemeClr val="bg1"/>
                </a:solidFill>
              </a:rPr>
              <a:t>-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ru-RU" sz="2300" dirty="0">
                <a:solidFill>
                  <a:schemeClr val="bg1"/>
                </a:solidFill>
              </a:rPr>
              <a:t>2024 годах четыре КА "Зоркий-2М" и планирующее </a:t>
            </a:r>
            <a:br>
              <a:rPr lang="ru-RU" sz="2300" dirty="0">
                <a:solidFill>
                  <a:schemeClr val="bg1"/>
                </a:solidFill>
              </a:rPr>
            </a:br>
            <a:r>
              <a:rPr lang="ru-RU" sz="2300" dirty="0">
                <a:solidFill>
                  <a:schemeClr val="bg1"/>
                </a:solidFill>
              </a:rPr>
              <a:t>к выводу в 2024 г. еще трех КА "Зоркий-2М". 	</a:t>
            </a:r>
          </a:p>
        </p:txBody>
      </p:sp>
    </p:spTree>
    <p:extLst>
      <p:ext uri="{BB962C8B-B14F-4D97-AF65-F5344CB8AC3E}">
        <p14:creationId xmlns:p14="http://schemas.microsoft.com/office/powerpoint/2010/main" val="344837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11796</TotalTime>
  <Words>1709</Words>
  <Application>Microsoft Office PowerPoint</Application>
  <PresentationFormat>Широкоэкранный</PresentationFormat>
  <Paragraphs>194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2_Специальное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OAO OPKK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Азарнова Мария Александровна</dc:creator>
  <cp:lastModifiedBy>Шилов Сергей Борисович</cp:lastModifiedBy>
  <cp:revision>444</cp:revision>
  <cp:lastPrinted>2023-10-11T05:58:49Z</cp:lastPrinted>
  <dcterms:created xsi:type="dcterms:W3CDTF">2020-01-13T09:54:07Z</dcterms:created>
  <dcterms:modified xsi:type="dcterms:W3CDTF">2024-09-10T06:50:18Z</dcterms:modified>
</cp:coreProperties>
</file>