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3" r:id="rId1"/>
    <p:sldMasterId id="2147484029" r:id="rId2"/>
  </p:sldMasterIdLst>
  <p:notesMasterIdLst>
    <p:notesMasterId r:id="rId14"/>
  </p:notesMasterIdLst>
  <p:sldIdLst>
    <p:sldId id="2145707793" r:id="rId3"/>
    <p:sldId id="2145707812" r:id="rId4"/>
    <p:sldId id="2145707835" r:id="rId5"/>
    <p:sldId id="2145707834" r:id="rId6"/>
    <p:sldId id="2145707822" r:id="rId7"/>
    <p:sldId id="2145707817" r:id="rId8"/>
    <p:sldId id="2145707815" r:id="rId9"/>
    <p:sldId id="2145707828" r:id="rId10"/>
    <p:sldId id="2145707832" r:id="rId11"/>
    <p:sldId id="2145707821" r:id="rId12"/>
    <p:sldId id="2145707827" r:id="rId13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B14AFE-7916-A94C-A7E0-63F59580B880}">
          <p14:sldIdLst>
            <p14:sldId id="2145707793"/>
            <p14:sldId id="2145707812"/>
            <p14:sldId id="2145707835"/>
            <p14:sldId id="2145707834"/>
            <p14:sldId id="2145707822"/>
            <p14:sldId id="2145707817"/>
            <p14:sldId id="2145707815"/>
            <p14:sldId id="2145707828"/>
            <p14:sldId id="2145707832"/>
            <p14:sldId id="2145707821"/>
            <p14:sldId id="2145707827"/>
          </p14:sldIdLst>
        </p14:section>
      </p14:sectionLst>
    </p:ext>
    <p:ext uri="{EFAFB233-063F-42B5-8137-9DF3F51BA10A}">
      <p15:sldGuideLst xmlns:p15="http://schemas.microsoft.com/office/powerpoint/2012/main">
        <p15:guide id="1" pos="7355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Home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95959"/>
    <a:srgbClr val="2290F2"/>
    <a:srgbClr val="00CAFF"/>
    <a:srgbClr val="7CBCFF"/>
    <a:srgbClr val="FF6600"/>
    <a:srgbClr val="34D7D5"/>
    <a:srgbClr val="018CFF"/>
    <a:srgbClr val="2994FF"/>
    <a:srgbClr val="12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4" autoAdjust="0"/>
    <p:restoredTop sz="94389" autoAdjust="0"/>
  </p:normalViewPr>
  <p:slideViewPr>
    <p:cSldViewPr snapToGrid="0" snapToObjects="1">
      <p:cViewPr varScale="1">
        <p:scale>
          <a:sx n="80" d="100"/>
          <a:sy n="80" d="100"/>
        </p:scale>
        <p:origin x="670" y="43"/>
      </p:cViewPr>
      <p:guideLst>
        <p:guide pos="7355"/>
        <p:guide pos="325"/>
        <p:guide orient="horz" pos="2137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49786" cy="498692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1" y="6"/>
            <a:ext cx="2949786" cy="498692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671CFA20-F97D-45EC-A6F3-A5F4AACF7E4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12"/>
            <a:ext cx="5445760" cy="3913615"/>
          </a:xfrm>
          <a:prstGeom prst="rect">
            <a:avLst/>
          </a:prstGeom>
        </p:spPr>
        <p:txBody>
          <a:bodyPr vert="horz" lIns="91477" tIns="45738" rIns="91477" bIns="457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40647"/>
            <a:ext cx="2949786" cy="498691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6" cy="498691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7D0D4969-BADF-40A8-9B13-4FEDA6B1E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9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4969-BADF-40A8-9B13-4FEDA6B1EA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2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D4969-BADF-40A8-9B13-4FEDA6B1EA6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4969-BADF-40A8-9B13-4FEDA6B1EA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6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4969-BADF-40A8-9B13-4FEDA6B1EA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1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38BDAC-3B43-4DC5-A7A6-2D8289D222D8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xmlns="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81FC088D-D1AA-4942-A5CE-35DA68ADA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387391" y="202346"/>
            <a:ext cx="885597" cy="91435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54A75DC-21B1-4DE7-B1C9-63860B4D5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9B1D0C50-6095-4D3B-AB0A-2C71FED69013}"/>
              </a:ext>
            </a:extLst>
          </p:cNvPr>
          <p:cNvSpPr txBox="1"/>
          <p:nvPr userDrawn="1"/>
        </p:nvSpPr>
        <p:spPr>
          <a:xfrm>
            <a:off x="1237533" y="333448"/>
            <a:ext cx="1646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</a:rPr>
              <a:t>Rosreestr</a:t>
            </a:r>
          </a:p>
          <a:p>
            <a:r>
              <a:rPr lang="en-US" sz="900">
                <a:solidFill>
                  <a:schemeClr val="bg1"/>
                </a:solidFill>
              </a:rPr>
              <a:t>Federal Service for State Registration, Cadastre 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and Cartography</a:t>
            </a:r>
            <a:endParaRPr lang="ru-RU" sz="900">
              <a:solidFill>
                <a:schemeClr val="bg1"/>
              </a:solidFill>
            </a:endParaRPr>
          </a:p>
          <a:p>
            <a:endParaRPr lang="ru-RU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9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23839"/>
            <a:ext cx="11335472" cy="471924"/>
          </a:xfrm>
          <a:prstGeom prst="rect">
            <a:avLst/>
          </a:prstGeom>
        </p:spPr>
        <p:txBody>
          <a:bodyPr/>
          <a:lstStyle>
            <a:lvl1pPr>
              <a:defRPr sz="2667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13751"/>
            <a:ext cx="10972800" cy="640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41A020-D9AB-D8DD-8E2E-E87B5B8D15DE}"/>
              </a:ext>
            </a:extLst>
          </p:cNvPr>
          <p:cNvSpPr txBox="1"/>
          <p:nvPr userDrawn="1"/>
        </p:nvSpPr>
        <p:spPr>
          <a:xfrm>
            <a:off x="11694160" y="250514"/>
            <a:ext cx="4436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F4D4DBAD-8C87-2E46-9E0B-347DA8053D9D}" type="slidenum">
              <a:rPr lang="ru-RU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8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FFE443-A806-4B0E-B29B-2FB0A67F4C84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xmlns="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FD4E993C-AAE6-4DAE-BC68-1D26D25B3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72"/>
          <a:stretch/>
        </p:blipFill>
        <p:spPr>
          <a:xfrm>
            <a:off x="387392" y="202346"/>
            <a:ext cx="850142" cy="914353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xmlns="" id="{E4A06F51-8D74-481D-B671-CAA8E6359B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AF14FFB7-EDB6-46ED-ADDD-31AC09220EDE}"/>
              </a:ext>
            </a:extLst>
          </p:cNvPr>
          <p:cNvSpPr txBox="1"/>
          <p:nvPr userDrawn="1"/>
        </p:nvSpPr>
        <p:spPr>
          <a:xfrm>
            <a:off x="1237533" y="333448"/>
            <a:ext cx="1646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</a:rPr>
              <a:t>Rosreestr</a:t>
            </a:r>
          </a:p>
          <a:p>
            <a:r>
              <a:rPr lang="en-US" sz="900">
                <a:solidFill>
                  <a:schemeClr val="bg1"/>
                </a:solidFill>
              </a:rPr>
              <a:t>Federal Service for State Registration, Cadastre 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and Cartography</a:t>
            </a:r>
            <a:endParaRPr lang="ru-RU" sz="900">
              <a:solidFill>
                <a:schemeClr val="bg1"/>
              </a:solidFill>
            </a:endParaRPr>
          </a:p>
          <a:p>
            <a:endParaRPr lang="ru-RU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FFE443-A806-4B0E-B29B-2FB0A67F4C84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xmlns="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6FE73235-5A78-418C-86FB-FED6B63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3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2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12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74" Type="http://schemas.openxmlformats.org/officeDocument/2006/relationships/image" Target="../media/image17.png"/><Relationship Id="rId73" Type="http://schemas.openxmlformats.org/officeDocument/2006/relationships/image" Target="../media/image76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eodesy.noaa.gov/OPUS/" TargetMode="External"/><Relationship Id="rId3" Type="http://schemas.openxmlformats.org/officeDocument/2006/relationships/hyperlink" Target="https://pppx.gdgps.net/" TargetMode="External"/><Relationship Id="rId7" Type="http://schemas.openxmlformats.org/officeDocument/2006/relationships/hyperlink" Target="http://gaps.gge.unb.ca/index.html/" TargetMode="External"/><Relationship Id="rId12" Type="http://schemas.openxmlformats.org/officeDocument/2006/relationships/hyperlink" Target="https://rgp.ign.f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gicgnss.gmv.com/" TargetMode="External"/><Relationship Id="rId11" Type="http://schemas.openxmlformats.org/officeDocument/2006/relationships/hyperlink" Target="https://www.gov.br/" TargetMode="External"/><Relationship Id="rId5" Type="http://schemas.openxmlformats.org/officeDocument/2006/relationships/hyperlink" Target="https://www.trimblertx.com/Home.aspx" TargetMode="External"/><Relationship Id="rId10" Type="http://schemas.openxmlformats.org/officeDocument/2006/relationships/hyperlink" Target="https://www.ign.gob.ar/ppp/" TargetMode="External"/><Relationship Id="rId4" Type="http://schemas.openxmlformats.org/officeDocument/2006/relationships/hyperlink" Target="http://www.ppp-wizard.net/index.html/" TargetMode="External"/><Relationship Id="rId9" Type="http://schemas.openxmlformats.org/officeDocument/2006/relationships/hyperlink" Target="https://webapp.csrs-scrs.nrcan-rncan.gc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99D8CA-4E5C-4A48-B708-EEEDBA134B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248" y="6153908"/>
            <a:ext cx="8720432" cy="3190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Екатеринбург, 2025 г.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11002" y="2197558"/>
            <a:ext cx="7299153" cy="2387600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 РАЗВИТИЕ </a:t>
            </a:r>
            <a:b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ОНЛАЙН-СЕРВИСА </a:t>
            </a:r>
            <a:b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ОБРАБОТКИ ДАННЫХ СПУТНИКОВЫХ НАБЛЮДЕНИЙ</a:t>
            </a:r>
          </a:p>
        </p:txBody>
      </p:sp>
      <p:pic>
        <p:nvPicPr>
          <p:cNvPr id="6" name="Graphic 22">
            <a:extLst>
              <a:ext uri="{FF2B5EF4-FFF2-40B4-BE49-F238E27FC236}">
                <a16:creationId xmlns:a16="http://schemas.microsoft.com/office/drawing/2014/main" xmlns="" id="{7085A2A0-280A-4D7E-8EE2-B62FC292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19" y="1972225"/>
            <a:ext cx="2973770" cy="299449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41E644C-2D24-4191-8F29-22C5F737BDCC}"/>
              </a:ext>
            </a:extLst>
          </p:cNvPr>
          <p:cNvSpPr txBox="1">
            <a:spLocks/>
          </p:cNvSpPr>
          <p:nvPr/>
        </p:nvSpPr>
        <p:spPr>
          <a:xfrm>
            <a:off x="122614" y="5141714"/>
            <a:ext cx="3894854" cy="100389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ru-RU" sz="1400" b="1">
              <a:solidFill>
                <a:schemeClr val="bg1"/>
              </a:solidFill>
            </a:endParaRPr>
          </a:p>
        </p:txBody>
      </p:sp>
      <p:pic>
        <p:nvPicPr>
          <p:cNvPr id="8" name="Рисунок 7" descr="roskadastr-logo">
            <a:extLst>
              <a:ext uri="{FF2B5EF4-FFF2-40B4-BE49-F238E27FC236}">
                <a16:creationId xmlns:a16="http://schemas.microsoft.com/office/drawing/2014/main" xmlns="" id="{9D86BB47-7E95-4DC1-A722-95C9342E5B6D}"/>
              </a:ext>
            </a:extLst>
          </p:cNvPr>
          <p:cNvPicPr/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8" y="296130"/>
            <a:ext cx="1926634" cy="3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4D24D4-B1E8-48A3-B7C2-EE3A416D0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83" y="145345"/>
            <a:ext cx="1810650" cy="6615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6065CF-4E68-4AE5-A341-FE0A1C179888}"/>
              </a:ext>
            </a:extLst>
          </p:cNvPr>
          <p:cNvSpPr txBox="1">
            <a:spLocks/>
          </p:cNvSpPr>
          <p:nvPr/>
        </p:nvSpPr>
        <p:spPr>
          <a:xfrm>
            <a:off x="4017468" y="5141713"/>
            <a:ext cx="3501403" cy="100389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6715"/>
            <a:ext cx="5386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Докладчик: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Бекчанова Елена Сергеевна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инженер отдела космической геодезии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04827"/>
            <a:ext cx="702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Соавторы: Лапшин А.Ю., Хамитов Р.Р., Мельник Г.Э., Марин А.Г.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9" y="1038537"/>
            <a:ext cx="7490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XXIV 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научно-техническая конференция</a:t>
            </a:r>
          </a:p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«Цифровая реальность: космические и пространственные данные, </a:t>
            </a:r>
          </a:p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обработки»</a:t>
            </a:r>
          </a:p>
        </p:txBody>
      </p:sp>
    </p:spTree>
    <p:extLst>
      <p:ext uri="{BB962C8B-B14F-4D97-AF65-F5344CB8AC3E}">
        <p14:creationId xmlns:p14="http://schemas.microsoft.com/office/powerpoint/2010/main" val="1072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267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671610" y="4331832"/>
            <a:ext cx="367670" cy="37158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4BECFA1-73D1-45F7-8B65-5E728FC19253}"/>
              </a:ext>
            </a:extLst>
          </p:cNvPr>
          <p:cNvSpPr txBox="1"/>
          <p:nvPr/>
        </p:nvSpPr>
        <p:spPr bwMode="auto">
          <a:xfrm>
            <a:off x="751833" y="4548813"/>
            <a:ext cx="1089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многодневных файлов   измерений и произвольных интервалов измерений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08144" y="1620262"/>
            <a:ext cx="3268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9728" y="859921"/>
            <a:ext cx="1203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онлайн-сервис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следующие возможности: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359">
            <a:extLst>
              <a:ext uri="{FF2B5EF4-FFF2-40B4-BE49-F238E27FC236}">
                <a16:creationId xmlns:a16="http://schemas.microsoft.com/office/drawing/2014/main" xmlns="" id="{8DA3CCD2-1EA1-47FB-A7B8-4FC14A87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74960" y="3438510"/>
            <a:ext cx="370392" cy="37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" name="Graphic 359">
            <a:extLst>
              <a:ext uri="{FF2B5EF4-FFF2-40B4-BE49-F238E27FC236}">
                <a16:creationId xmlns:a16="http://schemas.microsoft.com/office/drawing/2014/main" xmlns="" id="{8DA3CCD2-1EA1-47FB-A7B8-4FC14A87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74960" y="1512175"/>
            <a:ext cx="370392" cy="37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9" name="Graphic 359">
            <a:extLst>
              <a:ext uri="{FF2B5EF4-FFF2-40B4-BE49-F238E27FC236}">
                <a16:creationId xmlns:a16="http://schemas.microsoft.com/office/drawing/2014/main" xmlns="" id="{8DA3CCD2-1EA1-47FB-A7B8-4FC14A87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81291" y="2162258"/>
            <a:ext cx="370392" cy="37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10" name="Graphic 359">
            <a:extLst>
              <a:ext uri="{FF2B5EF4-FFF2-40B4-BE49-F238E27FC236}">
                <a16:creationId xmlns:a16="http://schemas.microsoft.com/office/drawing/2014/main" xmlns="" id="{8DA3CCD2-1EA1-47FB-A7B8-4FC14A87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74960" y="2812342"/>
            <a:ext cx="370392" cy="37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11" name="Graphic 359">
            <a:extLst>
              <a:ext uri="{FF2B5EF4-FFF2-40B4-BE49-F238E27FC236}">
                <a16:creationId xmlns:a16="http://schemas.microsoft.com/office/drawing/2014/main" xmlns="" id="{8DA3CCD2-1EA1-47FB-A7B8-4FC14A87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81291" y="4074509"/>
            <a:ext cx="370392" cy="37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12" name="Graphic 359">
            <a:extLst>
              <a:ext uri="{FF2B5EF4-FFF2-40B4-BE49-F238E27FC236}">
                <a16:creationId xmlns:a16="http://schemas.microsoft.com/office/drawing/2014/main" xmlns="" id="{8DA3CCD2-1EA1-47FB-A7B8-4FC14A87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85765" y="4722898"/>
            <a:ext cx="370392" cy="37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1833" y="1466992"/>
            <a:ext cx="4627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режима обработки: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PPP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1833" y="2102659"/>
            <a:ext cx="9495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rinex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файлов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статических наблюдений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версий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2.xx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3.xx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1833" y="2735139"/>
            <a:ext cx="683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пакетная обработка архива с файлами наблюдений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1833" y="3338356"/>
            <a:ext cx="545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выбрать эпоху приведения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1833" y="3999519"/>
            <a:ext cx="574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выбрать модель деформации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26579" y="95209"/>
            <a:ext cx="1228896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11002" y="2197558"/>
            <a:ext cx="7299153" cy="23876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6" name="Graphic 22">
            <a:extLst>
              <a:ext uri="{FF2B5EF4-FFF2-40B4-BE49-F238E27FC236}">
                <a16:creationId xmlns:a16="http://schemas.microsoft.com/office/drawing/2014/main" xmlns="" id="{7085A2A0-280A-4D7E-8EE2-B62FC292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19" y="1972225"/>
            <a:ext cx="2973770" cy="299449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41E644C-2D24-4191-8F29-22C5F737BDCC}"/>
              </a:ext>
            </a:extLst>
          </p:cNvPr>
          <p:cNvSpPr txBox="1">
            <a:spLocks/>
          </p:cNvSpPr>
          <p:nvPr/>
        </p:nvSpPr>
        <p:spPr>
          <a:xfrm>
            <a:off x="122614" y="5141714"/>
            <a:ext cx="3894854" cy="100389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ru-RU" sz="1400" b="1">
              <a:solidFill>
                <a:schemeClr val="bg1"/>
              </a:solidFill>
            </a:endParaRPr>
          </a:p>
        </p:txBody>
      </p:sp>
      <p:pic>
        <p:nvPicPr>
          <p:cNvPr id="8" name="Рисунок 7" descr="roskadastr-logo">
            <a:extLst>
              <a:ext uri="{FF2B5EF4-FFF2-40B4-BE49-F238E27FC236}">
                <a16:creationId xmlns:a16="http://schemas.microsoft.com/office/drawing/2014/main" xmlns="" id="{9D86BB47-7E95-4DC1-A722-95C9342E5B6D}"/>
              </a:ext>
            </a:extLst>
          </p:cNvPr>
          <p:cNvPicPr/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8" y="296130"/>
            <a:ext cx="1926634" cy="3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4D24D4-B1E8-48A3-B7C2-EE3A416D0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83" y="145345"/>
            <a:ext cx="1810650" cy="6615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6065CF-4E68-4AE5-A341-FE0A1C179888}"/>
              </a:ext>
            </a:extLst>
          </p:cNvPr>
          <p:cNvSpPr txBox="1">
            <a:spLocks/>
          </p:cNvSpPr>
          <p:nvPr/>
        </p:nvSpPr>
        <p:spPr>
          <a:xfrm>
            <a:off x="4017468" y="5141713"/>
            <a:ext cx="3501403" cy="100389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9" y="5043497"/>
            <a:ext cx="395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BekchanovaES@kadastr.ru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9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267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5244049" y="4273274"/>
            <a:ext cx="367670" cy="37158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4BECFA1-73D1-45F7-8B65-5E728FC19253}"/>
              </a:ext>
            </a:extLst>
          </p:cNvPr>
          <p:cNvSpPr txBox="1"/>
          <p:nvPr/>
        </p:nvSpPr>
        <p:spPr bwMode="auto">
          <a:xfrm>
            <a:off x="5514435" y="4305191"/>
            <a:ext cx="25323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Значимый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эффект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ОНЛАЙН-СЕРВИСА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471" y="933408"/>
            <a:ext cx="11705279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доступного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сервиса,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автоматической обработки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ГНСС измерений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высокоточного определения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 в абсолютном и относительном режимах, который 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требует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дополнительных данных для обработки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требует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капитальных вложений на закупку лицензий специального программного обеспечения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требует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и высокой квалификации пользователей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для решения прикладных и научных геодезических задач</a:t>
            </a: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применяться при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 топографо-геодезических работ в труднодоступных районах Российской Федерации со слабой геодезической инфраструктурой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беспечивает получение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спутниковых определений с требуемой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точностью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" y="95209"/>
            <a:ext cx="1228896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21CA-A3FE-4309-958A-99CD00563680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" y="95209"/>
            <a:ext cx="1228896" cy="6477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0262" y="18661"/>
            <a:ext cx="930061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2">
              <a:lnSpc>
                <a:spcPct val="90000"/>
              </a:lnSpc>
              <a:spcBef>
                <a:spcPct val="0"/>
              </a:spcBef>
              <a:tabLst>
                <a:tab pos="1079473" algn="l"/>
              </a:tabLst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WEB-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СЕРВИСЫ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ПОСТОБРАБОТКИ ДАННЫХ СПУТНИКОВЫХ НАБЛЮДЕНИЙ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7894"/>
              </p:ext>
            </p:extLst>
          </p:nvPr>
        </p:nvGraphicFramePr>
        <p:xfrm>
          <a:off x="0" y="837414"/>
          <a:ext cx="12191999" cy="563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659">
                  <a:extLst>
                    <a:ext uri="{9D8B030D-6E8A-4147-A177-3AD203B41FA5}">
                      <a16:colId xmlns:a16="http://schemas.microsoft.com/office/drawing/2014/main" xmlns="" val="1544932461"/>
                    </a:ext>
                  </a:extLst>
                </a:gridCol>
                <a:gridCol w="4216435">
                  <a:extLst>
                    <a:ext uri="{9D8B030D-6E8A-4147-A177-3AD203B41FA5}">
                      <a16:colId xmlns:a16="http://schemas.microsoft.com/office/drawing/2014/main" xmlns="" val="3844647433"/>
                    </a:ext>
                  </a:extLst>
                </a:gridCol>
                <a:gridCol w="3410905">
                  <a:extLst>
                    <a:ext uri="{9D8B030D-6E8A-4147-A177-3AD203B41FA5}">
                      <a16:colId xmlns:a16="http://schemas.microsoft.com/office/drawing/2014/main" xmlns="" val="4036143857"/>
                    </a:ext>
                  </a:extLst>
                </a:gridCol>
              </a:tblGrid>
              <a:tr h="265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Наименование  </a:t>
                      </a:r>
                      <a:endParaRPr lang="ru-RU" sz="17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Владелец </a:t>
                      </a:r>
                      <a:endParaRPr lang="ru-RU" sz="17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Ссылка</a:t>
                      </a:r>
                      <a:endParaRPr lang="ru-RU" sz="17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3233457912"/>
                  </a:ext>
                </a:extLst>
              </a:tr>
              <a:tr h="850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APPS (Automatic Precise Positioning Service of the Global Differential GPS System)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Лаборатория реактивного движения Национального управления по аэронавтике и исследованию космического пространства (NASA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Jet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Propulsion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Laboratory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 (США)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>
                          <a:solidFill>
                            <a:srgbClr val="333333"/>
                          </a:solidFill>
                          <a:effectLst/>
                          <a:hlinkClick r:id="rId3"/>
                        </a:rPr>
                        <a:t>https://pppx.gdgps.net/</a:t>
                      </a:r>
                      <a:endParaRPr lang="en-US" sz="1400" b="0" i="0" u="sng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3997430533"/>
                  </a:ext>
                </a:extLst>
              </a:tr>
              <a:tr h="640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The PPP-WIZARD project 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Национальный центр космических исследований (</a:t>
                      </a:r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The Centre National </a:t>
                      </a:r>
                      <a:r>
                        <a:rPr lang="en-US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d’Etudes</a:t>
                      </a:r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Spatiales</a:t>
                      </a:r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- CNES)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>
                          <a:solidFill>
                            <a:srgbClr val="333333"/>
                          </a:solidFill>
                          <a:effectLst/>
                          <a:hlinkClick r:id="rId4"/>
                        </a:rPr>
                        <a:t>http://www.ppp-wizard.net/index.html/</a:t>
                      </a:r>
                      <a:endParaRPr lang="en-US" sz="1400" b="0" i="0" u="sng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2919412873"/>
                  </a:ext>
                </a:extLst>
              </a:tr>
              <a:tr h="220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Trimble Centerpoint RTX post-processing service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Компания </a:t>
                      </a:r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Trimble (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США) 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>
                          <a:solidFill>
                            <a:srgbClr val="333333"/>
                          </a:solidFill>
                          <a:effectLst/>
                          <a:hlinkClick r:id="rId5"/>
                        </a:rPr>
                        <a:t>https://www.trimblertx.com/Home.aspx</a:t>
                      </a:r>
                      <a:endParaRPr lang="en-US" sz="1400" b="0" i="0" u="sng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4252126135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MAGIC GNSS 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компания</a:t>
                      </a:r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GMV Aerospace and </a:t>
                      </a:r>
                      <a:r>
                        <a:rPr lang="en-US" sz="1400" u="none" strike="noStrike" dirty="0" err="1" smtClean="0">
                          <a:solidFill>
                            <a:srgbClr val="333333"/>
                          </a:solidFill>
                          <a:effectLst/>
                        </a:rPr>
                        <a:t>Defence</a:t>
                      </a:r>
                      <a:r>
                        <a:rPr lang="ru-RU" sz="1400" u="none" strike="noStrike" dirty="0" smtClean="0">
                          <a:solidFill>
                            <a:srgbClr val="333333"/>
                          </a:solidFill>
                          <a:effectLst/>
                        </a:rPr>
                        <a:t> (Испания)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>
                          <a:solidFill>
                            <a:srgbClr val="333333"/>
                          </a:solidFill>
                          <a:effectLst/>
                          <a:hlinkClick r:id="rId6"/>
                        </a:rPr>
                        <a:t>https://magicgnss.gmv.com/</a:t>
                      </a:r>
                      <a:endParaRPr lang="en-US" sz="1400" b="0" i="0" u="sng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509018593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GAPS (GNSS analyses and positioning software)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Университет Нью-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Брансуика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(</a:t>
                      </a:r>
                      <a:r>
                        <a:rPr lang="en-US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University of New Brunswick) (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Канада).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>
                          <a:solidFill>
                            <a:srgbClr val="333333"/>
                          </a:solidFill>
                          <a:effectLst/>
                          <a:hlinkClick r:id="rId7"/>
                        </a:rPr>
                        <a:t>http://gaps.gge.unb.ca/index.html/</a:t>
                      </a:r>
                      <a:endParaRPr lang="en-US" sz="1400" b="0" i="0" u="sng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800563087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OPUS (Online Positioning</a:t>
                      </a:r>
                      <a:b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User Service)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Национальная геодезическая служба США (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National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Geodetic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Survey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(NGS))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 dirty="0">
                          <a:solidFill>
                            <a:srgbClr val="333333"/>
                          </a:solidFill>
                          <a:effectLst/>
                          <a:hlinkClick r:id="rId8"/>
                        </a:rPr>
                        <a:t>https://geodesy.noaa.gov/OPUS/</a:t>
                      </a:r>
                      <a:endParaRPr lang="en-US" sz="1400" b="0" i="0" u="sng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2878512825"/>
                  </a:ext>
                </a:extLst>
              </a:tr>
              <a:tr h="595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CSRS-PPP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Управление природных ресурсов правительства Канады (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Natural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Resources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Canada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(</a:t>
                      </a:r>
                      <a:r>
                        <a:rPr lang="ru-RU" sz="140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NRCan</a:t>
                      </a:r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))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 dirty="0">
                          <a:solidFill>
                            <a:srgbClr val="333333"/>
                          </a:solidFill>
                          <a:effectLst/>
                          <a:hlinkClick r:id="rId9"/>
                        </a:rPr>
                        <a:t>https://webapp.csrs-scrs.nrcan-rncan.gc.ca/</a:t>
                      </a:r>
                      <a:endParaRPr lang="en-US" sz="1400" b="0" i="0" u="sng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3404870493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PPP-Ar 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Национальный институт географии Республики Аргентина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 dirty="0">
                          <a:solidFill>
                            <a:srgbClr val="333333"/>
                          </a:solidFill>
                          <a:effectLst/>
                          <a:hlinkClick r:id="rId10"/>
                        </a:rPr>
                        <a:t>https://www.ign.gob.ar/ppp/</a:t>
                      </a:r>
                      <a:endParaRPr lang="en-US" sz="1400" b="0" i="0" u="sng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1951325368"/>
                  </a:ext>
                </a:extLst>
              </a:tr>
              <a:tr h="595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IBDE-PPP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solidFill>
                            <a:srgbClr val="333333"/>
                          </a:solidFill>
                          <a:effectLst/>
                        </a:rPr>
                        <a:t>Бразильский институт географии и статистики (Instituto Brasileiro de Geografia e Estatística)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 dirty="0">
                          <a:solidFill>
                            <a:srgbClr val="333333"/>
                          </a:solidFill>
                          <a:effectLst/>
                          <a:hlinkClick r:id="rId11"/>
                        </a:rPr>
                        <a:t>https://www.gov.br/</a:t>
                      </a:r>
                      <a:endParaRPr lang="en-US" sz="1400" b="0" i="0" u="sng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812189384"/>
                  </a:ext>
                </a:extLst>
              </a:tr>
              <a:tr h="712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IGN-PPP 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333333"/>
                          </a:solidFill>
                          <a:effectLst/>
                        </a:rPr>
                        <a:t>Национальный институт географической и лесной информации Франции (</a:t>
                      </a:r>
                      <a:r>
                        <a:rPr lang="en-US" sz="1400" u="none" strike="noStrike">
                          <a:solidFill>
                            <a:srgbClr val="333333"/>
                          </a:solidFill>
                          <a:effectLst/>
                        </a:rPr>
                        <a:t>Institut national de l’information géographique et forestière (IGN))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sng" strike="noStrike" dirty="0">
                          <a:solidFill>
                            <a:srgbClr val="333333"/>
                          </a:solidFill>
                          <a:effectLst/>
                          <a:hlinkClick r:id="rId12"/>
                        </a:rPr>
                        <a:t>https://rgp.ign.fr/</a:t>
                      </a:r>
                      <a:endParaRPr lang="en-US" sz="1400" b="0" i="0" u="sng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43" marR="9943" marT="9943" marB="0" anchor="ctr"/>
                </a:tc>
                <a:extLst>
                  <a:ext uri="{0D108BD9-81ED-4DB2-BD59-A6C34878D82A}">
                    <a16:rowId xmlns:a16="http://schemas.microsoft.com/office/drawing/2014/main" xmlns="" val="288217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5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686" y="-27634"/>
            <a:ext cx="11398141" cy="838199"/>
          </a:xfrm>
        </p:spPr>
        <p:txBody>
          <a:bodyPr>
            <a:normAutofit/>
          </a:bodyPr>
          <a:lstStyle/>
          <a:p>
            <a:pPr algn="ctr" defTabSz="91440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СХЕМА ОНЛАЙН-СЕРВИСА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4903BC09-8155-3884-9B99-4E914099F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BC476-9252-C343-9FCE-489A77E2EA66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1898;p137">
            <a:extLst>
              <a:ext uri="{FF2B5EF4-FFF2-40B4-BE49-F238E27FC236}">
                <a16:creationId xmlns:a16="http://schemas.microsoft.com/office/drawing/2014/main" xmlns="" id="{3CD32E39-AFBD-47A2-BE8F-728EB0B75B09}"/>
              </a:ext>
            </a:extLst>
          </p:cNvPr>
          <p:cNvSpPr/>
          <p:nvPr/>
        </p:nvSpPr>
        <p:spPr>
          <a:xfrm>
            <a:off x="1786059" y="3122495"/>
            <a:ext cx="1835754" cy="7742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38D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 defTabSz="303444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gLAB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Google Shape;1399;p120">
            <a:extLst>
              <a:ext uri="{FF2B5EF4-FFF2-40B4-BE49-F238E27FC236}">
                <a16:creationId xmlns:a16="http://schemas.microsoft.com/office/drawing/2014/main" xmlns="" id="{602FC1A6-E94B-45F6-92A3-E44E18C58974}"/>
              </a:ext>
            </a:extLst>
          </p:cNvPr>
          <p:cNvCxnSpPr>
            <a:cxnSpLocks/>
          </p:cNvCxnSpPr>
          <p:nvPr/>
        </p:nvCxnSpPr>
        <p:spPr>
          <a:xfrm>
            <a:off x="6096000" y="1707508"/>
            <a:ext cx="0" cy="231271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3" name="Google Shape;1399;p120">
            <a:extLst>
              <a:ext uri="{FF2B5EF4-FFF2-40B4-BE49-F238E27FC236}">
                <a16:creationId xmlns:a16="http://schemas.microsoft.com/office/drawing/2014/main" xmlns="" id="{9B96705A-FAD7-4143-9DA1-8299FEED1A70}"/>
              </a:ext>
            </a:extLst>
          </p:cNvPr>
          <p:cNvCxnSpPr>
            <a:cxnSpLocks/>
          </p:cNvCxnSpPr>
          <p:nvPr/>
        </p:nvCxnSpPr>
        <p:spPr>
          <a:xfrm flipH="1">
            <a:off x="3830353" y="1707508"/>
            <a:ext cx="300780" cy="222561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4" name="Google Shape;1399;p120">
            <a:extLst>
              <a:ext uri="{FF2B5EF4-FFF2-40B4-BE49-F238E27FC236}">
                <a16:creationId xmlns:a16="http://schemas.microsoft.com/office/drawing/2014/main" xmlns="" id="{E08EF3C8-413B-4906-B4C7-783BB0A28381}"/>
              </a:ext>
            </a:extLst>
          </p:cNvPr>
          <p:cNvCxnSpPr>
            <a:cxnSpLocks/>
          </p:cNvCxnSpPr>
          <p:nvPr/>
        </p:nvCxnSpPr>
        <p:spPr>
          <a:xfrm>
            <a:off x="7961486" y="1683653"/>
            <a:ext cx="409464" cy="236684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5" name="Google Shape;1399;p120">
            <a:extLst>
              <a:ext uri="{FF2B5EF4-FFF2-40B4-BE49-F238E27FC236}">
                <a16:creationId xmlns:a16="http://schemas.microsoft.com/office/drawing/2014/main" xmlns="" id="{90557D61-C0BB-4120-B629-9D7363D642CE}"/>
              </a:ext>
            </a:extLst>
          </p:cNvPr>
          <p:cNvCxnSpPr>
            <a:cxnSpLocks/>
          </p:cNvCxnSpPr>
          <p:nvPr/>
        </p:nvCxnSpPr>
        <p:spPr>
          <a:xfrm flipH="1">
            <a:off x="1376205" y="2467641"/>
            <a:ext cx="1" cy="368723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" name="Google Shape;1399;p120">
            <a:extLst>
              <a:ext uri="{FF2B5EF4-FFF2-40B4-BE49-F238E27FC236}">
                <a16:creationId xmlns:a16="http://schemas.microsoft.com/office/drawing/2014/main" xmlns="" id="{703E42E6-B2A0-47C0-A03E-25F0A5121209}"/>
              </a:ext>
            </a:extLst>
          </p:cNvPr>
          <p:cNvCxnSpPr>
            <a:cxnSpLocks/>
          </p:cNvCxnSpPr>
          <p:nvPr/>
        </p:nvCxnSpPr>
        <p:spPr>
          <a:xfrm flipH="1">
            <a:off x="3079711" y="2496848"/>
            <a:ext cx="1" cy="34438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" name="Google Shape;1399;p120">
            <a:extLst>
              <a:ext uri="{FF2B5EF4-FFF2-40B4-BE49-F238E27FC236}">
                <a16:creationId xmlns:a16="http://schemas.microsoft.com/office/drawing/2014/main" xmlns="" id="{EC6328CE-7929-4090-BD0E-B0FA83A6D5AA}"/>
              </a:ext>
            </a:extLst>
          </p:cNvPr>
          <p:cNvCxnSpPr>
            <a:cxnSpLocks/>
          </p:cNvCxnSpPr>
          <p:nvPr/>
        </p:nvCxnSpPr>
        <p:spPr>
          <a:xfrm>
            <a:off x="9938672" y="2455227"/>
            <a:ext cx="0" cy="386001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6" name="Google Shape;1399;p120">
            <a:extLst>
              <a:ext uri="{FF2B5EF4-FFF2-40B4-BE49-F238E27FC236}">
                <a16:creationId xmlns:a16="http://schemas.microsoft.com/office/drawing/2014/main" xmlns="" id="{3D263656-C6DA-47F4-A85F-36A09EDDECAE}"/>
              </a:ext>
            </a:extLst>
          </p:cNvPr>
          <p:cNvCxnSpPr>
            <a:cxnSpLocks/>
          </p:cNvCxnSpPr>
          <p:nvPr/>
        </p:nvCxnSpPr>
        <p:spPr>
          <a:xfrm>
            <a:off x="9955492" y="3309014"/>
            <a:ext cx="0" cy="258769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B21803-0367-486D-8DE7-0B3938715955}"/>
              </a:ext>
            </a:extLst>
          </p:cNvPr>
          <p:cNvSpPr txBox="1"/>
          <p:nvPr/>
        </p:nvSpPr>
        <p:spPr>
          <a:xfrm>
            <a:off x="1686664" y="1254056"/>
            <a:ext cx="176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ЛИЧНЫЙ КАБИНЕТ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7E0908D-87B5-41B4-BB57-A2979298A175}"/>
              </a:ext>
            </a:extLst>
          </p:cNvPr>
          <p:cNvSpPr txBox="1"/>
          <p:nvPr/>
        </p:nvSpPr>
        <p:spPr>
          <a:xfrm>
            <a:off x="507838" y="1562160"/>
            <a:ext cx="1760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Авторизация</a:t>
            </a:r>
            <a:endParaRPr lang="ru-RU" sz="1100" dirty="0"/>
          </a:p>
        </p:txBody>
      </p:sp>
      <p:pic>
        <p:nvPicPr>
          <p:cNvPr id="56" name="Google Shape;249;p30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B2549E64-C502-4B43-AC76-9B31154E913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-193909" y="908264"/>
            <a:ext cx="1037716" cy="91550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6259D21-A4D6-488B-B793-10F72A76BCB2}"/>
              </a:ext>
            </a:extLst>
          </p:cNvPr>
          <p:cNvSpPr txBox="1"/>
          <p:nvPr/>
        </p:nvSpPr>
        <p:spPr>
          <a:xfrm>
            <a:off x="-214215" y="1814457"/>
            <a:ext cx="120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Потребитель </a:t>
            </a:r>
          </a:p>
          <a:p>
            <a:pPr algn="ctr"/>
            <a:r>
              <a:rPr lang="ru-RU" sz="900" dirty="0"/>
              <a:t>данных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9A2570BC-C2B0-44C0-9431-43D4DAFA51DB}"/>
              </a:ext>
            </a:extLst>
          </p:cNvPr>
          <p:cNvCxnSpPr>
            <a:cxnSpLocks/>
          </p:cNvCxnSpPr>
          <p:nvPr/>
        </p:nvCxnSpPr>
        <p:spPr>
          <a:xfrm flipH="1">
            <a:off x="642363" y="1527675"/>
            <a:ext cx="745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2" y="69302"/>
            <a:ext cx="1228896" cy="647790"/>
          </a:xfrm>
          <a:prstGeom prst="rect">
            <a:avLst/>
          </a:prstGeom>
        </p:spPr>
      </p:pic>
      <p:sp>
        <p:nvSpPr>
          <p:cNvPr id="44" name="Google Shape;1898;p137">
            <a:extLst>
              <a:ext uri="{FF2B5EF4-FFF2-40B4-BE49-F238E27FC236}">
                <a16:creationId xmlns:a16="http://schemas.microsoft.com/office/drawing/2014/main" xmlns="" id="{3CD32E39-AFBD-47A2-BE8F-728EB0B75B09}"/>
              </a:ext>
            </a:extLst>
          </p:cNvPr>
          <p:cNvSpPr/>
          <p:nvPr/>
        </p:nvSpPr>
        <p:spPr>
          <a:xfrm>
            <a:off x="5787045" y="943038"/>
            <a:ext cx="2914566" cy="10120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38D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 defTabSz="303444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GAMIT/GLOBK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650" y="5250512"/>
            <a:ext cx="2329035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калибровок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антенн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NGS20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6650" y="3193992"/>
            <a:ext cx="1431802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орбит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sp3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757" y="4060126"/>
            <a:ext cx="1527504" cy="10156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поправок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часов .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clk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D038D44-035B-D8D4-7BFE-17C8D38F8E00}"/>
              </a:ext>
            </a:extLst>
          </p:cNvPr>
          <p:cNvSpPr txBox="1"/>
          <p:nvPr/>
        </p:nvSpPr>
        <p:spPr>
          <a:xfrm>
            <a:off x="9621161" y="4711311"/>
            <a:ext cx="2341667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200" i="1">
                <a:solidFill>
                  <a:srgbClr val="333333"/>
                </a:solidFill>
              </a:defRPr>
            </a:lvl1pPr>
          </a:lstStyle>
          <a:p>
            <a:r>
              <a:rPr lang="en-US" sz="2000" i="0" dirty="0">
                <a:solidFill>
                  <a:schemeClr val="tx2">
                    <a:lumMod val="75000"/>
                  </a:schemeClr>
                </a:solidFill>
              </a:rPr>
              <a:t>Rinex</a:t>
            </a:r>
            <a:r>
              <a:rPr lang="ru-RU" sz="2000" i="0" dirty="0">
                <a:solidFill>
                  <a:schemeClr val="tx2">
                    <a:lumMod val="75000"/>
                  </a:schemeClr>
                </a:solidFill>
              </a:rPr>
              <a:t> файлы </a:t>
            </a:r>
            <a:br>
              <a:rPr lang="ru-RU" sz="2000" i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dirty="0">
                <a:solidFill>
                  <a:schemeClr val="tx2">
                    <a:lumMod val="75000"/>
                  </a:schemeClr>
                </a:solidFill>
              </a:rPr>
              <a:t>станций </a:t>
            </a:r>
            <a:r>
              <a:rPr lang="en-US" sz="2000" i="0" dirty="0">
                <a:solidFill>
                  <a:schemeClr val="tx2">
                    <a:lumMod val="75000"/>
                  </a:schemeClr>
                </a:solidFill>
              </a:rPr>
              <a:t>IGS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628353" y="2315472"/>
            <a:ext cx="2334475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орбит .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sp3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628353" y="903786"/>
            <a:ext cx="2334475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бортовых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эфемерид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YYn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621161" y="3806316"/>
            <a:ext cx="2341667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модели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ионосферы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YYi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621160" y="1788324"/>
            <a:ext cx="2341667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h-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файлы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621160" y="2890871"/>
            <a:ext cx="2341668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 поправок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часов .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clk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3324252" y="1470724"/>
            <a:ext cx="2445612" cy="195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2703936" y="2275768"/>
            <a:ext cx="0" cy="7800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069250" y="2508460"/>
            <a:ext cx="12618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Rinex</a:t>
            </a:r>
            <a:r>
              <a:rPr lang="ru-RU" sz="1600" dirty="0" smtClean="0"/>
              <a:t> 2 и 3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830353" y="1293361"/>
            <a:ext cx="12618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Rinex</a:t>
            </a:r>
            <a:r>
              <a:rPr lang="ru-RU" sz="1600" dirty="0" smtClean="0"/>
              <a:t> 2 и 3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111648" y="3450208"/>
            <a:ext cx="3171446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Отчет об обработке.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txt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104519" y="3929752"/>
            <a:ext cx="3165230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Каталог координат.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csv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1" name="Группа 200"/>
          <p:cNvGrpSpPr/>
          <p:nvPr/>
        </p:nvGrpSpPr>
        <p:grpSpPr>
          <a:xfrm>
            <a:off x="3857525" y="2049447"/>
            <a:ext cx="2140647" cy="1107328"/>
            <a:chOff x="3738945" y="2133140"/>
            <a:chExt cx="2140647" cy="1107328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3739778" y="2503502"/>
              <a:ext cx="2139814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режим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обработки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3742246" y="2133140"/>
              <a:ext cx="2137345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эпоха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приведения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38945" y="2871136"/>
              <a:ext cx="2140647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модель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деформации</a:t>
              </a:r>
            </a:p>
          </p:txBody>
        </p:sp>
      </p:grpSp>
      <p:cxnSp>
        <p:nvCxnSpPr>
          <p:cNvPr id="133" name="Прямая со стрелкой 132"/>
          <p:cNvCxnSpPr>
            <a:endCxn id="127" idx="1"/>
          </p:cNvCxnSpPr>
          <p:nvPr/>
        </p:nvCxnSpPr>
        <p:spPr>
          <a:xfrm>
            <a:off x="3136770" y="2034468"/>
            <a:ext cx="721588" cy="5700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7586043" y="2034468"/>
            <a:ext cx="10962" cy="13505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/>
          <p:nvPr/>
        </p:nvCxnSpPr>
        <p:spPr>
          <a:xfrm rot="5400000" flipH="1" flipV="1">
            <a:off x="1387985" y="4147349"/>
            <a:ext cx="855456" cy="430872"/>
          </a:xfrm>
          <a:prstGeom prst="bentConnector3">
            <a:avLst>
              <a:gd name="adj1" fmla="val -130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Соединительная линия уступом 154"/>
          <p:cNvCxnSpPr/>
          <p:nvPr/>
        </p:nvCxnSpPr>
        <p:spPr>
          <a:xfrm rot="5400000" flipH="1" flipV="1">
            <a:off x="1753957" y="4604858"/>
            <a:ext cx="1664259" cy="324659"/>
          </a:xfrm>
          <a:prstGeom prst="bentConnector3">
            <a:avLst>
              <a:gd name="adj1" fmla="val 55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Соединительная линия уступом 159"/>
          <p:cNvCxnSpPr/>
          <p:nvPr/>
        </p:nvCxnSpPr>
        <p:spPr>
          <a:xfrm rot="16200000" flipV="1">
            <a:off x="7438608" y="2964771"/>
            <a:ext cx="3078268" cy="114697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Соединительная линия уступом 165"/>
          <p:cNvCxnSpPr/>
          <p:nvPr/>
        </p:nvCxnSpPr>
        <p:spPr>
          <a:xfrm rot="10800000">
            <a:off x="8563010" y="1999123"/>
            <a:ext cx="924470" cy="213385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Соединительная линия уступом 167"/>
          <p:cNvCxnSpPr/>
          <p:nvPr/>
        </p:nvCxnSpPr>
        <p:spPr>
          <a:xfrm rot="10800000">
            <a:off x="8709673" y="1998364"/>
            <a:ext cx="756328" cy="121034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Соединительная линия уступом 171"/>
          <p:cNvCxnSpPr>
            <a:stCxn id="72" idx="1"/>
          </p:cNvCxnSpPr>
          <p:nvPr/>
        </p:nvCxnSpPr>
        <p:spPr>
          <a:xfrm rot="10800000">
            <a:off x="8782731" y="1801255"/>
            <a:ext cx="845622" cy="71427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/>
          <p:nvPr/>
        </p:nvCxnSpPr>
        <p:spPr>
          <a:xfrm rot="10800000">
            <a:off x="8782732" y="1387387"/>
            <a:ext cx="838429" cy="41461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Соединительная линия уступом 183"/>
          <p:cNvCxnSpPr>
            <a:endCxn id="42" idx="2"/>
          </p:cNvCxnSpPr>
          <p:nvPr/>
        </p:nvCxnSpPr>
        <p:spPr>
          <a:xfrm flipV="1">
            <a:off x="1500175" y="3509617"/>
            <a:ext cx="285884" cy="20849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ная линия уступом 185"/>
          <p:cNvCxnSpPr>
            <a:stCxn id="73" idx="1"/>
          </p:cNvCxnSpPr>
          <p:nvPr/>
        </p:nvCxnSpPr>
        <p:spPr>
          <a:xfrm rot="10800000">
            <a:off x="8782731" y="1121351"/>
            <a:ext cx="845622" cy="13637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Соединительная линия уступом 188"/>
          <p:cNvCxnSpPr>
            <a:stCxn id="42" idx="0"/>
          </p:cNvCxnSpPr>
          <p:nvPr/>
        </p:nvCxnSpPr>
        <p:spPr>
          <a:xfrm>
            <a:off x="3621813" y="3509617"/>
            <a:ext cx="1405581" cy="41241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Группа 223"/>
          <p:cNvGrpSpPr/>
          <p:nvPr/>
        </p:nvGrpSpPr>
        <p:grpSpPr>
          <a:xfrm>
            <a:off x="3788596" y="4798999"/>
            <a:ext cx="6105458" cy="1508328"/>
            <a:chOff x="3788596" y="4798999"/>
            <a:chExt cx="6105458" cy="1508328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3788596" y="4798999"/>
              <a:ext cx="5022513" cy="15083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798054" y="4887009"/>
              <a:ext cx="6096000" cy="1396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lvl="0" indent="-28575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геоцентрические координаты на эпоху </a:t>
              </a:r>
              <a:r>
                <a: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наблюдения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0" indent="-28575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геоцентрические координаты на заданную </a:t>
              </a:r>
              <a:r>
                <a: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эпоху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0" indent="-28575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среднеквадратическое отклонение по осям (X/Y/Z</a:t>
              </a:r>
              <a:r>
                <a: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0" indent="-28575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среднеквадратическое отклонение (план/высота</a:t>
              </a:r>
              <a:r>
                <a: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0" indent="-28575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список исходных пунктов (для режима 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SPP</a:t>
              </a:r>
              <a:r>
                <a: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119233" y="2142810"/>
            <a:ext cx="6735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выбор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206" name="Капля 205"/>
          <p:cNvSpPr/>
          <p:nvPr/>
        </p:nvSpPr>
        <p:spPr>
          <a:xfrm>
            <a:off x="1586088" y="770529"/>
            <a:ext cx="1641744" cy="1536288"/>
          </a:xfrm>
          <a:prstGeom prst="teardrop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2" name="Прямая со стрелкой 211"/>
          <p:cNvCxnSpPr/>
          <p:nvPr/>
        </p:nvCxnSpPr>
        <p:spPr>
          <a:xfrm>
            <a:off x="6559656" y="4400996"/>
            <a:ext cx="0" cy="389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777426" y="308424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PPP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76350" y="902681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PP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21CA-A3FE-4309-958A-99CD00563680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0664" y="18298"/>
            <a:ext cx="10534651" cy="8381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ПОЛЬЗОВАТЕЛЯ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8505"/>
          <a:stretch/>
        </p:blipFill>
        <p:spPr>
          <a:xfrm>
            <a:off x="6233720" y="832105"/>
            <a:ext cx="5838265" cy="22977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/>
          <a:stretch/>
        </p:blipFill>
        <p:spPr>
          <a:xfrm>
            <a:off x="6455361" y="3323092"/>
            <a:ext cx="5616623" cy="297124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53832" y="6006282"/>
            <a:ext cx="2985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4" b="2019"/>
          <a:stretch/>
        </p:blipFill>
        <p:spPr>
          <a:xfrm>
            <a:off x="548281" y="3325754"/>
            <a:ext cx="5685440" cy="297124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44" y="113497"/>
            <a:ext cx="1228896" cy="64779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 r="4853" b="7338"/>
          <a:stretch/>
        </p:blipFill>
        <p:spPr>
          <a:xfrm>
            <a:off x="548280" y="842501"/>
            <a:ext cx="5394980" cy="226273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7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21CA-A3FE-4309-958A-99CD00563680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3590" y="789436"/>
            <a:ext cx="63284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оценки точности определения координат с использованием онлайн-сервиса и достоверности получаемых результатов была проведена выборка и обработка суточных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RINEX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файлов за 1 января 2015 года с 352 станций международной службы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проведенного анализа выявлено, что отклонение координат: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104 пунктов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192 пунктов = 1-3 см.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29 пунктов = 3-5 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13 пунктов = 5-10 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14 пунктов – превышает 10 см.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23162" y="42677"/>
            <a:ext cx="10534651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9473" algn="l"/>
              </a:tabLs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ТЕСТОВЫХ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 В РЕЖИМЕ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ОБРАБОТКИ.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875" y="1347366"/>
            <a:ext cx="5863590" cy="4123878"/>
            <a:chOff x="962026" y="1309036"/>
            <a:chExt cx="6429050" cy="45215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4860" r="7373"/>
            <a:stretch/>
          </p:blipFill>
          <p:spPr>
            <a:xfrm>
              <a:off x="962026" y="1309036"/>
              <a:ext cx="6429050" cy="452156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3472" y="4217161"/>
              <a:ext cx="210014" cy="1968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73487" y="4125023"/>
              <a:ext cx="916950" cy="3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333333"/>
                  </a:solidFill>
                </a:rPr>
                <a:t>д</a:t>
              </a:r>
              <a:r>
                <a:rPr lang="ru-RU" dirty="0" smtClean="0">
                  <a:solidFill>
                    <a:srgbClr val="333333"/>
                  </a:solidFill>
                </a:rPr>
                <a:t>о 1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070" y="4522943"/>
              <a:ext cx="203515" cy="20351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42727" y="4465073"/>
              <a:ext cx="809770" cy="3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1-3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7344" y="4843970"/>
              <a:ext cx="209778" cy="18509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759893" y="4784938"/>
              <a:ext cx="809770" cy="3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3-5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3472" y="5124141"/>
              <a:ext cx="213650" cy="17804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59893" y="5059321"/>
              <a:ext cx="922591" cy="3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5-10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2070" y="5380847"/>
              <a:ext cx="211416" cy="21141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53583" y="5314544"/>
              <a:ext cx="1431693" cy="3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333333"/>
                  </a:solidFill>
                </a:rPr>
                <a:t>с</a:t>
              </a:r>
              <a:r>
                <a:rPr lang="ru-RU" dirty="0" smtClean="0">
                  <a:solidFill>
                    <a:srgbClr val="333333"/>
                  </a:solidFill>
                </a:rPr>
                <a:t>выше 10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2884" y="275677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30%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0901" y="435712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54%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23219" y="228983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8%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42177" y="181900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4%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76143" y="171430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4%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7128" y="3787979"/>
              <a:ext cx="523948" cy="285363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945" y="137881"/>
            <a:ext cx="1228896" cy="647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5" y="5881196"/>
            <a:ext cx="1095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*Обработка массива заняла не более 20 минут в полностью автоматизированном режиме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97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267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5244049" y="4273274"/>
            <a:ext cx="367670" cy="37158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4BECFA1-73D1-45F7-8B65-5E728FC19253}"/>
              </a:ext>
            </a:extLst>
          </p:cNvPr>
          <p:cNvSpPr txBox="1"/>
          <p:nvPr/>
        </p:nvSpPr>
        <p:spPr bwMode="auto">
          <a:xfrm>
            <a:off x="5514435" y="4305191"/>
            <a:ext cx="25323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Значимый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эффект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xmlns="" id="{1A8FE009-F0BA-4D9E-86DD-9C7CA8BD5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E21CA-A3FE-4309-958A-99CD00563680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008C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>
                <a:glow rad="101600">
                  <a:srgbClr val="008CFF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РЕЗУЛЬТАТОВ НА КАРТЕ МИРА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2"/>
          <a:stretch/>
        </p:blipFill>
        <p:spPr>
          <a:xfrm>
            <a:off x="2446163" y="871831"/>
            <a:ext cx="9626965" cy="5280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044528"/>
            <a:ext cx="4736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Наибольшие расхождения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сейсмической активностью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20" y="95209"/>
            <a:ext cx="1228896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21CA-A3FE-4309-958A-99CD00563680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73099" y="737143"/>
            <a:ext cx="6202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оценки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 приведения координат на эпоху 1 января 2011 года была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проведена выборка и обработка суточных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RINEX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файлов за 1 января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 пунктов астрономо-геодезической сети (ФАГС) и результаты обработки редуцированы 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эпоху 1 января 2011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с помощью моделей движения литосферных плит.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Получили следующие значения: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пунктов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пунктов = 1-3 см.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пунктов = 3-5 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пунктов = 5-10 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пунктов – превышает 10 см.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23162" y="42677"/>
            <a:ext cx="10534651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9473" algn="l"/>
              </a:tabLs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ТЕСТОВЫХ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 В РЕЖИМЕ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ПРИВЕДЕНИЯ НА ЭПОХУ.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1275056"/>
            <a:ext cx="5955933" cy="4240219"/>
            <a:chOff x="201464" y="1024128"/>
            <a:chExt cx="6769956" cy="474302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/>
            <a:srcRect t="2756" r="1001"/>
            <a:stretch/>
          </p:blipFill>
          <p:spPr>
            <a:xfrm>
              <a:off x="201464" y="1024128"/>
              <a:ext cx="6769956" cy="474302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432" y="4054038"/>
              <a:ext cx="238718" cy="22379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65150" y="3949307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333333"/>
                  </a:solidFill>
                </a:rPr>
                <a:t>д</a:t>
              </a:r>
              <a:r>
                <a:rPr lang="ru-RU" dirty="0" smtClean="0">
                  <a:solidFill>
                    <a:srgbClr val="333333"/>
                  </a:solidFill>
                </a:rPr>
                <a:t>о 1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4838" y="4401612"/>
              <a:ext cx="231330" cy="23133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230186" y="4335833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1-3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0833" y="4766515"/>
              <a:ext cx="238449" cy="21039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249698" y="4699415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3-5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6432" y="5084979"/>
              <a:ext cx="242851" cy="2023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249698" y="5011299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5-10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4838" y="5376770"/>
              <a:ext cx="240311" cy="24031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242526" y="5301405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333333"/>
                  </a:solidFill>
                </a:rPr>
                <a:t>с</a:t>
              </a:r>
              <a:r>
                <a:rPr lang="ru-RU" dirty="0" smtClean="0">
                  <a:solidFill>
                    <a:srgbClr val="333333"/>
                  </a:solidFill>
                </a:rPr>
                <a:t>выше 10 см.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6464" y="198834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21%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22672" y="1619012"/>
              <a:ext cx="518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7%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0272" y="289302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28%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3882" y="38693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26%</a:t>
              </a:r>
              <a:endParaRPr lang="ru-RU" dirty="0">
                <a:solidFill>
                  <a:srgbClr val="333333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7597" y="449197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333333"/>
                  </a:solidFill>
                </a:rPr>
                <a:t>18%</a:t>
              </a:r>
              <a:endParaRPr lang="ru-RU" dirty="0">
                <a:solidFill>
                  <a:srgbClr val="333333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17" y="76354"/>
            <a:ext cx="1228896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21CA-A3FE-4309-958A-99CD00563680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РЕЗУЛЬТАТОВ НА КАРТЕ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938788"/>
            <a:ext cx="10058400" cy="4985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2" y="95209"/>
            <a:ext cx="1228896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5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1000">
                <a:srgbClr val="0DAEFF"/>
              </a:gs>
              <a:gs pos="100000">
                <a:schemeClr val="tx2"/>
              </a:gs>
            </a:gsLst>
            <a:lin ang="16200000" scaled="1"/>
            <a:tileRect/>
          </a:gradFill>
        </a:ln>
        <a:effectLst>
          <a:glow rad="63500">
            <a:schemeClr val="accent1">
              <a:satMod val="175000"/>
              <a:alpha val="40000"/>
            </a:schemeClr>
          </a:glo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ЕВМ_ППК_Ключевые результаты_ОС_V2</Template>
  <TotalTime>22471</TotalTime>
  <Words>759</Words>
  <Application>Microsoft Office PowerPoint</Application>
  <PresentationFormat>Широкоэкранный</PresentationFormat>
  <Paragraphs>155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5_Шаблон</vt:lpstr>
      <vt:lpstr>1_Шаблон</vt:lpstr>
      <vt:lpstr>think-cell Slide</vt:lpstr>
      <vt:lpstr>СОЗДАНИЕ И РАЗВИТИЕ  ОНЛАЙН-СЕРВИСА  ОБРАБОТКИ ДАННЫХ СПУТНИКОВЫХ НАБЛЮДЕНИЙ</vt:lpstr>
      <vt:lpstr>ЦЕЛЬ СОЗДАНИЯ ОНЛАЙН-СЕРВИСА</vt:lpstr>
      <vt:lpstr>Презентация PowerPoint</vt:lpstr>
      <vt:lpstr>ФУНКЦИОНАЛЬНАЯ СХЕМА ОНЛАЙН-СЕРВИСА</vt:lpstr>
      <vt:lpstr>ЛИЧНЫЙ КАБИНЕТ ПОЛЬЗОВАТЕЛЯ</vt:lpstr>
      <vt:lpstr>Презентация PowerPoint</vt:lpstr>
      <vt:lpstr>АНАЛИЗ ПОЛУЧЕННЫХ РЕЗУЛЬТАТОВ НА КАРТЕ МИРА</vt:lpstr>
      <vt:lpstr>Презентация PowerPoint</vt:lpstr>
      <vt:lpstr>АНАЛИЗ ПОЛУЧЕННЫХ РЕЗУЛЬТАТОВ НА КАРТЕ РФ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 Городилов</dc:creator>
  <cp:lastModifiedBy>admin</cp:lastModifiedBy>
  <cp:revision>1830</cp:revision>
  <cp:lastPrinted>2023-08-28T10:28:02Z</cp:lastPrinted>
  <dcterms:created xsi:type="dcterms:W3CDTF">2020-12-18T15:49:39Z</dcterms:created>
  <dcterms:modified xsi:type="dcterms:W3CDTF">2025-09-24T02:38:30Z</dcterms:modified>
</cp:coreProperties>
</file>