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21"/>
  </p:notesMasterIdLst>
  <p:sldIdLst>
    <p:sldId id="292" r:id="rId2"/>
    <p:sldId id="282" r:id="rId3"/>
    <p:sldId id="307" r:id="rId4"/>
    <p:sldId id="315" r:id="rId5"/>
    <p:sldId id="298" r:id="rId6"/>
    <p:sldId id="316" r:id="rId7"/>
    <p:sldId id="379" r:id="rId8"/>
    <p:sldId id="294" r:id="rId9"/>
    <p:sldId id="373" r:id="rId10"/>
    <p:sldId id="374" r:id="rId11"/>
    <p:sldId id="375" r:id="rId12"/>
    <p:sldId id="376" r:id="rId13"/>
    <p:sldId id="377" r:id="rId14"/>
    <p:sldId id="317" r:id="rId15"/>
    <p:sldId id="320" r:id="rId16"/>
    <p:sldId id="380" r:id="rId17"/>
    <p:sldId id="378" r:id="rId18"/>
    <p:sldId id="381" r:id="rId19"/>
    <p:sldId id="257" r:id="rId20"/>
  </p:sldIdLst>
  <p:sldSz cx="9144000" cy="5143500" type="screen16x9"/>
  <p:notesSz cx="9144000" cy="6858000"/>
  <p:defaultTextStyle>
    <a:defPPr>
      <a:defRPr lang="ru-RU"/>
    </a:defPPr>
    <a:lvl1pPr marL="0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ицевич Людмила Александровна" initials="МЛ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176CFA"/>
    <a:srgbClr val="3737FF"/>
    <a:srgbClr val="3356FA"/>
    <a:srgbClr val="FFFF97"/>
    <a:srgbClr val="6565FF"/>
    <a:srgbClr val="406CFF"/>
    <a:srgbClr val="406CFA"/>
    <a:srgbClr val="547CFA"/>
    <a:srgbClr val="5D6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538" autoAdjust="0"/>
  </p:normalViewPr>
  <p:slideViewPr>
    <p:cSldViewPr>
      <p:cViewPr varScale="1">
        <p:scale>
          <a:sx n="111" d="100"/>
          <a:sy n="111" d="100"/>
        </p:scale>
        <p:origin x="120" y="24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6DD530-81B1-499C-935F-5EE43A6F443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766ED291-9E0D-491E-949C-20FDCFD50B0C}">
      <dgm:prSet phldrT="[Текст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точной и актуальной информацией о местности на территории страны</a:t>
          </a:r>
          <a:endParaRPr lang="en-US" sz="1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dirty="0"/>
        </a:p>
      </dgm:t>
    </dgm:pt>
    <dgm:pt modelId="{BAE11B30-2DFB-4FBC-971D-C2F72D3D376B}" type="parTrans" cxnId="{C78C171B-8370-4E96-A204-30C407331025}">
      <dgm:prSet/>
      <dgm:spPr/>
      <dgm:t>
        <a:bodyPr/>
        <a:lstStyle/>
        <a:p>
          <a:endParaRPr lang="ru-RU"/>
        </a:p>
      </dgm:t>
    </dgm:pt>
    <dgm:pt modelId="{DE78753F-781D-48E3-9741-9DBC4F84C85D}" type="sibTrans" cxnId="{C78C171B-8370-4E96-A204-30C407331025}">
      <dgm:prSet/>
      <dgm:spPr/>
      <dgm:t>
        <a:bodyPr/>
        <a:lstStyle/>
        <a:p>
          <a:endParaRPr lang="ru-RU"/>
        </a:p>
      </dgm:t>
    </dgm:pt>
    <dgm:pt modelId="{3A2AFF7E-698C-470D-BE81-DE30EF0DB25B}">
      <dgm:prSet phldrT="[Текст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>
            <a:buNone/>
          </a:pP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 населения и имущества на земле при использовании БАС</a:t>
          </a:r>
        </a:p>
      </dgm:t>
    </dgm:pt>
    <dgm:pt modelId="{A62768A8-93F3-4ACD-A012-3D01D0125F5E}" type="parTrans" cxnId="{CAC5AEF0-3594-4017-98C1-A4CD9E08A794}">
      <dgm:prSet/>
      <dgm:spPr/>
      <dgm:t>
        <a:bodyPr/>
        <a:lstStyle/>
        <a:p>
          <a:endParaRPr lang="ru-RU"/>
        </a:p>
      </dgm:t>
    </dgm:pt>
    <dgm:pt modelId="{8D82BEE3-4674-4B31-B870-399A20DA5B5D}" type="sibTrans" cxnId="{CAC5AEF0-3594-4017-98C1-A4CD9E08A794}">
      <dgm:prSet/>
      <dgm:spPr/>
      <dgm:t>
        <a:bodyPr/>
        <a:lstStyle/>
        <a:p>
          <a:endParaRPr lang="ru-RU"/>
        </a:p>
      </dgm:t>
    </dgm:pt>
    <dgm:pt modelId="{C0A2BF1A-6C41-460A-B414-0B5012842DF5}">
      <dgm:prSet phldrT="[Текст]" custT="1"/>
      <dgm:spPr>
        <a:solidFill>
          <a:schemeClr val="accent6">
            <a:lumMod val="75000"/>
            <a:alpha val="50000"/>
          </a:schemeClr>
        </a:solidFill>
      </dgm:spPr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 полетов малой авиации </a:t>
          </a:r>
          <a:r>
            <a:rPr lang="ru-RU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и движения беспилотного транспорта</a:t>
          </a:r>
        </a:p>
      </dgm:t>
    </dgm:pt>
    <dgm:pt modelId="{32749F71-35DE-4C4A-8FEA-4E79BC0D3AD6}" type="parTrans" cxnId="{74A6F671-7312-44DA-9E7C-43C93056DC35}">
      <dgm:prSet/>
      <dgm:spPr/>
      <dgm:t>
        <a:bodyPr/>
        <a:lstStyle/>
        <a:p>
          <a:endParaRPr lang="ru-RU"/>
        </a:p>
      </dgm:t>
    </dgm:pt>
    <dgm:pt modelId="{E605E09A-713F-433F-97B7-DFED231A4C60}" type="sibTrans" cxnId="{74A6F671-7312-44DA-9E7C-43C93056DC35}">
      <dgm:prSet/>
      <dgm:spPr/>
      <dgm:t>
        <a:bodyPr/>
        <a:lstStyle/>
        <a:p>
          <a:endParaRPr lang="ru-RU"/>
        </a:p>
      </dgm:t>
    </dgm:pt>
    <dgm:pt modelId="{79883196-695A-422A-A3A8-E582357E4C33}" type="pres">
      <dgm:prSet presAssocID="{656DD530-81B1-499C-935F-5EE43A6F4437}" presName="compositeShape" presStyleCnt="0">
        <dgm:presLayoutVars>
          <dgm:chMax val="7"/>
          <dgm:dir/>
          <dgm:resizeHandles val="exact"/>
        </dgm:presLayoutVars>
      </dgm:prSet>
      <dgm:spPr/>
    </dgm:pt>
    <dgm:pt modelId="{6410511C-C883-47C8-98BF-644BA370C049}" type="pres">
      <dgm:prSet presAssocID="{766ED291-9E0D-491E-949C-20FDCFD50B0C}" presName="circ1" presStyleLbl="vennNode1" presStyleIdx="0" presStyleCnt="3"/>
      <dgm:spPr/>
    </dgm:pt>
    <dgm:pt modelId="{0D3202E4-A918-4F65-980A-79BE80E21DE2}" type="pres">
      <dgm:prSet presAssocID="{766ED291-9E0D-491E-949C-20FDCFD50B0C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E1E488-5F74-4D28-B76E-5962D3219A90}" type="pres">
      <dgm:prSet presAssocID="{3A2AFF7E-698C-470D-BE81-DE30EF0DB25B}" presName="circ2" presStyleLbl="vennNode1" presStyleIdx="1" presStyleCnt="3" custScaleX="102170" custScaleY="99738"/>
      <dgm:spPr/>
    </dgm:pt>
    <dgm:pt modelId="{83CC46CC-8FF6-4CCD-A55E-E4740C5B8988}" type="pres">
      <dgm:prSet presAssocID="{3A2AFF7E-698C-470D-BE81-DE30EF0DB25B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A933109-BAEB-4EFF-9C6E-7BFEED0164A2}" type="pres">
      <dgm:prSet presAssocID="{C0A2BF1A-6C41-460A-B414-0B5012842DF5}" presName="circ3" presStyleLbl="vennNode1" presStyleIdx="2" presStyleCnt="3"/>
      <dgm:spPr/>
    </dgm:pt>
    <dgm:pt modelId="{DC545292-3195-4BAD-84E6-1E845A70F810}" type="pres">
      <dgm:prSet presAssocID="{C0A2BF1A-6C41-460A-B414-0B5012842DF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C78C171B-8370-4E96-A204-30C407331025}" srcId="{656DD530-81B1-499C-935F-5EE43A6F4437}" destId="{766ED291-9E0D-491E-949C-20FDCFD50B0C}" srcOrd="0" destOrd="0" parTransId="{BAE11B30-2DFB-4FBC-971D-C2F72D3D376B}" sibTransId="{DE78753F-781D-48E3-9741-9DBC4F84C85D}"/>
    <dgm:cxn modelId="{74A6F671-7312-44DA-9E7C-43C93056DC35}" srcId="{656DD530-81B1-499C-935F-5EE43A6F4437}" destId="{C0A2BF1A-6C41-460A-B414-0B5012842DF5}" srcOrd="2" destOrd="0" parTransId="{32749F71-35DE-4C4A-8FEA-4E79BC0D3AD6}" sibTransId="{E605E09A-713F-433F-97B7-DFED231A4C60}"/>
    <dgm:cxn modelId="{EC5F9D8F-12E9-4E27-83DD-2573B1575598}" type="presOf" srcId="{C0A2BF1A-6C41-460A-B414-0B5012842DF5}" destId="{3A933109-BAEB-4EFF-9C6E-7BFEED0164A2}" srcOrd="0" destOrd="0" presId="urn:microsoft.com/office/officeart/2005/8/layout/venn1"/>
    <dgm:cxn modelId="{CCD57393-1E40-40CD-8883-517F96EC49F8}" type="presOf" srcId="{766ED291-9E0D-491E-949C-20FDCFD50B0C}" destId="{0D3202E4-A918-4F65-980A-79BE80E21DE2}" srcOrd="1" destOrd="0" presId="urn:microsoft.com/office/officeart/2005/8/layout/venn1"/>
    <dgm:cxn modelId="{024A3AA2-C8D0-40D6-8553-65CC00317BAB}" type="presOf" srcId="{3A2AFF7E-698C-470D-BE81-DE30EF0DB25B}" destId="{83CC46CC-8FF6-4CCD-A55E-E4740C5B8988}" srcOrd="1" destOrd="0" presId="urn:microsoft.com/office/officeart/2005/8/layout/venn1"/>
    <dgm:cxn modelId="{ACCFA2BA-F14F-4771-9D4D-861288784F5B}" type="presOf" srcId="{656DD530-81B1-499C-935F-5EE43A6F4437}" destId="{79883196-695A-422A-A3A8-E582357E4C33}" srcOrd="0" destOrd="0" presId="urn:microsoft.com/office/officeart/2005/8/layout/venn1"/>
    <dgm:cxn modelId="{985909BC-6679-4AFF-A6E0-9E3F76788FA8}" type="presOf" srcId="{766ED291-9E0D-491E-949C-20FDCFD50B0C}" destId="{6410511C-C883-47C8-98BF-644BA370C049}" srcOrd="0" destOrd="0" presId="urn:microsoft.com/office/officeart/2005/8/layout/venn1"/>
    <dgm:cxn modelId="{F4981BE8-56F9-4672-A80A-E4174B657D8B}" type="presOf" srcId="{3A2AFF7E-698C-470D-BE81-DE30EF0DB25B}" destId="{51E1E488-5F74-4D28-B76E-5962D3219A90}" srcOrd="0" destOrd="0" presId="urn:microsoft.com/office/officeart/2005/8/layout/venn1"/>
    <dgm:cxn modelId="{CAC5AEF0-3594-4017-98C1-A4CD9E08A794}" srcId="{656DD530-81B1-499C-935F-5EE43A6F4437}" destId="{3A2AFF7E-698C-470D-BE81-DE30EF0DB25B}" srcOrd="1" destOrd="0" parTransId="{A62768A8-93F3-4ACD-A012-3D01D0125F5E}" sibTransId="{8D82BEE3-4674-4B31-B870-399A20DA5B5D}"/>
    <dgm:cxn modelId="{AE886FF2-E7DA-4EF8-9894-1695C1B01A17}" type="presOf" srcId="{C0A2BF1A-6C41-460A-B414-0B5012842DF5}" destId="{DC545292-3195-4BAD-84E6-1E845A70F810}" srcOrd="1" destOrd="0" presId="urn:microsoft.com/office/officeart/2005/8/layout/venn1"/>
    <dgm:cxn modelId="{896B96C5-4846-420A-A891-348090166C1D}" type="presParOf" srcId="{79883196-695A-422A-A3A8-E582357E4C33}" destId="{6410511C-C883-47C8-98BF-644BA370C049}" srcOrd="0" destOrd="0" presId="urn:microsoft.com/office/officeart/2005/8/layout/venn1"/>
    <dgm:cxn modelId="{7DDA756A-B06F-4E07-B393-FF5D5ED2B617}" type="presParOf" srcId="{79883196-695A-422A-A3A8-E582357E4C33}" destId="{0D3202E4-A918-4F65-980A-79BE80E21DE2}" srcOrd="1" destOrd="0" presId="urn:microsoft.com/office/officeart/2005/8/layout/venn1"/>
    <dgm:cxn modelId="{34820BED-B1B0-4FD9-AC9D-05E3F1E9BE50}" type="presParOf" srcId="{79883196-695A-422A-A3A8-E582357E4C33}" destId="{51E1E488-5F74-4D28-B76E-5962D3219A90}" srcOrd="2" destOrd="0" presId="urn:microsoft.com/office/officeart/2005/8/layout/venn1"/>
    <dgm:cxn modelId="{1BEF2FA3-2CF8-4502-89DC-6C124B20A1DA}" type="presParOf" srcId="{79883196-695A-422A-A3A8-E582357E4C33}" destId="{83CC46CC-8FF6-4CCD-A55E-E4740C5B8988}" srcOrd="3" destOrd="0" presId="urn:microsoft.com/office/officeart/2005/8/layout/venn1"/>
    <dgm:cxn modelId="{5CF5012A-F87F-4279-AC64-53845808F99E}" type="presParOf" srcId="{79883196-695A-422A-A3A8-E582357E4C33}" destId="{3A933109-BAEB-4EFF-9C6E-7BFEED0164A2}" srcOrd="4" destOrd="0" presId="urn:microsoft.com/office/officeart/2005/8/layout/venn1"/>
    <dgm:cxn modelId="{5FF9012B-A89E-4FFE-9183-EF45EABDB369}" type="presParOf" srcId="{79883196-695A-422A-A3A8-E582357E4C33}" destId="{DC545292-3195-4BAD-84E6-1E845A70F81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C0ACF3D-60AD-4329-8737-E836310D6F7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23AA68-25D4-4068-9A63-88D496A10997}">
      <dgm:prSet phldrT="[Текст]"/>
      <dgm:spPr/>
      <dgm:t>
        <a:bodyPr/>
        <a:lstStyle/>
        <a:p>
          <a:r>
            <a:rPr lang="ru-RU" b="1" dirty="0"/>
            <a:t>Средство измерения </a:t>
          </a:r>
          <a:r>
            <a:rPr lang="ru-RU" dirty="0"/>
            <a:t>–</a:t>
          </a:r>
          <a:r>
            <a:rPr lang="ru-RU" dirty="0" err="1"/>
            <a:t>геопространственный</a:t>
          </a:r>
          <a:r>
            <a:rPr lang="ru-RU" dirty="0"/>
            <a:t> полигон</a:t>
          </a:r>
        </a:p>
      </dgm:t>
    </dgm:pt>
    <dgm:pt modelId="{C671E0C5-DB26-481C-AD17-47A8FD106595}" type="parTrans" cxnId="{85F66581-C6B7-4503-B872-EDE6456B5100}">
      <dgm:prSet/>
      <dgm:spPr/>
      <dgm:t>
        <a:bodyPr/>
        <a:lstStyle/>
        <a:p>
          <a:endParaRPr lang="ru-RU"/>
        </a:p>
      </dgm:t>
    </dgm:pt>
    <dgm:pt modelId="{C257AEEC-C389-4653-8F34-7BEF03AAEB73}" type="sibTrans" cxnId="{85F66581-C6B7-4503-B872-EDE6456B5100}">
      <dgm:prSet/>
      <dgm:spPr/>
      <dgm:t>
        <a:bodyPr/>
        <a:lstStyle/>
        <a:p>
          <a:endParaRPr lang="ru-RU"/>
        </a:p>
      </dgm:t>
    </dgm:pt>
    <dgm:pt modelId="{5315EA24-7705-4E78-AE7C-76009A6067ED}">
      <dgm:prSet phldrT="[Текст]"/>
      <dgm:spPr/>
      <dgm:t>
        <a:bodyPr/>
        <a:lstStyle/>
        <a:p>
          <a:r>
            <a:rPr lang="ru-RU" b="1" dirty="0"/>
            <a:t>Фотограмметрическая калибровка аэросъемочной камеры</a:t>
          </a:r>
        </a:p>
      </dgm:t>
    </dgm:pt>
    <dgm:pt modelId="{051C03AE-9599-4903-8562-15287F8F701C}" type="parTrans" cxnId="{427E917B-430F-4149-8B9A-C0BC59FC7838}">
      <dgm:prSet/>
      <dgm:spPr/>
      <dgm:t>
        <a:bodyPr/>
        <a:lstStyle/>
        <a:p>
          <a:endParaRPr lang="ru-RU"/>
        </a:p>
      </dgm:t>
    </dgm:pt>
    <dgm:pt modelId="{61052C93-2541-4913-A3BB-AA335B45BC17}" type="sibTrans" cxnId="{427E917B-430F-4149-8B9A-C0BC59FC7838}">
      <dgm:prSet/>
      <dgm:spPr/>
      <dgm:t>
        <a:bodyPr/>
        <a:lstStyle/>
        <a:p>
          <a:endParaRPr lang="ru-RU"/>
        </a:p>
      </dgm:t>
    </dgm:pt>
    <dgm:pt modelId="{23873A48-2B2C-4787-805A-AF70B3DB9247}">
      <dgm:prSet phldrT="[Текст]"/>
      <dgm:spPr/>
      <dgm:t>
        <a:bodyPr/>
        <a:lstStyle/>
        <a:p>
          <a:r>
            <a:rPr lang="ru-RU" dirty="0"/>
            <a:t>Определение центров проекций аэроснимков </a:t>
          </a:r>
          <a:r>
            <a:rPr lang="ru-RU" b="1" dirty="0"/>
            <a:t>методом обратной фотограмметрической засечки</a:t>
          </a:r>
        </a:p>
      </dgm:t>
    </dgm:pt>
    <dgm:pt modelId="{82B21DE3-2D7F-4101-8E24-B35F778E362E}" type="parTrans" cxnId="{8F389CC6-A445-4AB7-8891-8A10ABF694D4}">
      <dgm:prSet/>
      <dgm:spPr/>
      <dgm:t>
        <a:bodyPr/>
        <a:lstStyle/>
        <a:p>
          <a:endParaRPr lang="ru-RU"/>
        </a:p>
      </dgm:t>
    </dgm:pt>
    <dgm:pt modelId="{2C93D457-A30A-4429-BB39-72D1FA5BE339}" type="sibTrans" cxnId="{8F389CC6-A445-4AB7-8891-8A10ABF694D4}">
      <dgm:prSet/>
      <dgm:spPr/>
      <dgm:t>
        <a:bodyPr/>
        <a:lstStyle/>
        <a:p>
          <a:endParaRPr lang="ru-RU"/>
        </a:p>
      </dgm:t>
    </dgm:pt>
    <dgm:pt modelId="{100DBF96-93B7-4B0B-B874-84569BC6EF88}">
      <dgm:prSet phldrT="[Текст]"/>
      <dgm:spPr/>
      <dgm:t>
        <a:bodyPr/>
        <a:lstStyle/>
        <a:p>
          <a:r>
            <a:rPr lang="ru-RU" dirty="0"/>
            <a:t>Определение расхождений в координатах центров проекций аэроснимков</a:t>
          </a:r>
        </a:p>
      </dgm:t>
    </dgm:pt>
    <dgm:pt modelId="{DE00732C-1046-4898-BAC0-F2F778E8151E}" type="parTrans" cxnId="{9C4D86E3-6B7E-4B2F-908E-97D34817CBD0}">
      <dgm:prSet/>
      <dgm:spPr/>
      <dgm:t>
        <a:bodyPr/>
        <a:lstStyle/>
        <a:p>
          <a:endParaRPr lang="ru-RU"/>
        </a:p>
      </dgm:t>
    </dgm:pt>
    <dgm:pt modelId="{02569A92-3E4C-4F37-8265-ED6DF91C9F12}" type="sibTrans" cxnId="{9C4D86E3-6B7E-4B2F-908E-97D34817CBD0}">
      <dgm:prSet/>
      <dgm:spPr/>
      <dgm:t>
        <a:bodyPr/>
        <a:lstStyle/>
        <a:p>
          <a:endParaRPr lang="ru-RU"/>
        </a:p>
      </dgm:t>
    </dgm:pt>
    <dgm:pt modelId="{FBF9B3B8-E8FD-45C1-8B28-6E52E48BE621}">
      <dgm:prSet phldrT="[Текст]"/>
      <dgm:spPr/>
      <dgm:t>
        <a:bodyPr/>
        <a:lstStyle/>
        <a:p>
          <a:r>
            <a:rPr lang="ru-RU" b="1" dirty="0"/>
            <a:t>Определение накопленной погрешности </a:t>
          </a:r>
        </a:p>
      </dgm:t>
    </dgm:pt>
    <dgm:pt modelId="{91C1A639-C02B-45FA-96A0-05088EAC2018}" type="parTrans" cxnId="{13355D1C-FCFE-4F62-B6BD-D884234AF3C3}">
      <dgm:prSet/>
      <dgm:spPr/>
      <dgm:t>
        <a:bodyPr/>
        <a:lstStyle/>
        <a:p>
          <a:endParaRPr lang="ru-RU"/>
        </a:p>
      </dgm:t>
    </dgm:pt>
    <dgm:pt modelId="{7F50C227-3472-4CAE-8A61-7331770BA628}" type="sibTrans" cxnId="{13355D1C-FCFE-4F62-B6BD-D884234AF3C3}">
      <dgm:prSet/>
      <dgm:spPr/>
      <dgm:t>
        <a:bodyPr/>
        <a:lstStyle/>
        <a:p>
          <a:endParaRPr lang="ru-RU"/>
        </a:p>
      </dgm:t>
    </dgm:pt>
    <dgm:pt modelId="{0FACA33B-CB31-446E-979D-73C487647A17}">
      <dgm:prSet/>
      <dgm:spPr/>
      <dgm:t>
        <a:bodyPr/>
        <a:lstStyle/>
        <a:p>
          <a:r>
            <a:rPr lang="ru-RU" b="1" dirty="0"/>
            <a:t>Апробация методики</a:t>
          </a:r>
        </a:p>
      </dgm:t>
    </dgm:pt>
    <dgm:pt modelId="{1AD01A3A-B6FA-40F4-B300-7E68C33D271F}" type="parTrans" cxnId="{882A5BD8-3CDB-48EA-86DA-518B8D874426}">
      <dgm:prSet/>
      <dgm:spPr/>
      <dgm:t>
        <a:bodyPr/>
        <a:lstStyle/>
        <a:p>
          <a:endParaRPr lang="ru-RU"/>
        </a:p>
      </dgm:t>
    </dgm:pt>
    <dgm:pt modelId="{7A9FA31B-63E3-4F2C-AD33-07C2D0D08A41}" type="sibTrans" cxnId="{882A5BD8-3CDB-48EA-86DA-518B8D874426}">
      <dgm:prSet/>
      <dgm:spPr/>
      <dgm:t>
        <a:bodyPr/>
        <a:lstStyle/>
        <a:p>
          <a:endParaRPr lang="ru-RU"/>
        </a:p>
      </dgm:t>
    </dgm:pt>
    <dgm:pt modelId="{3D00830F-28D2-4402-95CD-EE2393A5AD3F}" type="pres">
      <dgm:prSet presAssocID="{6C0ACF3D-60AD-4329-8737-E836310D6F77}" presName="Name0" presStyleCnt="0">
        <dgm:presLayoutVars>
          <dgm:dir/>
          <dgm:resizeHandles val="exact"/>
        </dgm:presLayoutVars>
      </dgm:prSet>
      <dgm:spPr/>
    </dgm:pt>
    <dgm:pt modelId="{AB7F02A1-04F2-4FE6-AD12-E58A8FA8E120}" type="pres">
      <dgm:prSet presAssocID="{0023AA68-25D4-4068-9A63-88D496A10997}" presName="node" presStyleLbl="node1" presStyleIdx="0" presStyleCnt="6">
        <dgm:presLayoutVars>
          <dgm:bulletEnabled val="1"/>
        </dgm:presLayoutVars>
      </dgm:prSet>
      <dgm:spPr/>
    </dgm:pt>
    <dgm:pt modelId="{45B77737-C4BC-4FA6-897F-6D838AEB3B96}" type="pres">
      <dgm:prSet presAssocID="{C257AEEC-C389-4653-8F34-7BEF03AAEB73}" presName="sibTrans" presStyleLbl="sibTrans1D1" presStyleIdx="0" presStyleCnt="5"/>
      <dgm:spPr/>
    </dgm:pt>
    <dgm:pt modelId="{E20461BD-07BC-4ED7-9C20-2FCF36C50811}" type="pres">
      <dgm:prSet presAssocID="{C257AEEC-C389-4653-8F34-7BEF03AAEB73}" presName="connectorText" presStyleLbl="sibTrans1D1" presStyleIdx="0" presStyleCnt="5"/>
      <dgm:spPr/>
    </dgm:pt>
    <dgm:pt modelId="{552A2785-19B1-457C-BAC5-1698C1E50E38}" type="pres">
      <dgm:prSet presAssocID="{5315EA24-7705-4E78-AE7C-76009A6067ED}" presName="node" presStyleLbl="node1" presStyleIdx="1" presStyleCnt="6">
        <dgm:presLayoutVars>
          <dgm:bulletEnabled val="1"/>
        </dgm:presLayoutVars>
      </dgm:prSet>
      <dgm:spPr/>
    </dgm:pt>
    <dgm:pt modelId="{8486E20A-9467-4FA8-909B-4CF1BFE69194}" type="pres">
      <dgm:prSet presAssocID="{61052C93-2541-4913-A3BB-AA335B45BC17}" presName="sibTrans" presStyleLbl="sibTrans1D1" presStyleIdx="1" presStyleCnt="5"/>
      <dgm:spPr/>
    </dgm:pt>
    <dgm:pt modelId="{0101B6BB-224F-4F84-B68E-88FEF34D0C3D}" type="pres">
      <dgm:prSet presAssocID="{61052C93-2541-4913-A3BB-AA335B45BC17}" presName="connectorText" presStyleLbl="sibTrans1D1" presStyleIdx="1" presStyleCnt="5"/>
      <dgm:spPr/>
    </dgm:pt>
    <dgm:pt modelId="{112CAD88-BBB3-44D8-9A2A-1E095301BAC1}" type="pres">
      <dgm:prSet presAssocID="{23873A48-2B2C-4787-805A-AF70B3DB9247}" presName="node" presStyleLbl="node1" presStyleIdx="2" presStyleCnt="6">
        <dgm:presLayoutVars>
          <dgm:bulletEnabled val="1"/>
        </dgm:presLayoutVars>
      </dgm:prSet>
      <dgm:spPr/>
    </dgm:pt>
    <dgm:pt modelId="{D417A033-6499-41CD-99D9-FD1510E5B690}" type="pres">
      <dgm:prSet presAssocID="{2C93D457-A30A-4429-BB39-72D1FA5BE339}" presName="sibTrans" presStyleLbl="sibTrans1D1" presStyleIdx="2" presStyleCnt="5"/>
      <dgm:spPr/>
    </dgm:pt>
    <dgm:pt modelId="{850FEB71-CBA5-4797-9972-95DD5CD39ACF}" type="pres">
      <dgm:prSet presAssocID="{2C93D457-A30A-4429-BB39-72D1FA5BE339}" presName="connectorText" presStyleLbl="sibTrans1D1" presStyleIdx="2" presStyleCnt="5"/>
      <dgm:spPr/>
    </dgm:pt>
    <dgm:pt modelId="{CD10784F-CB0B-42AF-BC55-7B4C17D6D957}" type="pres">
      <dgm:prSet presAssocID="{100DBF96-93B7-4B0B-B874-84569BC6EF88}" presName="node" presStyleLbl="node1" presStyleIdx="3" presStyleCnt="6">
        <dgm:presLayoutVars>
          <dgm:bulletEnabled val="1"/>
        </dgm:presLayoutVars>
      </dgm:prSet>
      <dgm:spPr/>
    </dgm:pt>
    <dgm:pt modelId="{B93442FD-3202-44FE-92BE-77C19510E66F}" type="pres">
      <dgm:prSet presAssocID="{02569A92-3E4C-4F37-8265-ED6DF91C9F12}" presName="sibTrans" presStyleLbl="sibTrans1D1" presStyleIdx="3" presStyleCnt="5"/>
      <dgm:spPr/>
    </dgm:pt>
    <dgm:pt modelId="{0325940A-7D41-4299-B66A-3E450029B4F2}" type="pres">
      <dgm:prSet presAssocID="{02569A92-3E4C-4F37-8265-ED6DF91C9F12}" presName="connectorText" presStyleLbl="sibTrans1D1" presStyleIdx="3" presStyleCnt="5"/>
      <dgm:spPr/>
    </dgm:pt>
    <dgm:pt modelId="{5496FFD2-7F35-43BC-98AA-F43D46979667}" type="pres">
      <dgm:prSet presAssocID="{FBF9B3B8-E8FD-45C1-8B28-6E52E48BE621}" presName="node" presStyleLbl="node1" presStyleIdx="4" presStyleCnt="6">
        <dgm:presLayoutVars>
          <dgm:bulletEnabled val="1"/>
        </dgm:presLayoutVars>
      </dgm:prSet>
      <dgm:spPr/>
    </dgm:pt>
    <dgm:pt modelId="{62995F7B-6596-43C7-9FE8-4EAA0DAB7C57}" type="pres">
      <dgm:prSet presAssocID="{7F50C227-3472-4CAE-8A61-7331770BA628}" presName="sibTrans" presStyleLbl="sibTrans1D1" presStyleIdx="4" presStyleCnt="5"/>
      <dgm:spPr/>
    </dgm:pt>
    <dgm:pt modelId="{35B8C212-3058-42B0-8B6E-EAFE16BAB3D8}" type="pres">
      <dgm:prSet presAssocID="{7F50C227-3472-4CAE-8A61-7331770BA628}" presName="connectorText" presStyleLbl="sibTrans1D1" presStyleIdx="4" presStyleCnt="5"/>
      <dgm:spPr/>
    </dgm:pt>
    <dgm:pt modelId="{09B1A1FB-7833-4287-93E8-768B78D31DD4}" type="pres">
      <dgm:prSet presAssocID="{0FACA33B-CB31-446E-979D-73C487647A17}" presName="node" presStyleLbl="node1" presStyleIdx="5" presStyleCnt="6">
        <dgm:presLayoutVars>
          <dgm:bulletEnabled val="1"/>
        </dgm:presLayoutVars>
      </dgm:prSet>
      <dgm:spPr/>
    </dgm:pt>
  </dgm:ptLst>
  <dgm:cxnLst>
    <dgm:cxn modelId="{84287F04-9DAC-4F07-A437-28E6C9FF4B79}" type="presOf" srcId="{7F50C227-3472-4CAE-8A61-7331770BA628}" destId="{35B8C212-3058-42B0-8B6E-EAFE16BAB3D8}" srcOrd="1" destOrd="0" presId="urn:microsoft.com/office/officeart/2005/8/layout/bProcess3"/>
    <dgm:cxn modelId="{8AD88D17-2AB6-4642-85E8-353B4FA3ACEC}" type="presOf" srcId="{6C0ACF3D-60AD-4329-8737-E836310D6F77}" destId="{3D00830F-28D2-4402-95CD-EE2393A5AD3F}" srcOrd="0" destOrd="0" presId="urn:microsoft.com/office/officeart/2005/8/layout/bProcess3"/>
    <dgm:cxn modelId="{13355D1C-FCFE-4F62-B6BD-D884234AF3C3}" srcId="{6C0ACF3D-60AD-4329-8737-E836310D6F77}" destId="{FBF9B3B8-E8FD-45C1-8B28-6E52E48BE621}" srcOrd="4" destOrd="0" parTransId="{91C1A639-C02B-45FA-96A0-05088EAC2018}" sibTransId="{7F50C227-3472-4CAE-8A61-7331770BA628}"/>
    <dgm:cxn modelId="{4202833A-AE48-456E-9F26-1E4EAE451856}" type="presOf" srcId="{61052C93-2541-4913-A3BB-AA335B45BC17}" destId="{0101B6BB-224F-4F84-B68E-88FEF34D0C3D}" srcOrd="1" destOrd="0" presId="urn:microsoft.com/office/officeart/2005/8/layout/bProcess3"/>
    <dgm:cxn modelId="{AD1FAA42-703E-44AB-93C8-A32822BBE226}" type="presOf" srcId="{0FACA33B-CB31-446E-979D-73C487647A17}" destId="{09B1A1FB-7833-4287-93E8-768B78D31DD4}" srcOrd="0" destOrd="0" presId="urn:microsoft.com/office/officeart/2005/8/layout/bProcess3"/>
    <dgm:cxn modelId="{5E99CD47-EA1F-4A73-B5B2-DCBC62AC16D5}" type="presOf" srcId="{FBF9B3B8-E8FD-45C1-8B28-6E52E48BE621}" destId="{5496FFD2-7F35-43BC-98AA-F43D46979667}" srcOrd="0" destOrd="0" presId="urn:microsoft.com/office/officeart/2005/8/layout/bProcess3"/>
    <dgm:cxn modelId="{01E10D6C-F816-491D-8FCB-85815DCF195F}" type="presOf" srcId="{02569A92-3E4C-4F37-8265-ED6DF91C9F12}" destId="{B93442FD-3202-44FE-92BE-77C19510E66F}" srcOrd="0" destOrd="0" presId="urn:microsoft.com/office/officeart/2005/8/layout/bProcess3"/>
    <dgm:cxn modelId="{0104206E-4505-40E1-9BC7-8199275A8DBC}" type="presOf" srcId="{7F50C227-3472-4CAE-8A61-7331770BA628}" destId="{62995F7B-6596-43C7-9FE8-4EAA0DAB7C57}" srcOrd="0" destOrd="0" presId="urn:microsoft.com/office/officeart/2005/8/layout/bProcess3"/>
    <dgm:cxn modelId="{588A1750-1D8A-47CF-AFB9-13F901EA6C5F}" type="presOf" srcId="{C257AEEC-C389-4653-8F34-7BEF03AAEB73}" destId="{45B77737-C4BC-4FA6-897F-6D838AEB3B96}" srcOrd="0" destOrd="0" presId="urn:microsoft.com/office/officeart/2005/8/layout/bProcess3"/>
    <dgm:cxn modelId="{120AC655-7668-43FA-91E5-E561B7768C09}" type="presOf" srcId="{61052C93-2541-4913-A3BB-AA335B45BC17}" destId="{8486E20A-9467-4FA8-909B-4CF1BFE69194}" srcOrd="0" destOrd="0" presId="urn:microsoft.com/office/officeart/2005/8/layout/bProcess3"/>
    <dgm:cxn modelId="{427E917B-430F-4149-8B9A-C0BC59FC7838}" srcId="{6C0ACF3D-60AD-4329-8737-E836310D6F77}" destId="{5315EA24-7705-4E78-AE7C-76009A6067ED}" srcOrd="1" destOrd="0" parTransId="{051C03AE-9599-4903-8562-15287F8F701C}" sibTransId="{61052C93-2541-4913-A3BB-AA335B45BC17}"/>
    <dgm:cxn modelId="{85F66581-C6B7-4503-B872-EDE6456B5100}" srcId="{6C0ACF3D-60AD-4329-8737-E836310D6F77}" destId="{0023AA68-25D4-4068-9A63-88D496A10997}" srcOrd="0" destOrd="0" parTransId="{C671E0C5-DB26-481C-AD17-47A8FD106595}" sibTransId="{C257AEEC-C389-4653-8F34-7BEF03AAEB73}"/>
    <dgm:cxn modelId="{326AE185-5C06-4430-8EE3-C448AB086453}" type="presOf" srcId="{23873A48-2B2C-4787-805A-AF70B3DB9247}" destId="{112CAD88-BBB3-44D8-9A2A-1E095301BAC1}" srcOrd="0" destOrd="0" presId="urn:microsoft.com/office/officeart/2005/8/layout/bProcess3"/>
    <dgm:cxn modelId="{295A3C99-3A19-41E2-B10A-3E1D9A54F591}" type="presOf" srcId="{2C93D457-A30A-4429-BB39-72D1FA5BE339}" destId="{D417A033-6499-41CD-99D9-FD1510E5B690}" srcOrd="0" destOrd="0" presId="urn:microsoft.com/office/officeart/2005/8/layout/bProcess3"/>
    <dgm:cxn modelId="{8EAB439F-8634-4A5E-922D-6458AED0F139}" type="presOf" srcId="{2C93D457-A30A-4429-BB39-72D1FA5BE339}" destId="{850FEB71-CBA5-4797-9972-95DD5CD39ACF}" srcOrd="1" destOrd="0" presId="urn:microsoft.com/office/officeart/2005/8/layout/bProcess3"/>
    <dgm:cxn modelId="{8F389CC6-A445-4AB7-8891-8A10ABF694D4}" srcId="{6C0ACF3D-60AD-4329-8737-E836310D6F77}" destId="{23873A48-2B2C-4787-805A-AF70B3DB9247}" srcOrd="2" destOrd="0" parTransId="{82B21DE3-2D7F-4101-8E24-B35F778E362E}" sibTransId="{2C93D457-A30A-4429-BB39-72D1FA5BE339}"/>
    <dgm:cxn modelId="{D9F897D4-B143-4C5D-9718-F5F96AF7149C}" type="presOf" srcId="{5315EA24-7705-4E78-AE7C-76009A6067ED}" destId="{552A2785-19B1-457C-BAC5-1698C1E50E38}" srcOrd="0" destOrd="0" presId="urn:microsoft.com/office/officeart/2005/8/layout/bProcess3"/>
    <dgm:cxn modelId="{882A5BD8-3CDB-48EA-86DA-518B8D874426}" srcId="{6C0ACF3D-60AD-4329-8737-E836310D6F77}" destId="{0FACA33B-CB31-446E-979D-73C487647A17}" srcOrd="5" destOrd="0" parTransId="{1AD01A3A-B6FA-40F4-B300-7E68C33D271F}" sibTransId="{7A9FA31B-63E3-4F2C-AD33-07C2D0D08A41}"/>
    <dgm:cxn modelId="{90DDC5D9-62F8-4544-A9F6-E14D756F96A5}" type="presOf" srcId="{02569A92-3E4C-4F37-8265-ED6DF91C9F12}" destId="{0325940A-7D41-4299-B66A-3E450029B4F2}" srcOrd="1" destOrd="0" presId="urn:microsoft.com/office/officeart/2005/8/layout/bProcess3"/>
    <dgm:cxn modelId="{8717A7DB-83BA-46E1-BB59-A28E3154A0CA}" type="presOf" srcId="{100DBF96-93B7-4B0B-B874-84569BC6EF88}" destId="{CD10784F-CB0B-42AF-BC55-7B4C17D6D957}" srcOrd="0" destOrd="0" presId="urn:microsoft.com/office/officeart/2005/8/layout/bProcess3"/>
    <dgm:cxn modelId="{9C4D86E3-6B7E-4B2F-908E-97D34817CBD0}" srcId="{6C0ACF3D-60AD-4329-8737-E836310D6F77}" destId="{100DBF96-93B7-4B0B-B874-84569BC6EF88}" srcOrd="3" destOrd="0" parTransId="{DE00732C-1046-4898-BAC0-F2F778E8151E}" sibTransId="{02569A92-3E4C-4F37-8265-ED6DF91C9F12}"/>
    <dgm:cxn modelId="{166BC3E4-9934-4BFC-90A8-2C9B7035981B}" type="presOf" srcId="{0023AA68-25D4-4068-9A63-88D496A10997}" destId="{AB7F02A1-04F2-4FE6-AD12-E58A8FA8E120}" srcOrd="0" destOrd="0" presId="urn:microsoft.com/office/officeart/2005/8/layout/bProcess3"/>
    <dgm:cxn modelId="{010A5DEF-C5E3-46A8-A885-2DDC4B141235}" type="presOf" srcId="{C257AEEC-C389-4653-8F34-7BEF03AAEB73}" destId="{E20461BD-07BC-4ED7-9C20-2FCF36C50811}" srcOrd="1" destOrd="0" presId="urn:microsoft.com/office/officeart/2005/8/layout/bProcess3"/>
    <dgm:cxn modelId="{01FC4A0F-BC8F-432E-99E5-161EE5EBCDAA}" type="presParOf" srcId="{3D00830F-28D2-4402-95CD-EE2393A5AD3F}" destId="{AB7F02A1-04F2-4FE6-AD12-E58A8FA8E120}" srcOrd="0" destOrd="0" presId="urn:microsoft.com/office/officeart/2005/8/layout/bProcess3"/>
    <dgm:cxn modelId="{A7EFF53B-A7F8-45C4-BF50-F8780A35F572}" type="presParOf" srcId="{3D00830F-28D2-4402-95CD-EE2393A5AD3F}" destId="{45B77737-C4BC-4FA6-897F-6D838AEB3B96}" srcOrd="1" destOrd="0" presId="urn:microsoft.com/office/officeart/2005/8/layout/bProcess3"/>
    <dgm:cxn modelId="{92601017-0109-4258-9196-7B94514C0E48}" type="presParOf" srcId="{45B77737-C4BC-4FA6-897F-6D838AEB3B96}" destId="{E20461BD-07BC-4ED7-9C20-2FCF36C50811}" srcOrd="0" destOrd="0" presId="urn:microsoft.com/office/officeart/2005/8/layout/bProcess3"/>
    <dgm:cxn modelId="{7E9C89D9-5CBF-4568-9C1C-D55EB8CD39D2}" type="presParOf" srcId="{3D00830F-28D2-4402-95CD-EE2393A5AD3F}" destId="{552A2785-19B1-457C-BAC5-1698C1E50E38}" srcOrd="2" destOrd="0" presId="urn:microsoft.com/office/officeart/2005/8/layout/bProcess3"/>
    <dgm:cxn modelId="{A42C0AE7-E7F2-4250-B056-B3A4693B2B08}" type="presParOf" srcId="{3D00830F-28D2-4402-95CD-EE2393A5AD3F}" destId="{8486E20A-9467-4FA8-909B-4CF1BFE69194}" srcOrd="3" destOrd="0" presId="urn:microsoft.com/office/officeart/2005/8/layout/bProcess3"/>
    <dgm:cxn modelId="{0EC44C5C-6E45-454F-AE26-4F2537504FF9}" type="presParOf" srcId="{8486E20A-9467-4FA8-909B-4CF1BFE69194}" destId="{0101B6BB-224F-4F84-B68E-88FEF34D0C3D}" srcOrd="0" destOrd="0" presId="urn:microsoft.com/office/officeart/2005/8/layout/bProcess3"/>
    <dgm:cxn modelId="{68F61B12-0206-4D8A-BAFA-5E6D06F6726B}" type="presParOf" srcId="{3D00830F-28D2-4402-95CD-EE2393A5AD3F}" destId="{112CAD88-BBB3-44D8-9A2A-1E095301BAC1}" srcOrd="4" destOrd="0" presId="urn:microsoft.com/office/officeart/2005/8/layout/bProcess3"/>
    <dgm:cxn modelId="{BD3BB03B-32A5-40AF-8B69-CCB254BA76DD}" type="presParOf" srcId="{3D00830F-28D2-4402-95CD-EE2393A5AD3F}" destId="{D417A033-6499-41CD-99D9-FD1510E5B690}" srcOrd="5" destOrd="0" presId="urn:microsoft.com/office/officeart/2005/8/layout/bProcess3"/>
    <dgm:cxn modelId="{CC3BB7AD-D58D-4872-A8C7-8E8425D31FE8}" type="presParOf" srcId="{D417A033-6499-41CD-99D9-FD1510E5B690}" destId="{850FEB71-CBA5-4797-9972-95DD5CD39ACF}" srcOrd="0" destOrd="0" presId="urn:microsoft.com/office/officeart/2005/8/layout/bProcess3"/>
    <dgm:cxn modelId="{6A1B9D8A-468F-4A47-9682-124D0F19995A}" type="presParOf" srcId="{3D00830F-28D2-4402-95CD-EE2393A5AD3F}" destId="{CD10784F-CB0B-42AF-BC55-7B4C17D6D957}" srcOrd="6" destOrd="0" presId="urn:microsoft.com/office/officeart/2005/8/layout/bProcess3"/>
    <dgm:cxn modelId="{95C9B9FD-364E-4F3E-B7B8-47E51744E3E3}" type="presParOf" srcId="{3D00830F-28D2-4402-95CD-EE2393A5AD3F}" destId="{B93442FD-3202-44FE-92BE-77C19510E66F}" srcOrd="7" destOrd="0" presId="urn:microsoft.com/office/officeart/2005/8/layout/bProcess3"/>
    <dgm:cxn modelId="{2FCBBACA-E538-4859-B7E7-6C0D64C8B665}" type="presParOf" srcId="{B93442FD-3202-44FE-92BE-77C19510E66F}" destId="{0325940A-7D41-4299-B66A-3E450029B4F2}" srcOrd="0" destOrd="0" presId="urn:microsoft.com/office/officeart/2005/8/layout/bProcess3"/>
    <dgm:cxn modelId="{A9175CF8-7CFE-4C2C-89AF-B5CB192F97BB}" type="presParOf" srcId="{3D00830F-28D2-4402-95CD-EE2393A5AD3F}" destId="{5496FFD2-7F35-43BC-98AA-F43D46979667}" srcOrd="8" destOrd="0" presId="urn:microsoft.com/office/officeart/2005/8/layout/bProcess3"/>
    <dgm:cxn modelId="{711E6ED4-843A-4D8A-85BF-E90193CFB38D}" type="presParOf" srcId="{3D00830F-28D2-4402-95CD-EE2393A5AD3F}" destId="{62995F7B-6596-43C7-9FE8-4EAA0DAB7C57}" srcOrd="9" destOrd="0" presId="urn:microsoft.com/office/officeart/2005/8/layout/bProcess3"/>
    <dgm:cxn modelId="{E005F0E1-404B-4B4B-B12F-BC003760ED39}" type="presParOf" srcId="{62995F7B-6596-43C7-9FE8-4EAA0DAB7C57}" destId="{35B8C212-3058-42B0-8B6E-EAFE16BAB3D8}" srcOrd="0" destOrd="0" presId="urn:microsoft.com/office/officeart/2005/8/layout/bProcess3"/>
    <dgm:cxn modelId="{44C58A3B-C2DB-40C2-83A7-F27DAFF88A1D}" type="presParOf" srcId="{3D00830F-28D2-4402-95CD-EE2393A5AD3F}" destId="{09B1A1FB-7833-4287-93E8-768B78D31DD4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C0ACF3D-60AD-4329-8737-E836310D6F77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023AA68-25D4-4068-9A63-88D496A10997}">
      <dgm:prSet phldrT="[Текст]"/>
      <dgm:spPr/>
      <dgm:t>
        <a:bodyPr/>
        <a:lstStyle/>
        <a:p>
          <a:r>
            <a:rPr lang="ru-RU" b="1" dirty="0"/>
            <a:t>Средство измерения</a:t>
          </a:r>
          <a:r>
            <a:rPr lang="ru-RU" dirty="0"/>
            <a:t> –</a:t>
          </a:r>
          <a:r>
            <a:rPr lang="ru-RU" dirty="0" err="1"/>
            <a:t>геопространственный</a:t>
          </a:r>
          <a:r>
            <a:rPr lang="ru-RU" dirty="0"/>
            <a:t> полигон</a:t>
          </a:r>
        </a:p>
      </dgm:t>
    </dgm:pt>
    <dgm:pt modelId="{C671E0C5-DB26-481C-AD17-47A8FD106595}" type="parTrans" cxnId="{85F66581-C6B7-4503-B872-EDE6456B5100}">
      <dgm:prSet/>
      <dgm:spPr/>
      <dgm:t>
        <a:bodyPr/>
        <a:lstStyle/>
        <a:p>
          <a:endParaRPr lang="ru-RU"/>
        </a:p>
      </dgm:t>
    </dgm:pt>
    <dgm:pt modelId="{C257AEEC-C389-4653-8F34-7BEF03AAEB73}" type="sibTrans" cxnId="{85F66581-C6B7-4503-B872-EDE6456B5100}">
      <dgm:prSet/>
      <dgm:spPr/>
      <dgm:t>
        <a:bodyPr/>
        <a:lstStyle/>
        <a:p>
          <a:endParaRPr lang="ru-RU"/>
        </a:p>
      </dgm:t>
    </dgm:pt>
    <dgm:pt modelId="{5315EA24-7705-4E78-AE7C-76009A6067ED}">
      <dgm:prSet phldrT="[Текст]"/>
      <dgm:spPr/>
      <dgm:t>
        <a:bodyPr/>
        <a:lstStyle/>
        <a:p>
          <a:r>
            <a:rPr lang="ru-RU" b="1" dirty="0"/>
            <a:t>Определение центров </a:t>
          </a:r>
          <a:r>
            <a:rPr lang="ru-RU" dirty="0"/>
            <a:t>проекций аэроснимков </a:t>
          </a:r>
          <a:r>
            <a:rPr lang="ru-RU" b="1" dirty="0"/>
            <a:t>в режиме </a:t>
          </a:r>
          <a:r>
            <a:rPr lang="en-US" b="1" dirty="0"/>
            <a:t>RTK </a:t>
          </a:r>
          <a:r>
            <a:rPr lang="ru-RU" b="1" dirty="0"/>
            <a:t>на 5-10 опорных пунктах в разные дни, в разных условиях</a:t>
          </a:r>
        </a:p>
      </dgm:t>
    </dgm:pt>
    <dgm:pt modelId="{051C03AE-9599-4903-8562-15287F8F701C}" type="parTrans" cxnId="{427E917B-430F-4149-8B9A-C0BC59FC7838}">
      <dgm:prSet/>
      <dgm:spPr/>
      <dgm:t>
        <a:bodyPr/>
        <a:lstStyle/>
        <a:p>
          <a:endParaRPr lang="ru-RU"/>
        </a:p>
      </dgm:t>
    </dgm:pt>
    <dgm:pt modelId="{61052C93-2541-4913-A3BB-AA335B45BC17}" type="sibTrans" cxnId="{427E917B-430F-4149-8B9A-C0BC59FC7838}">
      <dgm:prSet/>
      <dgm:spPr/>
      <dgm:t>
        <a:bodyPr/>
        <a:lstStyle/>
        <a:p>
          <a:endParaRPr lang="ru-RU"/>
        </a:p>
      </dgm:t>
    </dgm:pt>
    <dgm:pt modelId="{23873A48-2B2C-4787-805A-AF70B3DB9247}">
      <dgm:prSet phldrT="[Текст]"/>
      <dgm:spPr/>
      <dgm:t>
        <a:bodyPr/>
        <a:lstStyle/>
        <a:p>
          <a:r>
            <a:rPr lang="ru-RU" dirty="0"/>
            <a:t>Определение расхождений в координатах центров проекций аэроснимков с эталонными координатами </a:t>
          </a:r>
        </a:p>
      </dgm:t>
    </dgm:pt>
    <dgm:pt modelId="{82B21DE3-2D7F-4101-8E24-B35F778E362E}" type="parTrans" cxnId="{8F389CC6-A445-4AB7-8891-8A10ABF694D4}">
      <dgm:prSet/>
      <dgm:spPr/>
      <dgm:t>
        <a:bodyPr/>
        <a:lstStyle/>
        <a:p>
          <a:endParaRPr lang="ru-RU"/>
        </a:p>
      </dgm:t>
    </dgm:pt>
    <dgm:pt modelId="{2C93D457-A30A-4429-BB39-72D1FA5BE339}" type="sibTrans" cxnId="{8F389CC6-A445-4AB7-8891-8A10ABF694D4}">
      <dgm:prSet/>
      <dgm:spPr/>
      <dgm:t>
        <a:bodyPr/>
        <a:lstStyle/>
        <a:p>
          <a:endParaRPr lang="ru-RU"/>
        </a:p>
      </dgm:t>
    </dgm:pt>
    <dgm:pt modelId="{FBF9B3B8-E8FD-45C1-8B28-6E52E48BE621}">
      <dgm:prSet phldrT="[Текст]"/>
      <dgm:spPr/>
      <dgm:t>
        <a:bodyPr/>
        <a:lstStyle/>
        <a:p>
          <a:r>
            <a:rPr lang="ru-RU" dirty="0"/>
            <a:t>Определение постоянных и случайных погрешностей, связанных с погодными условиями др.</a:t>
          </a:r>
        </a:p>
      </dgm:t>
    </dgm:pt>
    <dgm:pt modelId="{91C1A639-C02B-45FA-96A0-05088EAC2018}" type="parTrans" cxnId="{13355D1C-FCFE-4F62-B6BD-D884234AF3C3}">
      <dgm:prSet/>
      <dgm:spPr/>
      <dgm:t>
        <a:bodyPr/>
        <a:lstStyle/>
        <a:p>
          <a:endParaRPr lang="ru-RU"/>
        </a:p>
      </dgm:t>
    </dgm:pt>
    <dgm:pt modelId="{7F50C227-3472-4CAE-8A61-7331770BA628}" type="sibTrans" cxnId="{13355D1C-FCFE-4F62-B6BD-D884234AF3C3}">
      <dgm:prSet/>
      <dgm:spPr/>
      <dgm:t>
        <a:bodyPr/>
        <a:lstStyle/>
        <a:p>
          <a:endParaRPr lang="ru-RU"/>
        </a:p>
      </dgm:t>
    </dgm:pt>
    <dgm:pt modelId="{0FACA33B-CB31-446E-979D-73C487647A17}">
      <dgm:prSet/>
      <dgm:spPr/>
      <dgm:t>
        <a:bodyPr/>
        <a:lstStyle/>
        <a:p>
          <a:r>
            <a:rPr lang="ru-RU" dirty="0"/>
            <a:t>Апробация методики</a:t>
          </a:r>
        </a:p>
      </dgm:t>
    </dgm:pt>
    <dgm:pt modelId="{1AD01A3A-B6FA-40F4-B300-7E68C33D271F}" type="parTrans" cxnId="{882A5BD8-3CDB-48EA-86DA-518B8D874426}">
      <dgm:prSet/>
      <dgm:spPr/>
      <dgm:t>
        <a:bodyPr/>
        <a:lstStyle/>
        <a:p>
          <a:endParaRPr lang="ru-RU"/>
        </a:p>
      </dgm:t>
    </dgm:pt>
    <dgm:pt modelId="{7A9FA31B-63E3-4F2C-AD33-07C2D0D08A41}" type="sibTrans" cxnId="{882A5BD8-3CDB-48EA-86DA-518B8D874426}">
      <dgm:prSet/>
      <dgm:spPr/>
      <dgm:t>
        <a:bodyPr/>
        <a:lstStyle/>
        <a:p>
          <a:endParaRPr lang="ru-RU"/>
        </a:p>
      </dgm:t>
    </dgm:pt>
    <dgm:pt modelId="{3D00830F-28D2-4402-95CD-EE2393A5AD3F}" type="pres">
      <dgm:prSet presAssocID="{6C0ACF3D-60AD-4329-8737-E836310D6F77}" presName="Name0" presStyleCnt="0">
        <dgm:presLayoutVars>
          <dgm:dir/>
          <dgm:resizeHandles val="exact"/>
        </dgm:presLayoutVars>
      </dgm:prSet>
      <dgm:spPr/>
    </dgm:pt>
    <dgm:pt modelId="{AB7F02A1-04F2-4FE6-AD12-E58A8FA8E120}" type="pres">
      <dgm:prSet presAssocID="{0023AA68-25D4-4068-9A63-88D496A10997}" presName="node" presStyleLbl="node1" presStyleIdx="0" presStyleCnt="5">
        <dgm:presLayoutVars>
          <dgm:bulletEnabled val="1"/>
        </dgm:presLayoutVars>
      </dgm:prSet>
      <dgm:spPr/>
    </dgm:pt>
    <dgm:pt modelId="{45B77737-C4BC-4FA6-897F-6D838AEB3B96}" type="pres">
      <dgm:prSet presAssocID="{C257AEEC-C389-4653-8F34-7BEF03AAEB73}" presName="sibTrans" presStyleLbl="sibTrans1D1" presStyleIdx="0" presStyleCnt="4"/>
      <dgm:spPr/>
    </dgm:pt>
    <dgm:pt modelId="{E20461BD-07BC-4ED7-9C20-2FCF36C50811}" type="pres">
      <dgm:prSet presAssocID="{C257AEEC-C389-4653-8F34-7BEF03AAEB73}" presName="connectorText" presStyleLbl="sibTrans1D1" presStyleIdx="0" presStyleCnt="4"/>
      <dgm:spPr/>
    </dgm:pt>
    <dgm:pt modelId="{552A2785-19B1-457C-BAC5-1698C1E50E38}" type="pres">
      <dgm:prSet presAssocID="{5315EA24-7705-4E78-AE7C-76009A6067ED}" presName="node" presStyleLbl="node1" presStyleIdx="1" presStyleCnt="5">
        <dgm:presLayoutVars>
          <dgm:bulletEnabled val="1"/>
        </dgm:presLayoutVars>
      </dgm:prSet>
      <dgm:spPr/>
    </dgm:pt>
    <dgm:pt modelId="{8486E20A-9467-4FA8-909B-4CF1BFE69194}" type="pres">
      <dgm:prSet presAssocID="{61052C93-2541-4913-A3BB-AA335B45BC17}" presName="sibTrans" presStyleLbl="sibTrans1D1" presStyleIdx="1" presStyleCnt="4"/>
      <dgm:spPr/>
    </dgm:pt>
    <dgm:pt modelId="{0101B6BB-224F-4F84-B68E-88FEF34D0C3D}" type="pres">
      <dgm:prSet presAssocID="{61052C93-2541-4913-A3BB-AA335B45BC17}" presName="connectorText" presStyleLbl="sibTrans1D1" presStyleIdx="1" presStyleCnt="4"/>
      <dgm:spPr/>
    </dgm:pt>
    <dgm:pt modelId="{112CAD88-BBB3-44D8-9A2A-1E095301BAC1}" type="pres">
      <dgm:prSet presAssocID="{23873A48-2B2C-4787-805A-AF70B3DB9247}" presName="node" presStyleLbl="node1" presStyleIdx="2" presStyleCnt="5">
        <dgm:presLayoutVars>
          <dgm:bulletEnabled val="1"/>
        </dgm:presLayoutVars>
      </dgm:prSet>
      <dgm:spPr/>
    </dgm:pt>
    <dgm:pt modelId="{D417A033-6499-41CD-99D9-FD1510E5B690}" type="pres">
      <dgm:prSet presAssocID="{2C93D457-A30A-4429-BB39-72D1FA5BE339}" presName="sibTrans" presStyleLbl="sibTrans1D1" presStyleIdx="2" presStyleCnt="4"/>
      <dgm:spPr/>
    </dgm:pt>
    <dgm:pt modelId="{850FEB71-CBA5-4797-9972-95DD5CD39ACF}" type="pres">
      <dgm:prSet presAssocID="{2C93D457-A30A-4429-BB39-72D1FA5BE339}" presName="connectorText" presStyleLbl="sibTrans1D1" presStyleIdx="2" presStyleCnt="4"/>
      <dgm:spPr/>
    </dgm:pt>
    <dgm:pt modelId="{5496FFD2-7F35-43BC-98AA-F43D46979667}" type="pres">
      <dgm:prSet presAssocID="{FBF9B3B8-E8FD-45C1-8B28-6E52E48BE621}" presName="node" presStyleLbl="node1" presStyleIdx="3" presStyleCnt="5" custLinFactNeighborX="67572" custLinFactNeighborY="-763">
        <dgm:presLayoutVars>
          <dgm:bulletEnabled val="1"/>
        </dgm:presLayoutVars>
      </dgm:prSet>
      <dgm:spPr/>
    </dgm:pt>
    <dgm:pt modelId="{62995F7B-6596-43C7-9FE8-4EAA0DAB7C57}" type="pres">
      <dgm:prSet presAssocID="{7F50C227-3472-4CAE-8A61-7331770BA628}" presName="sibTrans" presStyleLbl="sibTrans1D1" presStyleIdx="3" presStyleCnt="4"/>
      <dgm:spPr/>
    </dgm:pt>
    <dgm:pt modelId="{35B8C212-3058-42B0-8B6E-EAFE16BAB3D8}" type="pres">
      <dgm:prSet presAssocID="{7F50C227-3472-4CAE-8A61-7331770BA628}" presName="connectorText" presStyleLbl="sibTrans1D1" presStyleIdx="3" presStyleCnt="4"/>
      <dgm:spPr/>
    </dgm:pt>
    <dgm:pt modelId="{09B1A1FB-7833-4287-93E8-768B78D31DD4}" type="pres">
      <dgm:prSet presAssocID="{0FACA33B-CB31-446E-979D-73C487647A17}" presName="node" presStyleLbl="node1" presStyleIdx="4" presStyleCnt="5" custLinFactNeighborX="64117" custLinFactNeighborY="-763">
        <dgm:presLayoutVars>
          <dgm:bulletEnabled val="1"/>
        </dgm:presLayoutVars>
      </dgm:prSet>
      <dgm:spPr/>
    </dgm:pt>
  </dgm:ptLst>
  <dgm:cxnLst>
    <dgm:cxn modelId="{84287F04-9DAC-4F07-A437-28E6C9FF4B79}" type="presOf" srcId="{7F50C227-3472-4CAE-8A61-7331770BA628}" destId="{35B8C212-3058-42B0-8B6E-EAFE16BAB3D8}" srcOrd="1" destOrd="0" presId="urn:microsoft.com/office/officeart/2005/8/layout/bProcess3"/>
    <dgm:cxn modelId="{8AD88D17-2AB6-4642-85E8-353B4FA3ACEC}" type="presOf" srcId="{6C0ACF3D-60AD-4329-8737-E836310D6F77}" destId="{3D00830F-28D2-4402-95CD-EE2393A5AD3F}" srcOrd="0" destOrd="0" presId="urn:microsoft.com/office/officeart/2005/8/layout/bProcess3"/>
    <dgm:cxn modelId="{13355D1C-FCFE-4F62-B6BD-D884234AF3C3}" srcId="{6C0ACF3D-60AD-4329-8737-E836310D6F77}" destId="{FBF9B3B8-E8FD-45C1-8B28-6E52E48BE621}" srcOrd="3" destOrd="0" parTransId="{91C1A639-C02B-45FA-96A0-05088EAC2018}" sibTransId="{7F50C227-3472-4CAE-8A61-7331770BA628}"/>
    <dgm:cxn modelId="{4202833A-AE48-456E-9F26-1E4EAE451856}" type="presOf" srcId="{61052C93-2541-4913-A3BB-AA335B45BC17}" destId="{0101B6BB-224F-4F84-B68E-88FEF34D0C3D}" srcOrd="1" destOrd="0" presId="urn:microsoft.com/office/officeart/2005/8/layout/bProcess3"/>
    <dgm:cxn modelId="{AD1FAA42-703E-44AB-93C8-A32822BBE226}" type="presOf" srcId="{0FACA33B-CB31-446E-979D-73C487647A17}" destId="{09B1A1FB-7833-4287-93E8-768B78D31DD4}" srcOrd="0" destOrd="0" presId="urn:microsoft.com/office/officeart/2005/8/layout/bProcess3"/>
    <dgm:cxn modelId="{5E99CD47-EA1F-4A73-B5B2-DCBC62AC16D5}" type="presOf" srcId="{FBF9B3B8-E8FD-45C1-8B28-6E52E48BE621}" destId="{5496FFD2-7F35-43BC-98AA-F43D46979667}" srcOrd="0" destOrd="0" presId="urn:microsoft.com/office/officeart/2005/8/layout/bProcess3"/>
    <dgm:cxn modelId="{0104206E-4505-40E1-9BC7-8199275A8DBC}" type="presOf" srcId="{7F50C227-3472-4CAE-8A61-7331770BA628}" destId="{62995F7B-6596-43C7-9FE8-4EAA0DAB7C57}" srcOrd="0" destOrd="0" presId="urn:microsoft.com/office/officeart/2005/8/layout/bProcess3"/>
    <dgm:cxn modelId="{588A1750-1D8A-47CF-AFB9-13F901EA6C5F}" type="presOf" srcId="{C257AEEC-C389-4653-8F34-7BEF03AAEB73}" destId="{45B77737-C4BC-4FA6-897F-6D838AEB3B96}" srcOrd="0" destOrd="0" presId="urn:microsoft.com/office/officeart/2005/8/layout/bProcess3"/>
    <dgm:cxn modelId="{120AC655-7668-43FA-91E5-E561B7768C09}" type="presOf" srcId="{61052C93-2541-4913-A3BB-AA335B45BC17}" destId="{8486E20A-9467-4FA8-909B-4CF1BFE69194}" srcOrd="0" destOrd="0" presId="urn:microsoft.com/office/officeart/2005/8/layout/bProcess3"/>
    <dgm:cxn modelId="{427E917B-430F-4149-8B9A-C0BC59FC7838}" srcId="{6C0ACF3D-60AD-4329-8737-E836310D6F77}" destId="{5315EA24-7705-4E78-AE7C-76009A6067ED}" srcOrd="1" destOrd="0" parTransId="{051C03AE-9599-4903-8562-15287F8F701C}" sibTransId="{61052C93-2541-4913-A3BB-AA335B45BC17}"/>
    <dgm:cxn modelId="{85F66581-C6B7-4503-B872-EDE6456B5100}" srcId="{6C0ACF3D-60AD-4329-8737-E836310D6F77}" destId="{0023AA68-25D4-4068-9A63-88D496A10997}" srcOrd="0" destOrd="0" parTransId="{C671E0C5-DB26-481C-AD17-47A8FD106595}" sibTransId="{C257AEEC-C389-4653-8F34-7BEF03AAEB73}"/>
    <dgm:cxn modelId="{326AE185-5C06-4430-8EE3-C448AB086453}" type="presOf" srcId="{23873A48-2B2C-4787-805A-AF70B3DB9247}" destId="{112CAD88-BBB3-44D8-9A2A-1E095301BAC1}" srcOrd="0" destOrd="0" presId="urn:microsoft.com/office/officeart/2005/8/layout/bProcess3"/>
    <dgm:cxn modelId="{295A3C99-3A19-41E2-B10A-3E1D9A54F591}" type="presOf" srcId="{2C93D457-A30A-4429-BB39-72D1FA5BE339}" destId="{D417A033-6499-41CD-99D9-FD1510E5B690}" srcOrd="0" destOrd="0" presId="urn:microsoft.com/office/officeart/2005/8/layout/bProcess3"/>
    <dgm:cxn modelId="{8EAB439F-8634-4A5E-922D-6458AED0F139}" type="presOf" srcId="{2C93D457-A30A-4429-BB39-72D1FA5BE339}" destId="{850FEB71-CBA5-4797-9972-95DD5CD39ACF}" srcOrd="1" destOrd="0" presId="urn:microsoft.com/office/officeart/2005/8/layout/bProcess3"/>
    <dgm:cxn modelId="{8F389CC6-A445-4AB7-8891-8A10ABF694D4}" srcId="{6C0ACF3D-60AD-4329-8737-E836310D6F77}" destId="{23873A48-2B2C-4787-805A-AF70B3DB9247}" srcOrd="2" destOrd="0" parTransId="{82B21DE3-2D7F-4101-8E24-B35F778E362E}" sibTransId="{2C93D457-A30A-4429-BB39-72D1FA5BE339}"/>
    <dgm:cxn modelId="{D9F897D4-B143-4C5D-9718-F5F96AF7149C}" type="presOf" srcId="{5315EA24-7705-4E78-AE7C-76009A6067ED}" destId="{552A2785-19B1-457C-BAC5-1698C1E50E38}" srcOrd="0" destOrd="0" presId="urn:microsoft.com/office/officeart/2005/8/layout/bProcess3"/>
    <dgm:cxn modelId="{882A5BD8-3CDB-48EA-86DA-518B8D874426}" srcId="{6C0ACF3D-60AD-4329-8737-E836310D6F77}" destId="{0FACA33B-CB31-446E-979D-73C487647A17}" srcOrd="4" destOrd="0" parTransId="{1AD01A3A-B6FA-40F4-B300-7E68C33D271F}" sibTransId="{7A9FA31B-63E3-4F2C-AD33-07C2D0D08A41}"/>
    <dgm:cxn modelId="{166BC3E4-9934-4BFC-90A8-2C9B7035981B}" type="presOf" srcId="{0023AA68-25D4-4068-9A63-88D496A10997}" destId="{AB7F02A1-04F2-4FE6-AD12-E58A8FA8E120}" srcOrd="0" destOrd="0" presId="urn:microsoft.com/office/officeart/2005/8/layout/bProcess3"/>
    <dgm:cxn modelId="{010A5DEF-C5E3-46A8-A885-2DDC4B141235}" type="presOf" srcId="{C257AEEC-C389-4653-8F34-7BEF03AAEB73}" destId="{E20461BD-07BC-4ED7-9C20-2FCF36C50811}" srcOrd="1" destOrd="0" presId="urn:microsoft.com/office/officeart/2005/8/layout/bProcess3"/>
    <dgm:cxn modelId="{01FC4A0F-BC8F-432E-99E5-161EE5EBCDAA}" type="presParOf" srcId="{3D00830F-28D2-4402-95CD-EE2393A5AD3F}" destId="{AB7F02A1-04F2-4FE6-AD12-E58A8FA8E120}" srcOrd="0" destOrd="0" presId="urn:microsoft.com/office/officeart/2005/8/layout/bProcess3"/>
    <dgm:cxn modelId="{A7EFF53B-A7F8-45C4-BF50-F8780A35F572}" type="presParOf" srcId="{3D00830F-28D2-4402-95CD-EE2393A5AD3F}" destId="{45B77737-C4BC-4FA6-897F-6D838AEB3B96}" srcOrd="1" destOrd="0" presId="urn:microsoft.com/office/officeart/2005/8/layout/bProcess3"/>
    <dgm:cxn modelId="{92601017-0109-4258-9196-7B94514C0E48}" type="presParOf" srcId="{45B77737-C4BC-4FA6-897F-6D838AEB3B96}" destId="{E20461BD-07BC-4ED7-9C20-2FCF36C50811}" srcOrd="0" destOrd="0" presId="urn:microsoft.com/office/officeart/2005/8/layout/bProcess3"/>
    <dgm:cxn modelId="{7E9C89D9-5CBF-4568-9C1C-D55EB8CD39D2}" type="presParOf" srcId="{3D00830F-28D2-4402-95CD-EE2393A5AD3F}" destId="{552A2785-19B1-457C-BAC5-1698C1E50E38}" srcOrd="2" destOrd="0" presId="urn:microsoft.com/office/officeart/2005/8/layout/bProcess3"/>
    <dgm:cxn modelId="{A42C0AE7-E7F2-4250-B056-B3A4693B2B08}" type="presParOf" srcId="{3D00830F-28D2-4402-95CD-EE2393A5AD3F}" destId="{8486E20A-9467-4FA8-909B-4CF1BFE69194}" srcOrd="3" destOrd="0" presId="urn:microsoft.com/office/officeart/2005/8/layout/bProcess3"/>
    <dgm:cxn modelId="{0EC44C5C-6E45-454F-AE26-4F2537504FF9}" type="presParOf" srcId="{8486E20A-9467-4FA8-909B-4CF1BFE69194}" destId="{0101B6BB-224F-4F84-B68E-88FEF34D0C3D}" srcOrd="0" destOrd="0" presId="urn:microsoft.com/office/officeart/2005/8/layout/bProcess3"/>
    <dgm:cxn modelId="{68F61B12-0206-4D8A-BAFA-5E6D06F6726B}" type="presParOf" srcId="{3D00830F-28D2-4402-95CD-EE2393A5AD3F}" destId="{112CAD88-BBB3-44D8-9A2A-1E095301BAC1}" srcOrd="4" destOrd="0" presId="urn:microsoft.com/office/officeart/2005/8/layout/bProcess3"/>
    <dgm:cxn modelId="{BD3BB03B-32A5-40AF-8B69-CCB254BA76DD}" type="presParOf" srcId="{3D00830F-28D2-4402-95CD-EE2393A5AD3F}" destId="{D417A033-6499-41CD-99D9-FD1510E5B690}" srcOrd="5" destOrd="0" presId="urn:microsoft.com/office/officeart/2005/8/layout/bProcess3"/>
    <dgm:cxn modelId="{CC3BB7AD-D58D-4872-A8C7-8E8425D31FE8}" type="presParOf" srcId="{D417A033-6499-41CD-99D9-FD1510E5B690}" destId="{850FEB71-CBA5-4797-9972-95DD5CD39ACF}" srcOrd="0" destOrd="0" presId="urn:microsoft.com/office/officeart/2005/8/layout/bProcess3"/>
    <dgm:cxn modelId="{A9175CF8-7CFE-4C2C-89AF-B5CB192F97BB}" type="presParOf" srcId="{3D00830F-28D2-4402-95CD-EE2393A5AD3F}" destId="{5496FFD2-7F35-43BC-98AA-F43D46979667}" srcOrd="6" destOrd="0" presId="urn:microsoft.com/office/officeart/2005/8/layout/bProcess3"/>
    <dgm:cxn modelId="{711E6ED4-843A-4D8A-85BF-E90193CFB38D}" type="presParOf" srcId="{3D00830F-28D2-4402-95CD-EE2393A5AD3F}" destId="{62995F7B-6596-43C7-9FE8-4EAA0DAB7C57}" srcOrd="7" destOrd="0" presId="urn:microsoft.com/office/officeart/2005/8/layout/bProcess3"/>
    <dgm:cxn modelId="{E005F0E1-404B-4B4B-B12F-BC003760ED39}" type="presParOf" srcId="{62995F7B-6596-43C7-9FE8-4EAA0DAB7C57}" destId="{35B8C212-3058-42B0-8B6E-EAFE16BAB3D8}" srcOrd="0" destOrd="0" presId="urn:microsoft.com/office/officeart/2005/8/layout/bProcess3"/>
    <dgm:cxn modelId="{44C58A3B-C2DB-40C2-83A7-F27DAFF88A1D}" type="presParOf" srcId="{3D00830F-28D2-4402-95CD-EE2393A5AD3F}" destId="{09B1A1FB-7833-4287-93E8-768B78D31DD4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10511C-C883-47C8-98BF-644BA370C049}">
      <dsp:nvSpPr>
        <dsp:cNvPr id="0" name=""/>
        <dsp:cNvSpPr/>
      </dsp:nvSpPr>
      <dsp:spPr>
        <a:xfrm>
          <a:off x="969706" y="107486"/>
          <a:ext cx="2223849" cy="2223849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точной и актуальной информацией о местности на территории страны</a:t>
          </a:r>
          <a:endParaRPr lang="en-US" sz="14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300" kern="1200" dirty="0"/>
        </a:p>
      </dsp:txBody>
      <dsp:txXfrm>
        <a:off x="1266219" y="496659"/>
        <a:ext cx="1630822" cy="1000732"/>
      </dsp:txXfrm>
    </dsp:sp>
    <dsp:sp modelId="{51E1E488-5F74-4D28-B76E-5962D3219A90}">
      <dsp:nvSpPr>
        <dsp:cNvPr id="0" name=""/>
        <dsp:cNvSpPr/>
      </dsp:nvSpPr>
      <dsp:spPr>
        <a:xfrm>
          <a:off x="1748016" y="1500305"/>
          <a:ext cx="2272106" cy="2218022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Обеспечение безопасности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населения и имущества на земле при использовании БАС</a:t>
          </a:r>
        </a:p>
      </dsp:txBody>
      <dsp:txXfrm>
        <a:off x="2442902" y="2073294"/>
        <a:ext cx="1363264" cy="1219912"/>
      </dsp:txXfrm>
    </dsp:sp>
    <dsp:sp modelId="{3A933109-BAEB-4EFF-9C6E-7BFEED0164A2}">
      <dsp:nvSpPr>
        <dsp:cNvPr id="0" name=""/>
        <dsp:cNvSpPr/>
      </dsp:nvSpPr>
      <dsp:spPr>
        <a:xfrm>
          <a:off x="167267" y="1497391"/>
          <a:ext cx="2223849" cy="2223849"/>
        </a:xfrm>
        <a:prstGeom prst="ellipse">
          <a:avLst/>
        </a:prstGeom>
        <a:solidFill>
          <a:schemeClr val="accent6">
            <a:lumMod val="75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Повышение уровня безопасности полетов малой авиации </a:t>
          </a:r>
          <a:r>
            <a:rPr lang="ru-RU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движения беспилотного транспорта</a:t>
          </a:r>
        </a:p>
      </dsp:txBody>
      <dsp:txXfrm>
        <a:off x="376679" y="2071886"/>
        <a:ext cx="1334309" cy="122311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77737-C4BC-4FA6-897F-6D838AEB3B96}">
      <dsp:nvSpPr>
        <dsp:cNvPr id="0" name=""/>
        <dsp:cNvSpPr/>
      </dsp:nvSpPr>
      <dsp:spPr>
        <a:xfrm>
          <a:off x="2321139" y="1024814"/>
          <a:ext cx="502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26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58947" y="1067870"/>
        <a:ext cx="26643" cy="5328"/>
      </dsp:txXfrm>
    </dsp:sp>
    <dsp:sp modelId="{AB7F02A1-04F2-4FE6-AD12-E58A8FA8E120}">
      <dsp:nvSpPr>
        <dsp:cNvPr id="0" name=""/>
        <dsp:cNvSpPr/>
      </dsp:nvSpPr>
      <dsp:spPr>
        <a:xfrm>
          <a:off x="6154" y="375498"/>
          <a:ext cx="2316784" cy="139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Средство измерения </a:t>
          </a:r>
          <a:r>
            <a:rPr lang="ru-RU" sz="1600" kern="1200" dirty="0"/>
            <a:t>–</a:t>
          </a:r>
          <a:r>
            <a:rPr lang="ru-RU" sz="1600" kern="1200" dirty="0" err="1"/>
            <a:t>геопространственный</a:t>
          </a:r>
          <a:r>
            <a:rPr lang="ru-RU" sz="1600" kern="1200" dirty="0"/>
            <a:t> полигон</a:t>
          </a:r>
        </a:p>
      </dsp:txBody>
      <dsp:txXfrm>
        <a:off x="6154" y="375498"/>
        <a:ext cx="2316784" cy="1390070"/>
      </dsp:txXfrm>
    </dsp:sp>
    <dsp:sp modelId="{8486E20A-9467-4FA8-909B-4CF1BFE69194}">
      <dsp:nvSpPr>
        <dsp:cNvPr id="0" name=""/>
        <dsp:cNvSpPr/>
      </dsp:nvSpPr>
      <dsp:spPr>
        <a:xfrm>
          <a:off x="5170784" y="1024814"/>
          <a:ext cx="502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26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08593" y="1067870"/>
        <a:ext cx="26643" cy="5328"/>
      </dsp:txXfrm>
    </dsp:sp>
    <dsp:sp modelId="{552A2785-19B1-457C-BAC5-1698C1E50E38}">
      <dsp:nvSpPr>
        <dsp:cNvPr id="0" name=""/>
        <dsp:cNvSpPr/>
      </dsp:nvSpPr>
      <dsp:spPr>
        <a:xfrm>
          <a:off x="2855799" y="375498"/>
          <a:ext cx="2316784" cy="139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Фотограмметрическая калибровка аэросъемочной камеры</a:t>
          </a:r>
        </a:p>
      </dsp:txBody>
      <dsp:txXfrm>
        <a:off x="2855799" y="375498"/>
        <a:ext cx="2316784" cy="1390070"/>
      </dsp:txXfrm>
    </dsp:sp>
    <dsp:sp modelId="{D417A033-6499-41CD-99D9-FD1510E5B690}">
      <dsp:nvSpPr>
        <dsp:cNvPr id="0" name=""/>
        <dsp:cNvSpPr/>
      </dsp:nvSpPr>
      <dsp:spPr>
        <a:xfrm>
          <a:off x="1164546" y="1763769"/>
          <a:ext cx="5699290" cy="502260"/>
        </a:xfrm>
        <a:custGeom>
          <a:avLst/>
          <a:gdLst/>
          <a:ahLst/>
          <a:cxnLst/>
          <a:rect l="0" t="0" r="0" b="0"/>
          <a:pathLst>
            <a:path>
              <a:moveTo>
                <a:pt x="5699290" y="0"/>
              </a:moveTo>
              <a:lnTo>
                <a:pt x="5699290" y="268230"/>
              </a:lnTo>
              <a:lnTo>
                <a:pt x="0" y="268230"/>
              </a:lnTo>
              <a:lnTo>
                <a:pt x="0" y="50226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871088" y="2012235"/>
        <a:ext cx="286207" cy="5328"/>
      </dsp:txXfrm>
    </dsp:sp>
    <dsp:sp modelId="{112CAD88-BBB3-44D8-9A2A-1E095301BAC1}">
      <dsp:nvSpPr>
        <dsp:cNvPr id="0" name=""/>
        <dsp:cNvSpPr/>
      </dsp:nvSpPr>
      <dsp:spPr>
        <a:xfrm>
          <a:off x="5705444" y="375498"/>
          <a:ext cx="2316784" cy="139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Определение центров проекций аэроснимков </a:t>
          </a:r>
          <a:r>
            <a:rPr lang="ru-RU" sz="1600" b="1" kern="1200" dirty="0"/>
            <a:t>методом обратной фотограмметрической засечки</a:t>
          </a:r>
        </a:p>
      </dsp:txBody>
      <dsp:txXfrm>
        <a:off x="5705444" y="375498"/>
        <a:ext cx="2316784" cy="1390070"/>
      </dsp:txXfrm>
    </dsp:sp>
    <dsp:sp modelId="{B93442FD-3202-44FE-92BE-77C19510E66F}">
      <dsp:nvSpPr>
        <dsp:cNvPr id="0" name=""/>
        <dsp:cNvSpPr/>
      </dsp:nvSpPr>
      <dsp:spPr>
        <a:xfrm>
          <a:off x="2321139" y="2947745"/>
          <a:ext cx="502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26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58947" y="2990801"/>
        <a:ext cx="26643" cy="5328"/>
      </dsp:txXfrm>
    </dsp:sp>
    <dsp:sp modelId="{CD10784F-CB0B-42AF-BC55-7B4C17D6D957}">
      <dsp:nvSpPr>
        <dsp:cNvPr id="0" name=""/>
        <dsp:cNvSpPr/>
      </dsp:nvSpPr>
      <dsp:spPr>
        <a:xfrm>
          <a:off x="6154" y="2298430"/>
          <a:ext cx="2316784" cy="139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Определение расхождений в координатах центров проекций аэроснимков</a:t>
          </a:r>
        </a:p>
      </dsp:txBody>
      <dsp:txXfrm>
        <a:off x="6154" y="2298430"/>
        <a:ext cx="2316784" cy="1390070"/>
      </dsp:txXfrm>
    </dsp:sp>
    <dsp:sp modelId="{62995F7B-6596-43C7-9FE8-4EAA0DAB7C57}">
      <dsp:nvSpPr>
        <dsp:cNvPr id="0" name=""/>
        <dsp:cNvSpPr/>
      </dsp:nvSpPr>
      <dsp:spPr>
        <a:xfrm>
          <a:off x="5170784" y="2947745"/>
          <a:ext cx="502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26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08593" y="2990801"/>
        <a:ext cx="26643" cy="5328"/>
      </dsp:txXfrm>
    </dsp:sp>
    <dsp:sp modelId="{5496FFD2-7F35-43BC-98AA-F43D46979667}">
      <dsp:nvSpPr>
        <dsp:cNvPr id="0" name=""/>
        <dsp:cNvSpPr/>
      </dsp:nvSpPr>
      <dsp:spPr>
        <a:xfrm>
          <a:off x="2855799" y="2298430"/>
          <a:ext cx="2316784" cy="139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Определение накопленной погрешности </a:t>
          </a:r>
        </a:p>
      </dsp:txBody>
      <dsp:txXfrm>
        <a:off x="2855799" y="2298430"/>
        <a:ext cx="2316784" cy="1390070"/>
      </dsp:txXfrm>
    </dsp:sp>
    <dsp:sp modelId="{09B1A1FB-7833-4287-93E8-768B78D31DD4}">
      <dsp:nvSpPr>
        <dsp:cNvPr id="0" name=""/>
        <dsp:cNvSpPr/>
      </dsp:nvSpPr>
      <dsp:spPr>
        <a:xfrm>
          <a:off x="5705444" y="2298430"/>
          <a:ext cx="2316784" cy="139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/>
            <a:t>Апробация методики</a:t>
          </a:r>
        </a:p>
      </dsp:txBody>
      <dsp:txXfrm>
        <a:off x="5705444" y="2298430"/>
        <a:ext cx="2316784" cy="139007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B77737-C4BC-4FA6-897F-6D838AEB3B96}">
      <dsp:nvSpPr>
        <dsp:cNvPr id="0" name=""/>
        <dsp:cNvSpPr/>
      </dsp:nvSpPr>
      <dsp:spPr>
        <a:xfrm>
          <a:off x="2321139" y="1024814"/>
          <a:ext cx="502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26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2558947" y="1067870"/>
        <a:ext cx="26643" cy="5328"/>
      </dsp:txXfrm>
    </dsp:sp>
    <dsp:sp modelId="{AB7F02A1-04F2-4FE6-AD12-E58A8FA8E120}">
      <dsp:nvSpPr>
        <dsp:cNvPr id="0" name=""/>
        <dsp:cNvSpPr/>
      </dsp:nvSpPr>
      <dsp:spPr>
        <a:xfrm>
          <a:off x="6154" y="375498"/>
          <a:ext cx="2316784" cy="139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Средство измерения</a:t>
          </a:r>
          <a:r>
            <a:rPr lang="ru-RU" sz="1400" kern="1200" dirty="0"/>
            <a:t> –</a:t>
          </a:r>
          <a:r>
            <a:rPr lang="ru-RU" sz="1400" kern="1200" dirty="0" err="1"/>
            <a:t>геопространственный</a:t>
          </a:r>
          <a:r>
            <a:rPr lang="ru-RU" sz="1400" kern="1200" dirty="0"/>
            <a:t> полигон</a:t>
          </a:r>
        </a:p>
      </dsp:txBody>
      <dsp:txXfrm>
        <a:off x="6154" y="375498"/>
        <a:ext cx="2316784" cy="1390070"/>
      </dsp:txXfrm>
    </dsp:sp>
    <dsp:sp modelId="{8486E20A-9467-4FA8-909B-4CF1BFE69194}">
      <dsp:nvSpPr>
        <dsp:cNvPr id="0" name=""/>
        <dsp:cNvSpPr/>
      </dsp:nvSpPr>
      <dsp:spPr>
        <a:xfrm>
          <a:off x="5170784" y="1024814"/>
          <a:ext cx="50226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02260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408593" y="1067870"/>
        <a:ext cx="26643" cy="5328"/>
      </dsp:txXfrm>
    </dsp:sp>
    <dsp:sp modelId="{552A2785-19B1-457C-BAC5-1698C1E50E38}">
      <dsp:nvSpPr>
        <dsp:cNvPr id="0" name=""/>
        <dsp:cNvSpPr/>
      </dsp:nvSpPr>
      <dsp:spPr>
        <a:xfrm>
          <a:off x="2855799" y="375498"/>
          <a:ext cx="2316784" cy="139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/>
            <a:t>Определение центров </a:t>
          </a:r>
          <a:r>
            <a:rPr lang="ru-RU" sz="1400" kern="1200" dirty="0"/>
            <a:t>проекций аэроснимков </a:t>
          </a:r>
          <a:r>
            <a:rPr lang="ru-RU" sz="1400" b="1" kern="1200" dirty="0"/>
            <a:t>в режиме </a:t>
          </a:r>
          <a:r>
            <a:rPr lang="en-US" sz="1400" b="1" kern="1200" dirty="0"/>
            <a:t>RTK </a:t>
          </a:r>
          <a:r>
            <a:rPr lang="ru-RU" sz="1400" b="1" kern="1200" dirty="0"/>
            <a:t>на 5-10 опорных пунктах в разные дни, в разных условиях</a:t>
          </a:r>
        </a:p>
      </dsp:txBody>
      <dsp:txXfrm>
        <a:off x="2855799" y="375498"/>
        <a:ext cx="2316784" cy="1390070"/>
      </dsp:txXfrm>
    </dsp:sp>
    <dsp:sp modelId="{D417A033-6499-41CD-99D9-FD1510E5B690}">
      <dsp:nvSpPr>
        <dsp:cNvPr id="0" name=""/>
        <dsp:cNvSpPr/>
      </dsp:nvSpPr>
      <dsp:spPr>
        <a:xfrm>
          <a:off x="2730044" y="1763769"/>
          <a:ext cx="4133792" cy="491654"/>
        </a:xfrm>
        <a:custGeom>
          <a:avLst/>
          <a:gdLst/>
          <a:ahLst/>
          <a:cxnLst/>
          <a:rect l="0" t="0" r="0" b="0"/>
          <a:pathLst>
            <a:path>
              <a:moveTo>
                <a:pt x="4133792" y="0"/>
              </a:moveTo>
              <a:lnTo>
                <a:pt x="4133792" y="262927"/>
              </a:lnTo>
              <a:lnTo>
                <a:pt x="0" y="262927"/>
              </a:lnTo>
              <a:lnTo>
                <a:pt x="0" y="491654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692774" y="2006932"/>
        <a:ext cx="208332" cy="5328"/>
      </dsp:txXfrm>
    </dsp:sp>
    <dsp:sp modelId="{112CAD88-BBB3-44D8-9A2A-1E095301BAC1}">
      <dsp:nvSpPr>
        <dsp:cNvPr id="0" name=""/>
        <dsp:cNvSpPr/>
      </dsp:nvSpPr>
      <dsp:spPr>
        <a:xfrm>
          <a:off x="5705444" y="375498"/>
          <a:ext cx="2316784" cy="139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Определение расхождений в координатах центров проекций аэроснимков с эталонными координатами </a:t>
          </a:r>
        </a:p>
      </dsp:txBody>
      <dsp:txXfrm>
        <a:off x="5705444" y="375498"/>
        <a:ext cx="2316784" cy="1390070"/>
      </dsp:txXfrm>
    </dsp:sp>
    <dsp:sp modelId="{62995F7B-6596-43C7-9FE8-4EAA0DAB7C57}">
      <dsp:nvSpPr>
        <dsp:cNvPr id="0" name=""/>
        <dsp:cNvSpPr/>
      </dsp:nvSpPr>
      <dsp:spPr>
        <a:xfrm>
          <a:off x="3886636" y="2937139"/>
          <a:ext cx="422215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22215" y="45720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4086424" y="2980195"/>
        <a:ext cx="22640" cy="5328"/>
      </dsp:txXfrm>
    </dsp:sp>
    <dsp:sp modelId="{5496FFD2-7F35-43BC-98AA-F43D46979667}">
      <dsp:nvSpPr>
        <dsp:cNvPr id="0" name=""/>
        <dsp:cNvSpPr/>
      </dsp:nvSpPr>
      <dsp:spPr>
        <a:xfrm>
          <a:off x="1571652" y="2287823"/>
          <a:ext cx="2316784" cy="139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Определение постоянных и случайных погрешностей, связанных с погодными условиями др.</a:t>
          </a:r>
        </a:p>
      </dsp:txBody>
      <dsp:txXfrm>
        <a:off x="1571652" y="2287823"/>
        <a:ext cx="2316784" cy="1390070"/>
      </dsp:txXfrm>
    </dsp:sp>
    <dsp:sp modelId="{09B1A1FB-7833-4287-93E8-768B78D31DD4}">
      <dsp:nvSpPr>
        <dsp:cNvPr id="0" name=""/>
        <dsp:cNvSpPr/>
      </dsp:nvSpPr>
      <dsp:spPr>
        <a:xfrm>
          <a:off x="4341252" y="2287823"/>
          <a:ext cx="2316784" cy="13900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kern="1200" dirty="0"/>
            <a:t>Апробация методики</a:t>
          </a:r>
        </a:p>
      </dsp:txBody>
      <dsp:txXfrm>
        <a:off x="4341252" y="2287823"/>
        <a:ext cx="2316784" cy="13900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29ED9-BBCD-4A6E-8C31-2CFEB6E54797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444D73-F322-4765-B5DA-06E94793E5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375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510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857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605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34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923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0358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834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8332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138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36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5398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3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3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86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36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31683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560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436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444D73-F322-4765-B5DA-06E94793E51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9985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9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79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68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58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48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37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27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170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97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444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297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33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896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7792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6887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55850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94812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33775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7273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11700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58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13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9626" indent="0">
              <a:buNone/>
              <a:defRPr sz="1700" b="1"/>
            </a:lvl2pPr>
            <a:lvl3pPr marL="779252" indent="0">
              <a:buNone/>
              <a:defRPr sz="1500" b="1"/>
            </a:lvl3pPr>
            <a:lvl4pPr marL="1168878" indent="0">
              <a:buNone/>
              <a:defRPr sz="1400" b="1"/>
            </a:lvl4pPr>
            <a:lvl5pPr marL="1558503" indent="0">
              <a:buNone/>
              <a:defRPr sz="1400" b="1"/>
            </a:lvl5pPr>
            <a:lvl6pPr marL="1948129" indent="0">
              <a:buNone/>
              <a:defRPr sz="1400" b="1"/>
            </a:lvl6pPr>
            <a:lvl7pPr marL="2337755" indent="0">
              <a:buNone/>
              <a:defRPr sz="1400" b="1"/>
            </a:lvl7pPr>
            <a:lvl8pPr marL="2727381" indent="0">
              <a:buNone/>
              <a:defRPr sz="1400" b="1"/>
            </a:lvl8pPr>
            <a:lvl9pPr marL="3117007" indent="0">
              <a:buNone/>
              <a:defRPr sz="1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5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61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1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36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4787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1" y="204789"/>
            <a:ext cx="5111750" cy="4389835"/>
          </a:xfrm>
        </p:spPr>
        <p:txBody>
          <a:bodyPr/>
          <a:lstStyle>
            <a:lvl1pPr>
              <a:defRPr sz="2700"/>
            </a:lvl1pPr>
            <a:lvl2pPr>
              <a:defRPr sz="24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076326"/>
            <a:ext cx="3008313" cy="351829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572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700"/>
            </a:lvl1pPr>
            <a:lvl2pPr marL="389626" indent="0">
              <a:buNone/>
              <a:defRPr sz="2400"/>
            </a:lvl2pPr>
            <a:lvl3pPr marL="779252" indent="0">
              <a:buNone/>
              <a:defRPr sz="2000"/>
            </a:lvl3pPr>
            <a:lvl4pPr marL="1168878" indent="0">
              <a:buNone/>
              <a:defRPr sz="1700"/>
            </a:lvl4pPr>
            <a:lvl5pPr marL="1558503" indent="0">
              <a:buNone/>
              <a:defRPr sz="1700"/>
            </a:lvl5pPr>
            <a:lvl6pPr marL="1948129" indent="0">
              <a:buNone/>
              <a:defRPr sz="1700"/>
            </a:lvl6pPr>
            <a:lvl7pPr marL="2337755" indent="0">
              <a:buNone/>
              <a:defRPr sz="1700"/>
            </a:lvl7pPr>
            <a:lvl8pPr marL="2727381" indent="0">
              <a:buNone/>
              <a:defRPr sz="1700"/>
            </a:lvl8pPr>
            <a:lvl9pPr marL="3117007" indent="0">
              <a:buNone/>
              <a:defRPr sz="17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200"/>
            </a:lvl1pPr>
            <a:lvl2pPr marL="389626" indent="0">
              <a:buNone/>
              <a:defRPr sz="1000"/>
            </a:lvl2pPr>
            <a:lvl3pPr marL="779252" indent="0">
              <a:buNone/>
              <a:defRPr sz="900"/>
            </a:lvl3pPr>
            <a:lvl4pPr marL="1168878" indent="0">
              <a:buNone/>
              <a:defRPr sz="800"/>
            </a:lvl4pPr>
            <a:lvl5pPr marL="1558503" indent="0">
              <a:buNone/>
              <a:defRPr sz="800"/>
            </a:lvl5pPr>
            <a:lvl6pPr marL="1948129" indent="0">
              <a:buNone/>
              <a:defRPr sz="800"/>
            </a:lvl6pPr>
            <a:lvl7pPr marL="2337755" indent="0">
              <a:buNone/>
              <a:defRPr sz="800"/>
            </a:lvl7pPr>
            <a:lvl8pPr marL="2727381" indent="0">
              <a:buNone/>
              <a:defRPr sz="800"/>
            </a:lvl8pPr>
            <a:lvl9pPr marL="3117007" indent="0">
              <a:buNone/>
              <a:defRPr sz="8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9886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77925" tIns="38963" rIns="77925" bIns="38963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77925" tIns="38963" rIns="77925" bIns="38963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261A2F-C846-4BA4-BD19-00F1F9BCB69D}" type="datetimeFigureOut">
              <a:rPr lang="ru-RU" smtClean="0"/>
              <a:t>16.09.2024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77925" tIns="38963" rIns="77925" bIns="3896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76AEA-FEF1-42BB-8222-3DED3F287E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050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79252" rtl="0" eaLnBrk="1" latinLnBrk="0" hangingPunct="1"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2219" indent="-292219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33142" indent="-243516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74065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6369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53316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42942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32568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22194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11820" indent="-194813" algn="l" defTabSz="779252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9626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79252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68878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58503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48129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37755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727381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117007" algn="l" defTabSz="779252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25.pn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4.jpeg"/><Relationship Id="rId9" Type="http://schemas.microsoft.com/office/2007/relationships/diagramDrawing" Target="../diagrams/drawing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3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4.jpeg"/><Relationship Id="rId9" Type="http://schemas.microsoft.com/office/2007/relationships/diagramDrawing" Target="../diagrams/drawing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5.png"/><Relationship Id="rId5" Type="http://schemas.openxmlformats.org/officeDocument/2006/relationships/image" Target="../media/image30.png"/><Relationship Id="rId10" Type="http://schemas.openxmlformats.org/officeDocument/2006/relationships/image" Target="../media/image34.png"/><Relationship Id="rId4" Type="http://schemas.openxmlformats.org/officeDocument/2006/relationships/image" Target="../media/image4.jpeg"/><Relationship Id="rId9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notesSlide" Target="../notesSlides/notesSlide2.xml"/><Relationship Id="rId7" Type="http://schemas.openxmlformats.org/officeDocument/2006/relationships/diagramData" Target="../diagrams/data1.xml"/><Relationship Id="rId12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11" Type="http://schemas.microsoft.com/office/2007/relationships/diagramDrawing" Target="../diagrams/drawing1.xml"/><Relationship Id="rId5" Type="http://schemas.openxmlformats.org/officeDocument/2006/relationships/image" Target="../media/image4.jpeg"/><Relationship Id="rId10" Type="http://schemas.openxmlformats.org/officeDocument/2006/relationships/diagramColors" Target="../diagrams/colors1.xml"/><Relationship Id="rId4" Type="http://schemas.openxmlformats.org/officeDocument/2006/relationships/image" Target="../media/image3.png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8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7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E5B012FE-BC1F-7428-52EC-FFF803BF9168}"/>
              </a:ext>
            </a:extLst>
          </p:cNvPr>
          <p:cNvSpPr/>
          <p:nvPr/>
        </p:nvSpPr>
        <p:spPr>
          <a:xfrm>
            <a:off x="0" y="0"/>
            <a:ext cx="4608512" cy="5143500"/>
          </a:xfrm>
          <a:prstGeom prst="rect">
            <a:avLst/>
          </a:prstGeom>
          <a:solidFill>
            <a:srgbClr val="3356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sz="1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177092B-027C-9E2E-F3E9-33C757760A4A}"/>
              </a:ext>
            </a:extLst>
          </p:cNvPr>
          <p:cNvSpPr/>
          <p:nvPr/>
        </p:nvSpPr>
        <p:spPr>
          <a:xfrm>
            <a:off x="1470367" y="0"/>
            <a:ext cx="2995103" cy="591815"/>
          </a:xfrm>
          <a:prstGeom prst="rect">
            <a:avLst/>
          </a:prstGeom>
        </p:spPr>
        <p:txBody>
          <a:bodyPr wrap="square" lIns="103897" tIns="51949" rIns="103897" bIns="51949" anchor="ctr" anchorCtr="0">
            <a:no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Государственный комитет по имуществу Республики Беларусь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268" y="-86047"/>
            <a:ext cx="1687426" cy="133514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4962" y="3429071"/>
            <a:ext cx="4608512" cy="1308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Л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.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А.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 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Мицевич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 -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ea typeface="Montserrat" charset="0"/>
                <a:cs typeface="Times New Roman" panose="02020603050405020304" pitchFamily="18" charset="0"/>
              </a:rPr>
              <a:t>начальник отдела  фотограмметрических работ, к.т.н.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ea typeface="Montserrat" charset="0"/>
              <a:cs typeface="Times New Roman" panose="02020603050405020304" pitchFamily="18" charset="0"/>
            </a:endParaRPr>
          </a:p>
          <a:p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Е.А. Прус</a:t>
            </a:r>
            <a:r>
              <a:rPr lang="en-US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</a:t>
            </a:r>
            <a:r>
              <a:rPr lang="ru-RU" sz="1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отдела метрологии, стандартизации, поверки</a:t>
            </a:r>
            <a:endParaRPr lang="en-US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A5A5669-F890-4400-BFB4-3EF703D705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88024" y="307519"/>
            <a:ext cx="4186693" cy="4528462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177092B-027C-9E2E-F3E9-33C757760A4A}"/>
              </a:ext>
            </a:extLst>
          </p:cNvPr>
          <p:cNvSpPr/>
          <p:nvPr/>
        </p:nvSpPr>
        <p:spPr>
          <a:xfrm>
            <a:off x="288032" y="4543468"/>
            <a:ext cx="4283968" cy="513985"/>
          </a:xfrm>
          <a:prstGeom prst="rect">
            <a:avLst/>
          </a:prstGeom>
        </p:spPr>
        <p:txBody>
          <a:bodyPr wrap="square" lIns="103897" tIns="51949" rIns="103897" bIns="51949" anchor="ctr" anchorCtr="0">
            <a:noAutofit/>
          </a:bodyPr>
          <a:lstStyle/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Топографо-геодезическое республиканское </a:t>
            </a:r>
          </a:p>
          <a:p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унитарное предприятие «</a:t>
            </a:r>
            <a:r>
              <a:rPr lang="ru-RU" sz="1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Белгеодезия</a:t>
            </a:r>
            <a:r>
              <a:rPr lang="ru-RU" sz="1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n-US" sz="1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667BF67-2461-46D6-A020-0CBF6B676AD3}"/>
              </a:ext>
            </a:extLst>
          </p:cNvPr>
          <p:cNvSpPr txBox="1">
            <a:spLocks/>
          </p:cNvSpPr>
          <p:nvPr/>
        </p:nvSpPr>
        <p:spPr>
          <a:xfrm>
            <a:off x="235223" y="1173154"/>
            <a:ext cx="4104456" cy="2016779"/>
          </a:xfrm>
          <a:prstGeom prst="rect">
            <a:avLst/>
          </a:prstGeom>
        </p:spPr>
        <p:txBody>
          <a:bodyPr lIns="77925" tIns="38963" rIns="77925" bIns="38963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defRPr>
            </a:lvl1pPr>
          </a:lstStyle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создания эталонного метрологического полигона для поверки бортового геодезического оборудования и калибровки аэросъемочного оборудования беспилотных авиационных систем</a:t>
            </a:r>
          </a:p>
        </p:txBody>
      </p:sp>
    </p:spTree>
    <p:extLst>
      <p:ext uri="{BB962C8B-B14F-4D97-AF65-F5344CB8AC3E}">
        <p14:creationId xmlns:p14="http://schemas.microsoft.com/office/powerpoint/2010/main" val="1616815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542" y="843558"/>
            <a:ext cx="3331870" cy="36911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9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7599" y="83767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ГЕОДЕЗИЧЕСКИЕ РАБОТЫ: РЕКОГНОСЦИРОВКА И ЗАКЛАДКА ЦЕНТРОВ </a:t>
            </a:r>
          </a:p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ОПОРНЫХ ПУНКТОВ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EFF1D9C-3B33-41E6-8D30-71D67F507F4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1275606"/>
            <a:ext cx="2951292" cy="295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8525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10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15616" y="79558"/>
            <a:ext cx="5129533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ВНЕШНИЙ ВИД ЦЕНТРА ОПОРНОГО ПУНКТА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2683E1C-2C58-4734-9EA2-D519A08033B9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3" y="840801"/>
            <a:ext cx="2519680" cy="233045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840801"/>
            <a:ext cx="2671553" cy="2327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5149" y="0"/>
            <a:ext cx="2897237" cy="51435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F8CA104-D3E6-46B4-AA91-49471E66E561}"/>
              </a:ext>
            </a:extLst>
          </p:cNvPr>
          <p:cNvSpPr txBox="1"/>
          <p:nvPr/>
        </p:nvSpPr>
        <p:spPr>
          <a:xfrm>
            <a:off x="237456" y="3261589"/>
            <a:ext cx="58588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ontserrat Medium" panose="00000600000000000000" pitchFamily="2" charset="-52"/>
              </a:rPr>
              <a:t>Пример изображения опознака на аэроснимке </a:t>
            </a:r>
          </a:p>
          <a:p>
            <a:pPr algn="ctr"/>
            <a:r>
              <a:rPr lang="ru-RU" sz="1200" dirty="0">
                <a:latin typeface="Montserrat Medium" panose="00000600000000000000" pitchFamily="2" charset="-52"/>
              </a:rPr>
              <a:t>с пространственным разрешением 0.05 м с высоты 100 и 150 м </a:t>
            </a:r>
          </a:p>
        </p:txBody>
      </p:sp>
    </p:spTree>
    <p:extLst>
      <p:ext uri="{BB962C8B-B14F-4D97-AF65-F5344CB8AC3E}">
        <p14:creationId xmlns:p14="http://schemas.microsoft.com/office/powerpoint/2010/main" val="3323723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11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21121" y="102638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ОПРЕДЕЛЕНИЕ ТРЕХМЕРНЫХ КООРДИНАТ ЦЕНТРОВ ОПОРНЫХ ПУНКТОВ СПУТНИКОВЫЕ НАБЛЮДЕНИЯ</a:t>
            </a:r>
          </a:p>
        </p:txBody>
      </p:sp>
      <p:pic>
        <p:nvPicPr>
          <p:cNvPr id="7" name="Рисунок 6" descr="C:\Users\Prus\Desktop\Схема 24.06.pn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" y="771550"/>
            <a:ext cx="4071620" cy="37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4572000" y="1131590"/>
            <a:ext cx="4153144" cy="302735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spAutoFit/>
          </a:bodyPr>
          <a:lstStyle/>
          <a:p>
            <a:pPr algn="just"/>
            <a:r>
              <a:rPr lang="ru-RU" sz="1200" dirty="0">
                <a:latin typeface="Montserrat Medium" panose="00000600000000000000" pitchFamily="2" charset="-52"/>
              </a:rPr>
              <a:t>После проведения нескольких полетов над местностью и создания технического проекта были проведены следующие работы:</a:t>
            </a:r>
          </a:p>
          <a:p>
            <a:pPr algn="just"/>
            <a:endParaRPr lang="ru-RU" sz="1200" dirty="0">
              <a:latin typeface="Montserrat Medium" panose="00000600000000000000" pitchFamily="2" charset="-52"/>
              <a:ea typeface="Montserrat" charset="0"/>
              <a:cs typeface="Montserrat" charset="0"/>
            </a:endParaRPr>
          </a:p>
          <a:p>
            <a:pPr algn="just"/>
            <a:r>
              <a:rPr lang="ru-RU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Заложены 28 геодезических пунктов на уровне ниже глубины промерзания, измерены 50 контрольных точек (четкие контуры местности);</a:t>
            </a:r>
          </a:p>
          <a:p>
            <a:pPr algn="just"/>
            <a:endParaRPr lang="ru-RU" sz="1200" dirty="0">
              <a:latin typeface="Montserrat Medium" panose="00000600000000000000" pitchFamily="2" charset="-52"/>
              <a:ea typeface="Montserrat" charset="0"/>
              <a:cs typeface="Montserrat" charset="0"/>
            </a:endParaRPr>
          </a:p>
          <a:p>
            <a:pPr algn="just"/>
            <a:r>
              <a:rPr lang="ru-RU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Проведены спутниковые наблюдения по программе </a:t>
            </a:r>
            <a:r>
              <a:rPr lang="en-GB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I</a:t>
            </a:r>
            <a:r>
              <a:rPr lang="ru-RU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 класса;</a:t>
            </a:r>
          </a:p>
          <a:p>
            <a:pPr algn="just"/>
            <a:endParaRPr lang="ru-RU" sz="1200" dirty="0">
              <a:latin typeface="Montserrat Medium" panose="00000600000000000000" pitchFamily="2" charset="-52"/>
              <a:ea typeface="Montserrat" charset="0"/>
              <a:cs typeface="Montserrat" charset="0"/>
            </a:endParaRPr>
          </a:p>
          <a:p>
            <a:pPr algn="just"/>
            <a:r>
              <a:rPr lang="ru-RU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Камеральные работы и исследования метрологических </a:t>
            </a:r>
            <a:r>
              <a:rPr lang="ru-RU" sz="1200" dirty="0" err="1">
                <a:latin typeface="Montserrat Medium" panose="00000600000000000000" pitchFamily="2" charset="-52"/>
                <a:ea typeface="Montserrat" charset="0"/>
                <a:cs typeface="Montserrat" charset="0"/>
              </a:rPr>
              <a:t>характеристи</a:t>
            </a:r>
            <a:r>
              <a:rPr lang="ru-RU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;</a:t>
            </a:r>
          </a:p>
          <a:p>
            <a:pPr algn="just"/>
            <a:endParaRPr lang="ru-RU" sz="1200" dirty="0">
              <a:latin typeface="Montserrat Medium" panose="00000600000000000000" pitchFamily="2" charset="-52"/>
              <a:ea typeface="Montserrat" charset="0"/>
              <a:cs typeface="Montserrat" charset="0"/>
            </a:endParaRPr>
          </a:p>
          <a:p>
            <a:pPr algn="just"/>
            <a:r>
              <a:rPr lang="ru-RU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Дополнительные исследования на сохранность совместно с работниками РУП </a:t>
            </a:r>
            <a:r>
              <a:rPr lang="en-GB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”</a:t>
            </a:r>
            <a:r>
              <a:rPr lang="ru-RU" sz="1200" dirty="0" err="1">
                <a:latin typeface="Montserrat Medium" panose="00000600000000000000" pitchFamily="2" charset="-52"/>
                <a:ea typeface="Montserrat" charset="0"/>
                <a:cs typeface="Montserrat" charset="0"/>
              </a:rPr>
              <a:t>БелГИМ</a:t>
            </a:r>
            <a:r>
              <a:rPr lang="en-GB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“</a:t>
            </a:r>
            <a:endParaRPr lang="ru-RU" sz="1200" dirty="0">
              <a:latin typeface="Montserrat Medium" panose="00000600000000000000" pitchFamily="2" charset="-52"/>
              <a:ea typeface="Montserrat" charset="0"/>
              <a:cs typeface="Montserrat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55" y="1901335"/>
            <a:ext cx="152398" cy="14287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2" y="2643182"/>
            <a:ext cx="152398" cy="14287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209" y="3200739"/>
            <a:ext cx="152398" cy="14287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3DAF198-3F1B-546D-DCEA-0CE0C6940E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050" y="3735881"/>
            <a:ext cx="152398" cy="142874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F464E71D-9F31-4D5F-8281-363AC1E51C2A}"/>
              </a:ext>
            </a:extLst>
          </p:cNvPr>
          <p:cNvSpPr/>
          <p:nvPr/>
        </p:nvSpPr>
        <p:spPr>
          <a:xfrm>
            <a:off x="-468560" y="4549165"/>
            <a:ext cx="590844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СХЕМА УРАВНИВАНИЯ ОПОРНО-ГЕОДЕЗИЧЕСКОЙ СЕТИ</a:t>
            </a:r>
            <a:endParaRPr lang="en-US" sz="11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21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17" t="6601" r="4458" b="16401"/>
          <a:stretch/>
        </p:blipFill>
        <p:spPr>
          <a:xfrm>
            <a:off x="5292080" y="216194"/>
            <a:ext cx="3672408" cy="45905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12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71600" y="-18897"/>
            <a:ext cx="4644516" cy="6199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Внесение в Государственный реестр средств измерений </a:t>
            </a:r>
          </a:p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Беларусь</a:t>
            </a:r>
            <a:endParaRPr lang="en-US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55576" y="843558"/>
            <a:ext cx="4392488" cy="1311504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spAutoFit/>
          </a:bodyPr>
          <a:lstStyle/>
          <a:p>
            <a:pPr algn="just"/>
            <a:r>
              <a:rPr lang="ru-RU" sz="1150" dirty="0">
                <a:latin typeface="Montserrat Medium" panose="00000600000000000000" pitchFamily="2" charset="-52"/>
              </a:rPr>
              <a:t>По результатам прохождения экспертиз и полевых независимых измерений организацией РУП </a:t>
            </a:r>
            <a:r>
              <a:rPr lang="en-GB" sz="1150" dirty="0">
                <a:latin typeface="Montserrat Medium" panose="00000600000000000000" pitchFamily="2" charset="-52"/>
              </a:rPr>
              <a:t>”</a:t>
            </a:r>
            <a:r>
              <a:rPr lang="ru-RU" sz="1150" dirty="0" err="1">
                <a:latin typeface="Montserrat Medium" panose="00000600000000000000" pitchFamily="2" charset="-52"/>
              </a:rPr>
              <a:t>БелГИМ</a:t>
            </a:r>
            <a:r>
              <a:rPr lang="en-GB" sz="1150" dirty="0">
                <a:latin typeface="Montserrat Medium" panose="00000600000000000000" pitchFamily="2" charset="-52"/>
              </a:rPr>
              <a:t>“</a:t>
            </a:r>
            <a:endParaRPr lang="ru-RU" sz="1150" dirty="0">
              <a:latin typeface="Montserrat Medium" panose="00000600000000000000" pitchFamily="2" charset="-52"/>
            </a:endParaRPr>
          </a:p>
          <a:p>
            <a:pPr algn="just"/>
            <a:r>
              <a:rPr lang="ru-RU" sz="1150" dirty="0" err="1">
                <a:latin typeface="Montserrat Medium" panose="00000600000000000000" pitchFamily="2" charset="-52"/>
                <a:ea typeface="Montserrat" charset="0"/>
                <a:cs typeface="Montserrat" charset="0"/>
              </a:rPr>
              <a:t>Геопространственный</a:t>
            </a:r>
            <a:r>
              <a:rPr lang="ru-RU" sz="115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 полигон признан как средство измерений и внесен в </a:t>
            </a:r>
            <a:r>
              <a:rPr lang="ru-RU" sz="1150" dirty="0" err="1">
                <a:latin typeface="Montserrat Medium" panose="00000600000000000000" pitchFamily="2" charset="-52"/>
                <a:ea typeface="Montserrat" charset="0"/>
                <a:cs typeface="Montserrat" charset="0"/>
              </a:rPr>
              <a:t>Государствернный</a:t>
            </a:r>
            <a:r>
              <a:rPr lang="ru-RU" sz="115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 реестр средств измерений Республики Беларусь со следующими характеристиками:</a:t>
            </a:r>
          </a:p>
          <a:p>
            <a:pPr algn="just"/>
            <a:endParaRPr lang="ru-RU" sz="1150" dirty="0">
              <a:latin typeface="Montserrat Medium" panose="00000600000000000000" pitchFamily="2" charset="-52"/>
              <a:ea typeface="Montserrat" charset="0"/>
              <a:cs typeface="Montserrat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8" t="50000" r="2477" b="33200"/>
          <a:stretch/>
        </p:blipFill>
        <p:spPr>
          <a:xfrm>
            <a:off x="611560" y="2031690"/>
            <a:ext cx="4644516" cy="1296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52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13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4426" y="72231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МЕТОДИКИ ПОВЕРКИ БОРТОВОГО ГЕОДЕЗИЧЕСКОГО ОБОРУДОВАНИЯ</a:t>
            </a:r>
          </a:p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фотограмметрических методов</a:t>
            </a:r>
            <a:r>
              <a:rPr lang="en-US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режиме постобработки</a:t>
            </a:r>
            <a:endParaRPr lang="en-US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1CF3486-6896-4A60-B9A9-725630432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03287012"/>
              </p:ext>
            </p:extLst>
          </p:nvPr>
        </p:nvGraphicFramePr>
        <p:xfrm>
          <a:off x="683568" y="571954"/>
          <a:ext cx="80283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710411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14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97456" y="94060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МЕТОДИКИ ПОВЕРКИ БОРТОВОГО ГЕОДЕЗИЧЕСКОГО ОБОРУДОВАНИЯ</a:t>
            </a:r>
          </a:p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метода прямых измерений в режиме </a:t>
            </a:r>
            <a:r>
              <a:rPr lang="en-US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RTK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51CF3486-6896-4A60-B9A9-7256304329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8691394"/>
              </p:ext>
            </p:extLst>
          </p:nvPr>
        </p:nvGraphicFramePr>
        <p:xfrm>
          <a:off x="683568" y="571954"/>
          <a:ext cx="802838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5532144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15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3601" y="99711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Опытные испытания воздушного лазерного сканера </a:t>
            </a:r>
            <a:r>
              <a:rPr lang="en-GB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 Air 10 (</a:t>
            </a:r>
            <a:r>
              <a:rPr lang="en-GB" sz="1400" b="1" kern="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CHCNAV</a:t>
            </a:r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КНР)</a:t>
            </a:r>
            <a:endParaRPr lang="en-US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7534"/>
            <a:ext cx="3069158" cy="346634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627534"/>
            <a:ext cx="4998057" cy="25341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89304EA-263B-475E-BDCC-46612E10B98F}"/>
              </a:ext>
            </a:extLst>
          </p:cNvPr>
          <p:cNvSpPr txBox="1"/>
          <p:nvPr/>
        </p:nvSpPr>
        <p:spPr>
          <a:xfrm>
            <a:off x="4147578" y="3308583"/>
            <a:ext cx="475252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Точность определений координат точек</a:t>
            </a:r>
            <a:r>
              <a:rPr lang="ru-RU" dirty="0"/>
              <a:t> в облаке, полученном воздушным лазерным сканером </a:t>
            </a:r>
            <a:r>
              <a:rPr lang="en-US" dirty="0"/>
              <a:t>AA10 </a:t>
            </a:r>
            <a:r>
              <a:rPr lang="ru-RU" b="1" dirty="0"/>
              <a:t>составила</a:t>
            </a:r>
            <a:r>
              <a:rPr lang="ru-RU" dirty="0"/>
              <a:t> </a:t>
            </a:r>
            <a:r>
              <a:rPr lang="ru-RU" b="1" dirty="0"/>
              <a:t>0.01- 0.02 м по трем координатным осям</a:t>
            </a:r>
          </a:p>
        </p:txBody>
      </p:sp>
    </p:spTree>
    <p:extLst>
      <p:ext uri="{BB962C8B-B14F-4D97-AF65-F5344CB8AC3E}">
        <p14:creationId xmlns:p14="http://schemas.microsoft.com/office/powerpoint/2010/main" val="21765275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16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808" y="79558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lvl="2"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ПРИМЕНЕНИЯ ПРОСТРАНСТВЕННОГО ПОЛИГОНА</a:t>
            </a:r>
            <a:endParaRPr lang="en-US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3020" y="772988"/>
            <a:ext cx="474334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Montserrat Medium" pitchFamily="2" charset="-52"/>
                <a:cs typeface="Times New Roman" pitchFamily="18" charset="0"/>
              </a:rPr>
              <a:t>Определение метрологических характеристик навигационной аппаратуры беспилотных авиационных систем;</a:t>
            </a:r>
          </a:p>
          <a:p>
            <a:endParaRPr lang="ru-RU" sz="1400" dirty="0">
              <a:latin typeface="Montserrat Medium" pitchFamily="2" charset="-52"/>
              <a:cs typeface="Times New Roman" pitchFamily="18" charset="0"/>
            </a:endParaRPr>
          </a:p>
          <a:p>
            <a:r>
              <a:rPr lang="ru-RU" sz="1400" dirty="0">
                <a:latin typeface="Montserrat Medium" pitchFamily="2" charset="-52"/>
                <a:cs typeface="Times New Roman" pitchFamily="18" charset="0"/>
              </a:rPr>
              <a:t>3</a:t>
            </a:r>
            <a:r>
              <a:rPr lang="en-US" sz="1400" dirty="0">
                <a:latin typeface="Montserrat Medium" pitchFamily="2" charset="-52"/>
                <a:cs typeface="Times New Roman" pitchFamily="18" charset="0"/>
              </a:rPr>
              <a:t>d </a:t>
            </a:r>
            <a:r>
              <a:rPr lang="ru-RU" sz="1400" dirty="0">
                <a:latin typeface="Montserrat Medium" pitchFamily="2" charset="-52"/>
                <a:cs typeface="Times New Roman" pitchFamily="18" charset="0"/>
              </a:rPr>
              <a:t>МЕТРОЛОГИЯ - определение свойств материалов съемки, полученной воздушными лазерными сканерами или комбинированными аэросъемочными системами;</a:t>
            </a:r>
          </a:p>
          <a:p>
            <a:endParaRPr lang="ru-RU" sz="1400" dirty="0">
              <a:latin typeface="Montserrat Medium" pitchFamily="2" charset="-52"/>
              <a:cs typeface="Times New Roman" pitchFamily="18" charset="0"/>
            </a:endParaRPr>
          </a:p>
          <a:p>
            <a:r>
              <a:rPr lang="ru-RU" sz="1400" dirty="0">
                <a:latin typeface="Montserrat Medium" pitchFamily="2" charset="-52"/>
                <a:cs typeface="Times New Roman" pitchFamily="18" charset="0"/>
              </a:rPr>
              <a:t>Исследовательские и научные-технические  разработки;</a:t>
            </a:r>
          </a:p>
          <a:p>
            <a:endParaRPr lang="ru-RU" sz="1400" dirty="0">
              <a:latin typeface="Montserrat Medium" pitchFamily="2" charset="-52"/>
              <a:cs typeface="Times New Roman" pitchFamily="18" charset="0"/>
            </a:endParaRPr>
          </a:p>
          <a:p>
            <a:r>
              <a:rPr lang="ru-RU" sz="1400" dirty="0">
                <a:latin typeface="Montserrat Medium" pitchFamily="2" charset="-52"/>
                <a:cs typeface="Times New Roman" pitchFamily="18" charset="0"/>
              </a:rPr>
              <a:t>Расширение возможностей пространственного полигона для целей определения параметров космических снимков с новых сенсоров</a:t>
            </a:r>
          </a:p>
        </p:txBody>
      </p: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C746EE58-AFDB-44FC-BD4E-BF17B47A1934}"/>
              </a:ext>
            </a:extLst>
          </p:cNvPr>
          <p:cNvGrpSpPr/>
          <p:nvPr/>
        </p:nvGrpSpPr>
        <p:grpSpPr>
          <a:xfrm>
            <a:off x="5148064" y="533659"/>
            <a:ext cx="3851920" cy="4185761"/>
            <a:chOff x="4716016" y="495798"/>
            <a:chExt cx="4427984" cy="4647702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AE6FD200-CB2D-4F26-A72C-97408E4D93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16016" y="824735"/>
              <a:ext cx="1360314" cy="2247658"/>
            </a:xfrm>
            <a:prstGeom prst="rect">
              <a:avLst/>
            </a:prstGeom>
          </p:spPr>
        </p:pic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196E2A31-705E-4CAE-A78C-0F5C1AB99B2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88545" y="495798"/>
              <a:ext cx="1746315" cy="1746315"/>
            </a:xfrm>
            <a:prstGeom prst="rect">
              <a:avLst/>
            </a:prstGeom>
          </p:spPr>
        </p:pic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CBB1E9EA-F7EE-4415-883F-CBFAEA25F7C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836073" y="1800346"/>
              <a:ext cx="1307927" cy="75940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69563C66-53EB-4F8A-BCBB-882A2A8751A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619457" y="3565661"/>
              <a:ext cx="2524543" cy="1577839"/>
            </a:xfrm>
            <a:prstGeom prst="rect">
              <a:avLst/>
            </a:prstGeom>
          </p:spPr>
        </p:pic>
        <p:pic>
          <p:nvPicPr>
            <p:cNvPr id="17" name="Рисунок 16">
              <a:extLst>
                <a:ext uri="{FF2B5EF4-FFF2-40B4-BE49-F238E27FC236}">
                  <a16:creationId xmlns:a16="http://schemas.microsoft.com/office/drawing/2014/main" id="{E3E5C821-8F7A-44D1-A925-A0EF5AB71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933449" y="2481290"/>
              <a:ext cx="1139449" cy="1182207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D78551F1-146F-4682-B0C4-204412AAED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89584" y="3551008"/>
              <a:ext cx="1146856" cy="1146856"/>
            </a:xfrm>
            <a:prstGeom prst="rect">
              <a:avLst/>
            </a:prstGeom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385D46B2-7637-42DE-9D21-6C5905B8C2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7333" y="1126511"/>
              <a:ext cx="2709558" cy="27095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287892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294;p45">
            <a:extLst>
              <a:ext uri="{FF2B5EF4-FFF2-40B4-BE49-F238E27FC236}">
                <a16:creationId xmlns:a16="http://schemas.microsoft.com/office/drawing/2014/main" id="{9931A773-6DD2-477C-AC86-5A1C8CDE3106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5976" y="3152050"/>
            <a:ext cx="4627520" cy="1988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17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808" y="79558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 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ED6D8E9-35C1-496E-876A-8DED5D98C4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247" y="862067"/>
            <a:ext cx="131826" cy="12358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9A60589-673F-42C3-95CC-23E153F27CE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535" y="1542621"/>
            <a:ext cx="131826" cy="12358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0F6DAEE-4CD3-417A-8227-25EF5DC87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571" y="2579548"/>
            <a:ext cx="131826" cy="1235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3C59150-FD70-4DF4-9E9D-061E16DBA284}"/>
              </a:ext>
            </a:extLst>
          </p:cNvPr>
          <p:cNvSpPr txBox="1"/>
          <p:nvPr/>
        </p:nvSpPr>
        <p:spPr>
          <a:xfrm>
            <a:off x="916064" y="789284"/>
            <a:ext cx="4471527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latin typeface="Montserrat Medium" pitchFamily="2" charset="-52"/>
                <a:cs typeface="Times New Roman" pitchFamily="18" charset="0"/>
              </a:rPr>
              <a:t>Сложности при регистрации и эксплуатации БАС</a:t>
            </a:r>
          </a:p>
          <a:p>
            <a:endParaRPr lang="ru-RU" sz="1400" b="1" dirty="0">
              <a:latin typeface="Montserrat Medium" pitchFamily="2" charset="-52"/>
              <a:cs typeface="Times New Roman" pitchFamily="18" charset="0"/>
            </a:endParaRPr>
          </a:p>
          <a:p>
            <a:r>
              <a:rPr lang="ru-RU" sz="1400" b="1" dirty="0">
                <a:latin typeface="Montserrat Medium" pitchFamily="2" charset="-52"/>
                <a:cs typeface="Times New Roman" pitchFamily="18" charset="0"/>
              </a:rPr>
              <a:t>Необходимость проводить постоянное обучение (и переподготовку) управлению БАС, работам со съемочными системами и технологиям обработки материалов съемок</a:t>
            </a:r>
          </a:p>
          <a:p>
            <a:endParaRPr lang="ru-RU" sz="1400" b="1" dirty="0">
              <a:latin typeface="Montserrat Medium" pitchFamily="2" charset="-52"/>
              <a:cs typeface="Times New Roman" pitchFamily="18" charset="0"/>
            </a:endParaRPr>
          </a:p>
          <a:p>
            <a:r>
              <a:rPr lang="ru-RU" sz="1400" b="1" dirty="0">
                <a:latin typeface="Montserrat Medium" pitchFamily="2" charset="-52"/>
                <a:cs typeface="Times New Roman" pitchFamily="18" charset="0"/>
              </a:rPr>
              <a:t>Необходимость дополнительного вовлечения других хозяйственных направлений</a:t>
            </a:r>
          </a:p>
          <a:p>
            <a:endParaRPr lang="ru-RU" sz="1400" b="1" dirty="0">
              <a:latin typeface="Montserrat Medium" pitchFamily="2" charset="-52"/>
              <a:cs typeface="Times New Roman" pitchFamily="18" charset="0"/>
            </a:endParaRPr>
          </a:p>
          <a:p>
            <a:r>
              <a:rPr lang="ru-RU" sz="1400" b="1" dirty="0">
                <a:latin typeface="Montserrat Medium" pitchFamily="2" charset="-52"/>
                <a:cs typeface="Times New Roman" pitchFamily="18" charset="0"/>
              </a:rPr>
              <a:t>Необходимость создания и постоянного пополнения базы знаний для действующих и новых операторов БАС</a:t>
            </a:r>
          </a:p>
          <a:p>
            <a:endParaRPr lang="ru-RU" sz="1400" b="1" dirty="0">
              <a:latin typeface="Montserrat Medium" pitchFamily="2" charset="-52"/>
              <a:cs typeface="Times New Roman" pitchFamily="18" charset="0"/>
            </a:endParaRPr>
          </a:p>
          <a:p>
            <a:r>
              <a:rPr lang="ru-RU" sz="1400" b="1" dirty="0">
                <a:latin typeface="Montserrat Medium" pitchFamily="2" charset="-52"/>
                <a:cs typeface="Times New Roman" pitchFamily="18" charset="0"/>
              </a:rPr>
              <a:t>Вандализм со стороны населения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80F6DAEE-4CD3-417A-8227-25EF5DC87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755" y="3415498"/>
            <a:ext cx="131826" cy="12358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0F6DAEE-4CD3-417A-8227-25EF5DC87CD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946" y="4328837"/>
            <a:ext cx="131826" cy="123588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2A21C79-1285-40EA-B634-0F5416F57D6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1" b="15475"/>
          <a:stretch/>
        </p:blipFill>
        <p:spPr>
          <a:xfrm>
            <a:off x="5565633" y="261244"/>
            <a:ext cx="2462751" cy="2777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793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6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E5972DC8-9779-4912-9F55-8A0053BF7DC5}"/>
              </a:ext>
            </a:extLst>
          </p:cNvPr>
          <p:cNvSpPr txBox="1"/>
          <p:nvPr/>
        </p:nvSpPr>
        <p:spPr>
          <a:xfrm>
            <a:off x="2016109" y="680044"/>
            <a:ext cx="2808312" cy="386464"/>
          </a:xfrm>
          <a:prstGeom prst="rect">
            <a:avLst/>
          </a:prstGeom>
          <a:noFill/>
        </p:spPr>
        <p:txBody>
          <a:bodyPr wrap="square" lIns="77925" tIns="38963" rIns="77925" bIns="38963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Спасибо за внимание!</a:t>
            </a:r>
            <a:endParaRPr lang="en-US" sz="2000" b="1" dirty="0">
              <a:solidFill>
                <a:schemeClr val="bg1"/>
              </a:solidFill>
              <a:latin typeface="Times New Roman" pitchFamily="18" charset="0"/>
              <a:ea typeface="Montserrat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474"/>
            <a:ext cx="1687426" cy="1335140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B7C481-BBC3-FEEE-4D17-F47A0E4E5A11}"/>
              </a:ext>
            </a:extLst>
          </p:cNvPr>
          <p:cNvSpPr/>
          <p:nvPr/>
        </p:nvSpPr>
        <p:spPr>
          <a:xfrm>
            <a:off x="5153106" y="680044"/>
            <a:ext cx="3775684" cy="3772006"/>
          </a:xfrm>
          <a:prstGeom prst="rect">
            <a:avLst/>
          </a:prstGeom>
        </p:spPr>
        <p:txBody>
          <a:bodyPr wrap="square" lIns="77925" tIns="38963" rIns="77925" bIns="38963">
            <a:spAutoFit/>
          </a:bodyPr>
          <a:lstStyle/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Государственный комитет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по имуществу Республики Беларусь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ea typeface="Montserrat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Топографо-геодезическое республиканское унитарное предприятие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“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Белгеодезия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”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ea typeface="Montserrat" charset="0"/>
              <a:cs typeface="Times New Roman" pitchFamily="18" charset="0"/>
            </a:endParaRP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ea typeface="Montserrat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220029, пр-т Машерова, 17,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Минск, Республика Беларусь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ea typeface="Montserrat" charset="0"/>
              <a:cs typeface="Times New Roman" pitchFamily="18" charset="0"/>
            </a:endParaRP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+375 17 334 79 49</a:t>
            </a:r>
          </a:p>
          <a:p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+375 17 334 73 19  (факс)</a:t>
            </a:r>
          </a:p>
          <a:p>
            <a:endParaRPr lang="ru-RU" sz="1600" dirty="0">
              <a:solidFill>
                <a:schemeClr val="bg1"/>
              </a:solidFill>
              <a:latin typeface="Times New Roman" pitchFamily="18" charset="0"/>
              <a:ea typeface="Montserrat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E-mail</a:t>
            </a:r>
            <a:r>
              <a:rPr lang="ru-RU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: </a:t>
            </a:r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LRP@belgeodesy.by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ea typeface="Montserrat" charset="0"/>
              <a:cs typeface="Times New Roman" pitchFamily="18" charset="0"/>
            </a:endParaRPr>
          </a:p>
          <a:p>
            <a:r>
              <a:rPr lang="en-US" sz="1600" dirty="0">
                <a:solidFill>
                  <a:schemeClr val="bg1"/>
                </a:solidFill>
                <a:latin typeface="Times New Roman" pitchFamily="18" charset="0"/>
                <a:ea typeface="Montserrat" charset="0"/>
                <a:cs typeface="Times New Roman" pitchFamily="18" charset="0"/>
              </a:rPr>
              <a:t>www.geo.by</a:t>
            </a:r>
            <a:endParaRPr lang="ru-RU" sz="1600" dirty="0">
              <a:solidFill>
                <a:schemeClr val="bg1"/>
              </a:solidFill>
              <a:latin typeface="Times New Roman" pitchFamily="18" charset="0"/>
              <a:ea typeface="Montserrat" charset="0"/>
              <a:cs typeface="Times New Roman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FA8C431-B80A-EA9A-F4C8-1F00825D63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302059"/>
            <a:ext cx="4626543" cy="3055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99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1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807" y="79558"/>
            <a:ext cx="8307535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 defTabSz="685800"/>
            <a:endParaRPr lang="ru-RU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endParaRPr lang="ru-RU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5800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И ЗАДАЧИ СОЗДАНИЯ ЭТАЛОННОГО ПРОСТРАНСТВЕННОГО ПОЛИГОНА: ГЕОДЕЗИЯ, ФОТОГРАММЕТРИЯ, МЕТРОЛОГИЯ </a:t>
            </a:r>
          </a:p>
          <a:p>
            <a:pPr defTabSz="685800"/>
            <a:endParaRPr lang="ru-RU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529BD80-D2F4-411F-939A-51D0291AB9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37892"/>
            <a:ext cx="4198508" cy="1589761"/>
          </a:xfrm>
          <a:prstGeom prst="rect">
            <a:avLst/>
          </a:prstGeom>
        </p:spPr>
      </p:pic>
      <p:graphicFrame>
        <p:nvGraphicFramePr>
          <p:cNvPr id="19" name="Схема 18">
            <a:extLst>
              <a:ext uri="{FF2B5EF4-FFF2-40B4-BE49-F238E27FC236}">
                <a16:creationId xmlns:a16="http://schemas.microsoft.com/office/drawing/2014/main" id="{CB9A4A4C-C30D-4935-B1B5-3632397358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8273485"/>
              </p:ext>
            </p:extLst>
          </p:nvPr>
        </p:nvGraphicFramePr>
        <p:xfrm>
          <a:off x="84005" y="714946"/>
          <a:ext cx="4187390" cy="3828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CAF75855-417D-4F11-9F3D-C9DA19EE71B8}"/>
              </a:ext>
            </a:extLst>
          </p:cNvPr>
          <p:cNvSpPr txBox="1"/>
          <p:nvPr/>
        </p:nvSpPr>
        <p:spPr>
          <a:xfrm>
            <a:off x="4499992" y="2198350"/>
            <a:ext cx="4599804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150" b="1" dirty="0">
                <a:latin typeface="Montserrat Medium" panose="00000600000000000000" pitchFamily="2" charset="-52"/>
              </a:rPr>
              <a:t>Поверка бортового геодезического оборудования </a:t>
            </a:r>
            <a:r>
              <a:rPr lang="ru-RU" sz="1150" dirty="0">
                <a:latin typeface="Montserrat Medium" panose="00000600000000000000" pitchFamily="2" charset="-52"/>
              </a:rPr>
              <a:t>в сфере геодезических измерений</a:t>
            </a:r>
            <a:r>
              <a:rPr lang="en-US" sz="1150" dirty="0">
                <a:latin typeface="Montserrat Medium" panose="00000600000000000000" pitchFamily="2" charset="-52"/>
              </a:rPr>
              <a:t> </a:t>
            </a:r>
            <a:r>
              <a:rPr lang="ru-RU" sz="1150" dirty="0">
                <a:latin typeface="Montserrat Medium" panose="00000600000000000000" pitchFamily="2" charset="-52"/>
              </a:rPr>
              <a:t>в соответствии с законом </a:t>
            </a:r>
            <a:r>
              <a:rPr lang="ru-RU" sz="1150" dirty="0" err="1">
                <a:latin typeface="Montserrat Medium" panose="00000600000000000000" pitchFamily="2" charset="-52"/>
              </a:rPr>
              <a:t>ˮОб</a:t>
            </a:r>
            <a:r>
              <a:rPr lang="ru-RU" sz="1150" dirty="0">
                <a:latin typeface="Montserrat Medium" panose="00000600000000000000" pitchFamily="2" charset="-52"/>
              </a:rPr>
              <a:t> обеспечении единства измерений“ от 11 ноября 2019 г. № 254-З </a:t>
            </a:r>
          </a:p>
          <a:p>
            <a:endParaRPr lang="ru-RU" sz="1150" dirty="0">
              <a:latin typeface="Montserrat Medium" panose="00000600000000000000" pitchFamily="2" charset="-52"/>
            </a:endParaRPr>
          </a:p>
          <a:p>
            <a:r>
              <a:rPr lang="ru-RU" sz="1150" b="1" dirty="0">
                <a:latin typeface="Montserrat Medium" panose="00000600000000000000" pitchFamily="2" charset="-52"/>
              </a:rPr>
              <a:t>Фотограмметрическая калибровка </a:t>
            </a:r>
            <a:r>
              <a:rPr lang="ru-RU" sz="1150" dirty="0">
                <a:latin typeface="Montserrat Medium" panose="00000600000000000000" pitchFamily="2" charset="-52"/>
              </a:rPr>
              <a:t>аэросъемочного оборудования;</a:t>
            </a:r>
          </a:p>
          <a:p>
            <a:endParaRPr lang="ru-RU" sz="1150" dirty="0">
              <a:latin typeface="Montserrat Medium" panose="00000600000000000000" pitchFamily="2" charset="-52"/>
            </a:endParaRPr>
          </a:p>
          <a:p>
            <a:r>
              <a:rPr lang="ru-RU" sz="1150" b="1" dirty="0">
                <a:latin typeface="Montserrat Medium" panose="00000600000000000000" pitchFamily="2" charset="-52"/>
              </a:rPr>
              <a:t>Поверка и калибровка</a:t>
            </a:r>
            <a:r>
              <a:rPr lang="ru-RU" sz="1150" dirty="0">
                <a:latin typeface="Montserrat Medium" panose="00000600000000000000" pitchFamily="2" charset="-52"/>
              </a:rPr>
              <a:t> съемочных систем </a:t>
            </a:r>
            <a:r>
              <a:rPr lang="ru-RU" sz="1150" b="1" dirty="0">
                <a:latin typeface="Montserrat Medium" panose="00000600000000000000" pitchFamily="2" charset="-52"/>
              </a:rPr>
              <a:t>воздушных</a:t>
            </a:r>
            <a:r>
              <a:rPr lang="ru-RU" sz="1150" dirty="0">
                <a:latin typeface="Montserrat Medium" panose="00000600000000000000" pitchFamily="2" charset="-52"/>
              </a:rPr>
              <a:t> и наземных </a:t>
            </a:r>
            <a:r>
              <a:rPr lang="ru-RU" sz="1150" b="1" dirty="0">
                <a:latin typeface="Montserrat Medium" panose="00000600000000000000" pitchFamily="2" charset="-52"/>
              </a:rPr>
              <a:t>лазерных сканеров</a:t>
            </a:r>
            <a:r>
              <a:rPr lang="ru-RU" sz="1150" dirty="0">
                <a:latin typeface="Montserrat Medium" panose="00000600000000000000" pitchFamily="2" charset="-52"/>
              </a:rPr>
              <a:t>;</a:t>
            </a:r>
          </a:p>
          <a:p>
            <a:endParaRPr lang="ru-RU" sz="1150" dirty="0">
              <a:latin typeface="Montserrat Medium" panose="00000600000000000000" pitchFamily="2" charset="-52"/>
            </a:endParaRPr>
          </a:p>
          <a:p>
            <a:r>
              <a:rPr lang="ru-RU" sz="1150" b="1" dirty="0">
                <a:latin typeface="Montserrat Medium" panose="00000600000000000000" pitchFamily="2" charset="-52"/>
              </a:rPr>
              <a:t>Определение оптимальных параметров съемки </a:t>
            </a:r>
            <a:r>
              <a:rPr lang="ru-RU" sz="1150" dirty="0">
                <a:latin typeface="Montserrat Medium" panose="00000600000000000000" pitchFamily="2" charset="-52"/>
              </a:rPr>
              <a:t>различными видами сенсоров для выполнения инженерных задач, работ специального назначения.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17EB4E8-5F21-464C-8784-9C3250FF4A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94" y="2488414"/>
            <a:ext cx="152398" cy="14287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F84FC2F-F3A1-42A4-A694-26FB456A5C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94" y="3360999"/>
            <a:ext cx="152398" cy="14287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CC3E82D-6C7A-4C58-AA31-DF0965EEFCE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594" y="3877435"/>
            <a:ext cx="152398" cy="14287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66E1E4B0-E7AD-4471-8C62-1DA815FFCC7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915" y="4400799"/>
            <a:ext cx="152398" cy="1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8185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2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4426" y="156171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ТОЧНОСТИ ОПРЕДЕЛЕНИЯ МЕСТОПОЛОЖЕНИЯ БАС В РЕЖИМЕ RTK </a:t>
            </a:r>
          </a:p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ССТП Республики Беларусь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79FFDA-B8AA-471B-A9B2-4297F335F66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60" y="1133168"/>
            <a:ext cx="3494799" cy="309476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632B09A-693D-44BD-9382-D31D85D897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99000"/>
            <a:ext cx="3920820" cy="26138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5A2525D-8D67-4F99-8636-7A525CB5B836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06" t="18751" r="-1" b="18749"/>
          <a:stretch/>
        </p:blipFill>
        <p:spPr>
          <a:xfrm>
            <a:off x="3048405" y="4078712"/>
            <a:ext cx="962466" cy="9311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547E65E-C42F-4598-8A52-7B1E4B763020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8" t="25688" r="48132"/>
          <a:stretch/>
        </p:blipFill>
        <p:spPr>
          <a:xfrm>
            <a:off x="6588224" y="4200410"/>
            <a:ext cx="891000" cy="868591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C322D55-07CB-4FC0-9102-4620001FC18D}"/>
              </a:ext>
            </a:extLst>
          </p:cNvPr>
          <p:cNvSpPr/>
          <p:nvPr/>
        </p:nvSpPr>
        <p:spPr>
          <a:xfrm>
            <a:off x="1475656" y="896119"/>
            <a:ext cx="6624736" cy="251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150" dirty="0">
                <a:latin typeface="Montserrat Medium" panose="00000600000000000000" pitchFamily="2" charset="-52"/>
              </a:rPr>
              <a:t>Автономное определение пространственного положения БАС в полете</a:t>
            </a:r>
          </a:p>
        </p:txBody>
      </p:sp>
    </p:spTree>
    <p:extLst>
      <p:ext uri="{BB962C8B-B14F-4D97-AF65-F5344CB8AC3E}">
        <p14:creationId xmlns:p14="http://schemas.microsoft.com/office/powerpoint/2010/main" val="222747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3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0496" y="145889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ТОЧНОСТИ ОПРЕДЕЛЕНИЯ ПОЛОЖЕНИЯ БАС В ПОЛЕТЕ </a:t>
            </a:r>
          </a:p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использованием поправок в координаты центров проекций аэроснимков в режиме RTK </a:t>
            </a:r>
            <a:endParaRPr lang="en-US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44D333D9-B6A3-4DD8-96B3-D812A6D2B779}"/>
              </a:ext>
            </a:extLst>
          </p:cNvPr>
          <p:cNvGrpSpPr/>
          <p:nvPr/>
        </p:nvGrpSpPr>
        <p:grpSpPr>
          <a:xfrm>
            <a:off x="277844" y="656003"/>
            <a:ext cx="4150140" cy="3670555"/>
            <a:chOff x="5328084" y="1018822"/>
            <a:chExt cx="3672408" cy="2633048"/>
          </a:xfrm>
        </p:grpSpPr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5DC3EF52-1245-4821-A7E2-0D0467DB97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691" t="8351" r="83526" b="60037"/>
            <a:stretch/>
          </p:blipFill>
          <p:spPr>
            <a:xfrm>
              <a:off x="5796136" y="1475295"/>
              <a:ext cx="2952328" cy="2176575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:a16="http://schemas.microsoft.com/office/drawing/2014/main" id="{D8A693FB-4A97-4CD1-BD9B-BFCEFAE092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1176" t="25210" r="58661" b="65341"/>
            <a:stretch/>
          </p:blipFill>
          <p:spPr>
            <a:xfrm>
              <a:off x="5328084" y="1018822"/>
              <a:ext cx="3672408" cy="486000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84231EB-88C6-4038-B511-A8F99CBE3A3E}"/>
              </a:ext>
            </a:extLst>
          </p:cNvPr>
          <p:cNvSpPr txBox="1"/>
          <p:nvPr/>
        </p:nvSpPr>
        <p:spPr>
          <a:xfrm>
            <a:off x="539552" y="4455518"/>
            <a:ext cx="8496944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>
                <a:latin typeface="Montserrat Medium" panose="00000600000000000000" pitchFamily="2" charset="-52"/>
              </a:rPr>
              <a:t>Поправки из отчета об уравнивании центров проекций аэроснимков (сбой в полете - 7-37 м)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655ED01B-FA44-4538-8850-52C57C0AA1F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476" t="17801" r="12032" b="19201"/>
          <a:stretch/>
        </p:blipFill>
        <p:spPr>
          <a:xfrm>
            <a:off x="4355976" y="1551548"/>
            <a:ext cx="4438974" cy="195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965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4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84938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ПРОЕКТИРОВАНИЕ РАБОТ</a:t>
            </a:r>
            <a:r>
              <a:rPr lang="en-US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СОЗДАНИЮ ЭТАЛОННОГО ПРОСТРАНСТВЕННОГО ПОЛИГОНА</a:t>
            </a:r>
            <a:endParaRPr lang="en-US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485B88-0E6C-4E8B-A857-7B4D18D1C31F}"/>
              </a:ext>
            </a:extLst>
          </p:cNvPr>
          <p:cNvSpPr txBox="1"/>
          <p:nvPr/>
        </p:nvSpPr>
        <p:spPr>
          <a:xfrm>
            <a:off x="791580" y="754540"/>
            <a:ext cx="802838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50" dirty="0">
                <a:latin typeface="Montserrat Medium" panose="00000600000000000000" pitchFamily="2" charset="-52"/>
              </a:rPr>
              <a:t>1.  </a:t>
            </a:r>
            <a:r>
              <a:rPr lang="ru-RU" sz="1150" b="1" dirty="0">
                <a:latin typeface="Montserrat Medium" panose="00000600000000000000" pitchFamily="2" charset="-52"/>
              </a:rPr>
              <a:t>Техническое проектирование работ </a:t>
            </a:r>
            <a:r>
              <a:rPr lang="ru-RU" sz="1150" dirty="0">
                <a:latin typeface="Montserrat Medium" panose="00000600000000000000" pitchFamily="2" charset="-52"/>
              </a:rPr>
              <a:t>по созданию </a:t>
            </a:r>
            <a:r>
              <a:rPr lang="ru-RU" sz="1150" dirty="0" err="1">
                <a:latin typeface="Montserrat Medium" panose="00000600000000000000" pitchFamily="2" charset="-52"/>
              </a:rPr>
              <a:t>ЭПП</a:t>
            </a:r>
            <a:r>
              <a:rPr lang="ru-RU" sz="1150" dirty="0">
                <a:latin typeface="Montserrat Medium" panose="00000600000000000000" pitchFamily="2" charset="-52"/>
              </a:rPr>
              <a:t> в предприятии  - объект Б.10.3388_Логойский </a:t>
            </a:r>
          </a:p>
          <a:p>
            <a:pPr marL="342900" indent="-342900">
              <a:buFontTx/>
              <a:buAutoNum type="arabicPeriod"/>
            </a:pPr>
            <a:endParaRPr lang="ru-RU" sz="1150" dirty="0">
              <a:latin typeface="Montserrat Medium" panose="00000600000000000000" pitchFamily="2" charset="-52"/>
            </a:endParaRPr>
          </a:p>
          <a:p>
            <a:r>
              <a:rPr lang="ru-RU" sz="1150" dirty="0">
                <a:latin typeface="Montserrat Medium" panose="00000600000000000000" pitchFamily="2" charset="-52"/>
              </a:rPr>
              <a:t>2. </a:t>
            </a:r>
            <a:r>
              <a:rPr lang="ru-RU" sz="1150" b="1" dirty="0">
                <a:latin typeface="Montserrat Medium" panose="00000600000000000000" pitchFamily="2" charset="-52"/>
              </a:rPr>
              <a:t>Выбор участка для создания эталонного пространственного полигона </a:t>
            </a:r>
            <a:r>
              <a:rPr lang="ru-RU" sz="1150" dirty="0">
                <a:latin typeface="Montserrat Medium" panose="00000600000000000000" pitchFamily="2" charset="-52"/>
              </a:rPr>
              <a:t>осуществлялся согласно </a:t>
            </a:r>
            <a:r>
              <a:rPr lang="ru-RU" sz="1150" b="1" dirty="0">
                <a:latin typeface="Montserrat Medium" panose="00000600000000000000" pitchFamily="2" charset="-52"/>
              </a:rPr>
              <a:t>требования к метрологическим характеристикам </a:t>
            </a:r>
            <a:r>
              <a:rPr lang="ru-RU" sz="1150" dirty="0">
                <a:latin typeface="Montserrat Medium" panose="00000600000000000000" pitchFamily="2" charset="-52"/>
              </a:rPr>
              <a:t>средств измерений, определяющим возможность практического получения результатов измерений:</a:t>
            </a:r>
          </a:p>
          <a:p>
            <a:endParaRPr lang="ru-RU" sz="1150" dirty="0">
              <a:latin typeface="Montserrat Medium" panose="00000600000000000000" pitchFamily="2" charset="-52"/>
            </a:endParaRPr>
          </a:p>
          <a:p>
            <a:r>
              <a:rPr lang="ru-RU" sz="1150" dirty="0">
                <a:latin typeface="Montserrat Medium" panose="00000600000000000000" pitchFamily="2" charset="-52"/>
              </a:rPr>
              <a:t>    - перепад высот не менее 1/3 предполагаемой высоты полета БАС (37 м и более с учетом строений и растительности );</a:t>
            </a:r>
          </a:p>
          <a:p>
            <a:r>
              <a:rPr lang="ru-RU" sz="1150" dirty="0">
                <a:latin typeface="Montserrat Medium" panose="00000600000000000000" pitchFamily="2" charset="-52"/>
              </a:rPr>
              <a:t>    - 3 и более опорных пунктов в пределах прямой видимости;</a:t>
            </a:r>
          </a:p>
          <a:p>
            <a:r>
              <a:rPr lang="ru-RU" sz="1150" dirty="0">
                <a:latin typeface="Montserrat Medium" panose="00000600000000000000" pitchFamily="2" charset="-52"/>
              </a:rPr>
              <a:t>    - наличие четких контуров для определения координат контрольных точек;</a:t>
            </a:r>
          </a:p>
          <a:p>
            <a:r>
              <a:rPr lang="ru-RU" sz="1150" dirty="0">
                <a:latin typeface="Montserrat Medium" panose="00000600000000000000" pitchFamily="2" charset="-52"/>
              </a:rPr>
              <a:t>    - наличие разных видов ландшафта – поле, древесная растительность, водоем, населенный пункт, дорожная сеть, линии электропередач;</a:t>
            </a:r>
          </a:p>
          <a:p>
            <a:r>
              <a:rPr lang="ru-RU" sz="1150" dirty="0">
                <a:latin typeface="Montserrat Medium" panose="00000600000000000000" pitchFamily="2" charset="-52"/>
              </a:rPr>
              <a:t>    - отсутствие запретных зон, зон ограничений для проведения аэросъемки.</a:t>
            </a:r>
          </a:p>
          <a:p>
            <a:endParaRPr lang="ru-RU" sz="1150" dirty="0">
              <a:latin typeface="Montserrat Medium" panose="00000600000000000000" pitchFamily="2" charset="-52"/>
            </a:endParaRPr>
          </a:p>
          <a:p>
            <a:r>
              <a:rPr lang="ru-RU" sz="1150" dirty="0">
                <a:latin typeface="Montserrat Medium" panose="00000600000000000000" pitchFamily="2" charset="-52"/>
              </a:rPr>
              <a:t>3. </a:t>
            </a:r>
            <a:r>
              <a:rPr lang="ru-RU" sz="1150" b="1" dirty="0">
                <a:latin typeface="Montserrat Medium" panose="00000600000000000000" pitchFamily="2" charset="-52"/>
              </a:rPr>
              <a:t>Выбор мест для размещения опорных пунктов и контрольных точек</a:t>
            </a:r>
            <a:r>
              <a:rPr lang="ru-RU" sz="1150" dirty="0">
                <a:latin typeface="Montserrat Medium" panose="00000600000000000000" pitchFamily="2" charset="-52"/>
              </a:rPr>
              <a:t>:</a:t>
            </a:r>
          </a:p>
          <a:p>
            <a:r>
              <a:rPr lang="ru-RU" sz="1150" dirty="0">
                <a:latin typeface="Montserrat Medium" panose="00000600000000000000" pitchFamily="2" charset="-52"/>
              </a:rPr>
              <a:t>   - преимущественно на хорошо освещенных возвышениях с плоским рельефом;</a:t>
            </a:r>
          </a:p>
          <a:p>
            <a:r>
              <a:rPr lang="ru-RU" sz="1150" dirty="0">
                <a:latin typeface="Montserrat Medium" panose="00000600000000000000" pitchFamily="2" charset="-52"/>
              </a:rPr>
              <a:t>   - отсутствие теней от деревьев и других объектов;</a:t>
            </a:r>
          </a:p>
          <a:p>
            <a:r>
              <a:rPr lang="ru-RU" sz="1150" dirty="0">
                <a:latin typeface="Montserrat Medium" panose="00000600000000000000" pitchFamily="2" charset="-52"/>
              </a:rPr>
              <a:t>   - равномерное размещение по территории геополигона согласно правил для выполнения блочной триангуляции</a:t>
            </a:r>
          </a:p>
        </p:txBody>
      </p:sp>
    </p:spTree>
    <p:extLst>
      <p:ext uri="{BB962C8B-B14F-4D97-AF65-F5344CB8AC3E}">
        <p14:creationId xmlns:p14="http://schemas.microsoft.com/office/powerpoint/2010/main" val="719125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5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99592" y="51470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ПОДБОР ТЕРРИТОРИИ ДЛЯ СОЗДАНИЯ ПРОСТРАНСТВЕННОГО ПОЛИГОНА</a:t>
            </a:r>
            <a:endParaRPr lang="en-US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0CCEEF6-C5AD-448C-9235-9EB2DE3DE2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938" y="518332"/>
            <a:ext cx="3462251" cy="4483477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1475B84-8DA7-47AB-B366-AB8AC06D3272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7" t="4884" r="36806" b="11580"/>
          <a:stretch/>
        </p:blipFill>
        <p:spPr bwMode="auto">
          <a:xfrm>
            <a:off x="4716016" y="518332"/>
            <a:ext cx="3816424" cy="448347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395933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6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91492" y="205006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endParaRPr lang="ru-RU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E:\1. Презентации\БГУ 2023\БГУ\Модель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34" y="916232"/>
            <a:ext cx="8377900" cy="35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B8F563-8887-456B-A20F-284260C08965}"/>
              </a:ext>
            </a:extLst>
          </p:cNvPr>
          <p:cNvSpPr/>
          <p:nvPr/>
        </p:nvSpPr>
        <p:spPr>
          <a:xfrm>
            <a:off x="899592" y="51470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ФОТОРЕАЛИСТИЧНАЯ МОДЕЛЬ, ПОСТРОЕННАЯ ПО ОБЛАКУ ТОЧЕК </a:t>
            </a:r>
            <a:endParaRPr lang="en-US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8360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03E5B2F-931F-C1BC-FDDB-AA45F82D13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50715"/>
            <a:ext cx="6081266" cy="37023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7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7808" y="79558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МЕТРОЛОГИЯ И БЕСПИЛОТНЫЕ СИСТЕМЫ</a:t>
            </a:r>
            <a:endParaRPr lang="en-US" sz="1400" b="1" kern="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AF77D41-4D8C-4813-8DC3-B8CA6E0C3C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4" y="540416"/>
            <a:ext cx="2524543" cy="157783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92117" y="616237"/>
            <a:ext cx="5520043" cy="780589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spAutoFit/>
          </a:bodyPr>
          <a:lstStyle/>
          <a:p>
            <a:r>
              <a:rPr lang="ru-RU" sz="1150" dirty="0">
                <a:latin typeface="Montserrat Medium" panose="00000600000000000000" pitchFamily="2" charset="-52"/>
              </a:rPr>
              <a:t>На основании п.2 статьи 5 Закона Республики Беларусь </a:t>
            </a:r>
            <a:r>
              <a:rPr lang="ru-RU" sz="1150" dirty="0" err="1">
                <a:latin typeface="Montserrat Medium" panose="00000600000000000000" pitchFamily="2" charset="-52"/>
              </a:rPr>
              <a:t>ˮОб</a:t>
            </a:r>
            <a:r>
              <a:rPr lang="ru-RU" sz="1150" dirty="0">
                <a:latin typeface="Montserrat Medium" panose="00000600000000000000" pitchFamily="2" charset="-52"/>
              </a:rPr>
              <a:t> обеспечении единства измерений“ от 11 ноября 2019 г. № 254-З (далее – Закон) </a:t>
            </a:r>
            <a:r>
              <a:rPr lang="ru-RU" sz="1150" b="1" dirty="0">
                <a:latin typeface="Montserrat Medium" panose="00000600000000000000" pitchFamily="2" charset="-52"/>
              </a:rPr>
              <a:t>осуществление геодезической и картографической деятельности является сферой законодательной метрологии </a:t>
            </a: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ED6D8E9-35C1-496E-876A-8DED5D98C4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9" y="701147"/>
            <a:ext cx="131826" cy="12358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BED6D8E9-35C1-496E-876A-8DED5D98C4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59" y="1795239"/>
            <a:ext cx="131826" cy="12358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BED6D8E9-35C1-496E-876A-8DED5D98C4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09" y="2592413"/>
            <a:ext cx="131826" cy="123588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13020" y="1700808"/>
            <a:ext cx="5160003" cy="603618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spAutoFit/>
          </a:bodyPr>
          <a:lstStyle/>
          <a:p>
            <a:r>
              <a:rPr lang="ru-RU" sz="1150" b="1" dirty="0">
                <a:latin typeface="Montserrat Medium" panose="00000600000000000000" pitchFamily="2" charset="-52"/>
              </a:rPr>
              <a:t>Беспилотная авиационная (наземная, надводная) съемочная система является рабочим инструментом </a:t>
            </a:r>
            <a:r>
              <a:rPr lang="ru-RU" sz="1150" dirty="0">
                <a:latin typeface="Montserrat Medium" panose="00000600000000000000" pitchFamily="2" charset="-52"/>
              </a:rPr>
              <a:t>при выполнении съемок различного назначения, в том числе специального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8861" y="2504773"/>
            <a:ext cx="5160003" cy="780589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spAutoFit/>
          </a:bodyPr>
          <a:lstStyle/>
          <a:p>
            <a:r>
              <a:rPr lang="ru-RU" sz="1150" dirty="0">
                <a:latin typeface="Montserrat Medium" panose="00000600000000000000" pitchFamily="2" charset="-52"/>
              </a:rPr>
              <a:t>Следовательно, </a:t>
            </a:r>
            <a:r>
              <a:rPr lang="ru-RU" sz="1150" b="1" dirty="0">
                <a:latin typeface="Montserrat Medium" panose="00000600000000000000" pitchFamily="2" charset="-52"/>
              </a:rPr>
              <a:t>беспилотная съемочная система, используемая в качестве инструмента, является средством измерений геометрических величин </a:t>
            </a:r>
            <a:r>
              <a:rPr lang="ru-RU" sz="1150" dirty="0">
                <a:latin typeface="Montserrat Medium" panose="00000600000000000000" pitchFamily="2" charset="-52"/>
              </a:rPr>
              <a:t>и должна проходить метрологическую оценку в сфере законодательной метрологии</a:t>
            </a:r>
          </a:p>
        </p:txBody>
      </p:sp>
    </p:spTree>
    <p:extLst>
      <p:ext uri="{BB962C8B-B14F-4D97-AF65-F5344CB8AC3E}">
        <p14:creationId xmlns:p14="http://schemas.microsoft.com/office/powerpoint/2010/main" val="2410630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" y="-1356"/>
            <a:ext cx="1022812" cy="42613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93" y="4783128"/>
            <a:ext cx="362134" cy="360372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968" y="4876006"/>
            <a:ext cx="265876" cy="264098"/>
          </a:xfrm>
          <a:noFill/>
        </p:spPr>
        <p:txBody>
          <a:bodyPr lIns="0" tIns="0" rIns="0" bIns="0"/>
          <a:lstStyle/>
          <a:p>
            <a:pPr algn="ctr"/>
            <a:fld id="{4E267A08-DF21-45E9-819B-9B31FDB4F39A}" type="slidenum">
              <a:rPr lang="ru-RU" sz="1400" b="1" smtClean="0">
                <a:solidFill>
                  <a:schemeClr val="bg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8</a:t>
            </a:fld>
            <a:endParaRPr lang="ru-RU" sz="1400" b="1" dirty="0">
              <a:solidFill>
                <a:schemeClr val="bg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24426" y="111202"/>
            <a:ext cx="8028384" cy="426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36000" tIns="0" rIns="36000" bIns="0" anchor="ctr" anchorCtr="0">
            <a:noAutofit/>
          </a:bodyPr>
          <a:lstStyle/>
          <a:p>
            <a:pPr algn="ctr"/>
            <a:r>
              <a:rPr lang="ru-RU" sz="1400" b="1" kern="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РАБОТ ПО </a:t>
            </a:r>
            <a:r>
              <a:rPr lang="ru-RU" sz="1400" b="1" kern="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СОЗДАНИЮ И СЕРТИФИКАЦИИ ПРОСТРАНСТВЕННОГО ПОЛИГОНА  В КАЧЕСТВЕ  ТИПА СРЕДСТВ ИЗМЕРЕНИЙ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1661" y="649895"/>
            <a:ext cx="4153144" cy="3766022"/>
          </a:xfrm>
          <a:prstGeom prst="rect">
            <a:avLst/>
          </a:prstGeom>
          <a:noFill/>
        </p:spPr>
        <p:txBody>
          <a:bodyPr wrap="square" lIns="36000" tIns="36000" rIns="36000" bIns="36000" rtlCol="0" anchor="t" anchorCtr="0">
            <a:spAutoFit/>
          </a:bodyPr>
          <a:lstStyle/>
          <a:p>
            <a:pPr algn="just"/>
            <a:endParaRPr lang="ru-RU" sz="1200" dirty="0">
              <a:latin typeface="Montserrat Medium" panose="00000600000000000000" pitchFamily="2" charset="-52"/>
              <a:ea typeface="Montserrat" charset="0"/>
              <a:cs typeface="Montserrat" charset="0"/>
            </a:endParaRPr>
          </a:p>
          <a:p>
            <a:pPr algn="just"/>
            <a:r>
              <a:rPr lang="ru-RU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Создание устойчивого эталонного пространственного полигона;</a:t>
            </a:r>
          </a:p>
          <a:p>
            <a:pPr algn="just"/>
            <a:endParaRPr lang="ru-RU" sz="1200" dirty="0">
              <a:latin typeface="Montserrat Medium" panose="00000600000000000000" pitchFamily="2" charset="-52"/>
              <a:ea typeface="Montserrat" charset="0"/>
              <a:cs typeface="Montserrat" charset="0"/>
            </a:endParaRPr>
          </a:p>
          <a:p>
            <a:pPr algn="just"/>
            <a:r>
              <a:rPr lang="ru-RU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Проведение метрологической оценки, определение метрологических характеристик пространственного полигона;</a:t>
            </a:r>
          </a:p>
          <a:p>
            <a:pPr algn="just"/>
            <a:endParaRPr lang="ru-RU" sz="1200" dirty="0">
              <a:latin typeface="Montserrat Medium" panose="00000600000000000000" pitchFamily="2" charset="-52"/>
              <a:ea typeface="Montserrat" charset="0"/>
              <a:cs typeface="Montserrat" charset="0"/>
            </a:endParaRPr>
          </a:p>
          <a:p>
            <a:pPr algn="just"/>
            <a:r>
              <a:rPr lang="ru-RU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Разработка общей методики проведения метрологической оценки беспилотных аэросъемочных систем с различной полезной нагрузкой;</a:t>
            </a:r>
          </a:p>
          <a:p>
            <a:pPr algn="just"/>
            <a:endParaRPr lang="ru-RU" sz="1200" dirty="0">
              <a:latin typeface="Montserrat Medium" panose="00000600000000000000" pitchFamily="2" charset="-52"/>
              <a:ea typeface="Montserrat" charset="0"/>
              <a:cs typeface="Montserrat" charset="0"/>
            </a:endParaRPr>
          </a:p>
          <a:p>
            <a:pPr algn="just"/>
            <a:r>
              <a:rPr lang="ru-RU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Внесение в Государственный реестр средств измерений серий беспилотных аэросъемочных систем;</a:t>
            </a:r>
          </a:p>
          <a:p>
            <a:pPr algn="just"/>
            <a:endParaRPr lang="ru-RU" sz="1200" dirty="0">
              <a:latin typeface="Montserrat Medium" panose="00000600000000000000" pitchFamily="2" charset="-52"/>
              <a:ea typeface="Montserrat" charset="0"/>
              <a:cs typeface="Montserrat" charset="0"/>
            </a:endParaRPr>
          </a:p>
          <a:p>
            <a:pPr algn="just"/>
            <a:r>
              <a:rPr lang="ru-RU" sz="1200" dirty="0">
                <a:latin typeface="Montserrat Medium" panose="00000600000000000000" pitchFamily="2" charset="-52"/>
                <a:ea typeface="Montserrat" charset="0"/>
                <a:cs typeface="Montserrat" charset="0"/>
              </a:rPr>
              <a:t>Аккредитация поверочной лаборатории на право осуществления работ по метрологической оценке беспилотных аэросъемочных систем</a:t>
            </a: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3" y="891507"/>
            <a:ext cx="152398" cy="1428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3" y="1412697"/>
            <a:ext cx="152398" cy="14287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63" y="2179743"/>
            <a:ext cx="152398" cy="142874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1C33B79B-93ED-6793-4895-70D20AA561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230" y="649895"/>
            <a:ext cx="3966845" cy="413323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3DAF198-3F1B-546D-DCEA-0CE0C6940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390" y="3057584"/>
            <a:ext cx="152398" cy="14287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3DAF198-3F1B-546D-DCEA-0CE0C6940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37" y="3792551"/>
            <a:ext cx="152398" cy="14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917892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презентации Белгеодезия(окончательный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2706</TotalTime>
  <Words>1025</Words>
  <Application>Microsoft Office PowerPoint</Application>
  <PresentationFormat>Экран (16:9)</PresentationFormat>
  <Paragraphs>164</Paragraphs>
  <Slides>19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Montserrat</vt:lpstr>
      <vt:lpstr>Montserrat Medium</vt:lpstr>
      <vt:lpstr>Times New Roman</vt:lpstr>
      <vt:lpstr>Шаблон презентации Белгеодезия(окончательный)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Мицевич Людмила Александровна</dc:creator>
  <cp:lastModifiedBy>Мицевич Людмила Александровна</cp:lastModifiedBy>
  <cp:revision>169</cp:revision>
  <dcterms:created xsi:type="dcterms:W3CDTF">2021-08-12T09:39:04Z</dcterms:created>
  <dcterms:modified xsi:type="dcterms:W3CDTF">2024-09-16T11:19:43Z</dcterms:modified>
</cp:coreProperties>
</file>