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7" r:id="rId2"/>
    <p:sldId id="394" r:id="rId3"/>
    <p:sldId id="395" r:id="rId4"/>
    <p:sldId id="397" r:id="rId5"/>
    <p:sldId id="398" r:id="rId6"/>
    <p:sldId id="410" r:id="rId7"/>
    <p:sldId id="401" r:id="rId8"/>
    <p:sldId id="402" r:id="rId9"/>
    <p:sldId id="403" r:id="rId10"/>
    <p:sldId id="404" r:id="rId11"/>
    <p:sldId id="405" r:id="rId12"/>
    <p:sldId id="391" r:id="rId13"/>
    <p:sldId id="408" r:id="rId14"/>
    <p:sldId id="406" r:id="rId15"/>
    <p:sldId id="407" r:id="rId16"/>
    <p:sldId id="409" r:id="rId17"/>
    <p:sldId id="335" r:id="rId18"/>
    <p:sldId id="34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FFFF00"/>
    <a:srgbClr val="0000FF"/>
    <a:srgbClr val="3333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9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7694-95E8-4E2A-898F-7A6DCDDE0644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F617-74FC-414D-8A7A-D1484AA2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1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9E04D9-A1F2-4C3B-A0BE-3BA7E73258CD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14432A-DB3C-4CF1-A008-E160B1FF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7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00EADF-4AEC-4055-B11E-B93363F6F5B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34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59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5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4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E77266-71BA-4F6B-A0F5-E8D7850C9FCE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277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90489-B211-49FE-AEDE-7C0FDC67A05A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9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81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36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67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49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03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44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46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89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2C76-5359-4EA0-86FB-5C519136C43D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FC28-ACB5-4E42-BA7B-CB17E2DD620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1221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991B-372C-41B5-8B87-268A8C447C33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30DB-1430-4DF4-8951-4EFE590C3B8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37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2B9C-9873-481D-B787-48D0EEC6353C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07B9-C410-4869-8BA6-053D5365909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37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1D27-0EA9-44C3-88CC-78ADC1288FC2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2B90-2483-454D-86A4-5DA1AAA7006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1385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82C9-C7B1-44A7-93B5-057A93AB822C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252E-C2BE-4EF8-ACFD-20E23809E09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40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8C9E-64BC-4237-A541-A85C96F9DF90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992B-563C-4749-AF32-B16449761FF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9001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6AB5-3117-4928-A165-245D284486B0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9B2B-D863-4337-91E2-CBDB0B88D0D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971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D43B-4161-447D-B92B-AB36D2BEFA30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3D00-5CC6-442E-AA83-47450149CA7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803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65E5-C96E-4391-ABD1-0C4E9DB80B71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04F2-06A0-471A-948E-7FFED77057E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6071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B721-2490-428B-BC9E-65B94DB53664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EE7A-A959-4C5F-A68C-F33C3AA014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001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667-8035-4487-A611-75C94C8D990B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36B7-FBD0-4DEE-830D-C2268D3E7B6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728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uk-UA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uk-UA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9830F-2BE7-4BC8-B940-EA09131BBB78}" type="datetime1">
              <a:rPr lang="uk-UA"/>
              <a:pPr>
                <a:defRPr/>
              </a:pPr>
              <a:t>16.09.2024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05F344-B02E-42CF-9C58-27F3059069F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496888" y="1213228"/>
            <a:ext cx="8166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400" b="1" dirty="0">
                <a:solidFill>
                  <a:srgbClr val="000099"/>
                </a:solidFill>
              </a:rPr>
              <a:t>Актуальные проблемы использования беспилотных авиационных систем в целях крупномасштабного картографирования и кадастра в современных условиях</a:t>
            </a:r>
            <a:endParaRPr lang="ru-RU" sz="2400" b="1" cap="all" dirty="0">
              <a:solidFill>
                <a:srgbClr val="000099"/>
              </a:solidFill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860371" y="3010330"/>
            <a:ext cx="75505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С.С. Нехин¹, Н.М. Бабашкин¹, А.Н. </a:t>
            </a:r>
            <a:r>
              <a:rPr lang="ru-RU" altLang="ru-RU" sz="2400" dirty="0" err="1">
                <a:solidFill>
                  <a:srgbClr val="002060"/>
                </a:solidFill>
              </a:rPr>
              <a:t>Рубенок¹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¹ Публично-правовая компания «</a:t>
            </a:r>
            <a:r>
              <a:rPr lang="ru-RU" altLang="ru-RU" sz="2400" dirty="0" err="1">
                <a:solidFill>
                  <a:srgbClr val="002060"/>
                </a:solidFill>
              </a:rPr>
              <a:t>Роскадастр</a:t>
            </a:r>
            <a:r>
              <a:rPr lang="ru-RU" altLang="ru-RU" sz="2400" dirty="0">
                <a:solidFill>
                  <a:srgbClr val="002060"/>
                </a:solidFill>
              </a:rPr>
              <a:t>»,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Москва, Россия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862" r="82113" b="-1"/>
          <a:stretch/>
        </p:blipFill>
        <p:spPr>
          <a:xfrm>
            <a:off x="148200" y="3010330"/>
            <a:ext cx="810123" cy="758627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53262" y="104548"/>
            <a:ext cx="8415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ПУБЛИЧНО-ПРАВОВАЯ КОМПАНИЯ «РОСКАДАСТР»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93" y="60137"/>
            <a:ext cx="660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63637" y="5936355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b="1" dirty="0">
                <a:solidFill>
                  <a:srgbClr val="002060"/>
                </a:solidFill>
                <a:latin typeface="Calibri" pitchFamily="34" charset="0"/>
              </a:rPr>
              <a:t>IV </a:t>
            </a: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Совместная Международная научно-техническая конференция </a:t>
            </a:r>
          </a:p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Calibri" pitchFamily="34" charset="0"/>
              </a:rPr>
              <a:t>«Цифровая реальность: космические и пространственные данные, технологии обработки»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Минск, 16-19 сентября 2024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99"/>
                </a:solidFill>
              </a:rPr>
              <a:t>Оснащение БАС бортовым аэросъемочным оборудованием на основе </a:t>
            </a:r>
            <a:r>
              <a:rPr lang="ru-RU" sz="2800" b="1" dirty="0" err="1">
                <a:solidFill>
                  <a:srgbClr val="000099"/>
                </a:solidFill>
              </a:rPr>
              <a:t>импортозамещения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9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64974" y="923265"/>
            <a:ext cx="3476368" cy="6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характеристики </a:t>
            </a:r>
            <a:r>
              <a:rPr lang="ru-R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ГНСС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ИИУ</a:t>
            </a:r>
            <a:endParaRPr lang="ru-RU" alt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052218"/>
              </p:ext>
            </p:extLst>
          </p:nvPr>
        </p:nvGraphicFramePr>
        <p:xfrm>
          <a:off x="534958" y="2066265"/>
          <a:ext cx="8074081" cy="4060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indent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характеристики </a:t>
                      </a:r>
                      <a:r>
                        <a:rPr lang="ru-RU" sz="1600" dirty="0" err="1">
                          <a:effectLst/>
                        </a:rPr>
                        <a:t>ГНСС</a:t>
                      </a:r>
                      <a:r>
                        <a:rPr lang="ru-RU" sz="1600" dirty="0">
                          <a:effectLst/>
                        </a:rPr>
                        <a:t>\</a:t>
                      </a:r>
                      <a:r>
                        <a:rPr lang="ru-RU" sz="1600" dirty="0" err="1">
                          <a:effectLst/>
                        </a:rPr>
                        <a:t>ИИУ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marL="90170"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 характеристики ГНСС/ИИУ для БВС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Легкого типа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Среднего типа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инерциального устройства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волоконно-оптическое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электронно-оптическое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effectLst/>
                        </a:rPr>
                        <a:t>Мультисистемность</a:t>
                      </a:r>
                      <a:r>
                        <a:rPr lang="ru-RU" sz="1600" kern="100" dirty="0">
                          <a:effectLst/>
                        </a:rPr>
                        <a:t> </a:t>
                      </a:r>
                      <a:r>
                        <a:rPr lang="ru-RU" sz="1600" kern="100" dirty="0" err="1">
                          <a:effectLst/>
                        </a:rPr>
                        <a:t>ГНСС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ГЛОНАСС, GPS, BEIDOU, GALILEO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ГЛОНАСС, GPS, BEIDOU, GALILEO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33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Масса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не более 3 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более 3 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88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Точность позиционирования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0,05 </a:t>
                      </a:r>
                      <a:r>
                        <a:rPr lang="en-US" sz="1600" kern="100" dirty="0">
                          <a:effectLst/>
                        </a:rPr>
                        <a:t>@ 350 </a:t>
                      </a:r>
                      <a:r>
                        <a:rPr lang="ru-RU" sz="1600" kern="100" dirty="0">
                          <a:effectLst/>
                        </a:rPr>
                        <a:t>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0,005 </a:t>
                      </a:r>
                      <a:r>
                        <a:rPr lang="en-US" sz="1600">
                          <a:effectLst/>
                        </a:rPr>
                        <a:t>@ 150 </a:t>
                      </a:r>
                      <a:r>
                        <a:rPr lang="ru-RU" sz="1600">
                          <a:effectLst/>
                        </a:rPr>
                        <a:t>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88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Точность по крену и тангажу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kern="100" dirty="0">
                          <a:effectLst/>
                        </a:rPr>
                        <a:t>0,01°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0,003°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33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Точность по курсу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 0,02°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0,006°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33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Габариты (Д х Ш х 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100 х 60 х 20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120 х 115 х 150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88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Объем внутренней памяти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не менее 64 Гб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64 Гб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33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Тип внешней памяти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SD Card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SD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Card</a:t>
                      </a:r>
                      <a:r>
                        <a:rPr lang="ru-RU" sz="1600" dirty="0">
                          <a:effectLst/>
                        </a:rPr>
                        <a:t> или </a:t>
                      </a:r>
                      <a:r>
                        <a:rPr lang="ru-RU" sz="1600" dirty="0" err="1">
                          <a:effectLst/>
                        </a:rPr>
                        <a:t>SSD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688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Частота записи данных </a:t>
                      </a:r>
                      <a:r>
                        <a:rPr lang="ru-RU" sz="1600" kern="100" dirty="0" err="1">
                          <a:effectLst/>
                        </a:rPr>
                        <a:t>ИИУ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менее 400 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400 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89" y="819100"/>
            <a:ext cx="1828374" cy="11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99"/>
                </a:solidFill>
              </a:rPr>
              <a:t>Оснащение БАС бортовым аэросъемочным оборудованием на основе </a:t>
            </a:r>
            <a:r>
              <a:rPr lang="ru-RU" sz="2800" b="1" dirty="0" err="1">
                <a:solidFill>
                  <a:srgbClr val="000099"/>
                </a:solidFill>
              </a:rPr>
              <a:t>импортозамещения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10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83739" y="885159"/>
            <a:ext cx="8074081" cy="6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требования к программному обеспечению БАС</a:t>
            </a:r>
            <a:endParaRPr lang="ru-RU" alt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32029"/>
              </p:ext>
            </p:extLst>
          </p:nvPr>
        </p:nvGraphicFramePr>
        <p:xfrm>
          <a:off x="683740" y="1647824"/>
          <a:ext cx="8074080" cy="4489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0170"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технические требования к программному обеспечению </a:t>
                      </a:r>
                      <a:r>
                        <a:rPr lang="ru-RU" sz="1600" dirty="0" err="1">
                          <a:effectLst/>
                        </a:rPr>
                        <a:t>БВС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marL="90170"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легкого и среднего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Планирование съемки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Выполнение съемки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Копирование данных съемки с бортовых носителей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Послеполетная обработка и контроль результатов съемки: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4.1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   обработка </a:t>
                      </a:r>
                      <a:r>
                        <a:rPr lang="ru-RU" sz="1600" kern="100" dirty="0" err="1">
                          <a:effectLst/>
                        </a:rPr>
                        <a:t>ГНСС</a:t>
                      </a:r>
                      <a:r>
                        <a:rPr lang="ru-RU" sz="1600" kern="100" dirty="0">
                          <a:effectLst/>
                        </a:rPr>
                        <a:t>/</a:t>
                      </a:r>
                      <a:r>
                        <a:rPr lang="ru-RU" sz="1600" kern="100" dirty="0" err="1">
                          <a:effectLst/>
                        </a:rPr>
                        <a:t>ИНС</a:t>
                      </a:r>
                      <a:r>
                        <a:rPr lang="ru-RU" sz="1600" kern="100" dirty="0">
                          <a:effectLst/>
                        </a:rPr>
                        <a:t>-данных</a:t>
                      </a:r>
                      <a:r>
                        <a:rPr lang="ru-RU" sz="1600" dirty="0">
                          <a:effectLst/>
                        </a:rPr>
                        <a:t>          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4.2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расчет и вывод облака </a:t>
                      </a:r>
                      <a:r>
                        <a:rPr lang="ru-RU" sz="1600" dirty="0" err="1">
                          <a:effectLst/>
                        </a:rPr>
                        <a:t>ТЛО</a:t>
                      </a:r>
                      <a:r>
                        <a:rPr lang="ru-RU" sz="1600" dirty="0">
                          <a:effectLst/>
                        </a:rPr>
                        <a:t> в формате </a:t>
                      </a:r>
                      <a:r>
                        <a:rPr lang="ru-RU" sz="1600" dirty="0" err="1">
                          <a:effectLst/>
                        </a:rPr>
                        <a:t>LAS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56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4.3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уравнивание облаков </a:t>
                      </a:r>
                      <a:r>
                        <a:rPr lang="ru-RU" sz="1600" dirty="0" err="1">
                          <a:effectLst/>
                        </a:rPr>
                        <a:t>ТЛО</a:t>
                      </a:r>
                      <a:r>
                        <a:rPr lang="ru-RU" sz="1600" dirty="0">
                          <a:effectLst/>
                        </a:rPr>
                        <a:t>                 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56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4.4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отчет контроля качества </a:t>
                      </a:r>
                      <a:r>
                        <a:rPr lang="ru-RU" sz="1600" dirty="0" err="1">
                          <a:effectLst/>
                        </a:rPr>
                        <a:t>ТЛО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4.5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   конвертация аэро</a:t>
                      </a:r>
                      <a:r>
                        <a:rPr lang="ru-RU" sz="1600" dirty="0">
                          <a:effectLst/>
                        </a:rPr>
                        <a:t>фото</a:t>
                      </a:r>
                      <a:r>
                        <a:rPr lang="ru-RU" sz="1600" kern="100" dirty="0">
                          <a:effectLst/>
                        </a:rPr>
                        <a:t>снимков в формат </a:t>
                      </a:r>
                      <a:r>
                        <a:rPr lang="en-US" sz="1600" kern="100" dirty="0" err="1">
                          <a:effectLst/>
                        </a:rPr>
                        <a:t>TIF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4.6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радиометрическая коррекция аэрофотоснимков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 marL="90170" indent="-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4.7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   расчет элементов внешнего ориентирования</a:t>
                      </a:r>
                      <a:r>
                        <a:rPr lang="ru-RU" sz="1600" dirty="0">
                          <a:effectLst/>
                        </a:rPr>
                        <a:t> аэрофотоснимков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1131406"/>
            <a:ext cx="8550275" cy="5616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sz="2000" b="1" dirty="0">
                <a:solidFill>
                  <a:srgbClr val="000099"/>
                </a:solidFill>
                <a:latin typeface="Calibri"/>
                <a:cs typeface="+mn-cs"/>
              </a:rPr>
              <a:t>Проблемы использования БАС, обусловленные законодательством: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запрет на полеты в отдельных субъектах РФ; 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– избыточный режим секретности получения и использования материалов воздушной съемки;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– длительные сроки получения разрешений в Генеральном штабе, в военных округах (ВО);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– длительные сроки прохождения контрольного просмотра в штабах ВО;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– отсутствие унифицированного перечня требуемых документов для подачи заявления на разрешение аэросъемки в местные администрации;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</a:rPr>
              <a:t>– </a:t>
            </a: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согласование полетов в запретных зонах и зонах ограничений полетов;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– установка режимов в случае совместного с МЧС, МВД использования воздушного пространства;</a:t>
            </a:r>
          </a:p>
          <a:p>
            <a:pPr indent="457200" algn="just"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Calibri"/>
              </a:rPr>
              <a:t>– о</a:t>
            </a: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бъем сертификационных процедур для эксплуатанта БАС дублирует требования для пилотируемой авиации и значительно превышает необходимый состав документов для аэросъемочных работ с использованием БАС.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</a:rPr>
              <a:t>Нормативно-правовое и нормативно-техническое обеспечение внедрения БАС 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6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099" y="856456"/>
            <a:ext cx="8550275" cy="5160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latin typeface="Calibri"/>
                <a:cs typeface="+mn-cs"/>
              </a:rPr>
              <a:t>Нормативно-правовое регулирование</a:t>
            </a:r>
          </a:p>
          <a:p>
            <a:pPr algn="ctr">
              <a:spcBef>
                <a:spcPct val="20000"/>
              </a:spcBef>
              <a:defRPr/>
            </a:pPr>
            <a:endParaRPr lang="ru-RU" sz="2000" b="1" dirty="0">
              <a:solidFill>
                <a:srgbClr val="000099"/>
              </a:solidFill>
              <a:latin typeface="Calibri"/>
              <a:cs typeface="+mn-cs"/>
            </a:endParaRP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Актуальные задачи: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- отмена или упрощение процедуры получения сертификата </a:t>
            </a:r>
            <a:r>
              <a:rPr lang="ru-RU" dirty="0" err="1">
                <a:solidFill>
                  <a:srgbClr val="000099"/>
                </a:solidFill>
                <a:latin typeface="Calibri"/>
                <a:cs typeface="+mn-cs"/>
              </a:rPr>
              <a:t>эксплуатанта</a:t>
            </a: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 для органов государственной власти и ведомств, выполняющим авиационные работы в целях решения государственных задач с использованием БАС массой менее 30 кг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- упрощение процедуры выполнения мероприятий, связанных с установлением требований к оснащению БАС средствами криптографической защиты информации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- упрощение порядка получения разрешений на проведение воздушной съёмки и использования ее материалов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- установление случаев, при которых для выполнения воздушной съёмки и (или) других способов дистанционного зондирования земли с борта беспилотного воздушного судна не требуется получения разрешений и при которых не обязательно прохождение процедуры «контрольного просмотра»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Calibri"/>
                <a:cs typeface="+mn-cs"/>
              </a:rPr>
              <a:t>- упрощение процедуры согласования использования воздушного пространства при производстве работ по федеральным программам и в интересах государства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</a:rPr>
              <a:t>Нормативно-правовое и нормативно-техническое обеспечение внедрения БАС 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0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598" y="878982"/>
            <a:ext cx="7953376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latin typeface="Calibri"/>
                <a:cs typeface="+mn-cs"/>
              </a:rPr>
              <a:t>Нормативно-техническое регулирование</a:t>
            </a:r>
          </a:p>
          <a:p>
            <a:pPr indent="457200">
              <a:spcBef>
                <a:spcPct val="20000"/>
              </a:spcBef>
              <a:defRPr/>
            </a:pPr>
            <a:endParaRPr lang="ru-RU" sz="2000" dirty="0">
              <a:solidFill>
                <a:srgbClr val="000099"/>
              </a:solidFill>
              <a:latin typeface="Calibri"/>
              <a:cs typeface="+mn-cs"/>
            </a:endParaRPr>
          </a:p>
          <a:p>
            <a:pPr indent="45720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0099"/>
                </a:solidFill>
                <a:latin typeface="Calibri"/>
                <a:cs typeface="+mn-cs"/>
              </a:rPr>
              <a:t>Действующие национальные стандарты:</a:t>
            </a:r>
          </a:p>
          <a:p>
            <a:pPr indent="457200">
              <a:spcBef>
                <a:spcPct val="20000"/>
              </a:spcBef>
              <a:defRPr/>
            </a:pPr>
            <a:endParaRPr lang="ru-RU" sz="2000" dirty="0">
              <a:solidFill>
                <a:srgbClr val="000099"/>
              </a:solidFill>
              <a:latin typeface="Calibri"/>
              <a:cs typeface="+mn-cs"/>
            </a:endParaRP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rgbClr val="000099"/>
                </a:solidFill>
                <a:latin typeface="Calibri"/>
                <a:cs typeface="+mn-cs"/>
              </a:rPr>
              <a:t>1. ГОСТ Р 59328-2021 Аэрофотосъемка топографическая.      Технические требования.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rgbClr val="000099"/>
                </a:solidFill>
                <a:latin typeface="Calibri"/>
                <a:cs typeface="+mn-cs"/>
              </a:rPr>
              <a:t>2. ГОСТ Р 59562-2021 Съемка аэрофототопографическая.     Технические требования.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rgbClr val="000099"/>
                </a:solidFill>
                <a:latin typeface="Calibri"/>
                <a:cs typeface="+mn-cs"/>
              </a:rPr>
              <a:t>3. ГОСТ Р 70078–2022 Программно-аппаратный комплекс аэрофототопографической съемки с использованием беспилотного воздушного судна. Технические требования.</a:t>
            </a:r>
          </a:p>
          <a:p>
            <a:pPr indent="457200" algn="just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rgbClr val="000099"/>
                </a:solidFill>
                <a:latin typeface="Calibri"/>
                <a:cs typeface="+mn-cs"/>
              </a:rPr>
              <a:t>4. Проект ГОСТ Р «Фототопография. Лазерное сканирование.       Общие положения»</a:t>
            </a: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AutoNum type="arabicPeriod"/>
              <a:defRPr/>
            </a:pPr>
            <a:endParaRPr lang="ru-RU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</a:rPr>
              <a:t>Нормативно-правовое и нормативно-техническое обеспечение внедрения БАС 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3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612" y="1179641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</a:rPr>
              <a:t>Подготовка квалифицированных кадров 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pic>
        <p:nvPicPr>
          <p:cNvPr id="8194" name="Picture 2" descr="https://habrastorage.org/r/w1560/getpro/habr/upload_files/b97/3af/b56/b973afb56eefb650db04e4649bad6b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4961893"/>
            <a:ext cx="2028825" cy="11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«Геоскан» и ФГУП ГосНИИ ГА будут сотрудничать в сфере развития Б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917404"/>
            <a:ext cx="2247900" cy="11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3258388" y="4881616"/>
            <a:ext cx="1773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000099"/>
                </a:solidFill>
              </a:rPr>
              <a:t>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350" y="830455"/>
            <a:ext cx="8458200" cy="4121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8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применения БАС вызывает  повышенный спрос на кадры в отрасли беспилотной авиации. По экспертным оценкам спрос на кадры в отрасли беспилотной авиации может достичь миллиона специалистов в области разработки, производства и эксплуатации беспилотных авиационных систем к 2030 году.</a:t>
            </a:r>
          </a:p>
          <a:p>
            <a:pPr indent="457200" algn="just">
              <a:lnSpc>
                <a:spcPct val="108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персонала для летно-технической эксплуатации БАС и его допуск к профессии является наряду с классификацией и сертификацией БАС одной из наиболее проблемных зон воздушного законодательства.</a:t>
            </a:r>
          </a:p>
          <a:p>
            <a:pPr indent="457200" algn="just">
              <a:lnSpc>
                <a:spcPct val="108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Операторы БАС с массой 30 кг и менее не включены  в число специалистов авиационного персонала</a:t>
            </a:r>
          </a:p>
          <a:p>
            <a:pPr indent="457200" algn="just">
              <a:lnSpc>
                <a:spcPct val="108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Отсутствует утвержденная Минтрансом России типовая программа подготовки внешних пилотов БАС с массой 30 кг и менее</a:t>
            </a:r>
          </a:p>
          <a:p>
            <a:pPr indent="457200" algn="just">
              <a:lnSpc>
                <a:spcPct val="108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Отсутствуют установленные требования к Свидетельству внешнего пилота</a:t>
            </a:r>
          </a:p>
        </p:txBody>
      </p:sp>
    </p:spTree>
    <p:extLst>
      <p:ext uri="{BB962C8B-B14F-4D97-AF65-F5344CB8AC3E}">
        <p14:creationId xmlns:p14="http://schemas.microsoft.com/office/powerpoint/2010/main" val="57872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612" y="1179641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</a:rPr>
              <a:t>Подготовка квалифицированных кадров 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737" y="965200"/>
            <a:ext cx="8458200" cy="496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Участие большого числа организаций, осуществляющих образовательную деятельность, предполагает необходимость гармонизации и координации совместной деятельности, которая может быть реализована в части:</a:t>
            </a:r>
          </a:p>
          <a:p>
            <a:pPr indent="457200" algn="just">
              <a:lnSpc>
                <a:spcPct val="114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унифицированной подготовки внешних пилотов для БАС в любой образовательной организации, обладающей необходимой материальной базой по утвержденным Минтрансом России типовым программам подготовки внешних пилотов для </a:t>
            </a:r>
            <a:r>
              <a:rPr lang="ru-RU" dirty="0" err="1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БВС</a:t>
            </a: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 массой менее 30 кг;</a:t>
            </a:r>
          </a:p>
          <a:p>
            <a:pPr indent="457200" algn="just">
              <a:lnSpc>
                <a:spcPct val="114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создания регулярно обновляемого перечня профессий, навыков, профессиональных и образовательных стандартов, а также механизмов оценки и признания квалификаций в сфере эксплуатации беспилотных авиационных систем.</a:t>
            </a:r>
          </a:p>
          <a:p>
            <a:pPr indent="457200" algn="just">
              <a:lnSpc>
                <a:spcPct val="114000"/>
              </a:lnSpc>
              <a:spcAft>
                <a:spcPts val="300"/>
              </a:spcAft>
            </a:pPr>
            <a:r>
              <a:rPr lang="ru-RU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удовлетворения кадровых потребностей в области применения беспилотных авиационных систем в ППК «Роскадастр» создается центр компетенций для реализации комплекса мер с целью повышения квалификации действующих работников Росреестра, а также переподготовки специалистов.</a:t>
            </a:r>
          </a:p>
          <a:p>
            <a:pPr indent="449580" algn="just">
              <a:lnSpc>
                <a:spcPct val="114000"/>
              </a:lnSpc>
              <a:spcAft>
                <a:spcPts val="800"/>
              </a:spcAft>
            </a:pPr>
            <a:endParaRPr lang="ru-RU" dirty="0">
              <a:solidFill>
                <a:srgbClr val="00009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3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219456" y="938591"/>
            <a:ext cx="8629269" cy="58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000099"/>
                </a:solidFill>
                <a:latin typeface="+mn-lt"/>
              </a:rPr>
              <a:t>       </a:t>
            </a:r>
            <a:r>
              <a:rPr lang="ru-RU" sz="20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Развитие применения БАС в целях картографирования и кадастра должно идти по пути:</a:t>
            </a:r>
          </a:p>
          <a:p>
            <a:pPr indent="457200" algn="just">
              <a:spcBef>
                <a:spcPts val="0"/>
              </a:spcBef>
              <a:buNone/>
            </a:pPr>
            <a:endParaRPr lang="ru-RU" sz="1800" dirty="0">
              <a:solidFill>
                <a:srgbClr val="000099"/>
              </a:solidFill>
              <a:latin typeface="+mn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1. Совершенствования </a:t>
            </a:r>
            <a:r>
              <a:rPr lang="ru-RU" sz="1800" dirty="0" err="1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БВС</a:t>
            </a: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: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– увеличения продолжительности полета;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– повышения грузоподъемности;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– увеличения гарантированного ресурса эксплуатации; 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– повышения автономности и помехозащищенности      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2. </a:t>
            </a: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Разработки и оснащения </a:t>
            </a:r>
            <a:r>
              <a:rPr lang="ru-RU" sz="1800" dirty="0" err="1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БВС</a:t>
            </a: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отечественным бортовым оборудованием на основе </a:t>
            </a:r>
            <a:r>
              <a:rPr lang="ru-RU" sz="1800" dirty="0" err="1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импортозамещения</a:t>
            </a: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, включая </a:t>
            </a:r>
            <a:r>
              <a:rPr lang="ru-RU" sz="1800" dirty="0" err="1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аэрофотокамеры</a:t>
            </a: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среднего формата с системой управления полетом, компактного воздушного лазерного сканера с инерциальной системой и </a:t>
            </a:r>
            <a:r>
              <a:rPr lang="ru-RU" sz="1800" dirty="0" err="1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ГНСС</a:t>
            </a: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-оборудованием, программного обеспечения планирования, управления и обработки бортовых данных аэросъемки с </a:t>
            </a:r>
            <a:r>
              <a:rPr lang="ru-RU" sz="1800" dirty="0" err="1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БВС</a:t>
            </a:r>
            <a:endParaRPr lang="ru-RU" sz="1800" dirty="0">
              <a:solidFill>
                <a:srgbClr val="000099"/>
              </a:solidFill>
              <a:latin typeface="+mn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3. Развития нормативно-правового сопровождения эксплуатации БАС</a:t>
            </a:r>
          </a:p>
          <a:p>
            <a:pPr indent="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4. Нормативно-технического обеспечения технологий аэросъемки                             с использованием БАС, в том числе нормирования временных и материальных затрат</a:t>
            </a:r>
          </a:p>
          <a:p>
            <a:endParaRPr lang="ru-RU" sz="2000" dirty="0">
              <a:solidFill>
                <a:srgbClr val="000099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Прямоугольник 3"/>
          <p:cNvSpPr>
            <a:spLocks noChangeArrowheads="1"/>
          </p:cNvSpPr>
          <p:nvPr/>
        </p:nvSpPr>
        <p:spPr bwMode="auto">
          <a:xfrm>
            <a:off x="533400" y="153988"/>
            <a:ext cx="831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ЗАКЛЮЧЕНИЕ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91139" name="Прямоугольник 4"/>
          <p:cNvSpPr>
            <a:spLocks noChangeArrowheads="1"/>
          </p:cNvSpPr>
          <p:nvPr/>
        </p:nvSpPr>
        <p:spPr bwMode="auto">
          <a:xfrm>
            <a:off x="171450" y="1181100"/>
            <a:ext cx="8543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99"/>
                </a:solidFill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91140" name="Прямоугольник 3"/>
          <p:cNvSpPr>
            <a:spLocks noChangeArrowheads="1"/>
          </p:cNvSpPr>
          <p:nvPr/>
        </p:nvSpPr>
        <p:spPr bwMode="auto">
          <a:xfrm>
            <a:off x="1085850" y="2655888"/>
            <a:ext cx="634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000099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91141" name="Rectangle 1"/>
          <p:cNvSpPr>
            <a:spLocks noChangeArrowheads="1"/>
          </p:cNvSpPr>
          <p:nvPr/>
        </p:nvSpPr>
        <p:spPr bwMode="auto">
          <a:xfrm>
            <a:off x="1839913" y="2844800"/>
            <a:ext cx="840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9063" y="-177800"/>
            <a:ext cx="8905875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Основные направления развития использования БАС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086" y="965200"/>
            <a:ext cx="8512082" cy="55838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99"/>
                </a:solidFill>
              </a:rPr>
              <a:t>	</a:t>
            </a:r>
            <a:r>
              <a:rPr lang="ru-RU" sz="1800" dirty="0">
                <a:solidFill>
                  <a:srgbClr val="000099"/>
                </a:solidFill>
              </a:rPr>
              <a:t>Национальный проект «Беспилотные авиационные системы»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определяет стратегию развития беспилотной авиации в Российской Федерации на период до 2035 года и охватывает самые различные сферы разработки, внедрения и эксплуатации БАС. На его реализацию предусмотрено федеральное финансирование в размере 696 млрд. рублей до 2030 г. 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99"/>
                </a:solidFill>
              </a:rPr>
              <a:t>      Национальный проект  включает целый ряд федеральных проектов: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0099"/>
              </a:solidFill>
            </a:endParaRPr>
          </a:p>
          <a:p>
            <a:pPr marL="685800" algn="just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000099"/>
                </a:solidFill>
              </a:rPr>
              <a:t>«Стимулирование спроса на беспилотные авиационные системы»;</a:t>
            </a:r>
          </a:p>
          <a:p>
            <a:pPr marL="685800" algn="just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000099"/>
                </a:solidFill>
              </a:rPr>
              <a:t>«Стимулирование разработки и серийного производства беспилотных авиационных систем и комплектующих»; </a:t>
            </a:r>
          </a:p>
          <a:p>
            <a:pPr marL="685800" algn="just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000099"/>
                </a:solidFill>
              </a:rPr>
              <a:t>«Развитие инфраструктуры для эксплуатации беспилотных авиационных систем и обеспечение безопасности полетов»;   </a:t>
            </a:r>
          </a:p>
          <a:p>
            <a:pPr marL="685800" algn="just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000099"/>
                </a:solidFill>
              </a:rPr>
              <a:t>«Повышение эффективности системы сертификации и стандартизации беспилотных авиационных систем»;</a:t>
            </a:r>
          </a:p>
          <a:p>
            <a:pPr marL="685800" algn="just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000099"/>
                </a:solidFill>
              </a:rPr>
              <a:t>«Кадры для беспилотных авиационных систем»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36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35035" y="787885"/>
            <a:ext cx="8557382" cy="140399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                       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57382" y="6318702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2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CC49D1-40C2-4A45-889E-D9CBE19D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203534"/>
            <a:ext cx="8229600" cy="1201824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Задачи по расширению применения БАС для целей картографирования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6C8473-77E1-49B8-B1E1-17F50BEC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751" y="1748781"/>
            <a:ext cx="1379631" cy="13325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B8D795-CCA6-4BC7-B552-9ADE46217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71" y="4105807"/>
            <a:ext cx="1444864" cy="1049303"/>
          </a:xfrm>
          <a:prstGeom prst="rect">
            <a:avLst/>
          </a:prstGeom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0FF812AB-B57E-4E9D-961C-02258DDDC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35" y="4209926"/>
            <a:ext cx="1247639" cy="80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9" y="3742017"/>
            <a:ext cx="2314340" cy="1542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472741" y="4915578"/>
            <a:ext cx="2703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75 </a:t>
            </a:r>
            <a:r>
              <a:rPr lang="ru-RU" dirty="0" err="1">
                <a:solidFill>
                  <a:srgbClr val="000099"/>
                </a:solidFill>
              </a:rPr>
              <a:t>млн.руб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6213346" y="3239251"/>
            <a:ext cx="2008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3 - 15 </a:t>
            </a:r>
            <a:r>
              <a:rPr lang="ru-RU" dirty="0" err="1">
                <a:solidFill>
                  <a:srgbClr val="000099"/>
                </a:solidFill>
              </a:rPr>
              <a:t>млн.руб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5917796" y="5012382"/>
            <a:ext cx="2703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5 </a:t>
            </a:r>
            <a:r>
              <a:rPr lang="ru-RU" dirty="0" err="1">
                <a:solidFill>
                  <a:srgbClr val="000099"/>
                </a:solidFill>
              </a:rPr>
              <a:t>млн.руб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93160" y="3048130"/>
            <a:ext cx="2117124" cy="369332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543709" y="1748781"/>
            <a:ext cx="2703041" cy="3689549"/>
            <a:chOff x="498693" y="952792"/>
            <a:chExt cx="2703041" cy="390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9A7C33-2F77-4ABA-8BBB-966DB542EE7B}"/>
                </a:ext>
              </a:extLst>
            </p:cNvPr>
            <p:cNvSpPr txBox="1"/>
            <p:nvPr/>
          </p:nvSpPr>
          <p:spPr>
            <a:xfrm>
              <a:off x="498693" y="2546115"/>
              <a:ext cx="27030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dirty="0">
                  <a:solidFill>
                    <a:srgbClr val="000099"/>
                  </a:solidFill>
                </a:rPr>
                <a:t>100 – 350 тыс. </a:t>
              </a:r>
              <a:r>
                <a:rPr lang="ru-RU" altLang="ru-RU" dirty="0" err="1">
                  <a:solidFill>
                    <a:srgbClr val="000099"/>
                  </a:solidFill>
                </a:rPr>
                <a:t>руб</a:t>
              </a:r>
              <a:r>
                <a:rPr lang="ru-RU" altLang="ru-RU" dirty="0">
                  <a:solidFill>
                    <a:srgbClr val="000099"/>
                  </a:solidFill>
                </a:rPr>
                <a:t>/час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9A908-AF7E-4C49-AEE8-4B07165E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996" y="958651"/>
              <a:ext cx="2551670" cy="154668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53996" y="952792"/>
              <a:ext cx="2551670" cy="3905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877971" y="1748781"/>
            <a:ext cx="2713579" cy="3680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2034533" y="5457288"/>
            <a:ext cx="5004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Производительность </a:t>
            </a:r>
            <a:r>
              <a:rPr lang="ru-RU" dirty="0" err="1">
                <a:solidFill>
                  <a:srgbClr val="000099"/>
                </a:solidFill>
              </a:rPr>
              <a:t>АФС</a:t>
            </a:r>
            <a:r>
              <a:rPr lang="ru-RU" dirty="0">
                <a:solidFill>
                  <a:srgbClr val="000099"/>
                </a:solidFill>
              </a:rPr>
              <a:t> масштаба 1:2000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943234" y="5776255"/>
            <a:ext cx="1773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100 </a:t>
            </a:r>
            <a:r>
              <a:rPr lang="ru-RU" dirty="0" err="1">
                <a:solidFill>
                  <a:srgbClr val="000099"/>
                </a:solidFill>
              </a:rPr>
              <a:t>кв.км</a:t>
            </a:r>
            <a:r>
              <a:rPr lang="ru-RU" dirty="0">
                <a:solidFill>
                  <a:srgbClr val="000099"/>
                </a:solidFill>
              </a:rPr>
              <a:t>/час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6152218" y="5759466"/>
            <a:ext cx="1773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20 </a:t>
            </a:r>
            <a:r>
              <a:rPr lang="ru-RU" dirty="0" err="1">
                <a:solidFill>
                  <a:srgbClr val="000099"/>
                </a:solidFill>
              </a:rPr>
              <a:t>кв.км</a:t>
            </a:r>
            <a:r>
              <a:rPr lang="ru-RU" dirty="0">
                <a:solidFill>
                  <a:srgbClr val="000099"/>
                </a:solidFill>
              </a:rPr>
              <a:t>/час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1349977" y="1018494"/>
            <a:ext cx="7079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Переход от пилотируемых систем к беспилотным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6377" y="1765803"/>
            <a:ext cx="1330721" cy="13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35035" y="787885"/>
            <a:ext cx="8557382" cy="140399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                       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57382" y="6318702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815657" y="3847666"/>
            <a:ext cx="7876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rgbClr val="000099"/>
                </a:solidFill>
              </a:rPr>
              <a:t>Разработка и производство российского аэросъемочного оборудования вследствие ухода с российского рынка иностранных производителей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361950" y="1013064"/>
            <a:ext cx="8547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rgbClr val="000099"/>
                </a:solidFill>
              </a:rPr>
              <a:t>Замена пилотируемых ВС на БВС российского производства вследствие сокращения количества пилотируемых, прекращения сервисного обслуживания иностранными производителями БВС</a:t>
            </a:r>
          </a:p>
        </p:txBody>
      </p:sp>
      <p:grpSp>
        <p:nvGrpSpPr>
          <p:cNvPr id="1035" name="Группа 1034"/>
          <p:cNvGrpSpPr/>
          <p:nvPr/>
        </p:nvGrpSpPr>
        <p:grpSpPr>
          <a:xfrm>
            <a:off x="6095999" y="4516275"/>
            <a:ext cx="1863053" cy="1571957"/>
            <a:chOff x="800643" y="1654346"/>
            <a:chExt cx="2542345" cy="2161671"/>
          </a:xfrm>
        </p:grpSpPr>
        <p:pic>
          <p:nvPicPr>
            <p:cNvPr id="24" name="Рисунок 3" descr="FV.jpg">
              <a:extLst>
                <a:ext uri="{FF2B5EF4-FFF2-40B4-BE49-F238E27FC236}">
                  <a16:creationId xmlns:a16="http://schemas.microsoft.com/office/drawing/2014/main" id="{D254562C-3E5A-4E80-81CB-D4D89DA2A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6" r="13505"/>
            <a:stretch/>
          </p:blipFill>
          <p:spPr bwMode="auto">
            <a:xfrm>
              <a:off x="800643" y="1654346"/>
              <a:ext cx="2542345" cy="2161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1614617" y="2044082"/>
              <a:ext cx="1316350" cy="118129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614618" y="1997176"/>
              <a:ext cx="1316349" cy="12171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Группа 1035"/>
          <p:cNvGrpSpPr/>
          <p:nvPr/>
        </p:nvGrpSpPr>
        <p:grpSpPr>
          <a:xfrm>
            <a:off x="1043505" y="2032917"/>
            <a:ext cx="2585520" cy="1581289"/>
            <a:chOff x="982735" y="3862923"/>
            <a:chExt cx="2230022" cy="1581289"/>
          </a:xfrm>
        </p:grpSpPr>
        <p:pic>
          <p:nvPicPr>
            <p:cNvPr id="1026" name="Picture 2" descr="/military/military/photo/tiv_an30.jpg@cmsFile.imag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35" y="3862923"/>
              <a:ext cx="2230022" cy="158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>
              <a:off x="1540476" y="4217773"/>
              <a:ext cx="1062681" cy="102973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482811" y="4279114"/>
              <a:ext cx="1118642" cy="9354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Заголовок 2">
            <a:extLst>
              <a:ext uri="{FF2B5EF4-FFF2-40B4-BE49-F238E27FC236}">
                <a16:creationId xmlns:a16="http://schemas.microsoft.com/office/drawing/2014/main" id="{58CC49D1-40C2-4A45-889E-D9CBE19D05AF}"/>
              </a:ext>
            </a:extLst>
          </p:cNvPr>
          <p:cNvSpPr txBox="1">
            <a:spLocks/>
          </p:cNvSpPr>
          <p:nvPr/>
        </p:nvSpPr>
        <p:spPr bwMode="auto">
          <a:xfrm>
            <a:off x="361950" y="-203534"/>
            <a:ext cx="8229600" cy="120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dirty="0">
                <a:solidFill>
                  <a:srgbClr val="000099"/>
                </a:solidFill>
              </a:rPr>
              <a:t>Задачи по расширению применения БАС для целей картографирования</a:t>
            </a:r>
            <a:endParaRPr lang="ru-RU" sz="2800" dirty="0">
              <a:solidFill>
                <a:srgbClr val="000099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843097" y="2069240"/>
            <a:ext cx="2630457" cy="1508645"/>
            <a:chOff x="5843097" y="2069240"/>
            <a:chExt cx="2630457" cy="1508645"/>
          </a:xfrm>
        </p:grpSpPr>
        <p:pic>
          <p:nvPicPr>
            <p:cNvPr id="1042" name="Рисунок 10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97" y="2069240"/>
              <a:ext cx="2630457" cy="1508645"/>
            </a:xfrm>
            <a:prstGeom prst="rect">
              <a:avLst/>
            </a:prstGeom>
          </p:spPr>
        </p:pic>
        <p:cxnSp>
          <p:nvCxnSpPr>
            <p:cNvPr id="1045" name="Прямая соединительная линия 1044"/>
            <p:cNvCxnSpPr/>
            <p:nvPr/>
          </p:nvCxnSpPr>
          <p:spPr>
            <a:xfrm flipV="1">
              <a:off x="6319838" y="2069240"/>
              <a:ext cx="1668705" cy="140738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Прямая соединительная линия 1048"/>
            <p:cNvCxnSpPr/>
            <p:nvPr/>
          </p:nvCxnSpPr>
          <p:spPr>
            <a:xfrm>
              <a:off x="6567488" y="2139773"/>
              <a:ext cx="1391565" cy="12777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282693" y="4466038"/>
            <a:ext cx="2346331" cy="1655955"/>
            <a:chOff x="4351306" y="4502891"/>
            <a:chExt cx="2107142" cy="1655955"/>
          </a:xfrm>
        </p:grpSpPr>
        <p:pic>
          <p:nvPicPr>
            <p:cNvPr id="1043" name="Рисунок 10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1306" y="4502891"/>
              <a:ext cx="2107142" cy="1655955"/>
            </a:xfrm>
            <a:prstGeom prst="rect">
              <a:avLst/>
            </a:prstGeom>
          </p:spPr>
        </p:pic>
        <p:cxnSp>
          <p:nvCxnSpPr>
            <p:cNvPr id="1054" name="Прямая соединительная линия 1053"/>
            <p:cNvCxnSpPr/>
            <p:nvPr/>
          </p:nvCxnSpPr>
          <p:spPr>
            <a:xfrm>
              <a:off x="4635659" y="4553128"/>
              <a:ext cx="1446818" cy="149524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476750" y="4629150"/>
              <a:ext cx="1700213" cy="14382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9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35035" y="787885"/>
            <a:ext cx="8557382" cy="140399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                       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57382" y="6318702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4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CC49D1-40C2-4A45-889E-D9CBE19D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203534"/>
            <a:ext cx="8229600" cy="1201824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Задачи по расширению применения БАС для целей картографирования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435636" y="828744"/>
            <a:ext cx="8473329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</a:pPr>
            <a:r>
              <a:rPr lang="ru-RU" sz="1700" dirty="0">
                <a:solidFill>
                  <a:srgbClr val="000099"/>
                </a:solidFill>
              </a:rPr>
              <a:t>Широкое распространение беспилотных авиационных систем (БАС) в целях крупномасштабного картографирования и кадастра, исправления реестровых ошибок сдерживается рядом технологических факторов: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rgbClr val="000099"/>
                </a:solidFill>
              </a:rPr>
              <a:t>современные цифровые </a:t>
            </a:r>
            <a:r>
              <a:rPr lang="ru-RU" sz="1700" dirty="0" err="1">
                <a:solidFill>
                  <a:srgbClr val="000099"/>
                </a:solidFill>
              </a:rPr>
              <a:t>аэрофотокамеры</a:t>
            </a:r>
            <a:r>
              <a:rPr lang="ru-RU" sz="1700" dirty="0">
                <a:solidFill>
                  <a:srgbClr val="000099"/>
                </a:solidFill>
              </a:rPr>
              <a:t>, воздушные лазерные сканеры, другие системы настоящий момент отечественной промышленностью не производятся;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rgbClr val="000099"/>
                </a:solidFill>
              </a:rPr>
              <a:t>высокая стоимость разработки аэросъемочного оборудования требует мер поддержки за счет государственных субсидий, льготного кредитования;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rgbClr val="000099"/>
                </a:solidFill>
              </a:rPr>
              <a:t>низкая локализация имеющегося производства сохраняет критическую зависимость от поставок иностранных комплектующих и компонентной базы;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rgbClr val="000099"/>
                </a:solidFill>
              </a:rPr>
              <a:t>более короткий срок эксплуатации и меньшая надежность БВС по сравнению с пилотируемыми ВС ведет к увеличению сроков выполнения аэросъемки, а также к дополнительным затратам на резервирование как самого БВС, так и полезной нагрузки.</a:t>
            </a:r>
          </a:p>
          <a:p>
            <a:pPr indent="457200" algn="just">
              <a:spcAft>
                <a:spcPts val="800"/>
              </a:spcAft>
            </a:pPr>
            <a:r>
              <a:rPr lang="ru-RU" sz="1700" dirty="0">
                <a:solidFill>
                  <a:srgbClr val="000099"/>
                </a:solidFill>
              </a:rPr>
              <a:t>При этом планируемая потребность в БАС на ближайшие три года для целей топографического картографирования составляет более 100 единиц и около 400 – для целей исправления реестровых ошибок и выполнения комплексных кадастровых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29105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35035" y="787885"/>
            <a:ext cx="8557382" cy="140399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                       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57382" y="6318702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5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CC49D1-40C2-4A45-889E-D9CBE19D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203534"/>
            <a:ext cx="8229600" cy="1201824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Задачи по расширению применения БАС для целей картографирования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527796" y="1286858"/>
            <a:ext cx="8282829" cy="43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99"/>
                </a:solidFill>
              </a:rPr>
              <a:t>Важными условиями и основными технологическими факторами, стимулирующими спрос на БАС для их успешного внедрения и использования являются:</a:t>
            </a: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ru-RU" sz="2000" dirty="0">
                <a:solidFill>
                  <a:srgbClr val="000099"/>
                </a:solidFill>
              </a:rPr>
              <a:t>повышение качества, надежности, безопасности и гарантийного срока эксплуатации БВС;</a:t>
            </a: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ru-RU" sz="2000" dirty="0">
                <a:solidFill>
                  <a:srgbClr val="000099"/>
                </a:solidFill>
              </a:rPr>
              <a:t>разработка и выпуск аэросъемочного оборудования БАС отечественного производства на основе импортозамещения;</a:t>
            </a: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ru-RU" sz="2000" dirty="0">
                <a:solidFill>
                  <a:srgbClr val="000099"/>
                </a:solidFill>
              </a:rPr>
              <a:t>производство элементов компонентной базы, электронных комплектующих и материалов российского производства.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6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99"/>
                </a:solidFill>
              </a:rPr>
              <a:t>Оснащение БАС бортовым аэросъемочным оборудованием на основе </a:t>
            </a:r>
            <a:r>
              <a:rPr lang="ru-RU" sz="2800" b="1" dirty="0" err="1">
                <a:solidFill>
                  <a:srgbClr val="000099"/>
                </a:solidFill>
              </a:rPr>
              <a:t>импортозамещения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53258"/>
              </p:ext>
            </p:extLst>
          </p:nvPr>
        </p:nvGraphicFramePr>
        <p:xfrm>
          <a:off x="664750" y="2073894"/>
          <a:ext cx="7926800" cy="4150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5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indent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характеристики </a:t>
                      </a:r>
                      <a:r>
                        <a:rPr lang="ru-RU" sz="1600" dirty="0" err="1">
                          <a:effectLst/>
                        </a:rPr>
                        <a:t>БВС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 характеристики для </a:t>
                      </a:r>
                      <a:r>
                        <a:rPr lang="ru-RU" sz="1600" dirty="0" err="1">
                          <a:effectLst/>
                        </a:rPr>
                        <a:t>БВС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Легкого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 БВС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VTOL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VTOL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8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двигателей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гибридный, электрический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гибридный, электрический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8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Максимальная полезная нагрузка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Максимальный взлетная масса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30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85 - 100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Максимальная высота полета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3000 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менее 5000 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Крейсерская скорость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60 - 120 км/ч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менее 120 км/ч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Максимальное время полета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6 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08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Дальность действия радиоканала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100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200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Максимальный боковой ветер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12 м/с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15 м/с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6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64750" y="937148"/>
            <a:ext cx="3849585" cy="6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</a:t>
            </a:r>
            <a:r>
              <a:rPr lang="ru-R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БВС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легкого и среднего типа     </a:t>
            </a:r>
            <a:endParaRPr lang="ru-RU" alt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23532"/>
            <a:ext cx="2019300" cy="1033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4628150" y="1023532"/>
            <a:ext cx="1944100" cy="1050365"/>
            <a:chOff x="4628150" y="1280704"/>
            <a:chExt cx="1944100" cy="105036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2500" y="1280704"/>
              <a:ext cx="1809750" cy="105036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28150" y="1280704"/>
              <a:ext cx="1944100" cy="103387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6171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99"/>
                </a:solidFill>
              </a:rPr>
              <a:t>Оснащение БАС бортовым аэросъемочным оборудованием на основе </a:t>
            </a:r>
            <a:r>
              <a:rPr lang="ru-RU" sz="2800" b="1" dirty="0" err="1">
                <a:solidFill>
                  <a:srgbClr val="000099"/>
                </a:solidFill>
              </a:rPr>
              <a:t>импортозамещения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7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98733" y="945965"/>
            <a:ext cx="2966622" cy="1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характеристики </a:t>
            </a:r>
            <a:r>
              <a:rPr lang="ru-R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аэрофотокамеры</a:t>
            </a:r>
            <a:endParaRPr lang="ru-RU" alt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097746"/>
              </p:ext>
            </p:extLst>
          </p:nvPr>
        </p:nvGraphicFramePr>
        <p:xfrm>
          <a:off x="683739" y="2351267"/>
          <a:ext cx="8130746" cy="3824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9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indent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характеристики камеры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marL="90170" indent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 характеристики камеры для </a:t>
                      </a:r>
                      <a:r>
                        <a:rPr lang="ru-RU" sz="1600" dirty="0" err="1">
                          <a:effectLst/>
                        </a:rPr>
                        <a:t>БВС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Легкого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Класс </a:t>
                      </a:r>
                      <a:r>
                        <a:rPr lang="ru-RU" sz="1600" kern="100" dirty="0" err="1">
                          <a:effectLst/>
                        </a:rPr>
                        <a:t>аэрофотокамеры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малый формат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средний формат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Тип и размер сенсора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effectLst/>
                        </a:rPr>
                        <a:t>КМОП</a:t>
                      </a:r>
                      <a:r>
                        <a:rPr lang="ru-RU" sz="1600" kern="100" dirty="0">
                          <a:effectLst/>
                        </a:rPr>
                        <a:t>, 40 - 100 </a:t>
                      </a:r>
                      <a:r>
                        <a:rPr lang="ru-RU" sz="1600" kern="100" dirty="0" err="1">
                          <a:effectLst/>
                        </a:rPr>
                        <a:t>Мп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КМОП, не менее 100 Мп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Масса вместе с объективом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1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более 4 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Размер пиксела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более </a:t>
                      </a:r>
                      <a:r>
                        <a:rPr lang="ru-RU" sz="1600" dirty="0">
                          <a:effectLst/>
                        </a:rPr>
                        <a:t>6</a:t>
                      </a:r>
                      <a:r>
                        <a:rPr lang="ru-RU" sz="1600" kern="100" dirty="0">
                          <a:effectLst/>
                        </a:rPr>
                        <a:t> мкм</a:t>
                      </a:r>
                      <a:r>
                        <a:rPr lang="ru-RU" sz="1600" dirty="0">
                          <a:effectLst/>
                        </a:rPr>
                        <a:t>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более </a:t>
                      </a:r>
                      <a:r>
                        <a:rPr lang="ru-RU" sz="1600" dirty="0">
                          <a:effectLst/>
                        </a:rPr>
                        <a:t>5 </a:t>
                      </a:r>
                      <a:r>
                        <a:rPr lang="ru-RU" sz="1600" kern="100" dirty="0">
                          <a:effectLst/>
                        </a:rPr>
                        <a:t>мкм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Разрядность изображения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12 бит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12 бит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Максимальная частота кадров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менее 2 кадр/с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1 кадр/с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753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Устройство компенсации</a:t>
                      </a:r>
                      <a:r>
                        <a:rPr lang="ru-RU" sz="1600" kern="100" baseline="0" dirty="0">
                          <a:effectLst/>
                        </a:rPr>
                        <a:t> сдвига изображения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опционально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имеется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6512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Тип затвора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электронный или центральный механический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электронный </a:t>
                      </a:r>
                    </a:p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Тип бортовых накопителей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карта памяти </a:t>
                      </a:r>
                      <a:r>
                        <a:rPr lang="ru-RU" sz="1600" dirty="0" err="1">
                          <a:effectLst/>
                        </a:rPr>
                        <a:t>SDXC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SDUC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SSD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B8D795-CCA6-4BC7-B552-9ADE4621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652" y="945965"/>
            <a:ext cx="1854677" cy="134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24" y="972865"/>
            <a:ext cx="1154296" cy="13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99"/>
                </a:solidFill>
              </a:rPr>
              <a:t>Оснащение БАС бортовым аэросъемочным оборудованием на основе </a:t>
            </a:r>
            <a:r>
              <a:rPr lang="ru-RU" sz="2800" b="1" dirty="0" err="1">
                <a:solidFill>
                  <a:srgbClr val="000099"/>
                </a:solidFill>
              </a:rPr>
              <a:t>импортозамещения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8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61174" y="892178"/>
            <a:ext cx="3682315" cy="16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характеристики воздушного лазерного сканера (</a:t>
            </a:r>
            <a:r>
              <a:rPr lang="ru-R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ВЛС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562690"/>
              </p:ext>
            </p:extLst>
          </p:nvPr>
        </p:nvGraphicFramePr>
        <p:xfrm>
          <a:off x="683738" y="2495964"/>
          <a:ext cx="8074081" cy="3511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5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indent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характеристики </a:t>
                      </a:r>
                      <a:r>
                        <a:rPr lang="ru-RU" sz="1600" dirty="0" err="1">
                          <a:effectLst/>
                        </a:rPr>
                        <a:t>ВЛС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marL="90170"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 характеристики </a:t>
                      </a:r>
                      <a:r>
                        <a:rPr lang="ru-RU" sz="1600" dirty="0" err="1">
                          <a:effectLst/>
                        </a:rPr>
                        <a:t>ВЛС</a:t>
                      </a:r>
                      <a:r>
                        <a:rPr lang="ru-RU" sz="1600" dirty="0">
                          <a:effectLst/>
                        </a:rPr>
                        <a:t> для </a:t>
                      </a:r>
                      <a:r>
                        <a:rPr lang="ru-RU" sz="1600" dirty="0" err="1">
                          <a:effectLst/>
                        </a:rPr>
                        <a:t>БВС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Легкого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Среднего типа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6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Частота импульсов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менее 0,5 МГц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менее 2 МГц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6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Частота сканирования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</a:t>
                      </a:r>
                      <a:r>
                        <a:rPr lang="ru-RU" sz="1600" kern="100" dirty="0">
                          <a:effectLst/>
                        </a:rPr>
                        <a:t>– </a:t>
                      </a:r>
                      <a:r>
                        <a:rPr lang="ru-RU" sz="1600" dirty="0">
                          <a:effectLst/>
                        </a:rPr>
                        <a:t>100 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r>
                        <a:rPr lang="ru-RU" sz="1600" kern="100" dirty="0">
                          <a:effectLst/>
                        </a:rPr>
                        <a:t> – 150 </a:t>
                      </a:r>
                      <a:r>
                        <a:rPr lang="ru-RU" sz="1600" dirty="0">
                          <a:effectLst/>
                        </a:rPr>
                        <a:t>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26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Угол сканирования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 75°</a:t>
                      </a:r>
                      <a:r>
                        <a:rPr lang="ru-RU" sz="1600" dirty="0">
                          <a:effectLst/>
                        </a:rPr>
                        <a:t> – 100</a:t>
                      </a:r>
                      <a:r>
                        <a:rPr lang="ru-RU" sz="1600" kern="100" dirty="0">
                          <a:effectLst/>
                        </a:rPr>
                        <a:t>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6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Угловое разрешение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более 0,001°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0,001°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61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Максимальная высота съемки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менее 500 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3000 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90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Масса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более 2,5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20 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26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Потребляемая мощность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не более 45 Вт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60 Вт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26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Габариты (Д х Ш х 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220 x 110 x 130 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 x 300 x 300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324">
                <a:tc>
                  <a:txBody>
                    <a:bodyPr/>
                    <a:lstStyle/>
                    <a:p>
                      <a:pPr marL="90170"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Тип бортовых накопителей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SSD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SSD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89" y="1021897"/>
            <a:ext cx="2001151" cy="147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95" y="1116536"/>
            <a:ext cx="2117124" cy="12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9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30651</TotalTime>
  <Words>1854</Words>
  <Application>Microsoft Office PowerPoint</Application>
  <PresentationFormat>Экран (4:3)</PresentationFormat>
  <Paragraphs>360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Тема1</vt:lpstr>
      <vt:lpstr>Презентация PowerPoint</vt:lpstr>
      <vt:lpstr>Основные направления развития использования БАС</vt:lpstr>
      <vt:lpstr>Задачи по расширению применения БАС для целей картографирования</vt:lpstr>
      <vt:lpstr>Презентация PowerPoint</vt:lpstr>
      <vt:lpstr>Задачи по расширению применения БАС для целей картографирования</vt:lpstr>
      <vt:lpstr>Задачи по расширению применения БАС для целей картографирования</vt:lpstr>
      <vt:lpstr>Оснащение БАС бортовым аэросъемочным оборудованием на основе импортозамещения</vt:lpstr>
      <vt:lpstr>Оснащение БАС бортовым аэросъемочным оборудованием на основе импортозамещения</vt:lpstr>
      <vt:lpstr>Оснащение БАС бортовым аэросъемочным оборудованием на основе импортозамещения</vt:lpstr>
      <vt:lpstr>Оснащение БАС бортовым аэросъемочным оборудованием на основе импортозамещения</vt:lpstr>
      <vt:lpstr>Оснащение БАС бортовым аэросъемочным оборудованием на основе импортозамещения</vt:lpstr>
      <vt:lpstr>Нормативно-правовое и нормативно-техническое обеспечение внедрения БАС </vt:lpstr>
      <vt:lpstr>Нормативно-правовое и нормативно-техническое обеспечение внедрения БАС </vt:lpstr>
      <vt:lpstr>Нормативно-правовое и нормативно-техническое обеспечение внедрения БАС </vt:lpstr>
      <vt:lpstr>Подготовка квалифицированных кадров </vt:lpstr>
      <vt:lpstr>Подготовка квалифицированных кадров 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государственных работ по Разделу 6:  «Выполнение работ по подготовке проектов нормативно-технических документов (далее – НТД) в области геодезической, картографической деятельности и инфраструктуры пространственных данных»</dc:title>
  <dc:creator>Прусаков Александр Николаевич</dc:creator>
  <cp:lastModifiedBy>msi</cp:lastModifiedBy>
  <cp:revision>810</cp:revision>
  <cp:lastPrinted>2023-10-12T11:38:09Z</cp:lastPrinted>
  <dcterms:created xsi:type="dcterms:W3CDTF">2016-03-21T09:01:26Z</dcterms:created>
  <dcterms:modified xsi:type="dcterms:W3CDTF">2024-09-16T04:57:12Z</dcterms:modified>
</cp:coreProperties>
</file>