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308" r:id="rId5"/>
    <p:sldId id="374" r:id="rId6"/>
    <p:sldId id="307" r:id="rId7"/>
    <p:sldId id="377" r:id="rId8"/>
    <p:sldId id="378" r:id="rId9"/>
    <p:sldId id="380" r:id="rId10"/>
    <p:sldId id="381" r:id="rId11"/>
    <p:sldId id="386" r:id="rId12"/>
    <p:sldId id="382" r:id="rId13"/>
    <p:sldId id="387" r:id="rId14"/>
    <p:sldId id="388" r:id="rId15"/>
    <p:sldId id="389" r:id="rId16"/>
    <p:sldId id="390" r:id="rId17"/>
    <p:sldId id="269" r:id="rId18"/>
    <p:sldId id="267" r:id="rId19"/>
    <p:sldId id="300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5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/>
    <p:restoredTop sz="94733"/>
  </p:normalViewPr>
  <p:slideViewPr>
    <p:cSldViewPr snapToGrid="0">
      <p:cViewPr varScale="1">
        <p:scale>
          <a:sx n="110" d="100"/>
          <a:sy n="110" d="100"/>
        </p:scale>
        <p:origin x="4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52876-A08A-4D82-880E-9408CE8E2BA1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A526A-CA88-4130-B854-FE3D43B7C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489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>
              <a:cs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64522-7010-4C76-85DE-E68F570322D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483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A526A-CA88-4130-B854-FE3D43B7C0A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011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A526A-CA88-4130-B854-FE3D43B7C0A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800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A526A-CA88-4130-B854-FE3D43B7C0A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654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>
              <a:cs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64522-7010-4C76-85DE-E68F570322D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908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9A48-B472-493F-A68B-EBF64D4A6BC0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DE51-75C8-4D3C-8F1E-A768378C3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822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9A48-B472-493F-A68B-EBF64D4A6BC0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DE51-75C8-4D3C-8F1E-A768378C3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48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9A48-B472-493F-A68B-EBF64D4A6BC0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DE51-75C8-4D3C-8F1E-A768378C3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305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86180" y="6269497"/>
            <a:ext cx="100342" cy="78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bk object 17"/>
          <p:cNvSpPr/>
          <p:nvPr/>
        </p:nvSpPr>
        <p:spPr>
          <a:xfrm>
            <a:off x="1099579" y="6315302"/>
            <a:ext cx="18869" cy="32345"/>
          </a:xfrm>
          <a:custGeom>
            <a:avLst/>
            <a:gdLst/>
            <a:ahLst/>
            <a:cxnLst/>
            <a:rect l="l" t="t" r="r" b="b"/>
            <a:pathLst>
              <a:path w="31114" h="53340">
                <a:moveTo>
                  <a:pt x="0" y="53340"/>
                </a:moveTo>
                <a:lnTo>
                  <a:pt x="30836" y="53340"/>
                </a:lnTo>
                <a:lnTo>
                  <a:pt x="30836" y="0"/>
                </a:lnTo>
                <a:lnTo>
                  <a:pt x="0" y="0"/>
                </a:lnTo>
                <a:lnTo>
                  <a:pt x="0" y="53340"/>
                </a:lnTo>
                <a:close/>
              </a:path>
            </a:pathLst>
          </a:custGeom>
          <a:solidFill>
            <a:srgbClr val="3E65AB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bk object 18"/>
          <p:cNvSpPr/>
          <p:nvPr/>
        </p:nvSpPr>
        <p:spPr>
          <a:xfrm>
            <a:off x="1099579" y="6307215"/>
            <a:ext cx="85875" cy="0"/>
          </a:xfrm>
          <a:custGeom>
            <a:avLst/>
            <a:gdLst/>
            <a:ahLst/>
            <a:cxnLst/>
            <a:rect l="l" t="t" r="r" b="b"/>
            <a:pathLst>
              <a:path w="141605">
                <a:moveTo>
                  <a:pt x="0" y="0"/>
                </a:moveTo>
                <a:lnTo>
                  <a:pt x="141294" y="0"/>
                </a:lnTo>
              </a:path>
            </a:pathLst>
          </a:custGeom>
          <a:ln w="26669">
            <a:solidFill>
              <a:srgbClr val="3E65AB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" name="bk object 19"/>
          <p:cNvSpPr/>
          <p:nvPr/>
        </p:nvSpPr>
        <p:spPr>
          <a:xfrm>
            <a:off x="1099579" y="6269864"/>
            <a:ext cx="18869" cy="29265"/>
          </a:xfrm>
          <a:custGeom>
            <a:avLst/>
            <a:gdLst/>
            <a:ahLst/>
            <a:cxnLst/>
            <a:rect l="l" t="t" r="r" b="b"/>
            <a:pathLst>
              <a:path w="31114" h="48259">
                <a:moveTo>
                  <a:pt x="0" y="48260"/>
                </a:moveTo>
                <a:lnTo>
                  <a:pt x="30836" y="48260"/>
                </a:lnTo>
                <a:lnTo>
                  <a:pt x="30836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3E65AB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" name="bk object 20"/>
          <p:cNvSpPr/>
          <p:nvPr/>
        </p:nvSpPr>
        <p:spPr>
          <a:xfrm>
            <a:off x="1166464" y="6314986"/>
            <a:ext cx="18869" cy="32730"/>
          </a:xfrm>
          <a:custGeom>
            <a:avLst/>
            <a:gdLst/>
            <a:ahLst/>
            <a:cxnLst/>
            <a:rect l="l" t="t" r="r" b="b"/>
            <a:pathLst>
              <a:path w="31114" h="53975">
                <a:moveTo>
                  <a:pt x="31004" y="0"/>
                </a:moveTo>
                <a:lnTo>
                  <a:pt x="0" y="0"/>
                </a:lnTo>
                <a:lnTo>
                  <a:pt x="0" y="53862"/>
                </a:lnTo>
                <a:lnTo>
                  <a:pt x="31004" y="53862"/>
                </a:lnTo>
                <a:lnTo>
                  <a:pt x="31004" y="0"/>
                </a:lnTo>
                <a:close/>
              </a:path>
            </a:pathLst>
          </a:custGeom>
          <a:solidFill>
            <a:srgbClr val="3E65AB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" name="bk object 21"/>
          <p:cNvSpPr/>
          <p:nvPr/>
        </p:nvSpPr>
        <p:spPr>
          <a:xfrm>
            <a:off x="1166464" y="6269497"/>
            <a:ext cx="18869" cy="30035"/>
          </a:xfrm>
          <a:custGeom>
            <a:avLst/>
            <a:gdLst/>
            <a:ahLst/>
            <a:cxnLst/>
            <a:rect l="l" t="t" r="r" b="b"/>
            <a:pathLst>
              <a:path w="31114" h="49529">
                <a:moveTo>
                  <a:pt x="31004" y="0"/>
                </a:moveTo>
                <a:lnTo>
                  <a:pt x="0" y="0"/>
                </a:lnTo>
                <a:lnTo>
                  <a:pt x="0" y="49412"/>
                </a:lnTo>
                <a:lnTo>
                  <a:pt x="31004" y="49412"/>
                </a:lnTo>
                <a:lnTo>
                  <a:pt x="31004" y="0"/>
                </a:lnTo>
                <a:close/>
              </a:path>
            </a:pathLst>
          </a:custGeom>
          <a:solidFill>
            <a:srgbClr val="3E65AB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" name="bk object 22"/>
          <p:cNvSpPr/>
          <p:nvPr/>
        </p:nvSpPr>
        <p:spPr>
          <a:xfrm>
            <a:off x="1196869" y="6315302"/>
            <a:ext cx="18869" cy="32345"/>
          </a:xfrm>
          <a:custGeom>
            <a:avLst/>
            <a:gdLst/>
            <a:ahLst/>
            <a:cxnLst/>
            <a:rect l="l" t="t" r="r" b="b"/>
            <a:pathLst>
              <a:path w="31114" h="53340">
                <a:moveTo>
                  <a:pt x="0" y="53340"/>
                </a:moveTo>
                <a:lnTo>
                  <a:pt x="30826" y="53340"/>
                </a:lnTo>
                <a:lnTo>
                  <a:pt x="30826" y="0"/>
                </a:lnTo>
                <a:lnTo>
                  <a:pt x="0" y="0"/>
                </a:lnTo>
                <a:lnTo>
                  <a:pt x="0" y="53340"/>
                </a:lnTo>
                <a:close/>
              </a:path>
            </a:pathLst>
          </a:custGeom>
          <a:solidFill>
            <a:srgbClr val="3E65AB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" name="bk object 23"/>
          <p:cNvSpPr/>
          <p:nvPr/>
        </p:nvSpPr>
        <p:spPr>
          <a:xfrm>
            <a:off x="1196869" y="6307215"/>
            <a:ext cx="85875" cy="0"/>
          </a:xfrm>
          <a:custGeom>
            <a:avLst/>
            <a:gdLst/>
            <a:ahLst/>
            <a:cxnLst/>
            <a:rect l="l" t="t" r="r" b="b"/>
            <a:pathLst>
              <a:path w="141605">
                <a:moveTo>
                  <a:pt x="0" y="0"/>
                </a:moveTo>
                <a:lnTo>
                  <a:pt x="141304" y="0"/>
                </a:lnTo>
              </a:path>
            </a:pathLst>
          </a:custGeom>
          <a:ln w="26669">
            <a:solidFill>
              <a:srgbClr val="3E65AB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4" name="bk object 24"/>
          <p:cNvSpPr/>
          <p:nvPr/>
        </p:nvSpPr>
        <p:spPr>
          <a:xfrm>
            <a:off x="1196869" y="6269864"/>
            <a:ext cx="18869" cy="29265"/>
          </a:xfrm>
          <a:custGeom>
            <a:avLst/>
            <a:gdLst/>
            <a:ahLst/>
            <a:cxnLst/>
            <a:rect l="l" t="t" r="r" b="b"/>
            <a:pathLst>
              <a:path w="31114" h="48259">
                <a:moveTo>
                  <a:pt x="0" y="48260"/>
                </a:moveTo>
                <a:lnTo>
                  <a:pt x="30826" y="48260"/>
                </a:lnTo>
                <a:lnTo>
                  <a:pt x="30826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3E65AB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5" name="bk object 25"/>
          <p:cNvSpPr/>
          <p:nvPr/>
        </p:nvSpPr>
        <p:spPr>
          <a:xfrm>
            <a:off x="1263754" y="6314986"/>
            <a:ext cx="18869" cy="32730"/>
          </a:xfrm>
          <a:custGeom>
            <a:avLst/>
            <a:gdLst/>
            <a:ahLst/>
            <a:cxnLst/>
            <a:rect l="l" t="t" r="r" b="b"/>
            <a:pathLst>
              <a:path w="31114" h="53975">
                <a:moveTo>
                  <a:pt x="31014" y="0"/>
                </a:moveTo>
                <a:lnTo>
                  <a:pt x="0" y="0"/>
                </a:lnTo>
                <a:lnTo>
                  <a:pt x="0" y="53862"/>
                </a:lnTo>
                <a:lnTo>
                  <a:pt x="31014" y="53862"/>
                </a:lnTo>
                <a:lnTo>
                  <a:pt x="31014" y="0"/>
                </a:lnTo>
                <a:close/>
              </a:path>
            </a:pathLst>
          </a:custGeom>
          <a:solidFill>
            <a:srgbClr val="3E65AB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6" name="bk object 26"/>
          <p:cNvSpPr/>
          <p:nvPr/>
        </p:nvSpPr>
        <p:spPr>
          <a:xfrm>
            <a:off x="1263754" y="6269497"/>
            <a:ext cx="18869" cy="30035"/>
          </a:xfrm>
          <a:custGeom>
            <a:avLst/>
            <a:gdLst/>
            <a:ahLst/>
            <a:cxnLst/>
            <a:rect l="l" t="t" r="r" b="b"/>
            <a:pathLst>
              <a:path w="31114" h="49529">
                <a:moveTo>
                  <a:pt x="31014" y="0"/>
                </a:moveTo>
                <a:lnTo>
                  <a:pt x="0" y="0"/>
                </a:lnTo>
                <a:lnTo>
                  <a:pt x="0" y="49412"/>
                </a:lnTo>
                <a:lnTo>
                  <a:pt x="31014" y="49412"/>
                </a:lnTo>
                <a:lnTo>
                  <a:pt x="31014" y="0"/>
                </a:lnTo>
                <a:close/>
              </a:path>
            </a:pathLst>
          </a:custGeom>
          <a:solidFill>
            <a:srgbClr val="3E65AB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" name="bk object 27"/>
          <p:cNvSpPr/>
          <p:nvPr/>
        </p:nvSpPr>
        <p:spPr>
          <a:xfrm>
            <a:off x="1294483" y="6269491"/>
            <a:ext cx="91652" cy="78168"/>
          </a:xfrm>
          <a:custGeom>
            <a:avLst/>
            <a:gdLst/>
            <a:ahLst/>
            <a:cxnLst/>
            <a:rect l="l" t="t" r="r" b="b"/>
            <a:pathLst>
              <a:path w="151130" h="128904">
                <a:moveTo>
                  <a:pt x="104185" y="0"/>
                </a:moveTo>
                <a:lnTo>
                  <a:pt x="38459" y="0"/>
                </a:lnTo>
                <a:lnTo>
                  <a:pt x="30962" y="753"/>
                </a:lnTo>
                <a:lnTo>
                  <a:pt x="858" y="29381"/>
                </a:lnTo>
                <a:lnTo>
                  <a:pt x="0" y="36763"/>
                </a:lnTo>
                <a:lnTo>
                  <a:pt x="54" y="93211"/>
                </a:lnTo>
                <a:lnTo>
                  <a:pt x="31590" y="128058"/>
                </a:lnTo>
                <a:lnTo>
                  <a:pt x="38930" y="128875"/>
                </a:lnTo>
                <a:lnTo>
                  <a:pt x="113190" y="128875"/>
                </a:lnTo>
                <a:lnTo>
                  <a:pt x="147011" y="111054"/>
                </a:lnTo>
                <a:lnTo>
                  <a:pt x="149159" y="103284"/>
                </a:lnTo>
                <a:lnTo>
                  <a:pt x="48595" y="103284"/>
                </a:lnTo>
                <a:lnTo>
                  <a:pt x="43695" y="102646"/>
                </a:lnTo>
                <a:lnTo>
                  <a:pt x="36865" y="100112"/>
                </a:lnTo>
                <a:lnTo>
                  <a:pt x="34470" y="97965"/>
                </a:lnTo>
                <a:lnTo>
                  <a:pt x="31632" y="91787"/>
                </a:lnTo>
                <a:lnTo>
                  <a:pt x="30920" y="87536"/>
                </a:lnTo>
                <a:lnTo>
                  <a:pt x="31023" y="42344"/>
                </a:lnTo>
                <a:lnTo>
                  <a:pt x="49014" y="25622"/>
                </a:lnTo>
                <a:lnTo>
                  <a:pt x="148560" y="25622"/>
                </a:lnTo>
                <a:lnTo>
                  <a:pt x="148033" y="23391"/>
                </a:lnTo>
                <a:lnTo>
                  <a:pt x="112112" y="249"/>
                </a:lnTo>
                <a:lnTo>
                  <a:pt x="104185" y="0"/>
                </a:lnTo>
                <a:close/>
              </a:path>
              <a:path w="151130" h="128904">
                <a:moveTo>
                  <a:pt x="148560" y="25622"/>
                </a:moveTo>
                <a:lnTo>
                  <a:pt x="101703" y="25622"/>
                </a:lnTo>
                <a:lnTo>
                  <a:pt x="106635" y="26250"/>
                </a:lnTo>
                <a:lnTo>
                  <a:pt x="113567" y="28763"/>
                </a:lnTo>
                <a:lnTo>
                  <a:pt x="116069" y="31014"/>
                </a:lnTo>
                <a:lnTo>
                  <a:pt x="119179" y="37538"/>
                </a:lnTo>
                <a:lnTo>
                  <a:pt x="119954" y="42344"/>
                </a:lnTo>
                <a:lnTo>
                  <a:pt x="119954" y="87536"/>
                </a:lnTo>
                <a:lnTo>
                  <a:pt x="102583" y="103284"/>
                </a:lnTo>
                <a:lnTo>
                  <a:pt x="149159" y="103284"/>
                </a:lnTo>
                <a:lnTo>
                  <a:pt x="149999" y="100248"/>
                </a:lnTo>
                <a:lnTo>
                  <a:pt x="150103" y="99494"/>
                </a:lnTo>
                <a:lnTo>
                  <a:pt x="150780" y="93211"/>
                </a:lnTo>
                <a:lnTo>
                  <a:pt x="150658" y="42344"/>
                </a:lnTo>
                <a:lnTo>
                  <a:pt x="150491" y="37737"/>
                </a:lnTo>
                <a:lnTo>
                  <a:pt x="150410" y="36763"/>
                </a:lnTo>
                <a:lnTo>
                  <a:pt x="149558" y="29847"/>
                </a:lnTo>
                <a:lnTo>
                  <a:pt x="148560" y="25622"/>
                </a:lnTo>
                <a:close/>
              </a:path>
            </a:pathLst>
          </a:custGeom>
          <a:solidFill>
            <a:srgbClr val="3E65AB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8" name="bk object 28"/>
          <p:cNvSpPr/>
          <p:nvPr/>
        </p:nvSpPr>
        <p:spPr>
          <a:xfrm>
            <a:off x="1489073" y="6340331"/>
            <a:ext cx="80099" cy="0"/>
          </a:xfrm>
          <a:custGeom>
            <a:avLst/>
            <a:gdLst/>
            <a:ahLst/>
            <a:cxnLst/>
            <a:rect l="l" t="t" r="r" b="b"/>
            <a:pathLst>
              <a:path w="132080">
                <a:moveTo>
                  <a:pt x="0" y="0"/>
                </a:moveTo>
                <a:lnTo>
                  <a:pt x="131681" y="0"/>
                </a:lnTo>
              </a:path>
            </a:pathLst>
          </a:custGeom>
          <a:ln w="24130">
            <a:solidFill>
              <a:srgbClr val="3E65AB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9" name="bk object 29"/>
          <p:cNvSpPr/>
          <p:nvPr/>
        </p:nvSpPr>
        <p:spPr>
          <a:xfrm>
            <a:off x="1489074" y="6315302"/>
            <a:ext cx="18869" cy="17712"/>
          </a:xfrm>
          <a:custGeom>
            <a:avLst/>
            <a:gdLst/>
            <a:ahLst/>
            <a:cxnLst/>
            <a:rect l="l" t="t" r="r" b="b"/>
            <a:pathLst>
              <a:path w="31114" h="29209">
                <a:moveTo>
                  <a:pt x="0" y="29210"/>
                </a:moveTo>
                <a:lnTo>
                  <a:pt x="30836" y="29210"/>
                </a:lnTo>
                <a:lnTo>
                  <a:pt x="30836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3E65AB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0" name="bk object 30"/>
          <p:cNvSpPr/>
          <p:nvPr/>
        </p:nvSpPr>
        <p:spPr>
          <a:xfrm>
            <a:off x="1489074" y="6308371"/>
            <a:ext cx="78174" cy="0"/>
          </a:xfrm>
          <a:custGeom>
            <a:avLst/>
            <a:gdLst/>
            <a:ahLst/>
            <a:cxnLst/>
            <a:rect l="l" t="t" r="r" b="b"/>
            <a:pathLst>
              <a:path w="128905">
                <a:moveTo>
                  <a:pt x="0" y="0"/>
                </a:moveTo>
                <a:lnTo>
                  <a:pt x="128509" y="0"/>
                </a:lnTo>
              </a:path>
            </a:pathLst>
          </a:custGeom>
          <a:ln w="22859">
            <a:solidFill>
              <a:srgbClr val="3E65AB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" name="bk object 31"/>
          <p:cNvSpPr/>
          <p:nvPr/>
        </p:nvSpPr>
        <p:spPr>
          <a:xfrm>
            <a:off x="1489074" y="6284496"/>
            <a:ext cx="18869" cy="16943"/>
          </a:xfrm>
          <a:custGeom>
            <a:avLst/>
            <a:gdLst/>
            <a:ahLst/>
            <a:cxnLst/>
            <a:rect l="l" t="t" r="r" b="b"/>
            <a:pathLst>
              <a:path w="31114" h="27940">
                <a:moveTo>
                  <a:pt x="0" y="27940"/>
                </a:moveTo>
                <a:lnTo>
                  <a:pt x="30836" y="27940"/>
                </a:lnTo>
                <a:lnTo>
                  <a:pt x="30836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</a:pathLst>
          </a:custGeom>
          <a:solidFill>
            <a:srgbClr val="3E65AB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2" name="bk object 32"/>
          <p:cNvSpPr/>
          <p:nvPr/>
        </p:nvSpPr>
        <p:spPr>
          <a:xfrm>
            <a:off x="1489073" y="6277181"/>
            <a:ext cx="80099" cy="0"/>
          </a:xfrm>
          <a:custGeom>
            <a:avLst/>
            <a:gdLst/>
            <a:ahLst/>
            <a:cxnLst/>
            <a:rect l="l" t="t" r="r" b="b"/>
            <a:pathLst>
              <a:path w="132080">
                <a:moveTo>
                  <a:pt x="0" y="0"/>
                </a:moveTo>
                <a:lnTo>
                  <a:pt x="131681" y="0"/>
                </a:lnTo>
              </a:path>
            </a:pathLst>
          </a:custGeom>
          <a:ln w="24130">
            <a:solidFill>
              <a:srgbClr val="3E65AB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3" name="bk object 33"/>
          <p:cNvSpPr/>
          <p:nvPr/>
        </p:nvSpPr>
        <p:spPr>
          <a:xfrm>
            <a:off x="1581626" y="6269494"/>
            <a:ext cx="80746" cy="78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4" name="bk object 34"/>
          <p:cNvSpPr/>
          <p:nvPr/>
        </p:nvSpPr>
        <p:spPr>
          <a:xfrm>
            <a:off x="712421" y="6173940"/>
            <a:ext cx="169583" cy="1744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5" name="bk object 35"/>
          <p:cNvSpPr/>
          <p:nvPr/>
        </p:nvSpPr>
        <p:spPr>
          <a:xfrm>
            <a:off x="1437389" y="6285031"/>
            <a:ext cx="0" cy="62766"/>
          </a:xfrm>
          <a:custGeom>
            <a:avLst/>
            <a:gdLst/>
            <a:ahLst/>
            <a:cxnLst/>
            <a:rect l="l" t="t" r="r" b="b"/>
            <a:pathLst>
              <a:path h="103504">
                <a:moveTo>
                  <a:pt x="0" y="0"/>
                </a:moveTo>
                <a:lnTo>
                  <a:pt x="0" y="103253"/>
                </a:lnTo>
              </a:path>
            </a:pathLst>
          </a:custGeom>
          <a:ln w="30826">
            <a:solidFill>
              <a:srgbClr val="D52129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6" name="bk object 36"/>
          <p:cNvSpPr/>
          <p:nvPr/>
        </p:nvSpPr>
        <p:spPr>
          <a:xfrm>
            <a:off x="1395383" y="6277262"/>
            <a:ext cx="8472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074" y="0"/>
                </a:lnTo>
              </a:path>
            </a:pathLst>
          </a:custGeom>
          <a:ln w="25622">
            <a:solidFill>
              <a:srgbClr val="D52129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7" name="bk object 37"/>
          <p:cNvSpPr/>
          <p:nvPr/>
        </p:nvSpPr>
        <p:spPr>
          <a:xfrm>
            <a:off x="781324" y="6161652"/>
            <a:ext cx="183689" cy="178285"/>
          </a:xfrm>
          <a:custGeom>
            <a:avLst/>
            <a:gdLst/>
            <a:ahLst/>
            <a:cxnLst/>
            <a:rect l="l" t="t" r="r" b="b"/>
            <a:pathLst>
              <a:path w="302894" h="294004">
                <a:moveTo>
                  <a:pt x="302210" y="71725"/>
                </a:moveTo>
                <a:lnTo>
                  <a:pt x="57851" y="71725"/>
                </a:lnTo>
                <a:lnTo>
                  <a:pt x="80852" y="73801"/>
                </a:lnTo>
                <a:lnTo>
                  <a:pt x="102910" y="79900"/>
                </a:lnTo>
                <a:lnTo>
                  <a:pt x="142142" y="103389"/>
                </a:lnTo>
                <a:lnTo>
                  <a:pt x="177914" y="155307"/>
                </a:lnTo>
                <a:lnTo>
                  <a:pt x="185811" y="199742"/>
                </a:lnTo>
                <a:lnTo>
                  <a:pt x="177914" y="244178"/>
                </a:lnTo>
                <a:lnTo>
                  <a:pt x="154225" y="284033"/>
                </a:lnTo>
                <a:lnTo>
                  <a:pt x="151409" y="287237"/>
                </a:lnTo>
                <a:lnTo>
                  <a:pt x="144906" y="293750"/>
                </a:lnTo>
                <a:lnTo>
                  <a:pt x="176740" y="276968"/>
                </a:lnTo>
                <a:lnTo>
                  <a:pt x="229130" y="230927"/>
                </a:lnTo>
                <a:lnTo>
                  <a:pt x="249184" y="193136"/>
                </a:lnTo>
                <a:lnTo>
                  <a:pt x="251298" y="181499"/>
                </a:lnTo>
                <a:lnTo>
                  <a:pt x="251068" y="167777"/>
                </a:lnTo>
                <a:lnTo>
                  <a:pt x="235971" y="122123"/>
                </a:lnTo>
                <a:lnTo>
                  <a:pt x="218077" y="92625"/>
                </a:lnTo>
                <a:lnTo>
                  <a:pt x="296158" y="92625"/>
                </a:lnTo>
                <a:lnTo>
                  <a:pt x="299572" y="92405"/>
                </a:lnTo>
                <a:lnTo>
                  <a:pt x="302294" y="89609"/>
                </a:lnTo>
                <a:lnTo>
                  <a:pt x="302210" y="71725"/>
                </a:lnTo>
                <a:close/>
              </a:path>
              <a:path w="302894" h="294004">
                <a:moveTo>
                  <a:pt x="6491" y="0"/>
                </a:moveTo>
                <a:lnTo>
                  <a:pt x="2900" y="0"/>
                </a:lnTo>
                <a:lnTo>
                  <a:pt x="0" y="2921"/>
                </a:lnTo>
                <a:lnTo>
                  <a:pt x="0" y="85557"/>
                </a:lnTo>
                <a:lnTo>
                  <a:pt x="13689" y="79592"/>
                </a:lnTo>
                <a:lnTo>
                  <a:pt x="27991" y="75260"/>
                </a:lnTo>
                <a:lnTo>
                  <a:pt x="42760" y="72619"/>
                </a:lnTo>
                <a:lnTo>
                  <a:pt x="57851" y="71725"/>
                </a:lnTo>
                <a:lnTo>
                  <a:pt x="302210" y="71725"/>
                </a:lnTo>
                <a:lnTo>
                  <a:pt x="302294" y="2921"/>
                </a:lnTo>
                <a:lnTo>
                  <a:pt x="299446" y="62"/>
                </a:lnTo>
                <a:lnTo>
                  <a:pt x="6900" y="62"/>
                </a:lnTo>
                <a:lnTo>
                  <a:pt x="6491" y="0"/>
                </a:lnTo>
                <a:close/>
              </a:path>
              <a:path w="302894" h="294004">
                <a:moveTo>
                  <a:pt x="299383" y="0"/>
                </a:moveTo>
                <a:lnTo>
                  <a:pt x="6973" y="0"/>
                </a:lnTo>
                <a:lnTo>
                  <a:pt x="299446" y="62"/>
                </a:lnTo>
                <a:close/>
              </a:path>
            </a:pathLst>
          </a:custGeom>
          <a:solidFill>
            <a:srgbClr val="D52129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8" name="bk object 38"/>
          <p:cNvSpPr/>
          <p:nvPr/>
        </p:nvSpPr>
        <p:spPr>
          <a:xfrm>
            <a:off x="699997" y="6249196"/>
            <a:ext cx="236831" cy="157491"/>
          </a:xfrm>
          <a:custGeom>
            <a:avLst/>
            <a:gdLst/>
            <a:ahLst/>
            <a:cxnLst/>
            <a:rect l="l" t="t" r="r" b="b"/>
            <a:pathLst>
              <a:path w="390525" h="259715">
                <a:moveTo>
                  <a:pt x="16987" y="0"/>
                </a:moveTo>
                <a:lnTo>
                  <a:pt x="14129" y="0"/>
                </a:lnTo>
                <a:lnTo>
                  <a:pt x="10349" y="1109"/>
                </a:lnTo>
                <a:lnTo>
                  <a:pt x="8705" y="6429"/>
                </a:lnTo>
                <a:lnTo>
                  <a:pt x="3594" y="26669"/>
                </a:lnTo>
                <a:lnTo>
                  <a:pt x="689" y="47287"/>
                </a:lnTo>
                <a:lnTo>
                  <a:pt x="0" y="68206"/>
                </a:lnTo>
                <a:lnTo>
                  <a:pt x="1532" y="89348"/>
                </a:lnTo>
                <a:lnTo>
                  <a:pt x="13216" y="135523"/>
                </a:lnTo>
                <a:lnTo>
                  <a:pt x="33589" y="174100"/>
                </a:lnTo>
                <a:lnTo>
                  <a:pt x="70155" y="214438"/>
                </a:lnTo>
                <a:lnTo>
                  <a:pt x="109661" y="240030"/>
                </a:lnTo>
                <a:lnTo>
                  <a:pt x="145863" y="253387"/>
                </a:lnTo>
                <a:lnTo>
                  <a:pt x="187249" y="259449"/>
                </a:lnTo>
                <a:lnTo>
                  <a:pt x="194699" y="259594"/>
                </a:lnTo>
                <a:lnTo>
                  <a:pt x="201012" y="259490"/>
                </a:lnTo>
                <a:lnTo>
                  <a:pt x="251242" y="251343"/>
                </a:lnTo>
                <a:lnTo>
                  <a:pt x="298766" y="229736"/>
                </a:lnTo>
                <a:lnTo>
                  <a:pt x="330705" y="204663"/>
                </a:lnTo>
                <a:lnTo>
                  <a:pt x="349411" y="183408"/>
                </a:lnTo>
                <a:lnTo>
                  <a:pt x="191945" y="183408"/>
                </a:lnTo>
                <a:lnTo>
                  <a:pt x="168949" y="181330"/>
                </a:lnTo>
                <a:lnTo>
                  <a:pt x="126291" y="165305"/>
                </a:lnTo>
                <a:lnTo>
                  <a:pt x="95592" y="139671"/>
                </a:lnTo>
                <a:lnTo>
                  <a:pt x="65089" y="72099"/>
                </a:lnTo>
                <a:lnTo>
                  <a:pt x="65561" y="35385"/>
                </a:lnTo>
                <a:lnTo>
                  <a:pt x="76514" y="20"/>
                </a:lnTo>
                <a:lnTo>
                  <a:pt x="16987" y="0"/>
                </a:lnTo>
                <a:close/>
              </a:path>
              <a:path w="390525" h="259715">
                <a:moveTo>
                  <a:pt x="390107" y="68144"/>
                </a:moveTo>
                <a:lnTo>
                  <a:pt x="365191" y="103125"/>
                </a:lnTo>
                <a:lnTo>
                  <a:pt x="333555" y="132006"/>
                </a:lnTo>
                <a:lnTo>
                  <a:pt x="296297" y="153686"/>
                </a:lnTo>
                <a:lnTo>
                  <a:pt x="254519" y="167062"/>
                </a:lnTo>
                <a:lnTo>
                  <a:pt x="239846" y="174100"/>
                </a:lnTo>
                <a:lnTo>
                  <a:pt x="224406" y="179220"/>
                </a:lnTo>
                <a:lnTo>
                  <a:pt x="208379" y="182348"/>
                </a:lnTo>
                <a:lnTo>
                  <a:pt x="191945" y="183408"/>
                </a:lnTo>
                <a:lnTo>
                  <a:pt x="349411" y="183408"/>
                </a:lnTo>
                <a:lnTo>
                  <a:pt x="372006" y="146284"/>
                </a:lnTo>
                <a:lnTo>
                  <a:pt x="387375" y="95533"/>
                </a:lnTo>
                <a:lnTo>
                  <a:pt x="389260" y="80105"/>
                </a:lnTo>
                <a:lnTo>
                  <a:pt x="390107" y="68144"/>
                </a:lnTo>
                <a:close/>
              </a:path>
            </a:pathLst>
          </a:custGeom>
          <a:solidFill>
            <a:srgbClr val="3E65AB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1103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CCDB8-2CB2-434E-B9E5-F2960DADB955}" type="datetime1">
              <a:rPr lang="ru-RU" smtClean="0"/>
              <a:t>16.09.2024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Minion Pro"/>
                <a:cs typeface="Minion Pro"/>
              </a:defRPr>
            </a:lvl1pPr>
          </a:lstStyle>
          <a:p>
            <a:pPr marL="38100">
              <a:lnSpc>
                <a:spcPct val="100000"/>
              </a:lnSpc>
              <a:spcBef>
                <a:spcPts val="400"/>
              </a:spcBef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4830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9A48-B472-493F-A68B-EBF64D4A6BC0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DE51-75C8-4D3C-8F1E-A768378C3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531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9A48-B472-493F-A68B-EBF64D4A6BC0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DE51-75C8-4D3C-8F1E-A768378C3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783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9A48-B472-493F-A68B-EBF64D4A6BC0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DE51-75C8-4D3C-8F1E-A768378C3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20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9A48-B472-493F-A68B-EBF64D4A6BC0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DE51-75C8-4D3C-8F1E-A768378C3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144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9A48-B472-493F-A68B-EBF64D4A6BC0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DE51-75C8-4D3C-8F1E-A768378C3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35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9A48-B472-493F-A68B-EBF64D4A6BC0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DE51-75C8-4D3C-8F1E-A768378C3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855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9A48-B472-493F-A68B-EBF64D4A6BC0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DE51-75C8-4D3C-8F1E-A768378C3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991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9A48-B472-493F-A68B-EBF64D4A6BC0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DE51-75C8-4D3C-8F1E-A768378C3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027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F9A48-B472-493F-A68B-EBF64D4A6BC0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BDE51-75C8-4D3C-8F1E-A768378C3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035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hyperlink" Target="http://www.innoter.com/" TargetMode="External"/><Relationship Id="rId4" Type="http://schemas.openxmlformats.org/officeDocument/2006/relationships/hyperlink" Target="mailto:innoter@innoter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Изображение выглядит как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B055D0AC-6DBA-43A1-89E4-B66773943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" y="0"/>
            <a:ext cx="12191144" cy="685751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9D72954-C032-46D9-9D0A-B63EB3E63D60}"/>
              </a:ext>
            </a:extLst>
          </p:cNvPr>
          <p:cNvSpPr/>
          <p:nvPr/>
        </p:nvSpPr>
        <p:spPr>
          <a:xfrm>
            <a:off x="429" y="664474"/>
            <a:ext cx="3302882" cy="8732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92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DDADAFA-4E19-4FA7-9179-76C7403DBB7E}"/>
              </a:ext>
            </a:extLst>
          </p:cNvPr>
          <p:cNvSpPr/>
          <p:nvPr/>
        </p:nvSpPr>
        <p:spPr>
          <a:xfrm>
            <a:off x="5631885" y="5250897"/>
            <a:ext cx="6577442" cy="14360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8732" b="1" dirty="0">
                <a:solidFill>
                  <a:srgbClr val="B40014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2024.09.16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FAEE2C0-0BD2-4F06-9918-5A567BF3799D}"/>
              </a:ext>
            </a:extLst>
          </p:cNvPr>
          <p:cNvSpPr/>
          <p:nvPr/>
        </p:nvSpPr>
        <p:spPr>
          <a:xfrm>
            <a:off x="9816218" y="6091386"/>
            <a:ext cx="1564852" cy="428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83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г. МИНСК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D4D7FF9-A47B-4BB5-B691-67DDE08BD48F}"/>
              </a:ext>
            </a:extLst>
          </p:cNvPr>
          <p:cNvSpPr/>
          <p:nvPr/>
        </p:nvSpPr>
        <p:spPr>
          <a:xfrm>
            <a:off x="672882" y="1956326"/>
            <a:ext cx="7698007" cy="101566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Правовое регулирование </a:t>
            </a:r>
            <a:br>
              <a:rPr lang="ru-RU" sz="3000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sz="3000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рынка ДЗЗ в РФ </a:t>
            </a:r>
            <a:endParaRPr lang="ru-RU" sz="30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1CC46AF-D936-49F6-B049-E12EDB496C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82" y="802995"/>
            <a:ext cx="2410469" cy="6189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1BFC97-3A02-6DD2-6918-A69432AA5269}"/>
              </a:ext>
            </a:extLst>
          </p:cNvPr>
          <p:cNvSpPr txBox="1"/>
          <p:nvPr/>
        </p:nvSpPr>
        <p:spPr>
          <a:xfrm>
            <a:off x="672882" y="3133869"/>
            <a:ext cx="5647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Докладчик: Фокин Феликс</a:t>
            </a:r>
            <a:endParaRPr lang="en-RU" sz="2400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799FC-3672-43BD-42C6-0A48DA67A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D9A2CA7-7300-4732-D604-ED58EF7931F0}"/>
              </a:ext>
            </a:extLst>
          </p:cNvPr>
          <p:cNvSpPr/>
          <p:nvPr/>
        </p:nvSpPr>
        <p:spPr>
          <a:xfrm>
            <a:off x="480713" y="461268"/>
            <a:ext cx="114255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ЧТО ДЕЛАТЬ </a:t>
            </a:r>
            <a:r>
              <a:rPr lang="en-US" sz="2000" b="1" dirty="0">
                <a:solidFill>
                  <a:srgbClr val="C0000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(</a:t>
            </a:r>
            <a:r>
              <a:rPr lang="ru-RU" sz="2000" b="1" dirty="0">
                <a:solidFill>
                  <a:srgbClr val="C0000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TO </a:t>
            </a:r>
            <a:r>
              <a:rPr lang="en-US" sz="2000" b="1" dirty="0">
                <a:solidFill>
                  <a:srgbClr val="C0000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DO) : </a:t>
            </a:r>
            <a:r>
              <a:rPr lang="ru-RU" sz="2000" b="1" dirty="0">
                <a:solidFill>
                  <a:srgbClr val="C0000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ИСПОЛНИТЕЛИ И БЮДЖЕТ</a:t>
            </a:r>
            <a:endParaRPr lang="ru-RU" sz="2000" dirty="0">
              <a:effectLst/>
              <a:latin typeface="Helvetica" pitchFamily="2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6D40B80-53D1-76FD-A29E-2F9BFCDD9D40}"/>
              </a:ext>
            </a:extLst>
          </p:cNvPr>
          <p:cNvSpPr/>
          <p:nvPr/>
        </p:nvSpPr>
        <p:spPr>
          <a:xfrm>
            <a:off x="480713" y="1010245"/>
            <a:ext cx="10980080" cy="4848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b="1" dirty="0">
                <a:latin typeface="Gotham Pro" panose="02000503040000020004" pitchFamily="2" charset="0"/>
                <a:cs typeface="Gotham Pro" panose="02000503040000020004" pitchFamily="2" charset="0"/>
              </a:rPr>
              <a:t>Потенциальные Исполнители: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ДЗЗ Космос – не менее </a:t>
            </a:r>
            <a:r>
              <a:rPr lang="en-US" sz="1600" dirty="0">
                <a:latin typeface="Gotham Pro" panose="02000503040000020004" pitchFamily="2" charset="0"/>
                <a:cs typeface="Gotham Pro" panose="02000503040000020004" pitchFamily="2" charset="0"/>
              </a:rPr>
              <a:t>3 </a:t>
            </a: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структур (ГЕО Иннотер, РАКУРС, СКАНЭКС, </a:t>
            </a:r>
            <a:r>
              <a:rPr lang="ru-RU" sz="1600" dirty="0" err="1">
                <a:latin typeface="Gotham Pro" panose="02000503040000020004" pitchFamily="2" charset="0"/>
                <a:cs typeface="Gotham Pro" panose="02000503040000020004" pitchFamily="2" charset="0"/>
              </a:rPr>
              <a:t>Инногеотех</a:t>
            </a: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 и др.)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РОСКОСМОС</a:t>
            </a:r>
            <a:r>
              <a:rPr lang="en-US" sz="1600" dirty="0">
                <a:latin typeface="Gotham Pro" panose="02000503040000020004" pitchFamily="2" charset="0"/>
                <a:cs typeface="Gotham Pro" panose="02000503040000020004" pitchFamily="2" charset="0"/>
              </a:rPr>
              <a:t> - </a:t>
            </a: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 не менее </a:t>
            </a:r>
            <a:r>
              <a:rPr lang="en-US" sz="1600" dirty="0">
                <a:latin typeface="Gotham Pro" panose="02000503040000020004" pitchFamily="2" charset="0"/>
                <a:cs typeface="Gotham Pro" panose="02000503040000020004" pitchFamily="2" charset="0"/>
              </a:rPr>
              <a:t>3 </a:t>
            </a: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структур (РКС, АГАТ и др.)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ДЗЗ АФС - не менее </a:t>
            </a:r>
            <a:r>
              <a:rPr lang="en-US" sz="1600" dirty="0">
                <a:latin typeface="Gotham Pro" panose="02000503040000020004" pitchFamily="2" charset="0"/>
                <a:cs typeface="Gotham Pro" panose="02000503040000020004" pitchFamily="2" charset="0"/>
              </a:rPr>
              <a:t>2 </a:t>
            </a: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структур (РОСКАДАСТР, СИГМА МЕТРИКС, и др.)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ДЗЗ БПЛА - не менее </a:t>
            </a:r>
            <a:r>
              <a:rPr lang="en-US" sz="1600" dirty="0">
                <a:latin typeface="Gotham Pro" panose="02000503040000020004" pitchFamily="2" charset="0"/>
                <a:cs typeface="Gotham Pro" panose="02000503040000020004" pitchFamily="2" charset="0"/>
              </a:rPr>
              <a:t>3 </a:t>
            </a: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структур (ГЕОСКАН, ФИНКО, АЭРОСКАН, и др.)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ВУЗы – не менее 5 (МИИГАИК, МГУ, НИИ ВШЭ, РАНХиГС</a:t>
            </a:r>
            <a:r>
              <a:rPr lang="en-US" sz="1600" dirty="0">
                <a:latin typeface="Gotham Pro" panose="02000503040000020004" pitchFamily="2" charset="0"/>
                <a:cs typeface="Gotham Pro" panose="02000503040000020004" pitchFamily="2" charset="0"/>
              </a:rPr>
              <a:t>, </a:t>
            </a:r>
            <a:r>
              <a:rPr lang="ru-RU" sz="1600" dirty="0" err="1">
                <a:latin typeface="Gotham Pro" panose="02000503040000020004" pitchFamily="2" charset="0"/>
                <a:cs typeface="Gotham Pro" panose="02000503040000020004" pitchFamily="2" charset="0"/>
              </a:rPr>
              <a:t>СГУГиТ</a:t>
            </a: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, Самарский университет, и др.</a:t>
            </a:r>
            <a:r>
              <a:rPr lang="en-US" sz="1600" dirty="0">
                <a:latin typeface="Gotham Pro" panose="02000503040000020004" pitchFamily="2" charset="0"/>
                <a:cs typeface="Gotham Pro" panose="02000503040000020004" pitchFamily="2" charset="0"/>
              </a:rPr>
              <a:t>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СТРАНЫ ЕврАзЭС, ОДКБ, СНГ - не менее 2</a:t>
            </a:r>
            <a:r>
              <a:rPr lang="en-US" sz="1600" dirty="0"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структур от каждой страны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НТИ – АЭРОНЕТ и др.</a:t>
            </a:r>
          </a:p>
          <a:p>
            <a:pPr algn="just">
              <a:lnSpc>
                <a:spcPct val="150000"/>
              </a:lnSpc>
            </a:pPr>
            <a:r>
              <a:rPr lang="ru-RU" sz="1600" b="1" dirty="0">
                <a:latin typeface="Gotham Pro" panose="02000503040000020004" pitchFamily="2" charset="0"/>
                <a:cs typeface="Gotham Pro" panose="02000503040000020004" pitchFamily="2" charset="0"/>
              </a:rPr>
              <a:t>МОДЕРАТОР</a:t>
            </a: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 - 1 консалтинговая компания с опытом ~запуска новых рынков, обязателен опыт </a:t>
            </a:r>
            <a:r>
              <a:rPr lang="en-US" sz="1600" dirty="0" err="1">
                <a:latin typeface="Gotham Pro" panose="02000503040000020004" pitchFamily="2" charset="0"/>
                <a:cs typeface="Gotham Pro" panose="02000503040000020004" pitchFamily="2" charset="0"/>
              </a:rPr>
              <a:t>в</a:t>
            </a:r>
            <a:r>
              <a:rPr lang="en-US" sz="1600" dirty="0"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части нормотворчества </a:t>
            </a:r>
          </a:p>
          <a:p>
            <a:pPr algn="just">
              <a:lnSpc>
                <a:spcPct val="150000"/>
              </a:lnSpc>
            </a:pPr>
            <a:r>
              <a:rPr lang="ru-RU" sz="1600" b="1" dirty="0">
                <a:latin typeface="Gotham Pro" panose="02000503040000020004" pitchFamily="2" charset="0"/>
                <a:cs typeface="Gotham Pro" panose="02000503040000020004" pitchFamily="2" charset="0"/>
              </a:rPr>
              <a:t>Типовая проектная команда : </a:t>
            </a: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РП, менеджер, юрист методолог, 2 юриста от профильного ведомства, 3-4 функциональных заказчика от клиента, представитель от ВУЗ, бизнес, эксперты</a:t>
            </a:r>
          </a:p>
          <a:p>
            <a:pPr algn="just">
              <a:lnSpc>
                <a:spcPct val="150000"/>
              </a:lnSpc>
            </a:pPr>
            <a:r>
              <a:rPr lang="ru-RU" sz="1600" b="1" dirty="0">
                <a:latin typeface="Gotham Pro" panose="02000503040000020004" pitchFamily="2" charset="0"/>
                <a:cs typeface="Gotham Pro" panose="02000503040000020004" pitchFamily="2" charset="0"/>
              </a:rPr>
              <a:t>БЮДЖЕТ</a:t>
            </a:r>
            <a:r>
              <a:rPr lang="en-US" sz="1600" b="1" dirty="0">
                <a:latin typeface="Gotham Pro" panose="02000503040000020004" pitchFamily="2" charset="0"/>
                <a:cs typeface="Gotham Pro" panose="02000503040000020004" pitchFamily="2" charset="0"/>
              </a:rPr>
              <a:t>:</a:t>
            </a:r>
            <a:r>
              <a:rPr lang="ru-RU" sz="1600" b="1" dirty="0"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на аудит и реализацию дорожной карты : не менее ₽500 млн</a:t>
            </a:r>
          </a:p>
        </p:txBody>
      </p:sp>
      <p:pic>
        <p:nvPicPr>
          <p:cNvPr id="23" name="Рисунок 22" descr="Изображение выглядит как знак, оранжевый, часы&#10;&#10;Автоматически созданное описание">
            <a:extLst>
              <a:ext uri="{FF2B5EF4-FFF2-40B4-BE49-F238E27FC236}">
                <a16:creationId xmlns:a16="http://schemas.microsoft.com/office/drawing/2014/main" id="{EF0B7277-A6A1-C04C-7853-D8BFE5F38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46" y="6141758"/>
            <a:ext cx="1991860" cy="511454"/>
          </a:xfrm>
          <a:prstGeom prst="rect">
            <a:avLst/>
          </a:prstGeom>
        </p:spPr>
      </p:pic>
      <p:sp>
        <p:nvSpPr>
          <p:cNvPr id="24" name="object 26">
            <a:extLst>
              <a:ext uri="{FF2B5EF4-FFF2-40B4-BE49-F238E27FC236}">
                <a16:creationId xmlns:a16="http://schemas.microsoft.com/office/drawing/2014/main" id="{0F7326A0-55C9-A52F-5BB5-305E3CEBA4A3}"/>
              </a:ext>
            </a:extLst>
          </p:cNvPr>
          <p:cNvSpPr/>
          <p:nvPr/>
        </p:nvSpPr>
        <p:spPr>
          <a:xfrm>
            <a:off x="485046" y="6020277"/>
            <a:ext cx="11205566" cy="121481"/>
          </a:xfrm>
          <a:custGeom>
            <a:avLst/>
            <a:gdLst/>
            <a:ahLst/>
            <a:cxnLst/>
            <a:rect l="l" t="t" r="r" b="b"/>
            <a:pathLst>
              <a:path w="17775555">
                <a:moveTo>
                  <a:pt x="0" y="0"/>
                </a:moveTo>
                <a:lnTo>
                  <a:pt x="17775479" y="0"/>
                </a:lnTo>
              </a:path>
            </a:pathLst>
          </a:custGeom>
          <a:ln w="10470">
            <a:solidFill>
              <a:srgbClr val="8B8B8B"/>
            </a:solidFill>
          </a:ln>
        </p:spPr>
        <p:txBody>
          <a:bodyPr wrap="square" lIns="0" tIns="0" rIns="0" bIns="0" rtlCol="0"/>
          <a:lstStyle/>
          <a:p>
            <a:endParaRPr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25" name="Номер слайда 1">
            <a:extLst>
              <a:ext uri="{FF2B5EF4-FFF2-40B4-BE49-F238E27FC236}">
                <a16:creationId xmlns:a16="http://schemas.microsoft.com/office/drawing/2014/main" id="{35F20F61-67D1-7D8B-2765-411B5E5F7B87}"/>
              </a:ext>
            </a:extLst>
          </p:cNvPr>
          <p:cNvSpPr txBox="1">
            <a:spLocks/>
          </p:cNvSpPr>
          <p:nvPr/>
        </p:nvSpPr>
        <p:spPr>
          <a:xfrm>
            <a:off x="8778241" y="6279739"/>
            <a:ext cx="2804160" cy="27699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F15528-21DE-4FAA-801E-634DDDAF4B2B}" type="slidenum">
              <a:rPr lang="ru-RU" smtClean="0"/>
              <a:pPr algn="r"/>
              <a:t>10</a:t>
            </a:fld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584AC8-D182-A9CF-2A8E-493997C853E9}"/>
              </a:ext>
            </a:extLst>
          </p:cNvPr>
          <p:cNvSpPr txBox="1"/>
          <p:nvPr/>
        </p:nvSpPr>
        <p:spPr>
          <a:xfrm>
            <a:off x="2581155" y="6085825"/>
            <a:ext cx="8646288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b="1" dirty="0" err="1">
                <a:solidFill>
                  <a:srgbClr val="C10000"/>
                </a:solidFill>
                <a:latin typeface="GothamPro-Bold"/>
              </a:rPr>
              <a:t>Пересборка</a:t>
            </a:r>
            <a:r>
              <a:rPr lang="ru-RU" b="1" dirty="0">
                <a:solidFill>
                  <a:srgbClr val="C10000"/>
                </a:solidFill>
                <a:latin typeface="GothamPro-Bold"/>
              </a:rPr>
              <a:t> отраслей, трансформация рынков требует </a:t>
            </a:r>
            <a:br>
              <a:rPr lang="ru-RU" b="1" dirty="0">
                <a:solidFill>
                  <a:srgbClr val="C10000"/>
                </a:solidFill>
                <a:latin typeface="GothamPro-Bold"/>
              </a:rPr>
            </a:br>
            <a:r>
              <a:rPr lang="ru-RU" b="1" dirty="0">
                <a:solidFill>
                  <a:srgbClr val="C10000"/>
                </a:solidFill>
                <a:latin typeface="GothamPro-Bold"/>
              </a:rPr>
              <a:t>от Исполнителя соответствующих компетенций и опыта</a:t>
            </a:r>
          </a:p>
        </p:txBody>
      </p:sp>
    </p:spTree>
    <p:extLst>
      <p:ext uri="{BB962C8B-B14F-4D97-AF65-F5344CB8AC3E}">
        <p14:creationId xmlns:p14="http://schemas.microsoft.com/office/powerpoint/2010/main" val="347000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1"/>
    </mc:Choice>
    <mc:Fallback xmlns="">
      <p:transition spd="slow" advTm="500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270F0F-61D9-C144-42E1-277773D32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6D823E8-1BA7-1EBE-FABE-FD14DB0127D9}"/>
              </a:ext>
            </a:extLst>
          </p:cNvPr>
          <p:cNvSpPr/>
          <p:nvPr/>
        </p:nvSpPr>
        <p:spPr>
          <a:xfrm>
            <a:off x="480713" y="461268"/>
            <a:ext cx="114255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СРОКИ И КЛЮЧЕВЫЕ ФАКТОРЫ УСПЕХА</a:t>
            </a:r>
            <a:endParaRPr lang="ru-RU" sz="2000" dirty="0">
              <a:effectLst/>
              <a:latin typeface="Helvetica" pitchFamily="2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AB74350-FEE8-9726-9C66-9C6B22D33DA1}"/>
              </a:ext>
            </a:extLst>
          </p:cNvPr>
          <p:cNvSpPr/>
          <p:nvPr/>
        </p:nvSpPr>
        <p:spPr>
          <a:xfrm>
            <a:off x="480713" y="862384"/>
            <a:ext cx="10980080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b="1" dirty="0">
                <a:latin typeface="Gotham Pro" panose="02000503040000020004" pitchFamily="2" charset="0"/>
                <a:cs typeface="Gotham Pro" panose="02000503040000020004" pitchFamily="2" charset="0"/>
              </a:rPr>
              <a:t>СРОКИ:</a:t>
            </a: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Аудит :  3 - 6 </a:t>
            </a:r>
            <a:r>
              <a:rPr lang="ru-RU" sz="1600" dirty="0" err="1">
                <a:latin typeface="Gotham Pro" panose="02000503040000020004" pitchFamily="2" charset="0"/>
                <a:cs typeface="Gotham Pro" panose="02000503040000020004" pitchFamily="2" charset="0"/>
              </a:rPr>
              <a:t>мес</a:t>
            </a: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 , Дорожная карта : разработка 3 </a:t>
            </a:r>
            <a:r>
              <a:rPr lang="ru-RU" sz="1600" dirty="0" err="1">
                <a:latin typeface="Gotham Pro" panose="02000503040000020004" pitchFamily="2" charset="0"/>
                <a:cs typeface="Gotham Pro" panose="02000503040000020004" pitchFamily="2" charset="0"/>
              </a:rPr>
              <a:t>мес</a:t>
            </a: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 и согласование 6 </a:t>
            </a:r>
            <a:r>
              <a:rPr lang="ru-RU" sz="1600" dirty="0" err="1">
                <a:latin typeface="Gotham Pro" panose="02000503040000020004" pitchFamily="2" charset="0"/>
                <a:cs typeface="Gotham Pro" panose="02000503040000020004" pitchFamily="2" charset="0"/>
              </a:rPr>
              <a:t>мес</a:t>
            </a:r>
            <a:endParaRPr lang="ru-RU" sz="1600" dirty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Реализация дорожной карты 3 - 7 лет :</a:t>
            </a:r>
          </a:p>
          <a:p>
            <a:pPr algn="just">
              <a:lnSpc>
                <a:spcPct val="150000"/>
              </a:lnSpc>
            </a:pP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- Разработка и принятие нормативных правовых и нормативной технических документов  – 1,5-4 года </a:t>
            </a:r>
          </a:p>
          <a:p>
            <a:pPr algn="just">
              <a:lnSpc>
                <a:spcPct val="150000"/>
              </a:lnSpc>
            </a:pP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- Внедрение в жизнь (внесение изменений в бизнес процессы, кадровое обеспечение, финансовое обеспечение бюджетов </a:t>
            </a:r>
            <a:r>
              <a:rPr lang="ru-RU" sz="1600" dirty="0" err="1">
                <a:latin typeface="Gotham Pro" panose="02000503040000020004" pitchFamily="2" charset="0"/>
                <a:cs typeface="Gotham Pro" panose="02000503040000020004" pitchFamily="2" charset="0"/>
              </a:rPr>
              <a:t>гос</a:t>
            </a: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 и муниципальных Заказчиков)  – 2-5 лет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ПЛАНОВЫЙ СРОК ДОСТИЖЕНИЯ МИНИМАЛЬНОГО КРИТИЧЕСКОГО ОБЪЕМА РЫНКА – </a:t>
            </a:r>
            <a:r>
              <a:rPr lang="ru-RU" sz="1600" b="1" dirty="0">
                <a:latin typeface="Gotham Pro" panose="02000503040000020004" pitchFamily="2" charset="0"/>
                <a:cs typeface="Gotham Pro" panose="02000503040000020004" pitchFamily="2" charset="0"/>
              </a:rPr>
              <a:t>2031-2033г</a:t>
            </a:r>
            <a:endParaRPr lang="ru-RU" sz="1600" dirty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ru-RU" sz="1600" b="1" dirty="0">
                <a:latin typeface="Gotham Pro" panose="02000503040000020004" pitchFamily="2" charset="0"/>
                <a:cs typeface="Gotham Pro" panose="02000503040000020004" pitchFamily="2" charset="0"/>
              </a:rPr>
              <a:t>КЛЮЧЕВЫЕ ФАКТОРЫ УСПЕХА</a:t>
            </a:r>
          </a:p>
          <a:p>
            <a:pPr algn="just">
              <a:spcAft>
                <a:spcPts val="600"/>
              </a:spcAft>
            </a:pP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1) Передача полномочий по разработке нормативной базы от РОСКОСМОС к Минпромторг/</a:t>
            </a:r>
            <a:r>
              <a:rPr lang="ru-RU" sz="1600" dirty="0" err="1">
                <a:latin typeface="Gotham Pro" panose="02000503040000020004" pitchFamily="2" charset="0"/>
                <a:cs typeface="Gotham Pro" panose="02000503040000020004" pitchFamily="2" charset="0"/>
              </a:rPr>
              <a:t>Минэк</a:t>
            </a: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 либо новой структуре, которая будет отвечать за ДЗЗ в целом, а не только за космос</a:t>
            </a:r>
          </a:p>
          <a:p>
            <a:pPr algn="just">
              <a:spcAft>
                <a:spcPts val="600"/>
              </a:spcAft>
            </a:pP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2) Сопровождение в течение 3+ лет данной деятельности со стороны консалтинговой компании</a:t>
            </a:r>
          </a:p>
          <a:p>
            <a:pPr algn="just">
              <a:spcAft>
                <a:spcPts val="600"/>
              </a:spcAft>
            </a:pP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3) Наличие финансирования</a:t>
            </a:r>
          </a:p>
        </p:txBody>
      </p:sp>
      <p:pic>
        <p:nvPicPr>
          <p:cNvPr id="23" name="Рисунок 22" descr="Изображение выглядит как знак, оранжевый, часы&#10;&#10;Автоматически созданное описание">
            <a:extLst>
              <a:ext uri="{FF2B5EF4-FFF2-40B4-BE49-F238E27FC236}">
                <a16:creationId xmlns:a16="http://schemas.microsoft.com/office/drawing/2014/main" id="{95E17885-0941-3950-6322-B159E09BA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46" y="6141758"/>
            <a:ext cx="1991860" cy="511454"/>
          </a:xfrm>
          <a:prstGeom prst="rect">
            <a:avLst/>
          </a:prstGeom>
        </p:spPr>
      </p:pic>
      <p:sp>
        <p:nvSpPr>
          <p:cNvPr id="24" name="object 26">
            <a:extLst>
              <a:ext uri="{FF2B5EF4-FFF2-40B4-BE49-F238E27FC236}">
                <a16:creationId xmlns:a16="http://schemas.microsoft.com/office/drawing/2014/main" id="{67A685DC-111C-90B7-B578-D74783D4D82B}"/>
              </a:ext>
            </a:extLst>
          </p:cNvPr>
          <p:cNvSpPr/>
          <p:nvPr/>
        </p:nvSpPr>
        <p:spPr>
          <a:xfrm>
            <a:off x="485046" y="6020277"/>
            <a:ext cx="11205566" cy="121481"/>
          </a:xfrm>
          <a:custGeom>
            <a:avLst/>
            <a:gdLst/>
            <a:ahLst/>
            <a:cxnLst/>
            <a:rect l="l" t="t" r="r" b="b"/>
            <a:pathLst>
              <a:path w="17775555">
                <a:moveTo>
                  <a:pt x="0" y="0"/>
                </a:moveTo>
                <a:lnTo>
                  <a:pt x="17775479" y="0"/>
                </a:lnTo>
              </a:path>
            </a:pathLst>
          </a:custGeom>
          <a:ln w="10470">
            <a:solidFill>
              <a:srgbClr val="8B8B8B"/>
            </a:solidFill>
          </a:ln>
        </p:spPr>
        <p:txBody>
          <a:bodyPr wrap="square" lIns="0" tIns="0" rIns="0" bIns="0" rtlCol="0"/>
          <a:lstStyle/>
          <a:p>
            <a:endParaRPr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25" name="Номер слайда 1">
            <a:extLst>
              <a:ext uri="{FF2B5EF4-FFF2-40B4-BE49-F238E27FC236}">
                <a16:creationId xmlns:a16="http://schemas.microsoft.com/office/drawing/2014/main" id="{2DC143D5-E512-66F0-D6AD-447D45DCAB48}"/>
              </a:ext>
            </a:extLst>
          </p:cNvPr>
          <p:cNvSpPr txBox="1">
            <a:spLocks/>
          </p:cNvSpPr>
          <p:nvPr/>
        </p:nvSpPr>
        <p:spPr>
          <a:xfrm>
            <a:off x="8778241" y="6279739"/>
            <a:ext cx="2804160" cy="27699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F15528-21DE-4FAA-801E-634DDDAF4B2B}" type="slidenum">
              <a:rPr lang="ru-RU" smtClean="0"/>
              <a:pPr algn="r"/>
              <a:t>11</a:t>
            </a:fld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DC2F3A-96EE-EF5B-7A55-8393F4D54B81}"/>
              </a:ext>
            </a:extLst>
          </p:cNvPr>
          <p:cNvSpPr txBox="1"/>
          <p:nvPr/>
        </p:nvSpPr>
        <p:spPr>
          <a:xfrm>
            <a:off x="2581155" y="6085825"/>
            <a:ext cx="8646288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b="1" dirty="0">
                <a:solidFill>
                  <a:srgbClr val="C10000"/>
                </a:solidFill>
                <a:latin typeface="GothamPro-Bold"/>
              </a:rPr>
              <a:t>Внедрение ДЗЗ как сквозной технологии повышает эффективность со снижением ВВП. Оценивать эффект ТОЛЬКО в деньгах неверно </a:t>
            </a:r>
          </a:p>
        </p:txBody>
      </p:sp>
    </p:spTree>
    <p:extLst>
      <p:ext uri="{BB962C8B-B14F-4D97-AF65-F5344CB8AC3E}">
        <p14:creationId xmlns:p14="http://schemas.microsoft.com/office/powerpoint/2010/main" val="147269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1"/>
    </mc:Choice>
    <mc:Fallback xmlns="">
      <p:transition spd="slow" advTm="500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D26D7-392F-DE33-2488-0166556B1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C447645-37EA-61CA-60B1-E8BCB0AA14B8}"/>
              </a:ext>
            </a:extLst>
          </p:cNvPr>
          <p:cNvSpPr/>
          <p:nvPr/>
        </p:nvSpPr>
        <p:spPr>
          <a:xfrm>
            <a:off x="480713" y="461268"/>
            <a:ext cx="114255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ПОЧЕМУ МЫ УВЕРЕНЫ В ПРАВОТЕ ПРЕДЛАГАЕМОГО ШАГА : НАШ ОПЫТ</a:t>
            </a:r>
            <a:endParaRPr lang="ru-RU" sz="2000" dirty="0">
              <a:effectLst/>
              <a:latin typeface="Helvetica" pitchFamily="2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5345048-7094-F0BD-0179-98254F1682FE}"/>
              </a:ext>
            </a:extLst>
          </p:cNvPr>
          <p:cNvSpPr/>
          <p:nvPr/>
        </p:nvSpPr>
        <p:spPr>
          <a:xfrm>
            <a:off x="480713" y="1010245"/>
            <a:ext cx="10980080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ГЕО Иннотер – ТОП3 коммерческих компаний ДЗЗ в СНГ и Восточной Европе,  </a:t>
            </a:r>
            <a:b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крупнейший экспортёр продуктов и сервисов ДЗЗ в России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ГЕО Иннотер - консультант ряда операторов спутников ДЗЗ в мире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600" dirty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Опыт</a:t>
            </a:r>
            <a:r>
              <a:rPr lang="en-US" sz="1600" dirty="0"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запуска рынков – коллектив ФИНЭКС. </a:t>
            </a:r>
            <a:b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Рынки – технологическое присоединение </a:t>
            </a:r>
            <a:b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к электрическим сетям, </a:t>
            </a:r>
            <a:b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рынок передачи электроэнергии, </a:t>
            </a:r>
            <a:b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рынок качества энергоснабжения, и др.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Опыт принятия НПА – ППРФ 861, </a:t>
            </a:r>
            <a:b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Приказы Минэнерго № 1256, 976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Создание новых рынков – </a:t>
            </a:r>
            <a:r>
              <a:rPr lang="ru-RU" sz="1600" dirty="0" err="1">
                <a:latin typeface="Gotham Pro" panose="02000503040000020004" pitchFamily="2" charset="0"/>
                <a:cs typeface="Gotham Pro" panose="02000503040000020004" pitchFamily="2" charset="0"/>
              </a:rPr>
              <a:t>реклоузеры</a:t>
            </a: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  </a:t>
            </a:r>
            <a:b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(проект НТИ Цифровой РЭС)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Разработка Стратегий, Технических политик </a:t>
            </a:r>
            <a:b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и </a:t>
            </a:r>
            <a:r>
              <a:rPr lang="ru-RU" sz="1600" dirty="0" err="1">
                <a:latin typeface="Gotham Pro" panose="02000503040000020004" pitchFamily="2" charset="0"/>
                <a:cs typeface="Gotham Pro" panose="02000503040000020004" pitchFamily="2" charset="0"/>
              </a:rPr>
              <a:t>др</a:t>
            </a: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 - для Минэнерго РФ, и отрасли передачи </a:t>
            </a:r>
            <a:b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и распределения </a:t>
            </a:r>
            <a:r>
              <a:rPr lang="ru-RU" sz="1600" dirty="0" err="1">
                <a:latin typeface="Gotham Pro" panose="02000503040000020004" pitchFamily="2" charset="0"/>
                <a:cs typeface="Gotham Pro" panose="02000503040000020004" pitchFamily="2" charset="0"/>
              </a:rPr>
              <a:t>ээ</a:t>
            </a: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, в отрасли ИТ (СИТРОНИКС)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600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pic>
        <p:nvPicPr>
          <p:cNvPr id="23" name="Рисунок 22" descr="Изображение выглядит как знак, оранжевый, часы&#10;&#10;Автоматически созданное описание">
            <a:extLst>
              <a:ext uri="{FF2B5EF4-FFF2-40B4-BE49-F238E27FC236}">
                <a16:creationId xmlns:a16="http://schemas.microsoft.com/office/drawing/2014/main" id="{26891A60-0767-4804-7AC6-80AC9ADEA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046" y="6141758"/>
            <a:ext cx="1991860" cy="511454"/>
          </a:xfrm>
          <a:prstGeom prst="rect">
            <a:avLst/>
          </a:prstGeom>
        </p:spPr>
      </p:pic>
      <p:sp>
        <p:nvSpPr>
          <p:cNvPr id="24" name="object 26">
            <a:extLst>
              <a:ext uri="{FF2B5EF4-FFF2-40B4-BE49-F238E27FC236}">
                <a16:creationId xmlns:a16="http://schemas.microsoft.com/office/drawing/2014/main" id="{745FD6D4-97F3-0FC7-86D5-4DA23679BFD0}"/>
              </a:ext>
            </a:extLst>
          </p:cNvPr>
          <p:cNvSpPr/>
          <p:nvPr/>
        </p:nvSpPr>
        <p:spPr>
          <a:xfrm>
            <a:off x="485046" y="6020277"/>
            <a:ext cx="11205566" cy="121481"/>
          </a:xfrm>
          <a:custGeom>
            <a:avLst/>
            <a:gdLst/>
            <a:ahLst/>
            <a:cxnLst/>
            <a:rect l="l" t="t" r="r" b="b"/>
            <a:pathLst>
              <a:path w="17775555">
                <a:moveTo>
                  <a:pt x="0" y="0"/>
                </a:moveTo>
                <a:lnTo>
                  <a:pt x="17775479" y="0"/>
                </a:lnTo>
              </a:path>
            </a:pathLst>
          </a:custGeom>
          <a:ln w="10470">
            <a:solidFill>
              <a:srgbClr val="8B8B8B"/>
            </a:solidFill>
          </a:ln>
        </p:spPr>
        <p:txBody>
          <a:bodyPr wrap="square" lIns="0" tIns="0" rIns="0" bIns="0" rtlCol="0"/>
          <a:lstStyle/>
          <a:p>
            <a:endParaRPr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25" name="Номер слайда 1">
            <a:extLst>
              <a:ext uri="{FF2B5EF4-FFF2-40B4-BE49-F238E27FC236}">
                <a16:creationId xmlns:a16="http://schemas.microsoft.com/office/drawing/2014/main" id="{4B8944B6-F4B0-59BA-E8F3-988CA42724D3}"/>
              </a:ext>
            </a:extLst>
          </p:cNvPr>
          <p:cNvSpPr txBox="1">
            <a:spLocks/>
          </p:cNvSpPr>
          <p:nvPr/>
        </p:nvSpPr>
        <p:spPr>
          <a:xfrm>
            <a:off x="8778241" y="6279739"/>
            <a:ext cx="2804160" cy="27699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F15528-21DE-4FAA-801E-634DDDAF4B2B}" type="slidenum">
              <a:rPr lang="ru-RU" smtClean="0"/>
              <a:pPr algn="r"/>
              <a:t>12</a:t>
            </a:fld>
            <a:endParaRPr lang="ru-R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16BAC8-803D-E287-6C2E-C6990028D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880" y="2280213"/>
            <a:ext cx="5502924" cy="370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3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1"/>
    </mc:Choice>
    <mc:Fallback xmlns="">
      <p:transition spd="slow" advTm="500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AF4E3-4F2A-DEBC-B132-6CD15661A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FFBB3B7-3253-B90A-F86F-F05F9CDBC203}"/>
              </a:ext>
            </a:extLst>
          </p:cNvPr>
          <p:cNvSpPr/>
          <p:nvPr/>
        </p:nvSpPr>
        <p:spPr>
          <a:xfrm>
            <a:off x="480713" y="461268"/>
            <a:ext cx="114255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ПЛАН</a:t>
            </a:r>
            <a:r>
              <a:rPr lang="ru-RU" sz="2000" b="1" dirty="0">
                <a:solidFill>
                  <a:srgbClr val="C0000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НА СЛЕДУЮЩИЕ ДВА МЕСЯЦА</a:t>
            </a:r>
            <a:endParaRPr lang="ru-RU" sz="2000" dirty="0">
              <a:effectLst/>
              <a:latin typeface="Helvetica" pitchFamily="2" charset="0"/>
            </a:endParaRPr>
          </a:p>
        </p:txBody>
      </p:sp>
      <p:pic>
        <p:nvPicPr>
          <p:cNvPr id="23" name="Рисунок 22" descr="Изображение выглядит как знак, оранжевый, часы&#10;&#10;Автоматически созданное описание">
            <a:extLst>
              <a:ext uri="{FF2B5EF4-FFF2-40B4-BE49-F238E27FC236}">
                <a16:creationId xmlns:a16="http://schemas.microsoft.com/office/drawing/2014/main" id="{94667755-2A90-1510-F68D-9FABEE109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046" y="6141758"/>
            <a:ext cx="1991860" cy="511454"/>
          </a:xfrm>
          <a:prstGeom prst="rect">
            <a:avLst/>
          </a:prstGeom>
        </p:spPr>
      </p:pic>
      <p:sp>
        <p:nvSpPr>
          <p:cNvPr id="24" name="object 26">
            <a:extLst>
              <a:ext uri="{FF2B5EF4-FFF2-40B4-BE49-F238E27FC236}">
                <a16:creationId xmlns:a16="http://schemas.microsoft.com/office/drawing/2014/main" id="{D7256FF0-8CDF-1573-57FC-B03EE7D42951}"/>
              </a:ext>
            </a:extLst>
          </p:cNvPr>
          <p:cNvSpPr/>
          <p:nvPr/>
        </p:nvSpPr>
        <p:spPr>
          <a:xfrm>
            <a:off x="485046" y="6020277"/>
            <a:ext cx="11205566" cy="121481"/>
          </a:xfrm>
          <a:custGeom>
            <a:avLst/>
            <a:gdLst/>
            <a:ahLst/>
            <a:cxnLst/>
            <a:rect l="l" t="t" r="r" b="b"/>
            <a:pathLst>
              <a:path w="17775555">
                <a:moveTo>
                  <a:pt x="0" y="0"/>
                </a:moveTo>
                <a:lnTo>
                  <a:pt x="17775479" y="0"/>
                </a:lnTo>
              </a:path>
            </a:pathLst>
          </a:custGeom>
          <a:ln w="10470">
            <a:solidFill>
              <a:srgbClr val="8B8B8B"/>
            </a:solidFill>
          </a:ln>
        </p:spPr>
        <p:txBody>
          <a:bodyPr wrap="square" lIns="0" tIns="0" rIns="0" bIns="0" rtlCol="0"/>
          <a:lstStyle/>
          <a:p>
            <a:endParaRPr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25" name="Номер слайда 1">
            <a:extLst>
              <a:ext uri="{FF2B5EF4-FFF2-40B4-BE49-F238E27FC236}">
                <a16:creationId xmlns:a16="http://schemas.microsoft.com/office/drawing/2014/main" id="{452579F6-1FFF-7C29-19DE-444B877D3D26}"/>
              </a:ext>
            </a:extLst>
          </p:cNvPr>
          <p:cNvSpPr txBox="1">
            <a:spLocks/>
          </p:cNvSpPr>
          <p:nvPr/>
        </p:nvSpPr>
        <p:spPr>
          <a:xfrm>
            <a:off x="8778241" y="6279739"/>
            <a:ext cx="2804160" cy="27699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F15528-21DE-4FAA-801E-634DDDAF4B2B}" type="slidenum">
              <a:rPr lang="ru-RU" smtClean="0"/>
              <a:pPr algn="r"/>
              <a:t>13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F5E3B8-03EB-185D-87CB-AA9473E0CCB8}"/>
              </a:ext>
            </a:extLst>
          </p:cNvPr>
          <p:cNvSpPr txBox="1"/>
          <p:nvPr/>
        </p:nvSpPr>
        <p:spPr>
          <a:xfrm>
            <a:off x="480713" y="1573721"/>
            <a:ext cx="707213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Gotham Pro" panose="02000503040000020004" pitchFamily="2" charset="0"/>
                <a:cs typeface="Gotham Pro" panose="02000503040000020004" pitchFamily="2" charset="0"/>
              </a:rPr>
              <a:t>1. Формирование команды единомышленников</a:t>
            </a:r>
            <a:r>
              <a:rPr lang="en-US" dirty="0">
                <a:latin typeface="Gotham Pro" panose="02000503040000020004" pitchFamily="2" charset="0"/>
                <a:cs typeface="Gotham Pro" panose="02000503040000020004" pitchFamily="2" charset="0"/>
              </a:rPr>
              <a:t>.</a:t>
            </a:r>
            <a:r>
              <a:rPr lang="ru-RU" dirty="0"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br>
              <a:rPr lang="ru-RU" dirty="0"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dirty="0">
                <a:latin typeface="Gotham Pro" panose="02000503040000020004" pitchFamily="2" charset="0"/>
                <a:cs typeface="Gotham Pro" panose="02000503040000020004" pitchFamily="2" charset="0"/>
              </a:rPr>
              <a:t>Срок – открытый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Gotham Pro" panose="02000503040000020004" pitchFamily="2" charset="0"/>
                <a:cs typeface="Gotham Pro" panose="02000503040000020004" pitchFamily="2" charset="0"/>
              </a:rPr>
              <a:t>2 .Получение обратных связей от коллег из отрасли. </a:t>
            </a:r>
            <a:br>
              <a:rPr lang="ru-RU" dirty="0"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dirty="0">
                <a:latin typeface="Gotham Pro" panose="02000503040000020004" pitchFamily="2" charset="0"/>
                <a:cs typeface="Gotham Pro" panose="02000503040000020004" pitchFamily="2" charset="0"/>
              </a:rPr>
              <a:t>Срок – до 01 ноября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Gotham Pro" panose="02000503040000020004" pitchFamily="2" charset="0"/>
                <a:cs typeface="Gotham Pro" panose="02000503040000020004" pitchFamily="2" charset="0"/>
              </a:rPr>
              <a:t>3. Направление предложений в Правительство РФ. </a:t>
            </a:r>
            <a:br>
              <a:rPr lang="ru-RU" dirty="0"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dirty="0">
                <a:latin typeface="Gotham Pro" panose="02000503040000020004" pitchFamily="2" charset="0"/>
                <a:cs typeface="Gotham Pro" panose="02000503040000020004" pitchFamily="2" charset="0"/>
              </a:rPr>
              <a:t>Срок – до 01 декабря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Gotham Pro" panose="02000503040000020004" pitchFamily="2" charset="0"/>
                <a:cs typeface="Gotham Pro" panose="02000503040000020004" pitchFamily="2" charset="0"/>
              </a:rPr>
              <a:t>4. Определение следующего шага.</a:t>
            </a:r>
            <a:br>
              <a:rPr lang="ru-RU" dirty="0"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dirty="0">
                <a:latin typeface="Gotham Pro" panose="02000503040000020004" pitchFamily="2" charset="0"/>
                <a:cs typeface="Gotham Pro" panose="02000503040000020004" pitchFamily="2" charset="0"/>
              </a:rPr>
              <a:t>Срок – до 15 февраля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AD9ED8-4E7F-5C7A-48FD-822ADB3D63A9}"/>
              </a:ext>
            </a:extLst>
          </p:cNvPr>
          <p:cNvSpPr txBox="1"/>
          <p:nvPr/>
        </p:nvSpPr>
        <p:spPr>
          <a:xfrm>
            <a:off x="2710814" y="6073566"/>
            <a:ext cx="7856323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b="1" dirty="0">
                <a:solidFill>
                  <a:srgbClr val="C10000"/>
                </a:solidFill>
                <a:latin typeface="GothamPro-Bold"/>
              </a:rPr>
              <a:t>ПРИГЛАШАЕМ К СОТРУДНИЧЕСТВУ!</a:t>
            </a:r>
          </a:p>
        </p:txBody>
      </p:sp>
    </p:spTree>
    <p:extLst>
      <p:ext uri="{BB962C8B-B14F-4D97-AF65-F5344CB8AC3E}">
        <p14:creationId xmlns:p14="http://schemas.microsoft.com/office/powerpoint/2010/main" val="247045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1"/>
    </mc:Choice>
    <mc:Fallback xmlns="">
      <p:transition spd="slow" advTm="500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602" y="973475"/>
            <a:ext cx="7737398" cy="485029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85462" y="2499786"/>
            <a:ext cx="61042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Ежегодный </a:t>
            </a:r>
            <a:r>
              <a:rPr lang="ru-RU" sz="1600" b="1" dirty="0">
                <a:solidFill>
                  <a:schemeClr val="accent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оборот в 2019-2024 году –</a:t>
            </a:r>
          </a:p>
          <a:p>
            <a:r>
              <a:rPr lang="ru-RU" sz="1600" b="1" dirty="0">
                <a:solidFill>
                  <a:schemeClr val="accent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около 5 млн. $ </a:t>
            </a: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(экспорт – 30%)</a:t>
            </a:r>
          </a:p>
          <a:p>
            <a:endParaRPr lang="ru-RU" sz="1600" dirty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r>
              <a:rPr lang="ru-RU" sz="1600" b="1" dirty="0">
                <a:solidFill>
                  <a:schemeClr val="accent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Входит в ТОП-3</a:t>
            </a:r>
            <a:r>
              <a:rPr lang="ru-RU" sz="1600" dirty="0">
                <a:solidFill>
                  <a:schemeClr val="accent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компаний</a:t>
            </a:r>
          </a:p>
          <a:p>
            <a:r>
              <a:rPr lang="ru-RU" sz="1600" b="1" dirty="0">
                <a:solidFill>
                  <a:schemeClr val="accent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коммерческого ДДЗ </a:t>
            </a: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СНГ и Восточной Европы</a:t>
            </a:r>
          </a:p>
          <a:p>
            <a:endParaRPr lang="ru-RU" sz="1600" dirty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Штаб-квартира в Москве, представительства </a:t>
            </a:r>
            <a:b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в 4 странах, </a:t>
            </a:r>
            <a:r>
              <a:rPr lang="ru-RU" sz="1600" b="1" dirty="0">
                <a:solidFill>
                  <a:schemeClr val="accent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экспорт более чем в 40 стран</a:t>
            </a:r>
          </a:p>
          <a:p>
            <a:endParaRPr lang="ru-RU" sz="1600" dirty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r>
              <a:rPr lang="ru-RU" sz="1600" b="1" dirty="0">
                <a:solidFill>
                  <a:schemeClr val="accent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Партнерские статусы со всеми </a:t>
            </a: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коммерческими</a:t>
            </a:r>
          </a:p>
          <a:p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операторами космической съёмки ДЗЗ </a:t>
            </a:r>
          </a:p>
          <a:p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и поставщиками геоинформационных данных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5463" y="428177"/>
            <a:ext cx="57105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«ГЕО ИННОТЕР» РАЗРАБАТЫВАЕТ,</a:t>
            </a:r>
            <a:r>
              <a:rPr lang="en-US" sz="2000" b="1" dirty="0">
                <a:solidFill>
                  <a:srgbClr val="C0000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</a:p>
          <a:p>
            <a:r>
              <a:rPr lang="ru-RU" sz="2000" b="1" dirty="0">
                <a:solidFill>
                  <a:srgbClr val="C0000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ВНЕДРЯЕТ И ИНТЕГРИРУЕТ</a:t>
            </a:r>
            <a:r>
              <a:rPr lang="en-US" sz="2000" b="1" dirty="0">
                <a:solidFill>
                  <a:srgbClr val="C0000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</a:p>
          <a:p>
            <a:r>
              <a:rPr lang="ru-RU" sz="2000" b="1" dirty="0">
                <a:solidFill>
                  <a:srgbClr val="C0000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СОБСТВЕННЫЕ</a:t>
            </a:r>
            <a:endParaRPr lang="en-US" sz="2000" b="1" dirty="0">
              <a:solidFill>
                <a:srgbClr val="C00000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r>
              <a:rPr lang="ru-RU" sz="2000" b="1" dirty="0">
                <a:solidFill>
                  <a:srgbClr val="C0000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И ПАРТНЕРСКИЕ ПРОДУКТЫ</a:t>
            </a:r>
            <a:endParaRPr lang="en-US" sz="2000" b="1" dirty="0">
              <a:solidFill>
                <a:srgbClr val="C00000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r>
              <a:rPr lang="ru-RU" sz="2000" b="1" dirty="0">
                <a:solidFill>
                  <a:srgbClr val="C0000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И РЕШЕНИЯ</a:t>
            </a:r>
            <a:r>
              <a:rPr lang="en-US" sz="2000" b="1" dirty="0">
                <a:solidFill>
                  <a:srgbClr val="C0000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 ОБЛАСТИ ИТ,</a:t>
            </a:r>
            <a:endParaRPr lang="en-US" sz="2000" b="1" dirty="0">
              <a:solidFill>
                <a:srgbClr val="C00000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r>
              <a:rPr lang="ru-RU" sz="2000" b="1" dirty="0">
                <a:solidFill>
                  <a:srgbClr val="C0000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ДЗЗ</a:t>
            </a:r>
            <a:r>
              <a:rPr lang="en-US" sz="2000" b="1" dirty="0">
                <a:solidFill>
                  <a:srgbClr val="C0000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И КАРТОГРАФИИ</a:t>
            </a:r>
          </a:p>
        </p:txBody>
      </p:sp>
      <p:pic>
        <p:nvPicPr>
          <p:cNvPr id="7" name="Рисунок 6" descr="Изображение выглядит как знак, оранжевый, часы&#10;&#10;Автоматически созданное описание">
            <a:extLst>
              <a:ext uri="{FF2B5EF4-FFF2-40B4-BE49-F238E27FC236}">
                <a16:creationId xmlns:a16="http://schemas.microsoft.com/office/drawing/2014/main" id="{DB705B05-A57F-43C4-BC0D-60B86C7B8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46" y="6141758"/>
            <a:ext cx="1991860" cy="511454"/>
          </a:xfrm>
          <a:prstGeom prst="rect">
            <a:avLst/>
          </a:prstGeom>
        </p:spPr>
      </p:pic>
      <p:sp>
        <p:nvSpPr>
          <p:cNvPr id="11" name="object 26">
            <a:extLst>
              <a:ext uri="{FF2B5EF4-FFF2-40B4-BE49-F238E27FC236}">
                <a16:creationId xmlns:a16="http://schemas.microsoft.com/office/drawing/2014/main" id="{729712DC-B386-4265-B482-EF249A3DA7F4}"/>
              </a:ext>
            </a:extLst>
          </p:cNvPr>
          <p:cNvSpPr/>
          <p:nvPr/>
        </p:nvSpPr>
        <p:spPr>
          <a:xfrm>
            <a:off x="485046" y="6020277"/>
            <a:ext cx="11205566" cy="121481"/>
          </a:xfrm>
          <a:custGeom>
            <a:avLst/>
            <a:gdLst/>
            <a:ahLst/>
            <a:cxnLst/>
            <a:rect l="l" t="t" r="r" b="b"/>
            <a:pathLst>
              <a:path w="17775555">
                <a:moveTo>
                  <a:pt x="0" y="0"/>
                </a:moveTo>
                <a:lnTo>
                  <a:pt x="17775479" y="0"/>
                </a:lnTo>
              </a:path>
            </a:pathLst>
          </a:custGeom>
          <a:ln w="10470">
            <a:solidFill>
              <a:srgbClr val="8B8B8B"/>
            </a:solidFill>
          </a:ln>
        </p:spPr>
        <p:txBody>
          <a:bodyPr wrap="square" lIns="0" tIns="0" rIns="0" bIns="0" rtlCol="0"/>
          <a:lstStyle/>
          <a:p>
            <a:endParaRPr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90C02CA-D391-9FCD-37E7-70B9BCF329E9}"/>
              </a:ext>
            </a:extLst>
          </p:cNvPr>
          <p:cNvSpPr txBox="1">
            <a:spLocks/>
          </p:cNvSpPr>
          <p:nvPr/>
        </p:nvSpPr>
        <p:spPr>
          <a:xfrm>
            <a:off x="8778241" y="6279739"/>
            <a:ext cx="2804160" cy="27699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F15528-21DE-4FAA-801E-634DDDAF4B2B}" type="slidenum">
              <a:rPr lang="ru-RU" smtClean="0"/>
              <a:pPr algn="r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654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57"/>
    </mc:Choice>
    <mc:Fallback xmlns="">
      <p:transition spd="slow" advTm="19557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3476" y="451707"/>
            <a:ext cx="16097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КОМАНДА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06" y="788987"/>
            <a:ext cx="2301143" cy="23011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9655" y="716242"/>
            <a:ext cx="2367600" cy="23676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31492" y="3164067"/>
            <a:ext cx="29669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Комаров Дмитрий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31493" y="3641121"/>
            <a:ext cx="26611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Gotham Pro" panose="02000503040000020004" pitchFamily="2" charset="0"/>
                <a:cs typeface="Gotham Pro" panose="02000503040000020004" pitchFamily="2" charset="0"/>
              </a:rPr>
              <a:t>Исполнительный директор</a:t>
            </a:r>
          </a:p>
          <a:p>
            <a:endParaRPr lang="ru-RU" sz="1400" dirty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r>
              <a:rPr lang="ru-RU" sz="1400" dirty="0">
                <a:latin typeface="Gotham Pro" panose="02000503040000020004" pitchFamily="2" charset="0"/>
                <a:cs typeface="Gotham Pro" panose="02000503040000020004" pitchFamily="2" charset="0"/>
              </a:rPr>
              <a:t>ДЗЗ — 10+ лет лет</a:t>
            </a:r>
          </a:p>
          <a:p>
            <a:endParaRPr lang="ru-RU" sz="1400" dirty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r>
              <a:rPr lang="ru-RU" sz="1400" dirty="0">
                <a:latin typeface="Gotham Pro" panose="02000503040000020004" pitchFamily="2" charset="0"/>
                <a:cs typeface="Gotham Pro" panose="02000503040000020004" pitchFamily="2" charset="0"/>
              </a:rPr>
              <a:t>Международная логистика </a:t>
            </a:r>
            <a:br>
              <a:rPr lang="ru-RU" sz="1400" dirty="0"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sz="1400" dirty="0">
                <a:latin typeface="Gotham Pro" panose="02000503040000020004" pitchFamily="2" charset="0"/>
                <a:cs typeface="Gotham Pro" panose="02000503040000020004" pitchFamily="2" charset="0"/>
              </a:rPr>
              <a:t>— 15+ лет</a:t>
            </a:r>
          </a:p>
          <a:p>
            <a:endParaRPr lang="ru-RU" sz="1400" dirty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r>
              <a:rPr lang="ru-RU" sz="1400" dirty="0">
                <a:latin typeface="Gotham Pro" panose="02000503040000020004" pitchFamily="2" charset="0"/>
                <a:cs typeface="Gotham Pro" panose="02000503040000020004" pitchFamily="2" charset="0"/>
              </a:rPr>
              <a:t>MBA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467635" y="3174651"/>
            <a:ext cx="24654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Фокин Феликс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467635" y="3601888"/>
            <a:ext cx="246543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Gotham Pro" panose="02000503040000020004" pitchFamily="2" charset="0"/>
                <a:cs typeface="Gotham Pro" panose="02000503040000020004" pitchFamily="2" charset="0"/>
              </a:rPr>
              <a:t>Директор по развитию</a:t>
            </a:r>
            <a:r>
              <a:rPr lang="en-US" sz="1400" dirty="0">
                <a:latin typeface="Gotham Pro" panose="02000503040000020004" pitchFamily="2" charset="0"/>
                <a:cs typeface="Gotham Pro" panose="02000503040000020004" pitchFamily="2" charset="0"/>
              </a:rPr>
              <a:t>,</a:t>
            </a:r>
          </a:p>
          <a:p>
            <a:r>
              <a:rPr lang="en-US" sz="1400" dirty="0" err="1">
                <a:latin typeface="Gotham Pro" panose="02000503040000020004" pitchFamily="2" charset="0"/>
                <a:cs typeface="Gotham Pro" panose="02000503040000020004" pitchFamily="2" charset="0"/>
              </a:rPr>
              <a:t>Вла</a:t>
            </a:r>
            <a:r>
              <a:rPr lang="ru-RU" sz="1400" dirty="0">
                <a:latin typeface="Gotham Pro" panose="02000503040000020004" pitchFamily="2" charset="0"/>
                <a:cs typeface="Gotham Pro" panose="02000503040000020004" pitchFamily="2" charset="0"/>
              </a:rPr>
              <a:t>делец</a:t>
            </a:r>
            <a:endParaRPr lang="en-US" sz="1400" dirty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endParaRPr lang="ru-RU" sz="1400" dirty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r>
              <a:rPr lang="ru-RU" sz="1400" dirty="0">
                <a:latin typeface="Gotham Pro" panose="02000503040000020004" pitchFamily="2" charset="0"/>
                <a:cs typeface="Gotham Pro" panose="02000503040000020004" pitchFamily="2" charset="0"/>
              </a:rPr>
              <a:t>ДЗЗ — 10+ лет</a:t>
            </a:r>
          </a:p>
          <a:p>
            <a:endParaRPr lang="ru-RU" sz="1400" dirty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r>
              <a:rPr lang="ru-RU" sz="1400" dirty="0">
                <a:latin typeface="Gotham Pro" panose="02000503040000020004" pitchFamily="2" charset="0"/>
                <a:cs typeface="Gotham Pro" panose="02000503040000020004" pitchFamily="2" charset="0"/>
              </a:rPr>
              <a:t>Консалтинг — 15+ лет</a:t>
            </a:r>
          </a:p>
          <a:p>
            <a:r>
              <a:rPr lang="ru-RU" sz="1400" dirty="0">
                <a:latin typeface="Gotham Pro" panose="02000503040000020004" pitchFamily="2" charset="0"/>
                <a:cs typeface="Gotham Pro" panose="02000503040000020004" pitchFamily="2" charset="0"/>
              </a:rPr>
              <a:t>IT — 10+ лет</a:t>
            </a:r>
          </a:p>
          <a:p>
            <a:endParaRPr lang="en-US" sz="1400" dirty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r>
              <a:rPr lang="ru-RU" sz="1400" dirty="0">
                <a:latin typeface="Gotham Pro" panose="02000503040000020004" pitchFamily="2" charset="0"/>
                <a:cs typeface="Gotham Pro" panose="02000503040000020004" pitchFamily="2" charset="0"/>
              </a:rPr>
              <a:t>Юрист, </a:t>
            </a:r>
            <a:r>
              <a:rPr lang="en-US" sz="1400" dirty="0">
                <a:latin typeface="Gotham Pro" panose="02000503040000020004" pitchFamily="2" charset="0"/>
                <a:cs typeface="Gotham Pro" panose="02000503040000020004" pitchFamily="2" charset="0"/>
              </a:rPr>
              <a:t>MBA, </a:t>
            </a:r>
            <a:br>
              <a:rPr lang="ru-RU" sz="1400" dirty="0"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sz="1400" dirty="0">
                <a:latin typeface="Gotham Pro" panose="02000503040000020004" pitchFamily="2" charset="0"/>
                <a:cs typeface="Gotham Pro" panose="02000503040000020004" pitchFamily="2" charset="0"/>
              </a:rPr>
              <a:t>Сколково МШУ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292771" y="3125232"/>
            <a:ext cx="2246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Малкова Наталья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Николаевна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292771" y="3641121"/>
            <a:ext cx="22945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Gotham Pro" panose="02000503040000020004" pitchFamily="2" charset="0"/>
                <a:cs typeface="Gotham Pro" panose="02000503040000020004" pitchFamily="2" charset="0"/>
              </a:rPr>
              <a:t>Генеральный директор</a:t>
            </a:r>
          </a:p>
          <a:p>
            <a:endParaRPr lang="ru-RU" sz="1400" dirty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r>
              <a:rPr lang="ru-RU" sz="1400" dirty="0">
                <a:latin typeface="Gotham Pro" panose="02000503040000020004" pitchFamily="2" charset="0"/>
                <a:cs typeface="Gotham Pro" panose="02000503040000020004" pitchFamily="2" charset="0"/>
              </a:rPr>
              <a:t>Картография — 20+ лет</a:t>
            </a:r>
          </a:p>
          <a:p>
            <a:endParaRPr lang="en-US" sz="1400" dirty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r>
              <a:rPr lang="ru-RU" sz="1400" dirty="0">
                <a:latin typeface="Gotham Pro" panose="02000503040000020004" pitchFamily="2" charset="0"/>
                <a:cs typeface="Gotham Pro" panose="02000503040000020004" pitchFamily="2" charset="0"/>
              </a:rPr>
              <a:t>Руководила</a:t>
            </a:r>
          </a:p>
          <a:p>
            <a:r>
              <a:rPr lang="ru-RU" sz="1400" dirty="0">
                <a:latin typeface="Gotham Pro" panose="02000503040000020004" pitchFamily="2" charset="0"/>
                <a:cs typeface="Gotham Pro" panose="02000503040000020004" pitchFamily="2" charset="0"/>
              </a:rPr>
              <a:t>картографическими</a:t>
            </a:r>
          </a:p>
          <a:p>
            <a:r>
              <a:rPr lang="ru-RU" sz="1400" dirty="0">
                <a:latin typeface="Gotham Pro" panose="02000503040000020004" pitchFamily="2" charset="0"/>
                <a:cs typeface="Gotham Pro" panose="02000503040000020004" pitchFamily="2" charset="0"/>
              </a:rPr>
              <a:t>проектами любой</a:t>
            </a:r>
          </a:p>
          <a:p>
            <a:r>
              <a:rPr lang="ru-RU" sz="1400" dirty="0">
                <a:latin typeface="Gotham Pro" panose="02000503040000020004" pitchFamily="2" charset="0"/>
                <a:cs typeface="Gotham Pro" panose="02000503040000020004" pitchFamily="2" charset="0"/>
              </a:rPr>
              <a:t>сложности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828506" y="3180983"/>
            <a:ext cx="23938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Кулешова Татьяна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819655" y="3643492"/>
            <a:ext cx="229451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Gotham Pro" panose="02000503040000020004" pitchFamily="2" charset="0"/>
                <a:cs typeface="Gotham Pro" panose="02000503040000020004" pitchFamily="2" charset="0"/>
              </a:rPr>
              <a:t>Заместитель генерального директора</a:t>
            </a:r>
          </a:p>
          <a:p>
            <a:endParaRPr lang="ru-RU" sz="1400" dirty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r>
              <a:rPr lang="ru-RU" sz="1400" dirty="0">
                <a:latin typeface="Gotham Pro" panose="02000503040000020004" pitchFamily="2" charset="0"/>
                <a:cs typeface="Gotham Pro" panose="02000503040000020004" pitchFamily="2" charset="0"/>
              </a:rPr>
              <a:t>ДЗЗ — 10+ лет</a:t>
            </a:r>
          </a:p>
          <a:p>
            <a:endParaRPr lang="ru-RU" sz="1400" dirty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r>
              <a:rPr lang="ru-RU" sz="1400" dirty="0">
                <a:latin typeface="Gotham Pro" panose="02000503040000020004" pitchFamily="2" charset="0"/>
                <a:cs typeface="Gotham Pro" panose="02000503040000020004" pitchFamily="2" charset="0"/>
              </a:rPr>
              <a:t>Банки — 15+ лет</a:t>
            </a:r>
          </a:p>
          <a:p>
            <a:endParaRPr lang="ru-RU" sz="1400" dirty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r>
              <a:rPr lang="ru-RU" sz="1400" dirty="0">
                <a:latin typeface="Gotham Pro" panose="02000503040000020004" pitchFamily="2" charset="0"/>
                <a:cs typeface="Gotham Pro" panose="02000503040000020004" pitchFamily="2" charset="0"/>
              </a:rPr>
              <a:t>Экономист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518248" y="6055077"/>
            <a:ext cx="94500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Постоянный штат </a:t>
            </a:r>
            <a:r>
              <a:rPr lang="en-US" b="1" dirty="0">
                <a:solidFill>
                  <a:srgbClr val="C0000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25</a:t>
            </a:r>
            <a:r>
              <a:rPr lang="ru-RU" b="1" dirty="0">
                <a:solidFill>
                  <a:srgbClr val="C0000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человек,</a:t>
            </a:r>
          </a:p>
          <a:p>
            <a:r>
              <a:rPr lang="ru-RU" b="1" dirty="0">
                <a:solidFill>
                  <a:srgbClr val="C0000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за 2</a:t>
            </a:r>
            <a:r>
              <a:rPr lang="en-US" b="1" dirty="0">
                <a:solidFill>
                  <a:srgbClr val="C0000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0+</a:t>
            </a:r>
            <a:r>
              <a:rPr lang="ru-RU" b="1" dirty="0">
                <a:solidFill>
                  <a:srgbClr val="C0000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лет построена сеть партнеров экспертов и внешних соисполнителей</a:t>
            </a:r>
          </a:p>
        </p:txBody>
      </p:sp>
      <p:pic>
        <p:nvPicPr>
          <p:cNvPr id="28" name="Рисунок 27" descr="Изображение выглядит как знак, оранжевый, часы&#10;&#10;Автоматически созданное описание">
            <a:extLst>
              <a:ext uri="{FF2B5EF4-FFF2-40B4-BE49-F238E27FC236}">
                <a16:creationId xmlns:a16="http://schemas.microsoft.com/office/drawing/2014/main" id="{CAC8466D-FF8B-439B-8013-16656DF5E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046" y="6141758"/>
            <a:ext cx="1991860" cy="511454"/>
          </a:xfrm>
          <a:prstGeom prst="rect">
            <a:avLst/>
          </a:prstGeom>
        </p:spPr>
      </p:pic>
      <p:sp>
        <p:nvSpPr>
          <p:cNvPr id="29" name="object 26">
            <a:extLst>
              <a:ext uri="{FF2B5EF4-FFF2-40B4-BE49-F238E27FC236}">
                <a16:creationId xmlns:a16="http://schemas.microsoft.com/office/drawing/2014/main" id="{B5108E2C-4943-4EB2-B272-7C9EEF0AB7B5}"/>
              </a:ext>
            </a:extLst>
          </p:cNvPr>
          <p:cNvSpPr/>
          <p:nvPr/>
        </p:nvSpPr>
        <p:spPr>
          <a:xfrm>
            <a:off x="485046" y="6020277"/>
            <a:ext cx="11205566" cy="121481"/>
          </a:xfrm>
          <a:custGeom>
            <a:avLst/>
            <a:gdLst/>
            <a:ahLst/>
            <a:cxnLst/>
            <a:rect l="l" t="t" r="r" b="b"/>
            <a:pathLst>
              <a:path w="17775555">
                <a:moveTo>
                  <a:pt x="0" y="0"/>
                </a:moveTo>
                <a:lnTo>
                  <a:pt x="17775479" y="0"/>
                </a:lnTo>
              </a:path>
            </a:pathLst>
          </a:custGeom>
          <a:ln w="10470">
            <a:solidFill>
              <a:srgbClr val="8B8B8B"/>
            </a:solidFill>
          </a:ln>
        </p:spPr>
        <p:txBody>
          <a:bodyPr wrap="square" lIns="0" tIns="0" rIns="0" bIns="0" rtlCol="0"/>
          <a:lstStyle/>
          <a:p>
            <a:endParaRPr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0547EF-C990-4837-F1D8-F9F7F5AFA8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3910" y="775107"/>
            <a:ext cx="2301143" cy="2301143"/>
          </a:xfrm>
          <a:prstGeom prst="rect">
            <a:avLst/>
          </a:prstGeom>
        </p:spPr>
      </p:pic>
      <p:pic>
        <p:nvPicPr>
          <p:cNvPr id="4" name="Picture 3" descr="A person with a beard&#10;&#10;Description automatically generated">
            <a:extLst>
              <a:ext uri="{FF2B5EF4-FFF2-40B4-BE49-F238E27FC236}">
                <a16:creationId xmlns:a16="http://schemas.microsoft.com/office/drawing/2014/main" id="{511F75C2-82A6-709D-9D05-CA4F55C40F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659" y="777114"/>
            <a:ext cx="2301143" cy="2301143"/>
          </a:xfrm>
          <a:prstGeom prst="rect">
            <a:avLst/>
          </a:prstGeom>
        </p:spPr>
      </p:pic>
      <p:sp>
        <p:nvSpPr>
          <p:cNvPr id="3" name="Номер слайда 1">
            <a:extLst>
              <a:ext uri="{FF2B5EF4-FFF2-40B4-BE49-F238E27FC236}">
                <a16:creationId xmlns:a16="http://schemas.microsoft.com/office/drawing/2014/main" id="{649AB629-CA92-F93C-A14E-BBD8C168247A}"/>
              </a:ext>
            </a:extLst>
          </p:cNvPr>
          <p:cNvSpPr txBox="1">
            <a:spLocks/>
          </p:cNvSpPr>
          <p:nvPr/>
        </p:nvSpPr>
        <p:spPr>
          <a:xfrm>
            <a:off x="8778241" y="6279739"/>
            <a:ext cx="2804160" cy="27699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F15528-21DE-4FAA-801E-634DDDAF4B2B}" type="slidenum">
              <a:rPr lang="ru-RU" smtClean="0"/>
              <a:pPr algn="r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606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3"/>
    </mc:Choice>
    <mc:Fallback xmlns="">
      <p:transition spd="slow" advTm="1853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Изображение выглядит как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B055D0AC-6DBA-43A1-89E4-B66773943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" y="481"/>
            <a:ext cx="12191144" cy="685751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03370" y="1865791"/>
            <a:ext cx="8338204" cy="1947935"/>
          </a:xfrm>
          <a:prstGeom prst="rect">
            <a:avLst/>
          </a:prstGeom>
        </p:spPr>
        <p:txBody>
          <a:bodyPr vert="horz" wrap="square" lIns="0" tIns="8856" rIns="0" bIns="0" rtlCol="0" anchor="t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ea typeface="+mn-lt"/>
                <a:cs typeface="Gotham Pro" panose="02000503040000020004" pitchFamily="2" charset="0"/>
                <a:sym typeface="Arial"/>
              </a:rPr>
              <a:t>Геопространственное агентство «Иннотер»</a:t>
            </a:r>
          </a:p>
          <a:p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ea typeface="+mn-lt"/>
                <a:cs typeface="Gotham Pro" panose="02000503040000020004" pitchFamily="2" charset="0"/>
                <a:sym typeface="Arial"/>
              </a:rPr>
              <a:t>Телефон: +7 (495) 245-0424</a:t>
            </a:r>
          </a:p>
          <a:p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ea typeface="+mn-lt"/>
                <a:cs typeface="Gotham Pro" panose="02000503040000020004" pitchFamily="2" charset="0"/>
                <a:sym typeface="Arial"/>
              </a:rPr>
              <a:t>Факс: +7 (495) 245-0224</a:t>
            </a:r>
          </a:p>
          <a:p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ea typeface="+mn-lt"/>
                <a:cs typeface="Gotham Pro" panose="02000503040000020004" pitchFamily="2" charset="0"/>
                <a:sym typeface="Arial"/>
              </a:rPr>
              <a:t>Москва, Каширское шоссе, д. 3, корп. 2, стр. 9,</a:t>
            </a:r>
          </a:p>
          <a:p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ea typeface="+mn-lt"/>
                <a:cs typeface="Gotham Pro" panose="02000503040000020004" pitchFamily="2" charset="0"/>
                <a:sym typeface="Arial"/>
              </a:rPr>
              <a:t>пом. 502/504, бизнес-центр «Сириус Парк»</a:t>
            </a:r>
          </a:p>
          <a:p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ea typeface="+mn-lt"/>
                <a:cs typeface="Gotham Pro" panose="02000503040000020004" pitchFamily="2" charset="0"/>
                <a:sym typeface="Arial"/>
                <a:hlinkClick r:id="rId4"/>
              </a:rPr>
              <a:t>innoter@innoter.com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ea typeface="+mn-lt"/>
                <a:cs typeface="Gotham Pro" panose="02000503040000020004" pitchFamily="2" charset="0"/>
                <a:sym typeface="Arial"/>
              </a:rPr>
              <a:t> </a:t>
            </a:r>
          </a:p>
          <a:p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ea typeface="+mn-lt"/>
                <a:cs typeface="Gotham Pro" panose="02000503040000020004" pitchFamily="2" charset="0"/>
                <a:sym typeface="Arial"/>
                <a:hlinkClick r:id="rId5"/>
              </a:rPr>
              <a:t>www.innoter.com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ea typeface="+mn-lt"/>
                <a:cs typeface="Gotham Pro" panose="02000503040000020004" pitchFamily="2" charset="0"/>
                <a:sym typeface="Arial"/>
              </a:rPr>
              <a:t>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0345F91-E1BF-42DC-80EA-2FA2A65D49C5}"/>
              </a:ext>
            </a:extLst>
          </p:cNvPr>
          <p:cNvSpPr/>
          <p:nvPr/>
        </p:nvSpPr>
        <p:spPr>
          <a:xfrm>
            <a:off x="429" y="727846"/>
            <a:ext cx="3302882" cy="8732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92"/>
            <a:endParaRPr lang="ru-RU" sz="1092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Рисунок 7" descr="Изображение выглядит как знак, оранжевый, часы&#10;&#10;Автоматически созданное описание">
            <a:extLst>
              <a:ext uri="{FF2B5EF4-FFF2-40B4-BE49-F238E27FC236}">
                <a16:creationId xmlns:a16="http://schemas.microsoft.com/office/drawing/2014/main" id="{C00AA56B-6292-4D16-AF8E-CD05CABE01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408" y="847650"/>
            <a:ext cx="2415799" cy="620310"/>
          </a:xfrm>
          <a:prstGeom prst="rect">
            <a:avLst/>
          </a:prstGeom>
        </p:spPr>
      </p:pic>
      <p:sp>
        <p:nvSpPr>
          <p:cNvPr id="10" name="Прямоугольник 6">
            <a:extLst>
              <a:ext uri="{FF2B5EF4-FFF2-40B4-BE49-F238E27FC236}">
                <a16:creationId xmlns:a16="http://schemas.microsoft.com/office/drawing/2014/main" id="{1C1B7305-5AA8-38F4-C971-52CAC9B951D8}"/>
              </a:ext>
            </a:extLst>
          </p:cNvPr>
          <p:cNvSpPr/>
          <p:nvPr/>
        </p:nvSpPr>
        <p:spPr>
          <a:xfrm>
            <a:off x="5631885" y="5250897"/>
            <a:ext cx="6577442" cy="14360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8732" b="1" dirty="0">
                <a:solidFill>
                  <a:srgbClr val="B40014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2024.09.16</a:t>
            </a:r>
          </a:p>
        </p:txBody>
      </p:sp>
      <p:sp>
        <p:nvSpPr>
          <p:cNvPr id="11" name="Прямоугольник 8">
            <a:extLst>
              <a:ext uri="{FF2B5EF4-FFF2-40B4-BE49-F238E27FC236}">
                <a16:creationId xmlns:a16="http://schemas.microsoft.com/office/drawing/2014/main" id="{17D192A1-36DF-6DDE-FD7E-FD24DA3D1E36}"/>
              </a:ext>
            </a:extLst>
          </p:cNvPr>
          <p:cNvSpPr/>
          <p:nvPr/>
        </p:nvSpPr>
        <p:spPr>
          <a:xfrm>
            <a:off x="9816218" y="6091386"/>
            <a:ext cx="1564852" cy="428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83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г. МИНСК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FD0C11-4F41-1230-2267-6DDB49C5DD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370" y="4014294"/>
            <a:ext cx="2312050" cy="2291221"/>
          </a:xfrm>
          <a:prstGeom prst="rect">
            <a:avLst/>
          </a:prstGeom>
        </p:spPr>
      </p:pic>
      <p:pic>
        <p:nvPicPr>
          <p:cNvPr id="3" name="Picture 2" descr="A person with a beard&#10;&#10;Description automatically generated">
            <a:extLst>
              <a:ext uri="{FF2B5EF4-FFF2-40B4-BE49-F238E27FC236}">
                <a16:creationId xmlns:a16="http://schemas.microsoft.com/office/drawing/2014/main" id="{C904495B-DC8E-D8FB-7B06-3E616359E1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081" y="4003388"/>
            <a:ext cx="2312050" cy="231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583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637A52F-F8B7-3143-F9F9-7352950748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713" y="902218"/>
            <a:ext cx="10852879" cy="5053563"/>
          </a:xfrm>
        </p:spPr>
        <p:txBody>
          <a:bodyPr wrap="square" lIns="0" tIns="0" rIns="0" bIns="0" anchor="t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b="1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Текущее состояние (</a:t>
            </a:r>
            <a:r>
              <a:rPr lang="en-US" sz="2000" b="1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AS</a:t>
            </a:r>
            <a:r>
              <a:rPr lang="ru-RU" sz="2000" b="1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en-US" sz="2000" b="1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IS)</a:t>
            </a:r>
            <a:r>
              <a:rPr lang="ru-RU" sz="2000" b="1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: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Россия в 2023г занимает менее </a:t>
            </a:r>
            <a:r>
              <a:rPr lang="en-US" sz="1600" dirty="0">
                <a:latin typeface="Gotham Pro" panose="02000503040000020004" pitchFamily="2" charset="0"/>
                <a:cs typeface="Gotham Pro" panose="02000503040000020004" pitchFamily="2" charset="0"/>
              </a:rPr>
              <a:t>0,2% </a:t>
            </a:r>
            <a:r>
              <a:rPr lang="en-US" sz="1600" dirty="0" err="1">
                <a:latin typeface="Gotham Pro" panose="02000503040000020004" pitchFamily="2" charset="0"/>
                <a:cs typeface="Gotham Pro" panose="02000503040000020004" pitchFamily="2" charset="0"/>
              </a:rPr>
              <a:t>мир</a:t>
            </a:r>
            <a:r>
              <a:rPr lang="ru-RU" sz="1600" dirty="0" err="1">
                <a:latin typeface="Gotham Pro" panose="02000503040000020004" pitchFamily="2" charset="0"/>
                <a:cs typeface="Gotham Pro" panose="02000503040000020004" pitchFamily="2" charset="0"/>
              </a:rPr>
              <a:t>ового</a:t>
            </a: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 рынка ДЗЗ, что ниже доли номинального </a:t>
            </a:r>
            <a:r>
              <a:rPr lang="en-US" sz="1600" dirty="0">
                <a:latin typeface="Gotham Pro" panose="02000503040000020004" pitchFamily="2" charset="0"/>
                <a:cs typeface="Gotham Pro" panose="02000503040000020004" pitchFamily="2" charset="0"/>
              </a:rPr>
              <a:t>ВВП</a:t>
            </a: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 России (</a:t>
            </a:r>
            <a:r>
              <a:rPr lang="en-US" sz="1600" dirty="0">
                <a:latin typeface="Gotham Pro" panose="02000503040000020004" pitchFamily="2" charset="0"/>
                <a:cs typeface="Gotham Pro" panose="02000503040000020004" pitchFamily="2" charset="0"/>
              </a:rPr>
              <a:t>~</a:t>
            </a: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1,8</a:t>
            </a:r>
            <a:r>
              <a:rPr lang="en-US" sz="1600" dirty="0">
                <a:latin typeface="Gotham Pro" panose="02000503040000020004" pitchFamily="2" charset="0"/>
                <a:cs typeface="Gotham Pro" panose="02000503040000020004" pitchFamily="2" charset="0"/>
              </a:rPr>
              <a:t>%</a:t>
            </a: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) и ВВП по ППС </a:t>
            </a:r>
            <a:r>
              <a:rPr lang="en-US" sz="1600" dirty="0">
                <a:latin typeface="Gotham Pro" panose="02000503040000020004" pitchFamily="2" charset="0"/>
                <a:cs typeface="Gotham Pro" panose="02000503040000020004" pitchFamily="2" charset="0"/>
              </a:rPr>
              <a:t>(~3,2%) </a:t>
            </a: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в мировой экономике и </a:t>
            </a:r>
            <a:r>
              <a:rPr lang="en-US" sz="1600" dirty="0"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ниже доли площади страны в мире </a:t>
            </a:r>
            <a:r>
              <a:rPr lang="en-US" sz="1600" dirty="0">
                <a:latin typeface="Gotham Pro" panose="02000503040000020004" pitchFamily="2" charset="0"/>
                <a:cs typeface="Gotham Pro" panose="02000503040000020004" pitchFamily="2" charset="0"/>
              </a:rPr>
              <a:t>(~13%)</a:t>
            </a:r>
            <a:endParaRPr lang="ru-RU" sz="1600" dirty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Инерционное развитие рынка за последние 10 лет не располагает к оптимизму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 err="1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Пос</a:t>
            </a:r>
            <a:r>
              <a:rPr lang="ru-RU" sz="2000" b="1" dirty="0" err="1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ледствия</a:t>
            </a:r>
            <a:r>
              <a:rPr lang="ru-RU" sz="2000" b="1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en-US" sz="2000" b="1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:</a:t>
            </a:r>
            <a:endParaRPr lang="ru-RU" sz="2000" b="1" dirty="0">
              <a:solidFill>
                <a:schemeClr val="tx2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Нет критического объёма рынка = нет сильных производителей и сервисных компаний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ДЗЗ как сквозная технология не дает должный вклад в рост производительности труда </a:t>
            </a:r>
            <a:endParaRPr lang="en-US" sz="1600" dirty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 err="1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Целе</a:t>
            </a:r>
            <a:r>
              <a:rPr lang="ru-RU" sz="2000" b="1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вой вариант (</a:t>
            </a:r>
            <a:r>
              <a:rPr lang="en-GB" sz="2000" b="1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TO BE)</a:t>
            </a:r>
            <a:r>
              <a:rPr lang="en-US" sz="2000" b="1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:</a:t>
            </a:r>
            <a:endParaRPr lang="ru-RU" sz="2000" b="1" dirty="0">
              <a:solidFill>
                <a:schemeClr val="tx2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Рост внутреннего рынка ДЗЗ в </a:t>
            </a:r>
            <a:r>
              <a:rPr lang="en-US" sz="1600" dirty="0">
                <a:latin typeface="Gotham Pro" panose="02000503040000020004" pitchFamily="2" charset="0"/>
                <a:cs typeface="Gotham Pro" panose="02000503040000020004" pitchFamily="2" charset="0"/>
              </a:rPr>
              <a:t>x10 </a:t>
            </a: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раз в деньгах, и в </a:t>
            </a:r>
            <a:r>
              <a:rPr lang="en-US" sz="1600" dirty="0">
                <a:latin typeface="Gotham Pro" panose="02000503040000020004" pitchFamily="2" charset="0"/>
                <a:cs typeface="Gotham Pro" panose="02000503040000020004" pitchFamily="2" charset="0"/>
              </a:rPr>
              <a:t>x</a:t>
            </a: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3</a:t>
            </a:r>
            <a:r>
              <a:rPr lang="en-US" sz="1600" dirty="0">
                <a:latin typeface="Gotham Pro" panose="02000503040000020004" pitchFamily="2" charset="0"/>
                <a:cs typeface="Gotham Pro" panose="02000503040000020004" pitchFamily="2" charset="0"/>
              </a:rPr>
              <a:t>0 </a:t>
            </a:r>
            <a:r>
              <a:rPr lang="en-US" sz="1600" dirty="0" err="1">
                <a:latin typeface="Gotham Pro" panose="02000503040000020004" pitchFamily="2" charset="0"/>
                <a:cs typeface="Gotham Pro" panose="02000503040000020004" pitchFamily="2" charset="0"/>
              </a:rPr>
              <a:t>в</a:t>
            </a:r>
            <a:r>
              <a:rPr lang="en-US" sz="1600" dirty="0"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объеме услуг с применением ДЗЗ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b="1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Следующий шаг (TO </a:t>
            </a:r>
            <a:r>
              <a:rPr lang="en-US" sz="2000" b="1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DO)</a:t>
            </a:r>
            <a:r>
              <a:rPr lang="ru-RU" sz="2000" b="1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buFont typeface="Wingdings" pitchFamily="2" charset="2"/>
              <a:buChar char="q"/>
            </a:pP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Создание нормативной правовой базы  </a:t>
            </a:r>
          </a:p>
        </p:txBody>
      </p:sp>
      <p:sp>
        <p:nvSpPr>
          <p:cNvPr id="11" name="object 14">
            <a:extLst>
              <a:ext uri="{FF2B5EF4-FFF2-40B4-BE49-F238E27FC236}">
                <a16:creationId xmlns:a16="http://schemas.microsoft.com/office/drawing/2014/main" id="{37052E73-8B6F-6F68-B02A-451FA59E6C18}"/>
              </a:ext>
            </a:extLst>
          </p:cNvPr>
          <p:cNvSpPr/>
          <p:nvPr/>
        </p:nvSpPr>
        <p:spPr>
          <a:xfrm>
            <a:off x="485046" y="6020276"/>
            <a:ext cx="11200130" cy="0"/>
          </a:xfrm>
          <a:custGeom>
            <a:avLst/>
            <a:gdLst/>
            <a:ahLst/>
            <a:cxnLst/>
            <a:rect l="l" t="t" r="r" b="b"/>
            <a:pathLst>
              <a:path w="11200130">
                <a:moveTo>
                  <a:pt x="0" y="0"/>
                </a:moveTo>
                <a:lnTo>
                  <a:pt x="11199804" y="0"/>
                </a:lnTo>
              </a:path>
            </a:pathLst>
          </a:custGeom>
          <a:ln w="10464">
            <a:solidFill>
              <a:srgbClr val="8B8B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5738A030-4CE6-3787-B0D4-7BC54D4554EC}"/>
              </a:ext>
            </a:extLst>
          </p:cNvPr>
          <p:cNvSpPr/>
          <p:nvPr/>
        </p:nvSpPr>
        <p:spPr>
          <a:xfrm>
            <a:off x="485051" y="6141758"/>
            <a:ext cx="1991855" cy="5114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Прямоугольник 15">
            <a:extLst>
              <a:ext uri="{FF2B5EF4-FFF2-40B4-BE49-F238E27FC236}">
                <a16:creationId xmlns:a16="http://schemas.microsoft.com/office/drawing/2014/main" id="{1154D716-ABBA-DE70-30EE-F43A831EDF0A}"/>
              </a:ext>
            </a:extLst>
          </p:cNvPr>
          <p:cNvSpPr/>
          <p:nvPr/>
        </p:nvSpPr>
        <p:spPr>
          <a:xfrm>
            <a:off x="480713" y="461268"/>
            <a:ext cx="114255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EXECUTIVE </a:t>
            </a:r>
            <a:r>
              <a:rPr lang="en-US" sz="2000" b="1" dirty="0">
                <a:solidFill>
                  <a:srgbClr val="C0000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SUMMARY</a:t>
            </a:r>
            <a:endParaRPr lang="ru-RU" sz="2000" b="1" dirty="0">
              <a:solidFill>
                <a:srgbClr val="C00000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CAA2568-C858-AC12-532F-33A860264E39}"/>
              </a:ext>
            </a:extLst>
          </p:cNvPr>
          <p:cNvSpPr txBox="1">
            <a:spLocks/>
          </p:cNvSpPr>
          <p:nvPr/>
        </p:nvSpPr>
        <p:spPr>
          <a:xfrm>
            <a:off x="8778241" y="6279739"/>
            <a:ext cx="2804160" cy="27699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F15528-21DE-4FAA-801E-634DDDAF4B2B}" type="slidenum">
              <a:rPr lang="ru-RU" smtClean="0"/>
              <a:pPr algn="r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392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8465514-436F-0537-71E9-109202EA3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713" y="1017607"/>
            <a:ext cx="10515600" cy="47745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en-GB" sz="2000" dirty="0">
                <a:latin typeface="Gotham Pro" panose="02000503040000020004" pitchFamily="2" charset="0"/>
                <a:cs typeface="Gotham Pro" panose="02000503040000020004" pitchFamily="2" charset="0"/>
              </a:rPr>
              <a:t>EXECUTIVE SUMMARY</a:t>
            </a:r>
            <a:r>
              <a:rPr lang="ru-RU" sz="2000" dirty="0"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en-US" sz="2000" dirty="0">
                <a:latin typeface="Gotham Pro" panose="02000503040000020004" pitchFamily="2" charset="0"/>
                <a:cs typeface="Gotham Pro" panose="02000503040000020004" pitchFamily="2" charset="0"/>
              </a:rPr>
              <a:t>: 1</a:t>
            </a:r>
            <a:endParaRPr lang="en-RU" sz="2000" dirty="0">
              <a:highlight>
                <a:srgbClr val="FF00FF"/>
              </a:highlight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ru-RU" sz="2000" dirty="0">
                <a:latin typeface="Gotham Pro" panose="02000503040000020004" pitchFamily="2" charset="0"/>
                <a:ea typeface="+mn-lt"/>
                <a:cs typeface="Gotham Pro" panose="02000503040000020004" pitchFamily="2" charset="0"/>
              </a:rPr>
              <a:t>ТЕКУЩАЯ СИТУАЦИЯ </a:t>
            </a:r>
            <a:r>
              <a:rPr lang="en-US" sz="2000" dirty="0">
                <a:latin typeface="Gotham Pro" panose="02000503040000020004" pitchFamily="2" charset="0"/>
                <a:ea typeface="+mn-lt"/>
                <a:cs typeface="Gotham Pro" panose="02000503040000020004" pitchFamily="2" charset="0"/>
              </a:rPr>
              <a:t>(AS IS)  : </a:t>
            </a:r>
            <a:r>
              <a:rPr lang="ru-RU" sz="2000" dirty="0">
                <a:latin typeface="Gotham Pro" panose="02000503040000020004" pitchFamily="2" charset="0"/>
                <a:ea typeface="+mn-lt"/>
                <a:cs typeface="Gotham Pro" panose="02000503040000020004" pitchFamily="2" charset="0"/>
              </a:rPr>
              <a:t>4</a:t>
            </a:r>
            <a:endParaRPr lang="ru-RU" sz="2000" dirty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ru-RU" sz="2000" dirty="0">
                <a:latin typeface="Gotham Pro" panose="02000503040000020004" pitchFamily="2" charset="0"/>
                <a:cs typeface="Gotham Pro" panose="02000503040000020004" pitchFamily="2" charset="0"/>
              </a:rPr>
              <a:t>ЦЕЛЕВАЯ СИТУАЦИЯ (TO </a:t>
            </a:r>
            <a:r>
              <a:rPr lang="en-US" sz="2000" dirty="0">
                <a:latin typeface="Gotham Pro" panose="02000503040000020004" pitchFamily="2" charset="0"/>
                <a:cs typeface="Gotham Pro" panose="02000503040000020004" pitchFamily="2" charset="0"/>
              </a:rPr>
              <a:t>BE) : 1</a:t>
            </a:r>
            <a:endParaRPr lang="ru-RU" sz="2000" dirty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latin typeface="Gotham Pro" panose="02000503040000020004" pitchFamily="2" charset="0"/>
                <a:cs typeface="Gotham Pro" panose="02000503040000020004" pitchFamily="2" charset="0"/>
              </a:rPr>
              <a:t>ЧТО</a:t>
            </a:r>
            <a:r>
              <a:rPr lang="ru-RU" sz="2000" dirty="0">
                <a:latin typeface="Gotham Pro" panose="02000503040000020004" pitchFamily="2" charset="0"/>
                <a:cs typeface="Gotham Pro" panose="02000503040000020004" pitchFamily="2" charset="0"/>
              </a:rPr>
              <a:t> ДЕЛАТЬ </a:t>
            </a:r>
            <a:r>
              <a:rPr lang="en-US" sz="2000" dirty="0">
                <a:latin typeface="Gotham Pro" panose="02000503040000020004" pitchFamily="2" charset="0"/>
                <a:cs typeface="Gotham Pro" panose="02000503040000020004" pitchFamily="2" charset="0"/>
              </a:rPr>
              <a:t>(TO DO) : 2</a:t>
            </a:r>
            <a:endParaRPr lang="ru-RU" sz="2000" dirty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ru-RU" sz="2000" dirty="0">
                <a:latin typeface="Gotham Pro" panose="02000503040000020004" pitchFamily="2" charset="0"/>
                <a:cs typeface="Gotham Pro" panose="02000503040000020004" pitchFamily="2" charset="0"/>
              </a:rPr>
              <a:t>СРОКИ И КЛЮЧЕВЫЕ ФАКТОРЫ УСПЕХА</a:t>
            </a:r>
            <a:r>
              <a:rPr lang="en-US" sz="2000" dirty="0">
                <a:latin typeface="Gotham Pro" panose="02000503040000020004" pitchFamily="2" charset="0"/>
                <a:cs typeface="Gotham Pro" panose="02000503040000020004" pitchFamily="2" charset="0"/>
              </a:rPr>
              <a:t> : 1</a:t>
            </a:r>
            <a:endParaRPr lang="ru-RU" sz="2000" dirty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ru-RU" sz="2000" dirty="0">
                <a:latin typeface="Gotham Pro" panose="02000503040000020004" pitchFamily="2" charset="0"/>
                <a:cs typeface="Gotham Pro" panose="02000503040000020004" pitchFamily="2" charset="0"/>
              </a:rPr>
              <a:t>ПОЧЕМУ МЫ УВЕРЕНЫ В ПРАВОТЕ ПРЕДЛАГАЕМОГО ШАГА : 1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ru-RU" sz="2000" dirty="0">
                <a:latin typeface="Gotham Pro" panose="02000503040000020004" pitchFamily="2" charset="0"/>
                <a:cs typeface="Gotham Pro" panose="02000503040000020004" pitchFamily="2" charset="0"/>
              </a:rPr>
              <a:t>ПЛАН НА СЛЕДУЮЩИЕ ДВА МЕСЯЦА : 1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ru-RU" sz="2000" dirty="0">
                <a:latin typeface="Gotham Pro" panose="02000503040000020004" pitchFamily="2" charset="0"/>
                <a:cs typeface="Gotham Pro" panose="02000503040000020004" pitchFamily="2" charset="0"/>
              </a:rPr>
              <a:t>СЛЕДУЮЩИЙ ШАГ: 1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ru-RU" sz="2000" dirty="0">
                <a:latin typeface="Gotham Pro" panose="02000503040000020004" pitchFamily="2" charset="0"/>
                <a:cs typeface="Gotham Pro" panose="02000503040000020004" pitchFamily="2" charset="0"/>
              </a:rPr>
              <a:t>ОБ ГЕО ИННОТЕР : 1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ru-RU" sz="2000" dirty="0">
                <a:latin typeface="Gotham Pro" panose="02000503040000020004" pitchFamily="2" charset="0"/>
                <a:cs typeface="Gotham Pro" panose="02000503040000020004" pitchFamily="2" charset="0"/>
              </a:rPr>
              <a:t>КОМАНДА : 1</a:t>
            </a:r>
            <a:endParaRPr lang="en-RU" sz="2000" dirty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0" algn="l" rtl="0" eaLnBrk="1" fontAlgn="b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ru-RU" sz="2000" i="0" u="none" strike="noStrike" dirty="0">
              <a:effectLst/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7E72C7F8-EF86-0542-AE10-D307B032112A}"/>
              </a:ext>
            </a:extLst>
          </p:cNvPr>
          <p:cNvSpPr/>
          <p:nvPr/>
        </p:nvSpPr>
        <p:spPr>
          <a:xfrm>
            <a:off x="485046" y="6020276"/>
            <a:ext cx="11200130" cy="0"/>
          </a:xfrm>
          <a:custGeom>
            <a:avLst/>
            <a:gdLst/>
            <a:ahLst/>
            <a:cxnLst/>
            <a:rect l="l" t="t" r="r" b="b"/>
            <a:pathLst>
              <a:path w="11200130">
                <a:moveTo>
                  <a:pt x="0" y="0"/>
                </a:moveTo>
                <a:lnTo>
                  <a:pt x="11199804" y="0"/>
                </a:lnTo>
              </a:path>
            </a:pathLst>
          </a:custGeom>
          <a:ln w="10464">
            <a:solidFill>
              <a:srgbClr val="8B8B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258D008C-B58A-D9E7-9EC5-E742662D873C}"/>
              </a:ext>
            </a:extLst>
          </p:cNvPr>
          <p:cNvSpPr/>
          <p:nvPr/>
        </p:nvSpPr>
        <p:spPr>
          <a:xfrm>
            <a:off x="485051" y="6141758"/>
            <a:ext cx="1991855" cy="5114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Прямоугольник 15">
            <a:extLst>
              <a:ext uri="{FF2B5EF4-FFF2-40B4-BE49-F238E27FC236}">
                <a16:creationId xmlns:a16="http://schemas.microsoft.com/office/drawing/2014/main" id="{F3BF2DC6-D29B-BB9A-367E-058D6BD91E11}"/>
              </a:ext>
            </a:extLst>
          </p:cNvPr>
          <p:cNvSpPr/>
          <p:nvPr/>
        </p:nvSpPr>
        <p:spPr>
          <a:xfrm>
            <a:off x="480713" y="461268"/>
            <a:ext cx="114255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ОГЛАВЛЕНИЕ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A021CE5-35A3-5CCE-219F-D0F9A384FA6D}"/>
              </a:ext>
            </a:extLst>
          </p:cNvPr>
          <p:cNvSpPr txBox="1">
            <a:spLocks/>
          </p:cNvSpPr>
          <p:nvPr/>
        </p:nvSpPr>
        <p:spPr>
          <a:xfrm>
            <a:off x="8778241" y="6279739"/>
            <a:ext cx="2804160" cy="27699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F15528-21DE-4FAA-801E-634DDDAF4B2B}" type="slidenum">
              <a:rPr lang="ru-RU" smtClean="0"/>
              <a:pPr algn="r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25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18CF36-5D3C-2D61-9163-33E8F051C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251BCC5-CE2B-EF29-A8D8-446005E6BE8D}"/>
              </a:ext>
            </a:extLst>
          </p:cNvPr>
          <p:cNvSpPr/>
          <p:nvPr/>
        </p:nvSpPr>
        <p:spPr>
          <a:xfrm>
            <a:off x="480713" y="461268"/>
            <a:ext cx="114255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ТЕКУЩАЯ СИТУАЦИЯ </a:t>
            </a:r>
            <a:r>
              <a:rPr lang="en-US" sz="2000" b="1" dirty="0">
                <a:solidFill>
                  <a:srgbClr val="C0000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(AS IS): </a:t>
            </a:r>
            <a:r>
              <a:rPr lang="ru-RU" sz="2000" b="1" dirty="0">
                <a:solidFill>
                  <a:srgbClr val="C0000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СТРУКТУРА РЫНКА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3F569D8-F7E4-2E91-6ECE-AD4DF1A46325}"/>
              </a:ext>
            </a:extLst>
          </p:cNvPr>
          <p:cNvSpPr/>
          <p:nvPr/>
        </p:nvSpPr>
        <p:spPr>
          <a:xfrm>
            <a:off x="480713" y="1372368"/>
            <a:ext cx="10980080" cy="4177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ДЗЗ не является системной составляющей</a:t>
            </a:r>
            <a:r>
              <a:rPr lang="en-US" sz="1600" dirty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sz="1600" dirty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экономики России, опирающейся </a:t>
            </a:r>
            <a:br>
              <a:rPr lang="en-US" sz="1600" dirty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sz="1600" dirty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на геопространственную основу современных</a:t>
            </a:r>
            <a:r>
              <a:rPr lang="en-US" sz="1600" dirty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sz="1600" dirty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технологий. </a:t>
            </a:r>
            <a:endParaRPr lang="en-US" sz="1600" dirty="0">
              <a:effectLst/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Пока коммерческой составляющей нет места, не в правовом, не в денежном</a:t>
            </a:r>
            <a:r>
              <a:rPr lang="en-US" sz="1600" dirty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sz="1600" dirty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выражении.</a:t>
            </a:r>
            <a:endParaRPr lang="en-US" sz="1600" dirty="0">
              <a:effectLst/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Фрагментарные моменты рынка ДЗЗ не привели к созданию ключевых</a:t>
            </a:r>
            <a:r>
              <a:rPr lang="en-US" sz="1600" dirty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sz="1600" dirty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региональных </a:t>
            </a:r>
            <a:br>
              <a:rPr lang="en-US" sz="1600" dirty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sz="1600" dirty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и государственных управляющих решений по основным бедам России,</a:t>
            </a:r>
            <a:r>
              <a:rPr lang="en-US" sz="1600" dirty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sz="1600" dirty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прежде всего, оборона, пожары, наводнения, дороги и т.д. </a:t>
            </a:r>
            <a:endParaRPr lang="en-US" sz="1600" dirty="0">
              <a:effectLst/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Государство принципиально</a:t>
            </a:r>
            <a:r>
              <a:rPr lang="en-US" sz="1600" dirty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sz="1600" dirty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не вкладывается в индикационные показатели ДЗЗ, осуществляющие мониторинг по</a:t>
            </a:r>
            <a:r>
              <a:rPr lang="en-US" sz="1600" dirty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sz="1600" dirty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ежегодным угрозам экономики.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Сегодня ДЗЗ - рынок, как «Система экономики», это и космос, и БПЛА, и поле, в</a:t>
            </a:r>
            <a:r>
              <a:rPr lang="en-US" sz="1600" dirty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sz="1600" dirty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совокупности. </a:t>
            </a:r>
            <a:br>
              <a:rPr lang="en-US" sz="1600" dirty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sz="1600" dirty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От подготовки кадров до специалистов по ИИ и выдачи востребованных</a:t>
            </a:r>
            <a:r>
              <a:rPr lang="en-US" sz="1600" dirty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sz="1600" dirty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продуктов на внутреннем рынке. </a:t>
            </a:r>
            <a:endParaRPr lang="en-US" sz="1600" dirty="0">
              <a:effectLst/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До сих пор не созданы структурные подразделения ДЗЗ</a:t>
            </a:r>
            <a:r>
              <a:rPr lang="en-US" sz="1600" dirty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sz="1600" dirty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в Правительстве РФ. </a:t>
            </a:r>
            <a:endParaRPr lang="en-US" sz="1600" dirty="0">
              <a:effectLst/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Мы узко рассматривает рынок</a:t>
            </a:r>
            <a:r>
              <a:rPr lang="en-US" sz="1600" dirty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sz="1600" dirty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ДЗЗ, как только космическую составляющую, а в мире это не так.</a:t>
            </a:r>
          </a:p>
        </p:txBody>
      </p:sp>
      <p:pic>
        <p:nvPicPr>
          <p:cNvPr id="23" name="Рисунок 22" descr="Изображение выглядит как знак, оранжевый, часы&#10;&#10;Автоматически созданное описание">
            <a:extLst>
              <a:ext uri="{FF2B5EF4-FFF2-40B4-BE49-F238E27FC236}">
                <a16:creationId xmlns:a16="http://schemas.microsoft.com/office/drawing/2014/main" id="{E62D4228-A1CD-5667-4CF2-D9DBAE4F4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046" y="6141758"/>
            <a:ext cx="1991860" cy="511454"/>
          </a:xfrm>
          <a:prstGeom prst="rect">
            <a:avLst/>
          </a:prstGeom>
        </p:spPr>
      </p:pic>
      <p:sp>
        <p:nvSpPr>
          <p:cNvPr id="24" name="object 26">
            <a:extLst>
              <a:ext uri="{FF2B5EF4-FFF2-40B4-BE49-F238E27FC236}">
                <a16:creationId xmlns:a16="http://schemas.microsoft.com/office/drawing/2014/main" id="{30A1960B-7488-D3FE-E861-802405C3A30D}"/>
              </a:ext>
            </a:extLst>
          </p:cNvPr>
          <p:cNvSpPr/>
          <p:nvPr/>
        </p:nvSpPr>
        <p:spPr>
          <a:xfrm>
            <a:off x="485046" y="6020277"/>
            <a:ext cx="11205566" cy="121481"/>
          </a:xfrm>
          <a:custGeom>
            <a:avLst/>
            <a:gdLst/>
            <a:ahLst/>
            <a:cxnLst/>
            <a:rect l="l" t="t" r="r" b="b"/>
            <a:pathLst>
              <a:path w="17775555">
                <a:moveTo>
                  <a:pt x="0" y="0"/>
                </a:moveTo>
                <a:lnTo>
                  <a:pt x="17775479" y="0"/>
                </a:lnTo>
              </a:path>
            </a:pathLst>
          </a:custGeom>
          <a:ln w="10470">
            <a:solidFill>
              <a:srgbClr val="8B8B8B"/>
            </a:solidFill>
          </a:ln>
        </p:spPr>
        <p:txBody>
          <a:bodyPr wrap="square" lIns="0" tIns="0" rIns="0" bIns="0" rtlCol="0"/>
          <a:lstStyle/>
          <a:p>
            <a:endParaRPr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25" name="Номер слайда 1">
            <a:extLst>
              <a:ext uri="{FF2B5EF4-FFF2-40B4-BE49-F238E27FC236}">
                <a16:creationId xmlns:a16="http://schemas.microsoft.com/office/drawing/2014/main" id="{5A0D1530-B4B9-DBD9-96EE-A4E5FFE89AF6}"/>
              </a:ext>
            </a:extLst>
          </p:cNvPr>
          <p:cNvSpPr txBox="1">
            <a:spLocks/>
          </p:cNvSpPr>
          <p:nvPr/>
        </p:nvSpPr>
        <p:spPr>
          <a:xfrm>
            <a:off x="8778241" y="6279739"/>
            <a:ext cx="2804160" cy="27699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F15528-21DE-4FAA-801E-634DDDAF4B2B}" type="slidenum">
              <a:rPr lang="ru-RU" smtClean="0"/>
              <a:pPr algn="r"/>
              <a:t>4</a:t>
            </a:fld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24072F-BCA0-C230-3913-EAE61777BA1E}"/>
              </a:ext>
            </a:extLst>
          </p:cNvPr>
          <p:cNvSpPr txBox="1"/>
          <p:nvPr/>
        </p:nvSpPr>
        <p:spPr>
          <a:xfrm>
            <a:off x="2560343" y="6081017"/>
            <a:ext cx="7856323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b="1" dirty="0">
                <a:solidFill>
                  <a:srgbClr val="C10000"/>
                </a:solidFill>
                <a:latin typeface="GothamPro-Bold"/>
              </a:rPr>
              <a:t>Россия в 202</a:t>
            </a:r>
            <a:r>
              <a:rPr lang="en-US" b="1" dirty="0">
                <a:solidFill>
                  <a:srgbClr val="C10000"/>
                </a:solidFill>
                <a:latin typeface="GothamPro-Bold"/>
              </a:rPr>
              <a:t>3</a:t>
            </a:r>
            <a:r>
              <a:rPr lang="ru-RU" b="1" dirty="0">
                <a:solidFill>
                  <a:srgbClr val="C10000"/>
                </a:solidFill>
                <a:latin typeface="GothamPro-Bold"/>
              </a:rPr>
              <a:t>г занимает менее 0,2 % на мировом рынке ДЗЗ. Мы не входим в 10</a:t>
            </a:r>
            <a:r>
              <a:rPr lang="en-US" b="1" dirty="0">
                <a:solidFill>
                  <a:srgbClr val="C10000"/>
                </a:solidFill>
                <a:latin typeface="GothamPro-Bold"/>
              </a:rPr>
              <a:t> </a:t>
            </a:r>
            <a:r>
              <a:rPr lang="ru-RU" b="1" dirty="0">
                <a:solidFill>
                  <a:srgbClr val="C10000"/>
                </a:solidFill>
                <a:latin typeface="GothamPro-Bold"/>
              </a:rPr>
              <a:t>стран, развивающие ДЗЗ.</a:t>
            </a:r>
          </a:p>
        </p:txBody>
      </p:sp>
    </p:spTree>
    <p:extLst>
      <p:ext uri="{BB962C8B-B14F-4D97-AF65-F5344CB8AC3E}">
        <p14:creationId xmlns:p14="http://schemas.microsoft.com/office/powerpoint/2010/main" val="192291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1"/>
    </mc:Choice>
    <mc:Fallback xmlns="">
      <p:transition spd="slow" advTm="500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1A3F77-2660-25F8-32B9-AD39854F9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5F92C23-304D-F4A5-4610-CC48F337B9F5}"/>
              </a:ext>
            </a:extLst>
          </p:cNvPr>
          <p:cNvSpPr/>
          <p:nvPr/>
        </p:nvSpPr>
        <p:spPr>
          <a:xfrm>
            <a:off x="480713" y="461268"/>
            <a:ext cx="114255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ТЕКУЩАЯ СИТУАЦИЯ </a:t>
            </a:r>
            <a:r>
              <a:rPr lang="en-US" sz="2000" b="1" dirty="0">
                <a:solidFill>
                  <a:srgbClr val="C0000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(AS IS): </a:t>
            </a:r>
            <a:r>
              <a:rPr lang="ru-RU" sz="2000" b="1" dirty="0">
                <a:solidFill>
                  <a:srgbClr val="C0000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ГЛАВНЫЕ ЗАКАЗЧИКИ И БЮДЖЕТЫ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5579A67-3472-8861-5E29-E00A41139EF0}"/>
              </a:ext>
            </a:extLst>
          </p:cNvPr>
          <p:cNvSpPr/>
          <p:nvPr/>
        </p:nvSpPr>
        <p:spPr>
          <a:xfrm>
            <a:off x="480714" y="1360793"/>
            <a:ext cx="10980080" cy="4277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1600" dirty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В России заказчик Государство. Иллюзий не должно быть. </a:t>
            </a:r>
            <a:endParaRPr lang="en-US" sz="1600" dirty="0">
              <a:effectLst/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algn="just">
              <a:lnSpc>
                <a:spcPct val="114000"/>
              </a:lnSpc>
            </a:pPr>
            <a:endParaRPr lang="en-US" sz="1600" dirty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algn="just">
              <a:lnSpc>
                <a:spcPct val="114000"/>
              </a:lnSpc>
            </a:pPr>
            <a:r>
              <a:rPr lang="ru-RU" sz="1600" dirty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Но в мире известно более 250</a:t>
            </a:r>
            <a:r>
              <a:rPr lang="en-US" sz="1600" dirty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sz="1600" dirty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направлений государственных и коммерческих отраслей, использующих ДЗЗ, как</a:t>
            </a:r>
            <a:r>
              <a:rPr lang="en-US" sz="1600" dirty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sz="1600" dirty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инструмент обеспечения, развития, мониторинга, исследования, контроля </a:t>
            </a:r>
            <a:br>
              <a:rPr lang="ru-RU" sz="1600" dirty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sz="1600" dirty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и принятия</a:t>
            </a:r>
            <a:r>
              <a:rPr lang="en-US" sz="1600" dirty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sz="1600" dirty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решения. </a:t>
            </a:r>
            <a:endParaRPr lang="en-US" sz="1600" dirty="0">
              <a:effectLst/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algn="just">
              <a:lnSpc>
                <a:spcPct val="114000"/>
              </a:lnSpc>
            </a:pPr>
            <a:endParaRPr lang="en-US" sz="1600" dirty="0">
              <a:effectLst/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algn="just">
              <a:lnSpc>
                <a:spcPct val="114000"/>
              </a:lnSpc>
            </a:pPr>
            <a:r>
              <a:rPr lang="ru-RU" sz="1600" dirty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Самый весомый рыночный вклад мирового ДЗЗ принадлежит оборонным</a:t>
            </a:r>
            <a:r>
              <a:rPr lang="en-US" sz="1600" dirty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sz="1600" dirty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ведомствам.</a:t>
            </a:r>
            <a:endParaRPr lang="en-US" sz="1600" dirty="0">
              <a:effectLst/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algn="just">
              <a:lnSpc>
                <a:spcPct val="114000"/>
              </a:lnSpc>
            </a:pPr>
            <a:endParaRPr lang="ru-RU" sz="1600" dirty="0">
              <a:effectLst/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algn="just">
              <a:lnSpc>
                <a:spcPct val="114000"/>
              </a:lnSpc>
            </a:pPr>
            <a:r>
              <a:rPr lang="ru-RU" sz="1600" dirty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ФЦП по ДЗЗ в России нет. Фрагментарно присутствуют нормативные правовые акты и</a:t>
            </a:r>
            <a:r>
              <a:rPr lang="en-US" sz="1600" dirty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sz="1600" dirty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нормативно технические документы, отдельные проекты и программы, которые</a:t>
            </a:r>
            <a:r>
              <a:rPr lang="en-US" sz="1600" dirty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sz="1600" dirty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зачастую по своим техническим выходным данным становятся неактуальными в</a:t>
            </a:r>
            <a:r>
              <a:rPr lang="en-US" sz="1600" dirty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sz="1600" dirty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сравнение с мировыми достижениями на момент реализации в железе (например, проект</a:t>
            </a:r>
            <a:r>
              <a:rPr lang="en-US" sz="1600" dirty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sz="1600" dirty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«Сфера», проект «Грифон»).</a:t>
            </a:r>
            <a:endParaRPr lang="en-US" sz="1600" dirty="0">
              <a:effectLst/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algn="just">
              <a:lnSpc>
                <a:spcPct val="114000"/>
              </a:lnSpc>
            </a:pPr>
            <a:endParaRPr lang="ru-RU" sz="1600" dirty="0">
              <a:effectLst/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algn="just">
              <a:lnSpc>
                <a:spcPct val="114000"/>
              </a:lnSpc>
            </a:pPr>
            <a:r>
              <a:rPr lang="ru-RU" sz="1600" dirty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Программа «Цифровая Земля» и т п - по сути перераспределение средств внутри</a:t>
            </a:r>
          </a:p>
          <a:p>
            <a:pPr algn="just">
              <a:lnSpc>
                <a:spcPct val="114000"/>
              </a:lnSpc>
            </a:pPr>
            <a:r>
              <a:rPr lang="ru-RU" sz="1600" dirty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Роскосмос, до рынка данные бюджеты не доходят.</a:t>
            </a:r>
          </a:p>
        </p:txBody>
      </p:sp>
      <p:pic>
        <p:nvPicPr>
          <p:cNvPr id="23" name="Рисунок 22" descr="Изображение выглядит как знак, оранжевый, часы&#10;&#10;Автоматически созданное описание">
            <a:extLst>
              <a:ext uri="{FF2B5EF4-FFF2-40B4-BE49-F238E27FC236}">
                <a16:creationId xmlns:a16="http://schemas.microsoft.com/office/drawing/2014/main" id="{2C84DF99-50C4-2718-2D72-BE6253DB1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46" y="6141758"/>
            <a:ext cx="1991860" cy="511454"/>
          </a:xfrm>
          <a:prstGeom prst="rect">
            <a:avLst/>
          </a:prstGeom>
        </p:spPr>
      </p:pic>
      <p:sp>
        <p:nvSpPr>
          <p:cNvPr id="24" name="object 26">
            <a:extLst>
              <a:ext uri="{FF2B5EF4-FFF2-40B4-BE49-F238E27FC236}">
                <a16:creationId xmlns:a16="http://schemas.microsoft.com/office/drawing/2014/main" id="{55D2E49D-CF28-C22C-F24C-8EC1AF412596}"/>
              </a:ext>
            </a:extLst>
          </p:cNvPr>
          <p:cNvSpPr/>
          <p:nvPr/>
        </p:nvSpPr>
        <p:spPr>
          <a:xfrm>
            <a:off x="485046" y="6020277"/>
            <a:ext cx="11205566" cy="121481"/>
          </a:xfrm>
          <a:custGeom>
            <a:avLst/>
            <a:gdLst/>
            <a:ahLst/>
            <a:cxnLst/>
            <a:rect l="l" t="t" r="r" b="b"/>
            <a:pathLst>
              <a:path w="17775555">
                <a:moveTo>
                  <a:pt x="0" y="0"/>
                </a:moveTo>
                <a:lnTo>
                  <a:pt x="17775479" y="0"/>
                </a:lnTo>
              </a:path>
            </a:pathLst>
          </a:custGeom>
          <a:ln w="10470">
            <a:solidFill>
              <a:srgbClr val="8B8B8B"/>
            </a:solidFill>
          </a:ln>
        </p:spPr>
        <p:txBody>
          <a:bodyPr wrap="square" lIns="0" tIns="0" rIns="0" bIns="0" rtlCol="0"/>
          <a:lstStyle/>
          <a:p>
            <a:endParaRPr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25" name="Номер слайда 1">
            <a:extLst>
              <a:ext uri="{FF2B5EF4-FFF2-40B4-BE49-F238E27FC236}">
                <a16:creationId xmlns:a16="http://schemas.microsoft.com/office/drawing/2014/main" id="{06529AAE-A60A-1B3D-75D6-C005EC9B70A1}"/>
              </a:ext>
            </a:extLst>
          </p:cNvPr>
          <p:cNvSpPr txBox="1">
            <a:spLocks/>
          </p:cNvSpPr>
          <p:nvPr/>
        </p:nvSpPr>
        <p:spPr>
          <a:xfrm>
            <a:off x="8778241" y="6279739"/>
            <a:ext cx="2804160" cy="27699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F15528-21DE-4FAA-801E-634DDDAF4B2B}" type="slidenum">
              <a:rPr lang="ru-RU" smtClean="0"/>
              <a:pPr algn="r"/>
              <a:t>5</a:t>
            </a:fld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B2FCDA-10FC-1CE1-0D5F-BDAE90183CB1}"/>
              </a:ext>
            </a:extLst>
          </p:cNvPr>
          <p:cNvSpPr txBox="1"/>
          <p:nvPr/>
        </p:nvSpPr>
        <p:spPr>
          <a:xfrm>
            <a:off x="2581155" y="6081017"/>
            <a:ext cx="9001246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b="1" dirty="0" err="1">
                <a:solidFill>
                  <a:srgbClr val="C10000"/>
                </a:solidFill>
                <a:latin typeface="GothamPro-Bold"/>
              </a:rPr>
              <a:t>Р</a:t>
            </a:r>
            <a:r>
              <a:rPr lang="ru-RU" b="1" dirty="0" err="1">
                <a:solidFill>
                  <a:srgbClr val="C10000"/>
                </a:solidFill>
                <a:latin typeface="GothamPro-Bold"/>
              </a:rPr>
              <a:t>ын</a:t>
            </a:r>
            <a:r>
              <a:rPr lang="en-US" b="1" dirty="0" err="1">
                <a:solidFill>
                  <a:srgbClr val="C10000"/>
                </a:solidFill>
                <a:latin typeface="GothamPro-Bold"/>
              </a:rPr>
              <a:t>ок</a:t>
            </a:r>
            <a:r>
              <a:rPr lang="ru-RU" b="1" dirty="0">
                <a:solidFill>
                  <a:srgbClr val="C10000"/>
                </a:solidFill>
                <a:latin typeface="GothamPro-Bold"/>
              </a:rPr>
              <a:t> не достигнет минимального критического размера без принуди-тельного роста объема расходов на ДЗЗ со стороны </a:t>
            </a:r>
            <a:r>
              <a:rPr lang="ru-RU" b="1" dirty="0" err="1">
                <a:solidFill>
                  <a:srgbClr val="C10000"/>
                </a:solidFill>
                <a:latin typeface="GothamPro-Bold"/>
              </a:rPr>
              <a:t>Госудаства</a:t>
            </a:r>
            <a:r>
              <a:rPr lang="ru-RU" b="1" dirty="0">
                <a:solidFill>
                  <a:srgbClr val="C10000"/>
                </a:solidFill>
                <a:latin typeface="GothamPro-Bol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881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1"/>
    </mc:Choice>
    <mc:Fallback xmlns="">
      <p:transition spd="slow" advTm="500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07754-CCC3-B22F-AF28-688EF8B7A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6D05BF4-DB53-2116-D924-404F0EF25FBF}"/>
              </a:ext>
            </a:extLst>
          </p:cNvPr>
          <p:cNvSpPr/>
          <p:nvPr/>
        </p:nvSpPr>
        <p:spPr>
          <a:xfrm>
            <a:off x="480713" y="461268"/>
            <a:ext cx="114255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ТЕКУЩАЯ СИТУАЦИЯ </a:t>
            </a:r>
            <a:r>
              <a:rPr lang="en-US" sz="2000" b="1" dirty="0">
                <a:solidFill>
                  <a:srgbClr val="C0000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(AS IS)</a:t>
            </a:r>
            <a:r>
              <a:rPr lang="ru-RU" sz="2000" b="1" dirty="0">
                <a:solidFill>
                  <a:srgbClr val="C0000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: ПРЕПЯТСТВИЯ УВЕЛИЧЕНИЮ ОБЪЕМ</a:t>
            </a:r>
            <a:r>
              <a:rPr lang="en-US" sz="2000" b="1" dirty="0" err="1">
                <a:solidFill>
                  <a:srgbClr val="C0000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А</a:t>
            </a:r>
            <a:r>
              <a:rPr lang="ru-RU" sz="2000" b="1" dirty="0">
                <a:solidFill>
                  <a:srgbClr val="C0000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РЫНКА ДЗЗ</a:t>
            </a:r>
            <a:endParaRPr lang="en-US" sz="2000" b="1" dirty="0">
              <a:solidFill>
                <a:srgbClr val="C00000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91FABCE-DFB3-280B-2AF4-A51A0A6D10EE}"/>
              </a:ext>
            </a:extLst>
          </p:cNvPr>
          <p:cNvSpPr/>
          <p:nvPr/>
        </p:nvSpPr>
        <p:spPr>
          <a:xfrm>
            <a:off x="480714" y="1360793"/>
            <a:ext cx="10980080" cy="4150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Архаичность законодательства (применение методов ДЗЗ не снимает обязательств по выполнению комплекса работ обычным полевыми методами – нет экономии, работы дублируются, коррупционная составляющая – стоимость работ с применением ДЗЗ зачастую кратно меньше привычных методов работ).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Отсутствие нормативных требований по обязательному использованию ДЗЗ в сфере  государственного управления и контрольно-надзорной деятельности (например, получение государственных субсидий только через верификацию ДЗЗ, обязательный мониторинг природных ресурсов, обязательный мониторинг целевого использования кредита (строительство инфраструктуры) и т п). ведет к крайне ограниченному бюджетированию со стороны потенциальных государственных и</a:t>
            </a:r>
            <a:r>
              <a:rPr lang="en-US" sz="1600" dirty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sz="1600" dirty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муниципальных заказчиков.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Помимо недостатка спутников ДЗЗ и слабого уровня развития авиационной и наземной</a:t>
            </a:r>
            <a:r>
              <a:rPr lang="en-US" sz="1600" dirty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sz="1600" dirty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 инфраструктуры, становление российского рынка сдерживается множеством проблем в</a:t>
            </a:r>
            <a:r>
              <a:rPr lang="en-US" sz="1600" dirty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sz="1600" dirty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сфере правового регулирования деятельности операторов отрасли. Одним из таких</a:t>
            </a:r>
            <a:r>
              <a:rPr lang="en-US" sz="1600" dirty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sz="1600" dirty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сложных регуляторных проблем стал вопрос о продаже данных ДЗЗ Роскосмосом.</a:t>
            </a:r>
          </a:p>
        </p:txBody>
      </p:sp>
      <p:pic>
        <p:nvPicPr>
          <p:cNvPr id="23" name="Рисунок 22" descr="Изображение выглядит как знак, оранжевый, часы&#10;&#10;Автоматически созданное описание">
            <a:extLst>
              <a:ext uri="{FF2B5EF4-FFF2-40B4-BE49-F238E27FC236}">
                <a16:creationId xmlns:a16="http://schemas.microsoft.com/office/drawing/2014/main" id="{CD3A3BF2-BE6A-C2F3-A291-A1C813B04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046" y="6141758"/>
            <a:ext cx="1991860" cy="511454"/>
          </a:xfrm>
          <a:prstGeom prst="rect">
            <a:avLst/>
          </a:prstGeom>
        </p:spPr>
      </p:pic>
      <p:sp>
        <p:nvSpPr>
          <p:cNvPr id="24" name="object 26">
            <a:extLst>
              <a:ext uri="{FF2B5EF4-FFF2-40B4-BE49-F238E27FC236}">
                <a16:creationId xmlns:a16="http://schemas.microsoft.com/office/drawing/2014/main" id="{26F4BFAC-8F2B-AB08-DF55-B48804F645C1}"/>
              </a:ext>
            </a:extLst>
          </p:cNvPr>
          <p:cNvSpPr/>
          <p:nvPr/>
        </p:nvSpPr>
        <p:spPr>
          <a:xfrm>
            <a:off x="485046" y="6020277"/>
            <a:ext cx="11205566" cy="121481"/>
          </a:xfrm>
          <a:custGeom>
            <a:avLst/>
            <a:gdLst/>
            <a:ahLst/>
            <a:cxnLst/>
            <a:rect l="l" t="t" r="r" b="b"/>
            <a:pathLst>
              <a:path w="17775555">
                <a:moveTo>
                  <a:pt x="0" y="0"/>
                </a:moveTo>
                <a:lnTo>
                  <a:pt x="17775479" y="0"/>
                </a:lnTo>
              </a:path>
            </a:pathLst>
          </a:custGeom>
          <a:ln w="10470">
            <a:solidFill>
              <a:srgbClr val="8B8B8B"/>
            </a:solidFill>
          </a:ln>
        </p:spPr>
        <p:txBody>
          <a:bodyPr wrap="square" lIns="0" tIns="0" rIns="0" bIns="0" rtlCol="0"/>
          <a:lstStyle/>
          <a:p>
            <a:endParaRPr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25" name="Номер слайда 1">
            <a:extLst>
              <a:ext uri="{FF2B5EF4-FFF2-40B4-BE49-F238E27FC236}">
                <a16:creationId xmlns:a16="http://schemas.microsoft.com/office/drawing/2014/main" id="{E06763DF-5081-BED9-2774-05211B4B3506}"/>
              </a:ext>
            </a:extLst>
          </p:cNvPr>
          <p:cNvSpPr txBox="1">
            <a:spLocks/>
          </p:cNvSpPr>
          <p:nvPr/>
        </p:nvSpPr>
        <p:spPr>
          <a:xfrm>
            <a:off x="8778241" y="6279739"/>
            <a:ext cx="2804160" cy="27699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F15528-21DE-4FAA-801E-634DDDAF4B2B}" type="slidenum">
              <a:rPr lang="ru-RU" smtClean="0"/>
              <a:pPr algn="r"/>
              <a:t>6</a:t>
            </a:fld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A4966C-4753-57C2-02C2-4BB8BD447DF6}"/>
              </a:ext>
            </a:extLst>
          </p:cNvPr>
          <p:cNvSpPr txBox="1"/>
          <p:nvPr/>
        </p:nvSpPr>
        <p:spPr>
          <a:xfrm>
            <a:off x="2569580" y="6081017"/>
            <a:ext cx="8646288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b="1" dirty="0">
                <a:solidFill>
                  <a:srgbClr val="C10000"/>
                </a:solidFill>
                <a:latin typeface="GothamPro-Bold"/>
              </a:rPr>
              <a:t>Актуальные требования законодательства РФ в должной мере </a:t>
            </a:r>
            <a:br>
              <a:rPr lang="ru-RU" b="1" dirty="0">
                <a:solidFill>
                  <a:srgbClr val="C10000"/>
                </a:solidFill>
                <a:latin typeface="GothamPro-Bold"/>
              </a:rPr>
            </a:br>
            <a:r>
              <a:rPr lang="ru-RU" b="1" dirty="0">
                <a:solidFill>
                  <a:srgbClr val="C10000"/>
                </a:solidFill>
                <a:latin typeface="GothamPro-Bold"/>
              </a:rPr>
              <a:t>не стимулируют внедрение методов ДЗЗ в ежедневные практики</a:t>
            </a:r>
          </a:p>
        </p:txBody>
      </p:sp>
    </p:spTree>
    <p:extLst>
      <p:ext uri="{BB962C8B-B14F-4D97-AF65-F5344CB8AC3E}">
        <p14:creationId xmlns:p14="http://schemas.microsoft.com/office/powerpoint/2010/main" val="243627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1"/>
    </mc:Choice>
    <mc:Fallback xmlns="">
      <p:transition spd="slow" advTm="500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7A091-016C-2248-2432-527C358B0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D05C48D-40DE-F9D5-23B9-CDD5EF41D938}"/>
              </a:ext>
            </a:extLst>
          </p:cNvPr>
          <p:cNvSpPr/>
          <p:nvPr/>
        </p:nvSpPr>
        <p:spPr>
          <a:xfrm>
            <a:off x="480713" y="461268"/>
            <a:ext cx="114255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ТЕКУЩАЯ СИТУАЦИЯ </a:t>
            </a:r>
            <a:r>
              <a:rPr lang="en-US" sz="2000" b="1" dirty="0">
                <a:solidFill>
                  <a:srgbClr val="C0000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(AS IS)</a:t>
            </a:r>
            <a:r>
              <a:rPr lang="ru-RU" sz="2000" b="1" dirty="0">
                <a:solidFill>
                  <a:srgbClr val="C0000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: ПРИЧИНЫ, ПОСЛЕДСТВИЯ  И ВОЗМОЖНОСТИ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E0F92BB-1A67-DA95-3661-6BC290BCE747}"/>
              </a:ext>
            </a:extLst>
          </p:cNvPr>
          <p:cNvSpPr/>
          <p:nvPr/>
        </p:nvSpPr>
        <p:spPr>
          <a:xfrm>
            <a:off x="480713" y="988130"/>
            <a:ext cx="109800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ПРИЧИНЫ:</a:t>
            </a:r>
          </a:p>
          <a:p>
            <a:pPr>
              <a:spcAft>
                <a:spcPts val="600"/>
              </a:spcAft>
            </a:pPr>
            <a:r>
              <a:rPr lang="ru-RU" sz="1600" dirty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• Некомпетентность ЛПР, лиц отвечающих за профильное направление</a:t>
            </a:r>
          </a:p>
          <a:p>
            <a:pPr>
              <a:spcAft>
                <a:spcPts val="600"/>
              </a:spcAft>
            </a:pPr>
            <a:r>
              <a:rPr lang="ru-RU" sz="1600" dirty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• Введение в заблуждение</a:t>
            </a:r>
          </a:p>
          <a:p>
            <a:pPr>
              <a:spcAft>
                <a:spcPts val="600"/>
              </a:spcAft>
            </a:pPr>
            <a:r>
              <a:rPr lang="ru-RU" sz="1600" dirty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• Удержание власти монополистом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sz="1600" b="1" dirty="0">
                <a:latin typeface="Gotham Pro" panose="02000503040000020004" pitchFamily="2" charset="0"/>
                <a:cs typeface="Gotham Pro" panose="02000503040000020004" pitchFamily="2" charset="0"/>
              </a:rPr>
              <a:t>ПОСЛЕДСТВИЯ: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Неиспользуемый потенциал по повышению эффективности экономики РФ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Технологическое отставание (нет достаточно специалистов, ограничен рынок) на 10–15 лет </a:t>
            </a:r>
            <a:b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от мирового развития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Неразвитость рынка не позволяет удерживать специалистов в отрасли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Увеличивается технологический разрыв с передовыми странами – снижение обороноспособности страны и конкурентоспособности ( ДЗЗ сквозная технология)</a:t>
            </a:r>
            <a:endParaRPr lang="ru-RU" sz="1600" dirty="0">
              <a:effectLst/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sz="1600" b="1" dirty="0">
                <a:latin typeface="Gotham Pro" panose="02000503040000020004" pitchFamily="2" charset="0"/>
                <a:cs typeface="Gotham Pro" panose="02000503040000020004" pitchFamily="2" charset="0"/>
              </a:rPr>
              <a:t>ВОЗМОЖНОСТИ:</a:t>
            </a:r>
          </a:p>
          <a:p>
            <a:pPr>
              <a:spcAft>
                <a:spcPts val="600"/>
              </a:spcAft>
            </a:pP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• Высвобождение людских ресурсов в ситуации кадрового голода (отсутствие безработицы)</a:t>
            </a:r>
          </a:p>
          <a:p>
            <a:pPr>
              <a:spcAft>
                <a:spcPts val="600"/>
              </a:spcAft>
            </a:pP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• Повышение прозрачности экономики (</a:t>
            </a:r>
            <a:r>
              <a:rPr lang="en-US" sz="1600" dirty="0" err="1">
                <a:latin typeface="Gotham Pro" panose="02000503040000020004" pitchFamily="2" charset="0"/>
                <a:cs typeface="Gotham Pro" panose="02000503040000020004" pitchFamily="2" charset="0"/>
              </a:rPr>
              <a:t>Ч</a:t>
            </a: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истая среда)</a:t>
            </a:r>
          </a:p>
          <a:p>
            <a:pPr>
              <a:spcAft>
                <a:spcPts val="600"/>
              </a:spcAft>
            </a:pP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• Развитие отрасли ДЗЗ как сквозной технологии</a:t>
            </a:r>
          </a:p>
        </p:txBody>
      </p:sp>
      <p:pic>
        <p:nvPicPr>
          <p:cNvPr id="23" name="Рисунок 22" descr="Изображение выглядит как знак, оранжевый, часы&#10;&#10;Автоматически созданное описание">
            <a:extLst>
              <a:ext uri="{FF2B5EF4-FFF2-40B4-BE49-F238E27FC236}">
                <a16:creationId xmlns:a16="http://schemas.microsoft.com/office/drawing/2014/main" id="{5B333D6A-AF49-88B6-228A-57341EE48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046" y="6141758"/>
            <a:ext cx="1991860" cy="511454"/>
          </a:xfrm>
          <a:prstGeom prst="rect">
            <a:avLst/>
          </a:prstGeom>
        </p:spPr>
      </p:pic>
      <p:sp>
        <p:nvSpPr>
          <p:cNvPr id="24" name="object 26">
            <a:extLst>
              <a:ext uri="{FF2B5EF4-FFF2-40B4-BE49-F238E27FC236}">
                <a16:creationId xmlns:a16="http://schemas.microsoft.com/office/drawing/2014/main" id="{2848411E-534F-6ED0-184B-4C4D8CF7F370}"/>
              </a:ext>
            </a:extLst>
          </p:cNvPr>
          <p:cNvSpPr/>
          <p:nvPr/>
        </p:nvSpPr>
        <p:spPr>
          <a:xfrm>
            <a:off x="485046" y="6020277"/>
            <a:ext cx="11205566" cy="121481"/>
          </a:xfrm>
          <a:custGeom>
            <a:avLst/>
            <a:gdLst/>
            <a:ahLst/>
            <a:cxnLst/>
            <a:rect l="l" t="t" r="r" b="b"/>
            <a:pathLst>
              <a:path w="17775555">
                <a:moveTo>
                  <a:pt x="0" y="0"/>
                </a:moveTo>
                <a:lnTo>
                  <a:pt x="17775479" y="0"/>
                </a:lnTo>
              </a:path>
            </a:pathLst>
          </a:custGeom>
          <a:ln w="10470">
            <a:solidFill>
              <a:srgbClr val="8B8B8B"/>
            </a:solidFill>
          </a:ln>
        </p:spPr>
        <p:txBody>
          <a:bodyPr wrap="square" lIns="0" tIns="0" rIns="0" bIns="0" rtlCol="0"/>
          <a:lstStyle/>
          <a:p>
            <a:endParaRPr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25" name="Номер слайда 1">
            <a:extLst>
              <a:ext uri="{FF2B5EF4-FFF2-40B4-BE49-F238E27FC236}">
                <a16:creationId xmlns:a16="http://schemas.microsoft.com/office/drawing/2014/main" id="{1191F586-078A-C3D1-1716-C13B1E963814}"/>
              </a:ext>
            </a:extLst>
          </p:cNvPr>
          <p:cNvSpPr txBox="1">
            <a:spLocks/>
          </p:cNvSpPr>
          <p:nvPr/>
        </p:nvSpPr>
        <p:spPr>
          <a:xfrm>
            <a:off x="8778241" y="6279739"/>
            <a:ext cx="2804160" cy="27699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F15528-21DE-4FAA-801E-634DDDAF4B2B}" type="slidenum">
              <a:rPr lang="ru-RU" smtClean="0"/>
              <a:pPr algn="r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25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1"/>
    </mc:Choice>
    <mc:Fallback xmlns="">
      <p:transition spd="slow" advTm="500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FAF12-F3BC-8AC5-4E7B-2D5CD0466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D3AC32A-5D4B-44FC-0B4F-6EFBB549B143}"/>
              </a:ext>
            </a:extLst>
          </p:cNvPr>
          <p:cNvSpPr/>
          <p:nvPr/>
        </p:nvSpPr>
        <p:spPr>
          <a:xfrm>
            <a:off x="480713" y="461268"/>
            <a:ext cx="114255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ЦЕЛЕ</a:t>
            </a:r>
            <a:r>
              <a:rPr lang="ru-RU" sz="2000" b="1" dirty="0">
                <a:solidFill>
                  <a:srgbClr val="C0000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ВОЙ ВАРИАНТ </a:t>
            </a:r>
            <a:r>
              <a:rPr lang="en-US" sz="2000" b="1" dirty="0">
                <a:solidFill>
                  <a:srgbClr val="C0000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(</a:t>
            </a:r>
            <a:r>
              <a:rPr lang="ru-RU" sz="2000" b="1" dirty="0">
                <a:solidFill>
                  <a:srgbClr val="C0000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TO </a:t>
            </a:r>
            <a:r>
              <a:rPr lang="en-US" sz="2000" b="1" dirty="0">
                <a:solidFill>
                  <a:srgbClr val="C0000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BE) </a:t>
            </a:r>
            <a:endParaRPr lang="ru-RU" sz="2000" b="1" dirty="0">
              <a:solidFill>
                <a:srgbClr val="C00000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pic>
        <p:nvPicPr>
          <p:cNvPr id="23" name="Рисунок 22" descr="Изображение выглядит как знак, оранжевый, часы&#10;&#10;Автоматически созданное описание">
            <a:extLst>
              <a:ext uri="{FF2B5EF4-FFF2-40B4-BE49-F238E27FC236}">
                <a16:creationId xmlns:a16="http://schemas.microsoft.com/office/drawing/2014/main" id="{5BFAA93D-ECB3-5ECD-1C6C-15C8E7026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046" y="6141758"/>
            <a:ext cx="1991860" cy="511454"/>
          </a:xfrm>
          <a:prstGeom prst="rect">
            <a:avLst/>
          </a:prstGeom>
        </p:spPr>
      </p:pic>
      <p:sp>
        <p:nvSpPr>
          <p:cNvPr id="24" name="object 26">
            <a:extLst>
              <a:ext uri="{FF2B5EF4-FFF2-40B4-BE49-F238E27FC236}">
                <a16:creationId xmlns:a16="http://schemas.microsoft.com/office/drawing/2014/main" id="{DFC841C5-7E53-FB54-94BA-2A02F3C74649}"/>
              </a:ext>
            </a:extLst>
          </p:cNvPr>
          <p:cNvSpPr/>
          <p:nvPr/>
        </p:nvSpPr>
        <p:spPr>
          <a:xfrm>
            <a:off x="485046" y="6020277"/>
            <a:ext cx="11205566" cy="121481"/>
          </a:xfrm>
          <a:custGeom>
            <a:avLst/>
            <a:gdLst/>
            <a:ahLst/>
            <a:cxnLst/>
            <a:rect l="l" t="t" r="r" b="b"/>
            <a:pathLst>
              <a:path w="17775555">
                <a:moveTo>
                  <a:pt x="0" y="0"/>
                </a:moveTo>
                <a:lnTo>
                  <a:pt x="17775479" y="0"/>
                </a:lnTo>
              </a:path>
            </a:pathLst>
          </a:custGeom>
          <a:ln w="10470">
            <a:solidFill>
              <a:srgbClr val="8B8B8B"/>
            </a:solidFill>
          </a:ln>
        </p:spPr>
        <p:txBody>
          <a:bodyPr wrap="square" lIns="0" tIns="0" rIns="0" bIns="0" rtlCol="0"/>
          <a:lstStyle/>
          <a:p>
            <a:endParaRPr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25" name="Номер слайда 1">
            <a:extLst>
              <a:ext uri="{FF2B5EF4-FFF2-40B4-BE49-F238E27FC236}">
                <a16:creationId xmlns:a16="http://schemas.microsoft.com/office/drawing/2014/main" id="{E65336F4-9F71-C1D8-AD91-6AD311A5798B}"/>
              </a:ext>
            </a:extLst>
          </p:cNvPr>
          <p:cNvSpPr txBox="1">
            <a:spLocks/>
          </p:cNvSpPr>
          <p:nvPr/>
        </p:nvSpPr>
        <p:spPr>
          <a:xfrm>
            <a:off x="8778241" y="6279739"/>
            <a:ext cx="2804160" cy="27699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F15528-21DE-4FAA-801E-634DDDAF4B2B}" type="slidenum">
              <a:rPr lang="ru-RU" smtClean="0"/>
              <a:pPr algn="r"/>
              <a:t>8</a:t>
            </a:fld>
            <a:endParaRPr lang="ru-RU"/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7649D7C2-715A-AD7F-8756-E41F557FD00F}"/>
              </a:ext>
            </a:extLst>
          </p:cNvPr>
          <p:cNvSpPr txBox="1">
            <a:spLocks/>
          </p:cNvSpPr>
          <p:nvPr/>
        </p:nvSpPr>
        <p:spPr>
          <a:xfrm>
            <a:off x="607914" y="1190743"/>
            <a:ext cx="10852879" cy="453803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b="1" dirty="0">
                <a:latin typeface="Gotham Pro" panose="02000503040000020004" pitchFamily="2" charset="0"/>
                <a:cs typeface="Gotham Pro" panose="02000503040000020004" pitchFamily="2" charset="0"/>
              </a:rPr>
              <a:t>РЫНОК: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Критический объём рынка принудительно создан через доработку законодательства РФ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ДЗЗ добровольно принудительно внедрено как инструмент управления территориями </a:t>
            </a:r>
            <a:b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и контрольно-надзорной деятельности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Доля частных компаний  в объеме рынка не менее 1/3  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Синхронизация законодательства РФ с рынкам ЕврАзЭС + экспорт законодательства на целевые рынки</a:t>
            </a:r>
            <a:endParaRPr lang="en-US" sz="1600" dirty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Рост внутреннего рынка ДЗЗ </a:t>
            </a:r>
            <a:r>
              <a:rPr lang="en-US" sz="1600" dirty="0">
                <a:latin typeface="Gotham Pro" panose="02000503040000020004" pitchFamily="2" charset="0"/>
                <a:cs typeface="Gotham Pro" panose="02000503040000020004" pitchFamily="2" charset="0"/>
              </a:rPr>
              <a:t>x10 </a:t>
            </a: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раз в деньгах, и </a:t>
            </a:r>
            <a:r>
              <a:rPr lang="en-US" sz="1600" dirty="0">
                <a:latin typeface="Gotham Pro" panose="02000503040000020004" pitchFamily="2" charset="0"/>
                <a:cs typeface="Gotham Pro" panose="02000503040000020004" pitchFamily="2" charset="0"/>
              </a:rPr>
              <a:t>x</a:t>
            </a: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3</a:t>
            </a:r>
            <a:r>
              <a:rPr lang="en-US" sz="1600" dirty="0">
                <a:latin typeface="Gotham Pro" panose="02000503040000020004" pitchFamily="2" charset="0"/>
                <a:cs typeface="Gotham Pro" panose="02000503040000020004" pitchFamily="2" charset="0"/>
              </a:rPr>
              <a:t>0 </a:t>
            </a:r>
            <a:r>
              <a:rPr lang="en-US" sz="1600" dirty="0" err="1">
                <a:latin typeface="Gotham Pro" panose="02000503040000020004" pitchFamily="2" charset="0"/>
                <a:cs typeface="Gotham Pro" panose="02000503040000020004" pitchFamily="2" charset="0"/>
              </a:rPr>
              <a:t>в</a:t>
            </a:r>
            <a:r>
              <a:rPr lang="en-US" sz="1600" dirty="0"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объеме услуг</a:t>
            </a:r>
          </a:p>
          <a:p>
            <a:pPr marL="0" indent="0" algn="just">
              <a:lnSpc>
                <a:spcPct val="150000"/>
              </a:lnSpc>
              <a:spcBef>
                <a:spcPts val="1200"/>
              </a:spcBef>
              <a:buNone/>
            </a:pPr>
            <a:r>
              <a:rPr lang="ru-RU" sz="1600" b="1" dirty="0">
                <a:latin typeface="Gotham Pro" panose="02000503040000020004" pitchFamily="2" charset="0"/>
                <a:cs typeface="Gotham Pro" panose="02000503040000020004" pitchFamily="2" charset="0"/>
              </a:rPr>
              <a:t>УПРАВЛЕНИЕ РЫНКОМ: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В структуре Правительства РФ создано ~Геопространственное Агентство. </a:t>
            </a:r>
            <a:endParaRPr lang="en-US" sz="1600" dirty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ДЗЗ вшито как инструментарий в систему управления государством, задачи распланированы </a:t>
            </a:r>
            <a:b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на краткосрочную, среднесрочную и долгосрочную перспективу.</a:t>
            </a:r>
          </a:p>
        </p:txBody>
      </p:sp>
    </p:spTree>
    <p:extLst>
      <p:ext uri="{BB962C8B-B14F-4D97-AF65-F5344CB8AC3E}">
        <p14:creationId xmlns:p14="http://schemas.microsoft.com/office/powerpoint/2010/main" val="424833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1"/>
    </mc:Choice>
    <mc:Fallback xmlns="">
      <p:transition spd="slow" advTm="500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B7D13-B747-6F5D-2AEE-AD631064A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BC14D40-FFD4-7AE2-4E1F-BD60B51C092C}"/>
              </a:ext>
            </a:extLst>
          </p:cNvPr>
          <p:cNvSpPr/>
          <p:nvPr/>
        </p:nvSpPr>
        <p:spPr>
          <a:xfrm>
            <a:off x="480713" y="461268"/>
            <a:ext cx="114255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ЧТО ДЕЛАТЬ </a:t>
            </a:r>
            <a:r>
              <a:rPr lang="en-US" sz="2000" b="1" dirty="0">
                <a:solidFill>
                  <a:srgbClr val="C0000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(</a:t>
            </a:r>
            <a:r>
              <a:rPr lang="ru-RU" sz="2000" b="1" dirty="0">
                <a:solidFill>
                  <a:srgbClr val="C0000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TO </a:t>
            </a:r>
            <a:r>
              <a:rPr lang="en-US" sz="2000" b="1" dirty="0">
                <a:solidFill>
                  <a:srgbClr val="C0000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DO) : КОН</a:t>
            </a:r>
            <a:r>
              <a:rPr lang="ru-RU" sz="2000" b="1" dirty="0">
                <a:solidFill>
                  <a:srgbClr val="C0000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КРЕТНЫЕ ШАГИ</a:t>
            </a:r>
            <a:endParaRPr lang="ru-RU" sz="2000" dirty="0">
              <a:effectLst/>
              <a:latin typeface="Helvetica" pitchFamily="2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B773886-EC2E-9BE3-F7EA-0A234478CF22}"/>
              </a:ext>
            </a:extLst>
          </p:cNvPr>
          <p:cNvSpPr/>
          <p:nvPr/>
        </p:nvSpPr>
        <p:spPr>
          <a:xfrm>
            <a:off x="480713" y="1010245"/>
            <a:ext cx="10980080" cy="4845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Развитие рынка через создание нормативной правовой базы в привязке к существующим в мире услугам ДЗЗ (потенциальные рыночные ниши)</a:t>
            </a:r>
          </a:p>
          <a:p>
            <a:pPr algn="just">
              <a:lnSpc>
                <a:spcPct val="150000"/>
              </a:lnSpc>
            </a:pPr>
            <a:r>
              <a:rPr lang="ru-RU" sz="1600" b="1" dirty="0">
                <a:latin typeface="Gotham Pro" panose="02000503040000020004" pitchFamily="2" charset="0"/>
                <a:cs typeface="Gotham Pro" panose="02000503040000020004" pitchFamily="2" charset="0"/>
              </a:rPr>
              <a:t>Провести аудит действующего законодательства России и ЕАЭС:</a:t>
            </a:r>
          </a:p>
          <a:p>
            <a:pPr algn="just">
              <a:lnSpc>
                <a:spcPct val="150000"/>
              </a:lnSpc>
            </a:pPr>
            <a:r>
              <a:rPr lang="ru-RU" sz="1600" b="1" dirty="0">
                <a:latin typeface="Gotham Pro" panose="02000503040000020004" pitchFamily="2" charset="0"/>
                <a:cs typeface="Gotham Pro" panose="02000503040000020004" pitchFamily="2" charset="0"/>
              </a:rPr>
              <a:t>Шаг № </a:t>
            </a:r>
            <a:r>
              <a:rPr lang="en-US" sz="1600" b="1" dirty="0">
                <a:latin typeface="Gotham Pro" panose="02000503040000020004" pitchFamily="2" charset="0"/>
                <a:cs typeface="Gotham Pro" panose="02000503040000020004" pitchFamily="2" charset="0"/>
              </a:rPr>
              <a:t>0</a:t>
            </a:r>
            <a:r>
              <a:rPr lang="ru-RU" sz="1600" b="1" dirty="0">
                <a:latin typeface="Gotham Pro" panose="02000503040000020004" pitchFamily="2" charset="0"/>
                <a:cs typeface="Gotham Pro" panose="02000503040000020004" pitchFamily="2" charset="0"/>
              </a:rPr>
              <a:t>: </a:t>
            </a: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Приоритезация </a:t>
            </a:r>
            <a:r>
              <a:rPr lang="en-US" sz="1600" dirty="0">
                <a:latin typeface="Gotham Pro" panose="02000503040000020004" pitchFamily="2" charset="0"/>
                <a:cs typeface="Gotham Pro" panose="02000503040000020004" pitchFamily="2" charset="0"/>
              </a:rPr>
              <a:t>~</a:t>
            </a:r>
            <a:r>
              <a:rPr lang="en-US" sz="1600" dirty="0" err="1">
                <a:latin typeface="Gotham Pro" panose="02000503040000020004" pitchFamily="2" charset="0"/>
                <a:cs typeface="Gotham Pro" panose="02000503040000020004" pitchFamily="2" charset="0"/>
              </a:rPr>
              <a:t>рыночных</a:t>
            </a:r>
            <a:r>
              <a:rPr lang="en-US" sz="1600" dirty="0"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ниш с применением ДЗЗ требующих </a:t>
            </a:r>
            <a:r>
              <a:rPr lang="ru-RU" sz="1600" dirty="0" err="1">
                <a:latin typeface="Gotham Pro" panose="02000503040000020004" pitchFamily="2" charset="0"/>
                <a:cs typeface="Gotham Pro" panose="02000503040000020004" pitchFamily="2" charset="0"/>
              </a:rPr>
              <a:t>пересборки</a:t>
            </a: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 с потенциалом эффектов по повышению эффективности труда и денежного объема </a:t>
            </a:r>
            <a:endParaRPr lang="en-US" sz="1600" dirty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b="1" dirty="0">
                <a:latin typeface="Gotham Pro" panose="02000503040000020004" pitchFamily="2" charset="0"/>
                <a:cs typeface="Gotham Pro" panose="02000503040000020004" pitchFamily="2" charset="0"/>
              </a:rPr>
              <a:t>Шаг № 1: </a:t>
            </a: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Аудит НПА и НТД.</a:t>
            </a:r>
          </a:p>
          <a:p>
            <a:pPr algn="just">
              <a:lnSpc>
                <a:spcPct val="150000"/>
              </a:lnSpc>
            </a:pP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Результат: Какие НПА и НТД отменить, в какие внести изменения, какие разработать с нуля, какие НПА и НТД не требуют внесения изменений.</a:t>
            </a:r>
          </a:p>
          <a:p>
            <a:pPr algn="just">
              <a:lnSpc>
                <a:spcPct val="150000"/>
              </a:lnSpc>
            </a:pPr>
            <a:r>
              <a:rPr lang="ru-RU" sz="1600" b="1" dirty="0">
                <a:latin typeface="Gotham Pro" panose="02000503040000020004" pitchFamily="2" charset="0"/>
                <a:cs typeface="Gotham Pro" panose="02000503040000020004" pitchFamily="2" charset="0"/>
              </a:rPr>
              <a:t>Шаг № 2: </a:t>
            </a: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Публичная защита результатов аудита.</a:t>
            </a:r>
          </a:p>
          <a:p>
            <a:pPr algn="just">
              <a:lnSpc>
                <a:spcPct val="150000"/>
              </a:lnSpc>
            </a:pPr>
            <a:r>
              <a:rPr lang="ru-RU" sz="1600" b="1" dirty="0">
                <a:latin typeface="Gotham Pro" panose="02000503040000020004" pitchFamily="2" charset="0"/>
                <a:cs typeface="Gotham Pro" panose="02000503040000020004" pitchFamily="2" charset="0"/>
              </a:rPr>
              <a:t>Шаг № 3: </a:t>
            </a: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Утверждение дорожной карты с приоритетами, сроками, ответственными лицами </a:t>
            </a:r>
            <a:b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и источниками финансирования. В том числе передача полномочий по решению</a:t>
            </a:r>
            <a:r>
              <a:rPr lang="en-US" sz="1600" dirty="0"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множества второстепенных задач ДЗЗ, не относящихся к сфере национальной</a:t>
            </a:r>
            <a:r>
              <a:rPr lang="en-US" sz="1600" dirty="0"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безопасности страны, </a:t>
            </a:r>
            <a:b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от государственных структур частным коммерческим компаниям.</a:t>
            </a:r>
          </a:p>
        </p:txBody>
      </p:sp>
      <p:pic>
        <p:nvPicPr>
          <p:cNvPr id="23" name="Рисунок 22" descr="Изображение выглядит как знак, оранжевый, часы&#10;&#10;Автоматически созданное описание">
            <a:extLst>
              <a:ext uri="{FF2B5EF4-FFF2-40B4-BE49-F238E27FC236}">
                <a16:creationId xmlns:a16="http://schemas.microsoft.com/office/drawing/2014/main" id="{BD980C54-E3D9-78E5-A8DA-DBBFE99DF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046" y="6141758"/>
            <a:ext cx="1991860" cy="511454"/>
          </a:xfrm>
          <a:prstGeom prst="rect">
            <a:avLst/>
          </a:prstGeom>
        </p:spPr>
      </p:pic>
      <p:sp>
        <p:nvSpPr>
          <p:cNvPr id="24" name="object 26">
            <a:extLst>
              <a:ext uri="{FF2B5EF4-FFF2-40B4-BE49-F238E27FC236}">
                <a16:creationId xmlns:a16="http://schemas.microsoft.com/office/drawing/2014/main" id="{4EFED42F-E9F0-EDE0-1848-D2334A439D99}"/>
              </a:ext>
            </a:extLst>
          </p:cNvPr>
          <p:cNvSpPr/>
          <p:nvPr/>
        </p:nvSpPr>
        <p:spPr>
          <a:xfrm>
            <a:off x="485046" y="6020277"/>
            <a:ext cx="11205566" cy="121481"/>
          </a:xfrm>
          <a:custGeom>
            <a:avLst/>
            <a:gdLst/>
            <a:ahLst/>
            <a:cxnLst/>
            <a:rect l="l" t="t" r="r" b="b"/>
            <a:pathLst>
              <a:path w="17775555">
                <a:moveTo>
                  <a:pt x="0" y="0"/>
                </a:moveTo>
                <a:lnTo>
                  <a:pt x="17775479" y="0"/>
                </a:lnTo>
              </a:path>
            </a:pathLst>
          </a:custGeom>
          <a:ln w="10470">
            <a:solidFill>
              <a:srgbClr val="8B8B8B"/>
            </a:solidFill>
          </a:ln>
        </p:spPr>
        <p:txBody>
          <a:bodyPr wrap="square" lIns="0" tIns="0" rIns="0" bIns="0" rtlCol="0"/>
          <a:lstStyle/>
          <a:p>
            <a:endParaRPr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25" name="Номер слайда 1">
            <a:extLst>
              <a:ext uri="{FF2B5EF4-FFF2-40B4-BE49-F238E27FC236}">
                <a16:creationId xmlns:a16="http://schemas.microsoft.com/office/drawing/2014/main" id="{1A11B120-928B-7A96-E812-D2F873083083}"/>
              </a:ext>
            </a:extLst>
          </p:cNvPr>
          <p:cNvSpPr txBox="1">
            <a:spLocks/>
          </p:cNvSpPr>
          <p:nvPr/>
        </p:nvSpPr>
        <p:spPr>
          <a:xfrm>
            <a:off x="8778241" y="6279739"/>
            <a:ext cx="2804160" cy="27699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F15528-21DE-4FAA-801E-634DDDAF4B2B}" type="slidenum">
              <a:rPr lang="ru-RU" smtClean="0"/>
              <a:pPr algn="r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49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1"/>
    </mc:Choice>
    <mc:Fallback xmlns="">
      <p:transition spd="slow" advTm="5001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0CD2358EB53DA4D988DE626EB853BD4" ma:contentTypeVersion="12" ma:contentTypeDescription="Создание документа." ma:contentTypeScope="" ma:versionID="ab0f6397eed632a97ba044504dcd57b1">
  <xsd:schema xmlns:xsd="http://www.w3.org/2001/XMLSchema" xmlns:xs="http://www.w3.org/2001/XMLSchema" xmlns:p="http://schemas.microsoft.com/office/2006/metadata/properties" xmlns:ns2="95f44e92-d9ae-4f34-a6ed-8f041707309f" xmlns:ns3="179c28d0-b69d-4493-80fc-ead2b37a9f0e" targetNamespace="http://schemas.microsoft.com/office/2006/metadata/properties" ma:root="true" ma:fieldsID="04a32272543c8db78ca9a8ba44259c7c" ns2:_="" ns3:_="">
    <xsd:import namespace="95f44e92-d9ae-4f34-a6ed-8f041707309f"/>
    <xsd:import namespace="179c28d0-b69d-4493-80fc-ead2b37a9f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f44e92-d9ae-4f34-a6ed-8f04170730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9c28d0-b69d-4493-80fc-ead2b37a9f0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82FDFA-D5B9-431D-B4A3-7A1B563424BB}">
  <ds:schemaRefs>
    <ds:schemaRef ds:uri="179c28d0-b69d-4493-80fc-ead2b37a9f0e"/>
    <ds:schemaRef ds:uri="95f44e92-d9ae-4f34-a6ed-8f041707309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D9FAD47-830D-44CC-938E-D525981440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4A2E17-2AD7-4989-BF7B-4EDBDA4E56CB}">
  <ds:schemaRefs>
    <ds:schemaRef ds:uri="179c28d0-b69d-4493-80fc-ead2b37a9f0e"/>
    <ds:schemaRef ds:uri="95f44e92-d9ae-4f34-a6ed-8f041707309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3040</TotalTime>
  <Words>1857</Words>
  <Application>Microsoft Macintosh PowerPoint</Application>
  <PresentationFormat>Widescreen</PresentationFormat>
  <Paragraphs>207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Gotham Pro</vt:lpstr>
      <vt:lpstr>Gotham Pro Black</vt:lpstr>
      <vt:lpstr>GothamPro-Bold</vt:lpstr>
      <vt:lpstr>Helvetica</vt:lpstr>
      <vt:lpstr>Minion Pro</vt:lpstr>
      <vt:lpstr>Wingdings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Святослав</dc:creator>
  <cp:lastModifiedBy>Феликс Фокин</cp:lastModifiedBy>
  <cp:revision>25</cp:revision>
  <cp:lastPrinted>2024-09-13T07:27:29Z</cp:lastPrinted>
  <dcterms:created xsi:type="dcterms:W3CDTF">2020-04-30T11:39:26Z</dcterms:created>
  <dcterms:modified xsi:type="dcterms:W3CDTF">2024-09-16T07:40:30Z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0x01010030CD2358EB53DA4D988DE626EB853BD4</vt:lpwstr>
  </property>
</Properties>
</file>