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5" r:id="rId2"/>
    <p:sldMasterId id="2147483688" r:id="rId3"/>
    <p:sldMasterId id="2147483703" r:id="rId4"/>
  </p:sldMasterIdLst>
  <p:notesMasterIdLst>
    <p:notesMasterId r:id="rId17"/>
  </p:notesMasterIdLst>
  <p:sldIdLst>
    <p:sldId id="256" r:id="rId5"/>
    <p:sldId id="272" r:id="rId6"/>
    <p:sldId id="258" r:id="rId7"/>
    <p:sldId id="260" r:id="rId8"/>
    <p:sldId id="268" r:id="rId9"/>
    <p:sldId id="261" r:id="rId10"/>
    <p:sldId id="262" r:id="rId11"/>
    <p:sldId id="273" r:id="rId12"/>
    <p:sldId id="270" r:id="rId13"/>
    <p:sldId id="274" r:id="rId14"/>
    <p:sldId id="265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E9"/>
    <a:srgbClr val="94C5F4"/>
    <a:srgbClr val="92D050"/>
    <a:srgbClr val="134D45"/>
    <a:srgbClr val="B9EBFD"/>
    <a:srgbClr val="CCECFF"/>
    <a:srgbClr val="75C7FF"/>
    <a:srgbClr val="007EE7"/>
    <a:srgbClr val="76AEE6"/>
    <a:srgbClr val="21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95" autoAdjust="0"/>
  </p:normalViewPr>
  <p:slideViewPr>
    <p:cSldViewPr snapToGrid="0">
      <p:cViewPr varScale="1">
        <p:scale>
          <a:sx n="89" d="100"/>
          <a:sy n="89" d="100"/>
        </p:scale>
        <p:origin x="775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75FB0-7E3A-48FE-AABA-E7A9A384FD0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A1CC5A-D28C-4192-B981-F536DC014B80}">
      <dgm:prSet custT="1"/>
      <dgm:spPr>
        <a:solidFill>
          <a:srgbClr val="219BFF"/>
        </a:solidFill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200" dirty="0"/>
            <a:t>Тенденция роста объёмов крупномасштабных съёмок многочисленных мелких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200" dirty="0"/>
            <a:t>по площади объектов в целях картографирования и кадастра </a:t>
          </a:r>
        </a:p>
      </dgm:t>
    </dgm:pt>
    <dgm:pt modelId="{73BFC0A3-235D-443F-99F5-31091C9A2287}" type="parTrans" cxnId="{CF1D0926-F792-44D5-BC7A-2BB476D41164}">
      <dgm:prSet/>
      <dgm:spPr/>
      <dgm:t>
        <a:bodyPr/>
        <a:lstStyle/>
        <a:p>
          <a:endParaRPr lang="ru-RU"/>
        </a:p>
      </dgm:t>
    </dgm:pt>
    <dgm:pt modelId="{E46C8840-36AE-42FD-A35E-C25C108E4A52}" type="sibTrans" cxnId="{CF1D0926-F792-44D5-BC7A-2BB476D41164}">
      <dgm:prSet/>
      <dgm:spPr/>
      <dgm:t>
        <a:bodyPr/>
        <a:lstStyle/>
        <a:p>
          <a:endParaRPr lang="ru-RU"/>
        </a:p>
      </dgm:t>
    </dgm:pt>
    <dgm:pt modelId="{3E95482C-2E89-4BE2-9325-AEEF824A561E}">
      <dgm:prSet custT="1"/>
      <dgm:spPr>
        <a:effectLst/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200" dirty="0"/>
            <a:t>Переход на использование беспилотных аэросъемочных систем (БАС)</a:t>
          </a:r>
        </a:p>
      </dgm:t>
    </dgm:pt>
    <dgm:pt modelId="{9308F924-027D-47F2-8777-00B427768960}" type="parTrans" cxnId="{CAF25AF3-CDBC-49CB-8916-92BD1E2A95F5}">
      <dgm:prSet/>
      <dgm:spPr>
        <a:solidFill>
          <a:srgbClr val="76AEE6"/>
        </a:solidFill>
      </dgm:spPr>
      <dgm:t>
        <a:bodyPr/>
        <a:lstStyle/>
        <a:p>
          <a:endParaRPr lang="ru-RU"/>
        </a:p>
      </dgm:t>
    </dgm:pt>
    <dgm:pt modelId="{ADBC3E05-3FAB-4BCD-9858-4F36379D62C9}" type="sibTrans" cxnId="{CAF25AF3-CDBC-49CB-8916-92BD1E2A95F5}">
      <dgm:prSet/>
      <dgm:spPr/>
      <dgm:t>
        <a:bodyPr/>
        <a:lstStyle/>
        <a:p>
          <a:endParaRPr lang="ru-RU"/>
        </a:p>
      </dgm:t>
    </dgm:pt>
    <dgm:pt modelId="{A9B93EFF-A6EC-41DF-8E64-E5E9EC8A56FF}">
      <dgm:prSet custT="1"/>
      <dgm:spPr>
        <a:solidFill>
          <a:srgbClr val="219BF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FFFFFF"/>
              </a:solidFill>
              <a:latin typeface="Arial"/>
              <a:ea typeface="DejaVu Sans"/>
              <a:cs typeface="DejaVu Sans"/>
            </a:rPr>
            <a:t>Ограничение взаимодействия</a:t>
          </a:r>
        </a:p>
        <a:p>
          <a:pPr marL="0" lvl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FFFFFF"/>
              </a:solidFill>
              <a:latin typeface="Arial"/>
              <a:ea typeface="DejaVu Sans"/>
              <a:cs typeface="DejaVu Sans"/>
            </a:rPr>
            <a:t>с иностранными предприятиями-изготовителями средств воздушной съёмки</a:t>
          </a:r>
        </a:p>
      </dgm:t>
    </dgm:pt>
    <dgm:pt modelId="{3E3CC2E0-8192-423A-8FA1-CCD94BF17330}" type="parTrans" cxnId="{483B3F31-6AC4-4206-B64C-73B203CA6CD0}">
      <dgm:prSet/>
      <dgm:spPr/>
      <dgm:t>
        <a:bodyPr/>
        <a:lstStyle/>
        <a:p>
          <a:endParaRPr lang="ru-RU"/>
        </a:p>
      </dgm:t>
    </dgm:pt>
    <dgm:pt modelId="{B85850DD-579D-45BB-A563-294F1581C45E}" type="sibTrans" cxnId="{483B3F31-6AC4-4206-B64C-73B203CA6CD0}">
      <dgm:prSet/>
      <dgm:spPr/>
      <dgm:t>
        <a:bodyPr/>
        <a:lstStyle/>
        <a:p>
          <a:endParaRPr lang="ru-RU"/>
        </a:p>
      </dgm:t>
    </dgm:pt>
    <dgm:pt modelId="{118E22AD-0A17-475D-A87A-B996EAA0DB34}">
      <dgm:prSet custT="1"/>
      <dgm:spPr>
        <a:solidFill>
          <a:srgbClr val="008CFF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8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4889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Отсутствие возможности</a:t>
          </a:r>
        </a:p>
        <a:p>
          <a:pPr marL="0" lvl="0" indent="0" algn="ctr" defTabSz="4889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выполнения периодических калибровок аппаратуры</a:t>
          </a:r>
        </a:p>
        <a:p>
          <a:pPr marL="0" lvl="0" indent="0" algn="ctr" defTabSz="4889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на производственной базе изготовителя</a:t>
          </a:r>
        </a:p>
      </dgm:t>
    </dgm:pt>
    <dgm:pt modelId="{60FE8368-DEEC-43C8-88A4-6532C60B3F34}" type="parTrans" cxnId="{FCA2A36E-50A6-4493-AAAE-AFABA71661D9}">
      <dgm:prSet/>
      <dgm:spPr>
        <a:solidFill>
          <a:srgbClr val="76AEE6"/>
        </a:solidFill>
      </dgm:spPr>
      <dgm:t>
        <a:bodyPr/>
        <a:lstStyle/>
        <a:p>
          <a:endParaRPr lang="ru-RU"/>
        </a:p>
      </dgm:t>
    </dgm:pt>
    <dgm:pt modelId="{BB08E1FD-4C59-47BB-9888-17A9705EFB24}" type="sibTrans" cxnId="{FCA2A36E-50A6-4493-AAAE-AFABA71661D9}">
      <dgm:prSet/>
      <dgm:spPr/>
      <dgm:t>
        <a:bodyPr/>
        <a:lstStyle/>
        <a:p>
          <a:endParaRPr lang="ru-RU"/>
        </a:p>
      </dgm:t>
    </dgm:pt>
    <dgm:pt modelId="{BA38223E-7B51-4311-A161-887BCD3F132C}">
      <dgm:prSet custT="1"/>
      <dgm:spPr>
        <a:solidFill>
          <a:srgbClr val="219BF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FFFFFF"/>
              </a:solidFill>
              <a:latin typeface="Arial"/>
              <a:ea typeface="DejaVu Sans"/>
              <a:cs typeface="DejaVu Sans"/>
            </a:rPr>
            <a:t>Переход от оборудования иностранного производства</a:t>
          </a:r>
        </a:p>
        <a:p>
          <a:pPr marL="0" lvl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FFFFFF"/>
              </a:solidFill>
              <a:latin typeface="Arial"/>
              <a:ea typeface="DejaVu Sans"/>
              <a:cs typeface="DejaVu Sans"/>
            </a:rPr>
            <a:t>к отечественному в рамках программы импортозамещения </a:t>
          </a:r>
        </a:p>
      </dgm:t>
    </dgm:pt>
    <dgm:pt modelId="{7BD20466-1750-46B7-8BBD-A9AD81D6DE64}" type="parTrans" cxnId="{5D6CE4D2-36BF-4188-B02A-0B9AEF9FDC8B}">
      <dgm:prSet/>
      <dgm:spPr/>
      <dgm:t>
        <a:bodyPr/>
        <a:lstStyle/>
        <a:p>
          <a:endParaRPr lang="ru-RU"/>
        </a:p>
      </dgm:t>
    </dgm:pt>
    <dgm:pt modelId="{077981F4-B07E-439D-A3CB-5F900D005E88}" type="sibTrans" cxnId="{5D6CE4D2-36BF-4188-B02A-0B9AEF9FDC8B}">
      <dgm:prSet/>
      <dgm:spPr/>
      <dgm:t>
        <a:bodyPr/>
        <a:lstStyle/>
        <a:p>
          <a:endParaRPr lang="ru-RU"/>
        </a:p>
      </dgm:t>
    </dgm:pt>
    <dgm:pt modelId="{2132EB9C-D07F-437D-9A0C-8F7FBCA1794F}">
      <dgm:prSet custT="1"/>
      <dgm:spPr>
        <a:solidFill>
          <a:srgbClr val="008CFF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8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200" dirty="0"/>
            <a:t>Проведение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200" dirty="0"/>
            <a:t>калибровки и тестирования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200" dirty="0"/>
            <a:t>вновь произведенной аппаратуры</a:t>
          </a:r>
        </a:p>
      </dgm:t>
    </dgm:pt>
    <dgm:pt modelId="{B60180C2-BDED-486D-98AD-BE3C230052AE}" type="parTrans" cxnId="{C3F69EB7-7B98-45FB-ACC7-AB0673220D13}">
      <dgm:prSet/>
      <dgm:spPr>
        <a:solidFill>
          <a:srgbClr val="76AEE6"/>
        </a:solidFill>
      </dgm:spPr>
      <dgm:t>
        <a:bodyPr/>
        <a:lstStyle/>
        <a:p>
          <a:endParaRPr lang="ru-RU"/>
        </a:p>
      </dgm:t>
    </dgm:pt>
    <dgm:pt modelId="{66E7D0FB-1BBB-48E1-A47E-9BE74B37AA43}" type="sibTrans" cxnId="{C3F69EB7-7B98-45FB-ACC7-AB0673220D13}">
      <dgm:prSet/>
      <dgm:spPr/>
      <dgm:t>
        <a:bodyPr/>
        <a:lstStyle/>
        <a:p>
          <a:endParaRPr lang="ru-RU"/>
        </a:p>
      </dgm:t>
    </dgm:pt>
    <dgm:pt modelId="{7EAE8B92-FE39-40F4-9946-7664F3508E15}">
      <dgm:prSet custT="1"/>
      <dgm:spPr>
        <a:solidFill>
          <a:srgbClr val="219BF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FFFFFF"/>
              </a:solidFill>
              <a:latin typeface="Arial"/>
              <a:ea typeface="DejaVu Sans"/>
              <a:cs typeface="DejaVu Sans"/>
            </a:rPr>
            <a:t>Более короткий срок эксплуатации малоформатных средств воздушной съёмки </a:t>
          </a:r>
        </a:p>
      </dgm:t>
    </dgm:pt>
    <dgm:pt modelId="{E1149592-3D69-4E4A-A36D-7380F6AC8841}" type="parTrans" cxnId="{38DBA09C-FBFD-42E9-BC5E-13008BA4A95A}">
      <dgm:prSet/>
      <dgm:spPr/>
      <dgm:t>
        <a:bodyPr/>
        <a:lstStyle/>
        <a:p>
          <a:endParaRPr lang="ru-RU"/>
        </a:p>
      </dgm:t>
    </dgm:pt>
    <dgm:pt modelId="{8FD2A7D0-196A-496F-AB4C-1160D7E68AAC}" type="sibTrans" cxnId="{38DBA09C-FBFD-42E9-BC5E-13008BA4A95A}">
      <dgm:prSet/>
      <dgm:spPr/>
      <dgm:t>
        <a:bodyPr/>
        <a:lstStyle/>
        <a:p>
          <a:endParaRPr lang="ru-RU"/>
        </a:p>
      </dgm:t>
    </dgm:pt>
    <dgm:pt modelId="{96A2A9E3-0D5D-4698-AF8A-26285F6EC43A}">
      <dgm:prSet custT="1"/>
      <dgm:spPr>
        <a:effectLst/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200" dirty="0"/>
            <a:t>Увеличение количества калибровок аппаратуры</a:t>
          </a:r>
        </a:p>
      </dgm:t>
    </dgm:pt>
    <dgm:pt modelId="{B468738B-D67D-45CC-92F4-0FF6C9C08FE5}" type="parTrans" cxnId="{B8067745-DC37-4D7D-AF81-8348F0BE7A32}">
      <dgm:prSet/>
      <dgm:spPr>
        <a:solidFill>
          <a:srgbClr val="76AEE6"/>
        </a:solidFill>
      </dgm:spPr>
      <dgm:t>
        <a:bodyPr/>
        <a:lstStyle/>
        <a:p>
          <a:endParaRPr lang="ru-RU"/>
        </a:p>
      </dgm:t>
    </dgm:pt>
    <dgm:pt modelId="{CB2ADAC1-F73D-43BD-804E-66F573552BF3}" type="sibTrans" cxnId="{B8067745-DC37-4D7D-AF81-8348F0BE7A32}">
      <dgm:prSet/>
      <dgm:spPr/>
      <dgm:t>
        <a:bodyPr/>
        <a:lstStyle/>
        <a:p>
          <a:endParaRPr lang="ru-RU"/>
        </a:p>
      </dgm:t>
    </dgm:pt>
    <dgm:pt modelId="{67F85BE9-2E03-4F3A-9BFA-29073EA96775}" type="pres">
      <dgm:prSet presAssocID="{71F75FB0-7E3A-48FE-AABA-E7A9A384FD0D}" presName="Name0" presStyleCnt="0">
        <dgm:presLayoutVars>
          <dgm:dir/>
          <dgm:animLvl val="lvl"/>
          <dgm:resizeHandles val="exact"/>
        </dgm:presLayoutVars>
      </dgm:prSet>
      <dgm:spPr/>
    </dgm:pt>
    <dgm:pt modelId="{C7110ECB-CE7C-4AA7-B5F0-E67DF00C9B82}" type="pres">
      <dgm:prSet presAssocID="{4FA1CC5A-D28C-4192-B981-F536DC014B80}" presName="vertFlow" presStyleCnt="0"/>
      <dgm:spPr/>
    </dgm:pt>
    <dgm:pt modelId="{B1B0BECC-38B8-4464-B72E-1EB1A8A1DF76}" type="pres">
      <dgm:prSet presAssocID="{4FA1CC5A-D28C-4192-B981-F536DC014B80}" presName="header" presStyleLbl="node1" presStyleIdx="0" presStyleCnt="4" custScaleY="194130"/>
      <dgm:spPr/>
    </dgm:pt>
    <dgm:pt modelId="{B65FBFEA-152E-42C0-9D39-2B85A1EBCC03}" type="pres">
      <dgm:prSet presAssocID="{9308F924-027D-47F2-8777-00B427768960}" presName="parTrans" presStyleLbl="sibTrans2D1" presStyleIdx="0" presStyleCnt="4" custScaleX="151633" custScaleY="285400"/>
      <dgm:spPr/>
    </dgm:pt>
    <dgm:pt modelId="{D5FADCBF-3C66-42C5-B446-4E0B5D718BD3}" type="pres">
      <dgm:prSet presAssocID="{3E95482C-2E89-4BE2-9325-AEEF824A561E}" presName="child" presStyleLbl="alignAccFollowNode1" presStyleIdx="0" presStyleCnt="4" custScaleY="169945" custLinFactY="16323" custLinFactNeighborX="2138" custLinFactNeighborY="100000">
        <dgm:presLayoutVars>
          <dgm:chMax val="0"/>
          <dgm:bulletEnabled val="1"/>
        </dgm:presLayoutVars>
      </dgm:prSet>
      <dgm:spPr/>
    </dgm:pt>
    <dgm:pt modelId="{955030A8-840E-4941-9F45-853C123A2844}" type="pres">
      <dgm:prSet presAssocID="{4FA1CC5A-D28C-4192-B981-F536DC014B80}" presName="hSp" presStyleCnt="0"/>
      <dgm:spPr/>
    </dgm:pt>
    <dgm:pt modelId="{3A9BECBE-BF58-4589-8C19-AAB45CC35E84}" type="pres">
      <dgm:prSet presAssocID="{A9B93EFF-A6EC-41DF-8E64-E5E9EC8A56FF}" presName="vertFlow" presStyleCnt="0"/>
      <dgm:spPr/>
    </dgm:pt>
    <dgm:pt modelId="{1753A79B-B52B-445A-A100-42DF4424B056}" type="pres">
      <dgm:prSet presAssocID="{A9B93EFF-A6EC-41DF-8E64-E5E9EC8A56FF}" presName="header" presStyleLbl="node1" presStyleIdx="1" presStyleCnt="4" custScaleY="194130"/>
      <dgm:spPr>
        <a:xfrm>
          <a:off x="2993679" y="357220"/>
          <a:ext cx="2621071" cy="1272071"/>
        </a:xfrm>
        <a:prstGeom prst="roundRect">
          <a:avLst>
            <a:gd name="adj" fmla="val 10000"/>
          </a:avLst>
        </a:prstGeom>
      </dgm:spPr>
    </dgm:pt>
    <dgm:pt modelId="{23A6D1A4-D4E6-4CDD-B6A2-148548E78899}" type="pres">
      <dgm:prSet presAssocID="{60FE8368-DEEC-43C8-88A4-6532C60B3F34}" presName="parTrans" presStyleLbl="sibTrans2D1" presStyleIdx="1" presStyleCnt="4" custScaleX="151633" custScaleY="285400"/>
      <dgm:spPr/>
    </dgm:pt>
    <dgm:pt modelId="{10FCB2CF-02DB-45FD-97D3-8FC4095B4E1A}" type="pres">
      <dgm:prSet presAssocID="{118E22AD-0A17-475D-A87A-B996EAA0DB34}" presName="child" presStyleLbl="alignAccFollowNode1" presStyleIdx="1" presStyleCnt="4" custScaleY="169945" custLinFactY="16323" custLinFactNeighborX="750" custLinFactNeighborY="100000">
        <dgm:presLayoutVars>
          <dgm:chMax val="0"/>
          <dgm:bulletEnabled val="1"/>
        </dgm:presLayoutVars>
      </dgm:prSet>
      <dgm:spPr>
        <a:xfrm>
          <a:off x="3013337" y="2045954"/>
          <a:ext cx="2621071" cy="894198"/>
        </a:xfrm>
        <a:prstGeom prst="roundRect">
          <a:avLst>
            <a:gd name="adj" fmla="val 10000"/>
          </a:avLst>
        </a:prstGeom>
      </dgm:spPr>
    </dgm:pt>
    <dgm:pt modelId="{05F5E909-43FB-4B73-A70F-DA2842117BE8}" type="pres">
      <dgm:prSet presAssocID="{A9B93EFF-A6EC-41DF-8E64-E5E9EC8A56FF}" presName="hSp" presStyleCnt="0"/>
      <dgm:spPr/>
    </dgm:pt>
    <dgm:pt modelId="{4C205BA3-7468-49A2-92F6-4B034D3B3D51}" type="pres">
      <dgm:prSet presAssocID="{BA38223E-7B51-4311-A161-887BCD3F132C}" presName="vertFlow" presStyleCnt="0"/>
      <dgm:spPr/>
    </dgm:pt>
    <dgm:pt modelId="{31BB7654-84BC-4F4E-A3F1-AC6DBC5730ED}" type="pres">
      <dgm:prSet presAssocID="{BA38223E-7B51-4311-A161-887BCD3F132C}" presName="header" presStyleLbl="node1" presStyleIdx="2" presStyleCnt="4" custScaleY="194130"/>
      <dgm:spPr>
        <a:xfrm>
          <a:off x="5981701" y="357220"/>
          <a:ext cx="2621071" cy="1272071"/>
        </a:xfrm>
        <a:prstGeom prst="roundRect">
          <a:avLst>
            <a:gd name="adj" fmla="val 10000"/>
          </a:avLst>
        </a:prstGeom>
      </dgm:spPr>
    </dgm:pt>
    <dgm:pt modelId="{20113250-9261-4482-B404-46AC5A089B2A}" type="pres">
      <dgm:prSet presAssocID="{B60180C2-BDED-486D-98AD-BE3C230052AE}" presName="parTrans" presStyleLbl="sibTrans2D1" presStyleIdx="2" presStyleCnt="4" custScaleX="151633" custScaleY="285400"/>
      <dgm:spPr/>
    </dgm:pt>
    <dgm:pt modelId="{B028FA05-9082-426B-AF19-7469B7DFC0A0}" type="pres">
      <dgm:prSet presAssocID="{2132EB9C-D07F-437D-9A0C-8F7FBCA1794F}" presName="child" presStyleLbl="alignAccFollowNode1" presStyleIdx="2" presStyleCnt="4" custScaleY="169945" custLinFactY="16323" custLinFactNeighborX="750" custLinFactNeighborY="100000">
        <dgm:presLayoutVars>
          <dgm:chMax val="0"/>
          <dgm:bulletEnabled val="1"/>
        </dgm:presLayoutVars>
      </dgm:prSet>
      <dgm:spPr>
        <a:xfrm>
          <a:off x="6001359" y="2045954"/>
          <a:ext cx="2621071" cy="894198"/>
        </a:xfrm>
        <a:prstGeom prst="roundRect">
          <a:avLst>
            <a:gd name="adj" fmla="val 10000"/>
          </a:avLst>
        </a:prstGeom>
      </dgm:spPr>
    </dgm:pt>
    <dgm:pt modelId="{3FC271C8-65DC-4429-8BA3-1A60F6DEFA94}" type="pres">
      <dgm:prSet presAssocID="{BA38223E-7B51-4311-A161-887BCD3F132C}" presName="hSp" presStyleCnt="0"/>
      <dgm:spPr/>
    </dgm:pt>
    <dgm:pt modelId="{2215FCF4-70C9-4395-A722-B822ADE9F7C3}" type="pres">
      <dgm:prSet presAssocID="{7EAE8B92-FE39-40F4-9946-7664F3508E15}" presName="vertFlow" presStyleCnt="0"/>
      <dgm:spPr/>
    </dgm:pt>
    <dgm:pt modelId="{E8DCB6C1-4249-42A9-BF6B-015442565B0B}" type="pres">
      <dgm:prSet presAssocID="{7EAE8B92-FE39-40F4-9946-7664F3508E15}" presName="header" presStyleLbl="node1" presStyleIdx="3" presStyleCnt="4" custScaleY="194130"/>
      <dgm:spPr>
        <a:xfrm>
          <a:off x="8969723" y="357220"/>
          <a:ext cx="2621071" cy="1272071"/>
        </a:xfrm>
        <a:prstGeom prst="roundRect">
          <a:avLst>
            <a:gd name="adj" fmla="val 10000"/>
          </a:avLst>
        </a:prstGeom>
      </dgm:spPr>
    </dgm:pt>
    <dgm:pt modelId="{524F2FCB-86AA-4014-A9C7-DD6D62EA7015}" type="pres">
      <dgm:prSet presAssocID="{B468738B-D67D-45CC-92F4-0FF6C9C08FE5}" presName="parTrans" presStyleLbl="sibTrans2D1" presStyleIdx="3" presStyleCnt="4" custScaleX="151633" custScaleY="285400"/>
      <dgm:spPr/>
    </dgm:pt>
    <dgm:pt modelId="{0ACA720F-F505-4F1A-BE7F-1BB2A3144444}" type="pres">
      <dgm:prSet presAssocID="{96A2A9E3-0D5D-4698-AF8A-26285F6EC43A}" presName="child" presStyleLbl="alignAccFollowNode1" presStyleIdx="3" presStyleCnt="4" custScaleY="169945" custLinFactY="16323" custLinFactNeighborX="112" custLinFactNeighborY="100000">
        <dgm:presLayoutVars>
          <dgm:chMax val="0"/>
          <dgm:bulletEnabled val="1"/>
        </dgm:presLayoutVars>
      </dgm:prSet>
      <dgm:spPr/>
    </dgm:pt>
  </dgm:ptLst>
  <dgm:cxnLst>
    <dgm:cxn modelId="{664DA20E-4742-4832-88D6-43B7FD8B6E0C}" type="presOf" srcId="{7EAE8B92-FE39-40F4-9946-7664F3508E15}" destId="{E8DCB6C1-4249-42A9-BF6B-015442565B0B}" srcOrd="0" destOrd="0" presId="urn:microsoft.com/office/officeart/2005/8/layout/lProcess1"/>
    <dgm:cxn modelId="{F85FD70F-20D1-4433-83D3-A1569B8F7E48}" type="presOf" srcId="{60FE8368-DEEC-43C8-88A4-6532C60B3F34}" destId="{23A6D1A4-D4E6-4CDD-B6A2-148548E78899}" srcOrd="0" destOrd="0" presId="urn:microsoft.com/office/officeart/2005/8/layout/lProcess1"/>
    <dgm:cxn modelId="{A1C25C20-85B1-4337-B611-1447FFE874AA}" type="presOf" srcId="{4FA1CC5A-D28C-4192-B981-F536DC014B80}" destId="{B1B0BECC-38B8-4464-B72E-1EB1A8A1DF76}" srcOrd="0" destOrd="0" presId="urn:microsoft.com/office/officeart/2005/8/layout/lProcess1"/>
    <dgm:cxn modelId="{CF1D0926-F792-44D5-BC7A-2BB476D41164}" srcId="{71F75FB0-7E3A-48FE-AABA-E7A9A384FD0D}" destId="{4FA1CC5A-D28C-4192-B981-F536DC014B80}" srcOrd="0" destOrd="0" parTransId="{73BFC0A3-235D-443F-99F5-31091C9A2287}" sibTransId="{E46C8840-36AE-42FD-A35E-C25C108E4A52}"/>
    <dgm:cxn modelId="{483B3F31-6AC4-4206-B64C-73B203CA6CD0}" srcId="{71F75FB0-7E3A-48FE-AABA-E7A9A384FD0D}" destId="{A9B93EFF-A6EC-41DF-8E64-E5E9EC8A56FF}" srcOrd="1" destOrd="0" parTransId="{3E3CC2E0-8192-423A-8FA1-CCD94BF17330}" sibTransId="{B85850DD-579D-45BB-A563-294F1581C45E}"/>
    <dgm:cxn modelId="{E9A3505C-FDAC-4B39-AC0A-B4BA422EAEEC}" type="presOf" srcId="{71F75FB0-7E3A-48FE-AABA-E7A9A384FD0D}" destId="{67F85BE9-2E03-4F3A-9BFA-29073EA96775}" srcOrd="0" destOrd="0" presId="urn:microsoft.com/office/officeart/2005/8/layout/lProcess1"/>
    <dgm:cxn modelId="{B8067745-DC37-4D7D-AF81-8348F0BE7A32}" srcId="{7EAE8B92-FE39-40F4-9946-7664F3508E15}" destId="{96A2A9E3-0D5D-4698-AF8A-26285F6EC43A}" srcOrd="0" destOrd="0" parTransId="{B468738B-D67D-45CC-92F4-0FF6C9C08FE5}" sibTransId="{CB2ADAC1-F73D-43BD-804E-66F573552BF3}"/>
    <dgm:cxn modelId="{FCA2A36E-50A6-4493-AAAE-AFABA71661D9}" srcId="{A9B93EFF-A6EC-41DF-8E64-E5E9EC8A56FF}" destId="{118E22AD-0A17-475D-A87A-B996EAA0DB34}" srcOrd="0" destOrd="0" parTransId="{60FE8368-DEEC-43C8-88A4-6532C60B3F34}" sibTransId="{BB08E1FD-4C59-47BB-9888-17A9705EFB24}"/>
    <dgm:cxn modelId="{E5935955-364D-437C-8599-F4297A2070C6}" type="presOf" srcId="{B60180C2-BDED-486D-98AD-BE3C230052AE}" destId="{20113250-9261-4482-B404-46AC5A089B2A}" srcOrd="0" destOrd="0" presId="urn:microsoft.com/office/officeart/2005/8/layout/lProcess1"/>
    <dgm:cxn modelId="{1FC05683-C3F7-418B-B900-EF385A53EC68}" type="presOf" srcId="{A9B93EFF-A6EC-41DF-8E64-E5E9EC8A56FF}" destId="{1753A79B-B52B-445A-A100-42DF4424B056}" srcOrd="0" destOrd="0" presId="urn:microsoft.com/office/officeart/2005/8/layout/lProcess1"/>
    <dgm:cxn modelId="{238A6188-5ECD-4B1C-B5FF-8069B14C82DD}" type="presOf" srcId="{B468738B-D67D-45CC-92F4-0FF6C9C08FE5}" destId="{524F2FCB-86AA-4014-A9C7-DD6D62EA7015}" srcOrd="0" destOrd="0" presId="urn:microsoft.com/office/officeart/2005/8/layout/lProcess1"/>
    <dgm:cxn modelId="{D0A42D89-C21A-4CFA-91EB-1D7D895513F6}" type="presOf" srcId="{9308F924-027D-47F2-8777-00B427768960}" destId="{B65FBFEA-152E-42C0-9D39-2B85A1EBCC03}" srcOrd="0" destOrd="0" presId="urn:microsoft.com/office/officeart/2005/8/layout/lProcess1"/>
    <dgm:cxn modelId="{38DBA09C-FBFD-42E9-BC5E-13008BA4A95A}" srcId="{71F75FB0-7E3A-48FE-AABA-E7A9A384FD0D}" destId="{7EAE8B92-FE39-40F4-9946-7664F3508E15}" srcOrd="3" destOrd="0" parTransId="{E1149592-3D69-4E4A-A36D-7380F6AC8841}" sibTransId="{8FD2A7D0-196A-496F-AB4C-1160D7E68AAC}"/>
    <dgm:cxn modelId="{64D470A3-D361-49A5-80E6-798F4FE5A4B4}" type="presOf" srcId="{118E22AD-0A17-475D-A87A-B996EAA0DB34}" destId="{10FCB2CF-02DB-45FD-97D3-8FC4095B4E1A}" srcOrd="0" destOrd="0" presId="urn:microsoft.com/office/officeart/2005/8/layout/lProcess1"/>
    <dgm:cxn modelId="{4F0A88A8-B5C1-4799-BEDB-14DDFD09C6CB}" type="presOf" srcId="{96A2A9E3-0D5D-4698-AF8A-26285F6EC43A}" destId="{0ACA720F-F505-4F1A-BE7F-1BB2A3144444}" srcOrd="0" destOrd="0" presId="urn:microsoft.com/office/officeart/2005/8/layout/lProcess1"/>
    <dgm:cxn modelId="{C3F69EB7-7B98-45FB-ACC7-AB0673220D13}" srcId="{BA38223E-7B51-4311-A161-887BCD3F132C}" destId="{2132EB9C-D07F-437D-9A0C-8F7FBCA1794F}" srcOrd="0" destOrd="0" parTransId="{B60180C2-BDED-486D-98AD-BE3C230052AE}" sibTransId="{66E7D0FB-1BBB-48E1-A47E-9BE74B37AA43}"/>
    <dgm:cxn modelId="{5D6CE4D2-36BF-4188-B02A-0B9AEF9FDC8B}" srcId="{71F75FB0-7E3A-48FE-AABA-E7A9A384FD0D}" destId="{BA38223E-7B51-4311-A161-887BCD3F132C}" srcOrd="2" destOrd="0" parTransId="{7BD20466-1750-46B7-8BBD-A9AD81D6DE64}" sibTransId="{077981F4-B07E-439D-A3CB-5F900D005E88}"/>
    <dgm:cxn modelId="{50A61BE1-B0CF-4C97-8B57-BFE6C9EEC325}" type="presOf" srcId="{BA38223E-7B51-4311-A161-887BCD3F132C}" destId="{31BB7654-84BC-4F4E-A3F1-AC6DBC5730ED}" srcOrd="0" destOrd="0" presId="urn:microsoft.com/office/officeart/2005/8/layout/lProcess1"/>
    <dgm:cxn modelId="{54D709F3-BB65-4D0D-A0FF-6DDC6B33EF75}" type="presOf" srcId="{3E95482C-2E89-4BE2-9325-AEEF824A561E}" destId="{D5FADCBF-3C66-42C5-B446-4E0B5D718BD3}" srcOrd="0" destOrd="0" presId="urn:microsoft.com/office/officeart/2005/8/layout/lProcess1"/>
    <dgm:cxn modelId="{CAF25AF3-CDBC-49CB-8916-92BD1E2A95F5}" srcId="{4FA1CC5A-D28C-4192-B981-F536DC014B80}" destId="{3E95482C-2E89-4BE2-9325-AEEF824A561E}" srcOrd="0" destOrd="0" parTransId="{9308F924-027D-47F2-8777-00B427768960}" sibTransId="{ADBC3E05-3FAB-4BCD-9858-4F36379D62C9}"/>
    <dgm:cxn modelId="{288901FB-BD5C-445E-94E6-8E365BDA4480}" type="presOf" srcId="{2132EB9C-D07F-437D-9A0C-8F7FBCA1794F}" destId="{B028FA05-9082-426B-AF19-7469B7DFC0A0}" srcOrd="0" destOrd="0" presId="urn:microsoft.com/office/officeart/2005/8/layout/lProcess1"/>
    <dgm:cxn modelId="{A8412044-F688-40ED-906F-6AD42A542A84}" type="presParOf" srcId="{67F85BE9-2E03-4F3A-9BFA-29073EA96775}" destId="{C7110ECB-CE7C-4AA7-B5F0-E67DF00C9B82}" srcOrd="0" destOrd="0" presId="urn:microsoft.com/office/officeart/2005/8/layout/lProcess1"/>
    <dgm:cxn modelId="{97D43143-4475-4AC8-9F71-3890A1F576A7}" type="presParOf" srcId="{C7110ECB-CE7C-4AA7-B5F0-E67DF00C9B82}" destId="{B1B0BECC-38B8-4464-B72E-1EB1A8A1DF76}" srcOrd="0" destOrd="0" presId="urn:microsoft.com/office/officeart/2005/8/layout/lProcess1"/>
    <dgm:cxn modelId="{1FCCCB88-214A-4331-8661-74C36D25BDC3}" type="presParOf" srcId="{C7110ECB-CE7C-4AA7-B5F0-E67DF00C9B82}" destId="{B65FBFEA-152E-42C0-9D39-2B85A1EBCC03}" srcOrd="1" destOrd="0" presId="urn:microsoft.com/office/officeart/2005/8/layout/lProcess1"/>
    <dgm:cxn modelId="{5C1F7794-151C-4943-B757-2F5E8468CC6F}" type="presParOf" srcId="{C7110ECB-CE7C-4AA7-B5F0-E67DF00C9B82}" destId="{D5FADCBF-3C66-42C5-B446-4E0B5D718BD3}" srcOrd="2" destOrd="0" presId="urn:microsoft.com/office/officeart/2005/8/layout/lProcess1"/>
    <dgm:cxn modelId="{CB0888F3-8FDB-429D-BA3D-737EAD2A1020}" type="presParOf" srcId="{67F85BE9-2E03-4F3A-9BFA-29073EA96775}" destId="{955030A8-840E-4941-9F45-853C123A2844}" srcOrd="1" destOrd="0" presId="urn:microsoft.com/office/officeart/2005/8/layout/lProcess1"/>
    <dgm:cxn modelId="{1D1FD245-41F9-44A7-9213-ADA1C07E3043}" type="presParOf" srcId="{67F85BE9-2E03-4F3A-9BFA-29073EA96775}" destId="{3A9BECBE-BF58-4589-8C19-AAB45CC35E84}" srcOrd="2" destOrd="0" presId="urn:microsoft.com/office/officeart/2005/8/layout/lProcess1"/>
    <dgm:cxn modelId="{614B75F5-4F24-4ADF-8AF0-2906D06A32D5}" type="presParOf" srcId="{3A9BECBE-BF58-4589-8C19-AAB45CC35E84}" destId="{1753A79B-B52B-445A-A100-42DF4424B056}" srcOrd="0" destOrd="0" presId="urn:microsoft.com/office/officeart/2005/8/layout/lProcess1"/>
    <dgm:cxn modelId="{B738E4DC-21DE-4D7C-8638-2278748C41AD}" type="presParOf" srcId="{3A9BECBE-BF58-4589-8C19-AAB45CC35E84}" destId="{23A6D1A4-D4E6-4CDD-B6A2-148548E78899}" srcOrd="1" destOrd="0" presId="urn:microsoft.com/office/officeart/2005/8/layout/lProcess1"/>
    <dgm:cxn modelId="{E56602C6-931E-46F8-A700-9158F78A092F}" type="presParOf" srcId="{3A9BECBE-BF58-4589-8C19-AAB45CC35E84}" destId="{10FCB2CF-02DB-45FD-97D3-8FC4095B4E1A}" srcOrd="2" destOrd="0" presId="urn:microsoft.com/office/officeart/2005/8/layout/lProcess1"/>
    <dgm:cxn modelId="{BAA24950-C5DD-4EE9-A369-E9DA3CC23D6B}" type="presParOf" srcId="{67F85BE9-2E03-4F3A-9BFA-29073EA96775}" destId="{05F5E909-43FB-4B73-A70F-DA2842117BE8}" srcOrd="3" destOrd="0" presId="urn:microsoft.com/office/officeart/2005/8/layout/lProcess1"/>
    <dgm:cxn modelId="{E4D63683-E230-41BF-BFC7-22D6628CF3DF}" type="presParOf" srcId="{67F85BE9-2E03-4F3A-9BFA-29073EA96775}" destId="{4C205BA3-7468-49A2-92F6-4B034D3B3D51}" srcOrd="4" destOrd="0" presId="urn:microsoft.com/office/officeart/2005/8/layout/lProcess1"/>
    <dgm:cxn modelId="{0BC0DD8C-CCF5-459A-BC20-A4BF17BC6A0E}" type="presParOf" srcId="{4C205BA3-7468-49A2-92F6-4B034D3B3D51}" destId="{31BB7654-84BC-4F4E-A3F1-AC6DBC5730ED}" srcOrd="0" destOrd="0" presId="urn:microsoft.com/office/officeart/2005/8/layout/lProcess1"/>
    <dgm:cxn modelId="{E72C46A8-CEEA-499A-9955-5605ABADEB36}" type="presParOf" srcId="{4C205BA3-7468-49A2-92F6-4B034D3B3D51}" destId="{20113250-9261-4482-B404-46AC5A089B2A}" srcOrd="1" destOrd="0" presId="urn:microsoft.com/office/officeart/2005/8/layout/lProcess1"/>
    <dgm:cxn modelId="{C34678E1-27FB-488D-B60C-980323DEABFE}" type="presParOf" srcId="{4C205BA3-7468-49A2-92F6-4B034D3B3D51}" destId="{B028FA05-9082-426B-AF19-7469B7DFC0A0}" srcOrd="2" destOrd="0" presId="urn:microsoft.com/office/officeart/2005/8/layout/lProcess1"/>
    <dgm:cxn modelId="{5053E9D3-7C0B-46CB-B0F8-E1C76D0A2159}" type="presParOf" srcId="{67F85BE9-2E03-4F3A-9BFA-29073EA96775}" destId="{3FC271C8-65DC-4429-8BA3-1A60F6DEFA94}" srcOrd="5" destOrd="0" presId="urn:microsoft.com/office/officeart/2005/8/layout/lProcess1"/>
    <dgm:cxn modelId="{E874CFF1-12A2-4C71-ACDF-4F85B979BB86}" type="presParOf" srcId="{67F85BE9-2E03-4F3A-9BFA-29073EA96775}" destId="{2215FCF4-70C9-4395-A722-B822ADE9F7C3}" srcOrd="6" destOrd="0" presId="urn:microsoft.com/office/officeart/2005/8/layout/lProcess1"/>
    <dgm:cxn modelId="{66AEA39E-0EF9-4BF9-8880-978A2C7C5237}" type="presParOf" srcId="{2215FCF4-70C9-4395-A722-B822ADE9F7C3}" destId="{E8DCB6C1-4249-42A9-BF6B-015442565B0B}" srcOrd="0" destOrd="0" presId="urn:microsoft.com/office/officeart/2005/8/layout/lProcess1"/>
    <dgm:cxn modelId="{7634F11A-0A43-43A0-80C2-B35A6137EF58}" type="presParOf" srcId="{2215FCF4-70C9-4395-A722-B822ADE9F7C3}" destId="{524F2FCB-86AA-4014-A9C7-DD6D62EA7015}" srcOrd="1" destOrd="0" presId="urn:microsoft.com/office/officeart/2005/8/layout/lProcess1"/>
    <dgm:cxn modelId="{3BD42445-F513-43E5-BCA4-5BA0ADCBB9AF}" type="presParOf" srcId="{2215FCF4-70C9-4395-A722-B822ADE9F7C3}" destId="{0ACA720F-F505-4F1A-BE7F-1BB2A3144444}" srcOrd="2" destOrd="0" presId="urn:microsoft.com/office/officeart/2005/8/layout/lProcess1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7443A-F8D6-4F63-AF1F-BBBED9908944}" type="doc">
      <dgm:prSet loTypeId="urn:microsoft.com/office/officeart/2008/layout/Lin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9BFC3CE-F485-4A22-9768-04CE970B37BA}">
      <dgm:prSet custT="1"/>
      <dgm:spPr/>
      <dgm:t>
        <a:bodyPr/>
        <a:lstStyle/>
        <a:p>
          <a:pPr>
            <a:lnSpc>
              <a:spcPct val="114000"/>
            </a:lnSpc>
            <a:spcBef>
              <a:spcPts val="600"/>
            </a:spcBef>
            <a:spcAft>
              <a:spcPts val="600"/>
            </a:spcAft>
          </a:pPr>
          <a:r>
            <a:rPr lang="ru-RU" sz="1700" dirty="0">
              <a:latin typeface="+mn-lt"/>
            </a:rPr>
            <a:t>Используемые в составе БАС ГНСС-система и система лазерного сканирования</a:t>
          </a:r>
          <a:br>
            <a:rPr lang="ru-RU" sz="1700" dirty="0">
              <a:latin typeface="+mn-lt"/>
            </a:rPr>
          </a:br>
          <a:r>
            <a:rPr lang="ru-RU" sz="1700" dirty="0">
              <a:latin typeface="+mn-lt"/>
            </a:rPr>
            <a:t>должны быть внесены в реестр средств измерений Росстандарта и проходить поверку.</a:t>
          </a:r>
        </a:p>
        <a:p>
          <a:pPr>
            <a:lnSpc>
              <a:spcPct val="114000"/>
            </a:lnSpc>
            <a:spcBef>
              <a:spcPts val="600"/>
            </a:spcBef>
            <a:spcAft>
              <a:spcPts val="1800"/>
            </a:spcAft>
          </a:pPr>
          <a:r>
            <a:rPr lang="ru-RU" sz="1700" dirty="0">
              <a:latin typeface="+mn-lt"/>
            </a:rPr>
            <a:t>Их метрологическое обеспечение осуществляется с использованием государственных рабочих эталонов, выбираемых в строгом соответствии с требованиями Государственной поверочной схемы</a:t>
          </a:r>
          <a:br>
            <a:rPr lang="ru-RU" sz="1700" dirty="0">
              <a:latin typeface="+mn-lt"/>
            </a:rPr>
          </a:br>
          <a:r>
            <a:rPr lang="ru-RU" sz="1700" dirty="0">
              <a:latin typeface="+mn-lt"/>
            </a:rPr>
            <a:t>для координатно-временных средств измерений и необходимым запасом метрологической точности.</a:t>
          </a:r>
        </a:p>
      </dgm:t>
    </dgm:pt>
    <dgm:pt modelId="{3C8B64B3-86B8-4C59-8269-BD01E0AEB613}" type="parTrans" cxnId="{93F5C94E-1266-4896-9222-D5CC4687F38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C7294BC-0A47-48CC-8847-EA83B7489C25}" type="sibTrans" cxnId="{93F5C94E-1266-4896-9222-D5CC4687F38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C91DD19-9471-46DE-A5C5-D9C4C02D6E6B}">
      <dgm:prSet custT="1"/>
      <dgm:spPr/>
      <dgm:t>
        <a:bodyPr/>
        <a:lstStyle/>
        <a:p>
          <a:pPr marL="0" lvl="0" indent="0" algn="l" defTabSz="755650">
            <a:lnSpc>
              <a:spcPct val="114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При исследовании материалов аэрофотосъемки и лазерного сканирования на ТФП</a:t>
          </a:r>
          <a:b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</a:br>
          <a: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в рамках полевой геодезической лаборатории необходимо использование рабочих эталонов 1-го разряда.</a:t>
          </a:r>
        </a:p>
        <a:p>
          <a:pPr marL="0" lvl="0" indent="0" algn="l" defTabSz="755650">
            <a:lnSpc>
              <a:spcPct val="114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Применение рабочих эталонов позволит измерять на местности любые точечные, линейные, площадные</a:t>
          </a:r>
          <a:b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</a:br>
          <a: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и трехмерные тестовые объекты. </a:t>
          </a:r>
        </a:p>
      </dgm:t>
    </dgm:pt>
    <dgm:pt modelId="{06AED367-2D3D-43C1-9101-87DD0C5F5E87}" type="parTrans" cxnId="{0EF9CAEC-D991-439D-A6C3-D452737B34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009CC77-82FF-45F1-8AB6-478AE6DE744E}" type="sibTrans" cxnId="{0EF9CAEC-D991-439D-A6C3-D452737B34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58BFF27-1718-4056-870A-00610FCDEF13}">
      <dgm:prSet custT="1"/>
      <dgm:spPr/>
      <dgm:t>
        <a:bodyPr/>
        <a:lstStyle/>
        <a:p>
          <a:pPr marL="0" lvl="0" indent="0" algn="l" defTabSz="755650">
            <a:lnSpc>
              <a:spcPct val="114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Для систем воздушного лазерного сканирования (ВЛС) должна быть обеспечена возможность выполнения калибровки с целью определения или уточнения углов выставки и координат положения </a:t>
          </a:r>
          <a:r>
            <a:rPr lang="ru-RU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лидара</a:t>
          </a:r>
          <a: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 относительно системы координат инерциального измерительного устройства, коэффициента измерения дальности и иных параметров (в зависимости от системы ВЛС).</a:t>
          </a:r>
        </a:p>
      </dgm:t>
    </dgm:pt>
    <dgm:pt modelId="{C3BB9739-8B8F-40E3-80F8-BADDB05EBA60}" type="parTrans" cxnId="{A86C0CCB-83F1-4373-BB62-522C343FD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E0771F1-DDD4-4946-A03A-67EAD77D811C}" type="sibTrans" cxnId="{A86C0CCB-83F1-4373-BB62-522C343FD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2302643-3580-4A94-AD1B-D4F1A976A6A9}" type="pres">
      <dgm:prSet presAssocID="{6777443A-F8D6-4F63-AF1F-BBBED9908944}" presName="vert0" presStyleCnt="0">
        <dgm:presLayoutVars>
          <dgm:dir/>
          <dgm:animOne val="branch"/>
          <dgm:animLvl val="lvl"/>
        </dgm:presLayoutVars>
      </dgm:prSet>
      <dgm:spPr/>
    </dgm:pt>
    <dgm:pt modelId="{78A13195-9D08-4131-82B9-E7A5C863F22A}" type="pres">
      <dgm:prSet presAssocID="{19BFC3CE-F485-4A22-9768-04CE970B37BA}" presName="thickLine" presStyleLbl="alignNode1" presStyleIdx="0" presStyleCnt="3"/>
      <dgm:spPr/>
    </dgm:pt>
    <dgm:pt modelId="{98054828-52E0-45F3-B4FE-AFD323898E36}" type="pres">
      <dgm:prSet presAssocID="{19BFC3CE-F485-4A22-9768-04CE970B37BA}" presName="horz1" presStyleCnt="0"/>
      <dgm:spPr/>
    </dgm:pt>
    <dgm:pt modelId="{12A9DE8F-3566-4FE0-A7CF-0924A3135244}" type="pres">
      <dgm:prSet presAssocID="{19BFC3CE-F485-4A22-9768-04CE970B37BA}" presName="tx1" presStyleLbl="revTx" presStyleIdx="0" presStyleCnt="3" custScaleY="141270"/>
      <dgm:spPr/>
    </dgm:pt>
    <dgm:pt modelId="{ABDF4DB9-89C0-41F3-A3A4-F39E46F90A58}" type="pres">
      <dgm:prSet presAssocID="{19BFC3CE-F485-4A22-9768-04CE970B37BA}" presName="vert1" presStyleCnt="0"/>
      <dgm:spPr/>
    </dgm:pt>
    <dgm:pt modelId="{EDBBE2F6-65CB-4E1A-858B-7CFC99F0E81F}" type="pres">
      <dgm:prSet presAssocID="{BC91DD19-9471-46DE-A5C5-D9C4C02D6E6B}" presName="thickLine" presStyleLbl="alignNode1" presStyleIdx="1" presStyleCnt="3"/>
      <dgm:spPr/>
    </dgm:pt>
    <dgm:pt modelId="{855EE36E-1D28-482E-B2DE-0C7D0A654EED}" type="pres">
      <dgm:prSet presAssocID="{BC91DD19-9471-46DE-A5C5-D9C4C02D6E6B}" presName="horz1" presStyleCnt="0"/>
      <dgm:spPr/>
    </dgm:pt>
    <dgm:pt modelId="{7D839A8A-56B3-4467-9558-ED8D60B59098}" type="pres">
      <dgm:prSet presAssocID="{BC91DD19-9471-46DE-A5C5-D9C4C02D6E6B}" presName="tx1" presStyleLbl="revTx" presStyleIdx="1" presStyleCnt="3" custScaleY="124203"/>
      <dgm:spPr/>
    </dgm:pt>
    <dgm:pt modelId="{83B35339-CB8E-49A8-B925-E844DB8C4C8D}" type="pres">
      <dgm:prSet presAssocID="{BC91DD19-9471-46DE-A5C5-D9C4C02D6E6B}" presName="vert1" presStyleCnt="0"/>
      <dgm:spPr/>
    </dgm:pt>
    <dgm:pt modelId="{8085A380-1B76-436A-B448-D96990347DE4}" type="pres">
      <dgm:prSet presAssocID="{358BFF27-1718-4056-870A-00610FCDEF13}" presName="thickLine" presStyleLbl="alignNode1" presStyleIdx="2" presStyleCnt="3"/>
      <dgm:spPr/>
    </dgm:pt>
    <dgm:pt modelId="{5AFB4ED9-2282-4DCB-95E6-EA0E7390FBEB}" type="pres">
      <dgm:prSet presAssocID="{358BFF27-1718-4056-870A-00610FCDEF13}" presName="horz1" presStyleCnt="0"/>
      <dgm:spPr/>
    </dgm:pt>
    <dgm:pt modelId="{ACD42065-D7E6-4616-B1F8-6E37AB1D2A77}" type="pres">
      <dgm:prSet presAssocID="{358BFF27-1718-4056-870A-00610FCDEF13}" presName="tx1" presStyleLbl="revTx" presStyleIdx="2" presStyleCnt="3" custScaleY="124998"/>
      <dgm:spPr/>
    </dgm:pt>
    <dgm:pt modelId="{6BD5FF39-F5E7-40FE-AE0B-8A9F5732B1A0}" type="pres">
      <dgm:prSet presAssocID="{358BFF27-1718-4056-870A-00610FCDEF13}" presName="vert1" presStyleCnt="0"/>
      <dgm:spPr/>
    </dgm:pt>
  </dgm:ptLst>
  <dgm:cxnLst>
    <dgm:cxn modelId="{0C4FF906-B7F1-4D14-87ED-B22A99292420}" type="presOf" srcId="{358BFF27-1718-4056-870A-00610FCDEF13}" destId="{ACD42065-D7E6-4616-B1F8-6E37AB1D2A77}" srcOrd="0" destOrd="0" presId="urn:microsoft.com/office/officeart/2008/layout/LinedList"/>
    <dgm:cxn modelId="{4C2F735C-B4AB-4FCF-B6D6-7AD6828E321B}" type="presOf" srcId="{BC91DD19-9471-46DE-A5C5-D9C4C02D6E6B}" destId="{7D839A8A-56B3-4467-9558-ED8D60B59098}" srcOrd="0" destOrd="0" presId="urn:microsoft.com/office/officeart/2008/layout/LinedList"/>
    <dgm:cxn modelId="{DAF49C5D-87E8-4F5A-B2D9-25686B9061BA}" type="presOf" srcId="{6777443A-F8D6-4F63-AF1F-BBBED9908944}" destId="{A2302643-3580-4A94-AD1B-D4F1A976A6A9}" srcOrd="0" destOrd="0" presId="urn:microsoft.com/office/officeart/2008/layout/LinedList"/>
    <dgm:cxn modelId="{93F5C94E-1266-4896-9222-D5CC4687F387}" srcId="{6777443A-F8D6-4F63-AF1F-BBBED9908944}" destId="{19BFC3CE-F485-4A22-9768-04CE970B37BA}" srcOrd="0" destOrd="0" parTransId="{3C8B64B3-86B8-4C59-8269-BD01E0AEB613}" sibTransId="{5C7294BC-0A47-48CC-8847-EA83B7489C25}"/>
    <dgm:cxn modelId="{874D609B-5C73-4923-9E44-069CFFCBBABE}" type="presOf" srcId="{19BFC3CE-F485-4A22-9768-04CE970B37BA}" destId="{12A9DE8F-3566-4FE0-A7CF-0924A3135244}" srcOrd="0" destOrd="0" presId="urn:microsoft.com/office/officeart/2008/layout/LinedList"/>
    <dgm:cxn modelId="{A86C0CCB-83F1-4373-BB62-522C343FD0B0}" srcId="{6777443A-F8D6-4F63-AF1F-BBBED9908944}" destId="{358BFF27-1718-4056-870A-00610FCDEF13}" srcOrd="2" destOrd="0" parTransId="{C3BB9739-8B8F-40E3-80F8-BADDB05EBA60}" sibTransId="{BE0771F1-DDD4-4946-A03A-67EAD77D811C}"/>
    <dgm:cxn modelId="{0EF9CAEC-D991-439D-A6C3-D452737B3441}" srcId="{6777443A-F8D6-4F63-AF1F-BBBED9908944}" destId="{BC91DD19-9471-46DE-A5C5-D9C4C02D6E6B}" srcOrd="1" destOrd="0" parTransId="{06AED367-2D3D-43C1-9101-87DD0C5F5E87}" sibTransId="{3009CC77-82FF-45F1-8AB6-478AE6DE744E}"/>
    <dgm:cxn modelId="{55D04548-4505-4265-90F4-ADF09E1A61C6}" type="presParOf" srcId="{A2302643-3580-4A94-AD1B-D4F1A976A6A9}" destId="{78A13195-9D08-4131-82B9-E7A5C863F22A}" srcOrd="0" destOrd="0" presId="urn:microsoft.com/office/officeart/2008/layout/LinedList"/>
    <dgm:cxn modelId="{B50E7E83-1AF7-4A6B-9B3D-E4424B311A22}" type="presParOf" srcId="{A2302643-3580-4A94-AD1B-D4F1A976A6A9}" destId="{98054828-52E0-45F3-B4FE-AFD323898E36}" srcOrd="1" destOrd="0" presId="urn:microsoft.com/office/officeart/2008/layout/LinedList"/>
    <dgm:cxn modelId="{559F52C5-478B-4F2C-81C7-4583365D2D7A}" type="presParOf" srcId="{98054828-52E0-45F3-B4FE-AFD323898E36}" destId="{12A9DE8F-3566-4FE0-A7CF-0924A3135244}" srcOrd="0" destOrd="0" presId="urn:microsoft.com/office/officeart/2008/layout/LinedList"/>
    <dgm:cxn modelId="{F7FF1610-38D8-4836-B98C-7F99A9821C5D}" type="presParOf" srcId="{98054828-52E0-45F3-B4FE-AFD323898E36}" destId="{ABDF4DB9-89C0-41F3-A3A4-F39E46F90A58}" srcOrd="1" destOrd="0" presId="urn:microsoft.com/office/officeart/2008/layout/LinedList"/>
    <dgm:cxn modelId="{F1FCECED-B7A9-44E7-9084-78D50394F35C}" type="presParOf" srcId="{A2302643-3580-4A94-AD1B-D4F1A976A6A9}" destId="{EDBBE2F6-65CB-4E1A-858B-7CFC99F0E81F}" srcOrd="2" destOrd="0" presId="urn:microsoft.com/office/officeart/2008/layout/LinedList"/>
    <dgm:cxn modelId="{62EDCDA5-E76D-49EA-BAD9-9EBBEAD84295}" type="presParOf" srcId="{A2302643-3580-4A94-AD1B-D4F1A976A6A9}" destId="{855EE36E-1D28-482E-B2DE-0C7D0A654EED}" srcOrd="3" destOrd="0" presId="urn:microsoft.com/office/officeart/2008/layout/LinedList"/>
    <dgm:cxn modelId="{FF83ADEB-A510-4D54-8FFA-1C1961A56762}" type="presParOf" srcId="{855EE36E-1D28-482E-B2DE-0C7D0A654EED}" destId="{7D839A8A-56B3-4467-9558-ED8D60B59098}" srcOrd="0" destOrd="0" presId="urn:microsoft.com/office/officeart/2008/layout/LinedList"/>
    <dgm:cxn modelId="{DDC9D6F9-1F5E-49C3-9556-8994AF2614E2}" type="presParOf" srcId="{855EE36E-1D28-482E-B2DE-0C7D0A654EED}" destId="{83B35339-CB8E-49A8-B925-E844DB8C4C8D}" srcOrd="1" destOrd="0" presId="urn:microsoft.com/office/officeart/2008/layout/LinedList"/>
    <dgm:cxn modelId="{CD37B0AF-79FB-406D-BDA1-3DF517A8D242}" type="presParOf" srcId="{A2302643-3580-4A94-AD1B-D4F1A976A6A9}" destId="{8085A380-1B76-436A-B448-D96990347DE4}" srcOrd="4" destOrd="0" presId="urn:microsoft.com/office/officeart/2008/layout/LinedList"/>
    <dgm:cxn modelId="{CDF5880B-D0F3-40AB-AACF-FA6BC26FE115}" type="presParOf" srcId="{A2302643-3580-4A94-AD1B-D4F1A976A6A9}" destId="{5AFB4ED9-2282-4DCB-95E6-EA0E7390FBEB}" srcOrd="5" destOrd="0" presId="urn:microsoft.com/office/officeart/2008/layout/LinedList"/>
    <dgm:cxn modelId="{32AE855D-4B63-4782-A976-F07E1AE1C7EA}" type="presParOf" srcId="{5AFB4ED9-2282-4DCB-95E6-EA0E7390FBEB}" destId="{ACD42065-D7E6-4616-B1F8-6E37AB1D2A77}" srcOrd="0" destOrd="0" presId="urn:microsoft.com/office/officeart/2008/layout/LinedList"/>
    <dgm:cxn modelId="{F92062DD-997C-4CD5-8F16-C61EF36747F4}" type="presParOf" srcId="{5AFB4ED9-2282-4DCB-95E6-EA0E7390FBEB}" destId="{6BD5FF39-F5E7-40FE-AE0B-8A9F5732B1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468098-E795-44FC-B768-C1D5AEA7D88E}" type="doc">
      <dgm:prSet loTypeId="urn:microsoft.com/office/officeart/2008/layout/Lin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DD0FFB3-161A-46F1-9F0D-43FFDC7FD2AD}">
      <dgm:prSet custT="1"/>
      <dgm:spPr/>
      <dgm:t>
        <a:bodyPr/>
        <a:lstStyle/>
        <a:p>
          <a:pPr marL="0" lvl="0" algn="l" defTabSz="755650">
            <a:lnSpc>
              <a:spcPct val="125000"/>
            </a:lnSpc>
            <a:spcBef>
              <a:spcPct val="0"/>
            </a:spcBef>
            <a:buNone/>
          </a:pPr>
          <a:r>
            <a:rPr lang="ru-RU" sz="3600" b="1" kern="1200" dirty="0">
              <a:solidFill>
                <a:srgbClr val="00ACE9"/>
              </a:solidFill>
              <a:effectLst/>
              <a:latin typeface="Arial"/>
              <a:ea typeface="DejaVu Sans"/>
              <a:cs typeface="DejaVu Sans"/>
            </a:rPr>
            <a:t>1</a:t>
          </a:r>
          <a: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 Создание тестового фотограмметрического полигона обеспечит возможность исследования</a:t>
          </a:r>
          <a:b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</a:br>
          <a: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и фотограмметрической калибровки цифровых аэрофотосъемочных камер, систем лазерного сканирования, в том числе предназначенных для установки на беспилотных воздушных судах, позволит стандартизировать методики полевых исследований и оценки программно-аппаратных комплексов для сбора пространственных данных, полевых испытаний разрабатываемых</a:t>
          </a:r>
          <a:b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</a:br>
          <a: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и эксплуатируемых образцов аэросъемочной техники и средств навигации.</a:t>
          </a:r>
        </a:p>
      </dgm:t>
    </dgm:pt>
    <dgm:pt modelId="{0A4AEE5B-E800-4C94-99E3-F6C380EA50E7}" type="parTrans" cxnId="{33F3734B-4C93-4E94-BCA0-7EC6DA0C116F}">
      <dgm:prSet/>
      <dgm:spPr/>
      <dgm:t>
        <a:bodyPr/>
        <a:lstStyle/>
        <a:p>
          <a:endParaRPr lang="ru-RU"/>
        </a:p>
      </dgm:t>
    </dgm:pt>
    <dgm:pt modelId="{504702C6-C657-4968-BC43-3DABF81E8C14}" type="sibTrans" cxnId="{33F3734B-4C93-4E94-BCA0-7EC6DA0C116F}">
      <dgm:prSet/>
      <dgm:spPr/>
      <dgm:t>
        <a:bodyPr/>
        <a:lstStyle/>
        <a:p>
          <a:endParaRPr lang="ru-RU"/>
        </a:p>
      </dgm:t>
    </dgm:pt>
    <dgm:pt modelId="{BC1AA2EF-6383-4452-B55B-E48E7A5DF762}">
      <dgm:prSet custT="1"/>
      <dgm:spPr/>
      <dgm:t>
        <a:bodyPr/>
        <a:lstStyle/>
        <a:p>
          <a:pPr marL="0" lvl="0" indent="0" algn="l" defTabSz="755650">
            <a:lnSpc>
              <a:spcPct val="125000"/>
            </a:lnSpc>
            <a:spcBef>
              <a:spcPts val="600"/>
            </a:spcBef>
            <a:spcAft>
              <a:spcPts val="0"/>
            </a:spcAft>
            <a:buNone/>
          </a:pPr>
          <a:r>
            <a:rPr lang="ru-RU" sz="3600" b="1" kern="1200" dirty="0">
              <a:solidFill>
                <a:schemeClr val="accent2">
                  <a:lumMod val="75000"/>
                </a:schemeClr>
              </a:solidFill>
              <a:effectLst/>
              <a:latin typeface="Arial"/>
              <a:ea typeface="DejaVu Sans"/>
              <a:cs typeface="DejaVu Sans"/>
            </a:rPr>
            <a:t>2</a:t>
          </a:r>
          <a:r>
            <a:rPr lang="ru-RU" sz="3600" b="1" kern="1200" dirty="0">
              <a:solidFill>
                <a:srgbClr val="00ACE9"/>
              </a:solidFill>
              <a:effectLst/>
              <a:latin typeface="Arial"/>
              <a:ea typeface="DejaVu Sans"/>
              <a:cs typeface="DejaVu Sans"/>
            </a:rPr>
            <a:t> </a:t>
          </a:r>
          <a: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Эксплуатация отечественных фотограмметрических полигонов позволит исключить финансовые затраты на выполнение калибровок фирмами-изготовителями бортового аэросъемочного</a:t>
          </a:r>
        </a:p>
        <a:p>
          <a:pPr marL="0" lvl="0" indent="0" algn="l" defTabSz="755650">
            <a:lnSpc>
              <a:spcPct val="125000"/>
            </a:lnSpc>
            <a:spcBef>
              <a:spcPts val="120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оборудования, а также способствует развитию исследований беспилотных воздушных систем.</a:t>
          </a:r>
        </a:p>
      </dgm:t>
    </dgm:pt>
    <dgm:pt modelId="{249AC304-CAE4-473A-965A-96BA5A07B54E}" type="parTrans" cxnId="{C3CE854E-9D1A-4501-9B62-968563F69294}">
      <dgm:prSet/>
      <dgm:spPr/>
      <dgm:t>
        <a:bodyPr/>
        <a:lstStyle/>
        <a:p>
          <a:endParaRPr lang="ru-RU"/>
        </a:p>
      </dgm:t>
    </dgm:pt>
    <dgm:pt modelId="{053DF6E1-DA44-49A7-8E12-F90B29C12054}" type="sibTrans" cxnId="{C3CE854E-9D1A-4501-9B62-968563F69294}">
      <dgm:prSet/>
      <dgm:spPr/>
      <dgm:t>
        <a:bodyPr/>
        <a:lstStyle/>
        <a:p>
          <a:endParaRPr lang="ru-RU"/>
        </a:p>
      </dgm:t>
    </dgm:pt>
    <dgm:pt modelId="{E6EFE40C-4502-4B0A-BE4C-6E71FB69B84D}" type="pres">
      <dgm:prSet presAssocID="{73468098-E795-44FC-B768-C1D5AEA7D88E}" presName="vert0" presStyleCnt="0">
        <dgm:presLayoutVars>
          <dgm:dir/>
          <dgm:animOne val="branch"/>
          <dgm:animLvl val="lvl"/>
        </dgm:presLayoutVars>
      </dgm:prSet>
      <dgm:spPr/>
    </dgm:pt>
    <dgm:pt modelId="{189D3C75-135F-4CB2-9AB7-30FD3FEBAB38}" type="pres">
      <dgm:prSet presAssocID="{0DD0FFB3-161A-46F1-9F0D-43FFDC7FD2AD}" presName="thickLine" presStyleLbl="alignNode1" presStyleIdx="0" presStyleCnt="2"/>
      <dgm:spPr/>
    </dgm:pt>
    <dgm:pt modelId="{9A0F8B32-DC80-423A-94B5-8F5215672C4F}" type="pres">
      <dgm:prSet presAssocID="{0DD0FFB3-161A-46F1-9F0D-43FFDC7FD2AD}" presName="horz1" presStyleCnt="0"/>
      <dgm:spPr/>
    </dgm:pt>
    <dgm:pt modelId="{030C4752-8761-4300-86B2-FF5DA5A7F347}" type="pres">
      <dgm:prSet presAssocID="{0DD0FFB3-161A-46F1-9F0D-43FFDC7FD2AD}" presName="tx1" presStyleLbl="revTx" presStyleIdx="0" presStyleCnt="2" custScaleY="183536"/>
      <dgm:spPr/>
    </dgm:pt>
    <dgm:pt modelId="{375F8BAC-9B99-41F2-A149-EFCB57F3C920}" type="pres">
      <dgm:prSet presAssocID="{0DD0FFB3-161A-46F1-9F0D-43FFDC7FD2AD}" presName="vert1" presStyleCnt="0"/>
      <dgm:spPr/>
    </dgm:pt>
    <dgm:pt modelId="{CF3CFF97-A7F5-4D45-82EF-B18B945087AA}" type="pres">
      <dgm:prSet presAssocID="{BC1AA2EF-6383-4452-B55B-E48E7A5DF762}" presName="thickLine" presStyleLbl="alignNode1" presStyleIdx="1" presStyleCnt="2"/>
      <dgm:spPr/>
    </dgm:pt>
    <dgm:pt modelId="{6C6D21FC-B91B-4B01-8A18-BBABA38D4F6E}" type="pres">
      <dgm:prSet presAssocID="{BC1AA2EF-6383-4452-B55B-E48E7A5DF762}" presName="horz1" presStyleCnt="0"/>
      <dgm:spPr/>
    </dgm:pt>
    <dgm:pt modelId="{B7842215-7C66-4000-B0C6-EEC19C2FEBAD}" type="pres">
      <dgm:prSet presAssocID="{BC1AA2EF-6383-4452-B55B-E48E7A5DF762}" presName="tx1" presStyleLbl="revTx" presStyleIdx="1" presStyleCnt="2" custLinFactNeighborX="-424" custLinFactNeighborY="5933"/>
      <dgm:spPr/>
    </dgm:pt>
    <dgm:pt modelId="{48754054-E0E4-480B-BDB9-5767CBC56103}" type="pres">
      <dgm:prSet presAssocID="{BC1AA2EF-6383-4452-B55B-E48E7A5DF762}" presName="vert1" presStyleCnt="0"/>
      <dgm:spPr/>
    </dgm:pt>
  </dgm:ptLst>
  <dgm:cxnLst>
    <dgm:cxn modelId="{7F353514-AB57-4996-8BB8-D7006E245D60}" type="presOf" srcId="{BC1AA2EF-6383-4452-B55B-E48E7A5DF762}" destId="{B7842215-7C66-4000-B0C6-EEC19C2FEBAD}" srcOrd="0" destOrd="0" presId="urn:microsoft.com/office/officeart/2008/layout/LinedList"/>
    <dgm:cxn modelId="{8EAE0637-453E-4040-AF50-8D67646BFDA1}" type="presOf" srcId="{0DD0FFB3-161A-46F1-9F0D-43FFDC7FD2AD}" destId="{030C4752-8761-4300-86B2-FF5DA5A7F347}" srcOrd="0" destOrd="0" presId="urn:microsoft.com/office/officeart/2008/layout/LinedList"/>
    <dgm:cxn modelId="{33F3734B-4C93-4E94-BCA0-7EC6DA0C116F}" srcId="{73468098-E795-44FC-B768-C1D5AEA7D88E}" destId="{0DD0FFB3-161A-46F1-9F0D-43FFDC7FD2AD}" srcOrd="0" destOrd="0" parTransId="{0A4AEE5B-E800-4C94-99E3-F6C380EA50E7}" sibTransId="{504702C6-C657-4968-BC43-3DABF81E8C14}"/>
    <dgm:cxn modelId="{C3CE854E-9D1A-4501-9B62-968563F69294}" srcId="{73468098-E795-44FC-B768-C1D5AEA7D88E}" destId="{BC1AA2EF-6383-4452-B55B-E48E7A5DF762}" srcOrd="1" destOrd="0" parTransId="{249AC304-CAE4-473A-965A-96BA5A07B54E}" sibTransId="{053DF6E1-DA44-49A7-8E12-F90B29C12054}"/>
    <dgm:cxn modelId="{0720729E-21A0-4E3C-BAAE-F2B6C2A9ED86}" type="presOf" srcId="{73468098-E795-44FC-B768-C1D5AEA7D88E}" destId="{E6EFE40C-4502-4B0A-BE4C-6E71FB69B84D}" srcOrd="0" destOrd="0" presId="urn:microsoft.com/office/officeart/2008/layout/LinedList"/>
    <dgm:cxn modelId="{204AE204-26F0-493C-88B6-74A68065E475}" type="presParOf" srcId="{E6EFE40C-4502-4B0A-BE4C-6E71FB69B84D}" destId="{189D3C75-135F-4CB2-9AB7-30FD3FEBAB38}" srcOrd="0" destOrd="0" presId="urn:microsoft.com/office/officeart/2008/layout/LinedList"/>
    <dgm:cxn modelId="{0160BCCC-9742-442A-AF3B-479130F010E5}" type="presParOf" srcId="{E6EFE40C-4502-4B0A-BE4C-6E71FB69B84D}" destId="{9A0F8B32-DC80-423A-94B5-8F5215672C4F}" srcOrd="1" destOrd="0" presId="urn:microsoft.com/office/officeart/2008/layout/LinedList"/>
    <dgm:cxn modelId="{F16E41AD-78C6-47FE-B049-F029BB524BBF}" type="presParOf" srcId="{9A0F8B32-DC80-423A-94B5-8F5215672C4F}" destId="{030C4752-8761-4300-86B2-FF5DA5A7F347}" srcOrd="0" destOrd="0" presId="urn:microsoft.com/office/officeart/2008/layout/LinedList"/>
    <dgm:cxn modelId="{72BBC619-6BC8-4651-8607-3B24A8503F75}" type="presParOf" srcId="{9A0F8B32-DC80-423A-94B5-8F5215672C4F}" destId="{375F8BAC-9B99-41F2-A149-EFCB57F3C920}" srcOrd="1" destOrd="0" presId="urn:microsoft.com/office/officeart/2008/layout/LinedList"/>
    <dgm:cxn modelId="{C67A42FF-77D7-4A61-A2E9-9A9F70C5587C}" type="presParOf" srcId="{E6EFE40C-4502-4B0A-BE4C-6E71FB69B84D}" destId="{CF3CFF97-A7F5-4D45-82EF-B18B945087AA}" srcOrd="2" destOrd="0" presId="urn:microsoft.com/office/officeart/2008/layout/LinedList"/>
    <dgm:cxn modelId="{C1DD112F-849B-48DB-AE2B-920461795988}" type="presParOf" srcId="{E6EFE40C-4502-4B0A-BE4C-6E71FB69B84D}" destId="{6C6D21FC-B91B-4B01-8A18-BBABA38D4F6E}" srcOrd="3" destOrd="0" presId="urn:microsoft.com/office/officeart/2008/layout/LinedList"/>
    <dgm:cxn modelId="{29F3C4B9-4138-4B45-B48C-77F1381E5D2E}" type="presParOf" srcId="{6C6D21FC-B91B-4B01-8A18-BBABA38D4F6E}" destId="{B7842215-7C66-4000-B0C6-EEC19C2FEBAD}" srcOrd="0" destOrd="0" presId="urn:microsoft.com/office/officeart/2008/layout/LinedList"/>
    <dgm:cxn modelId="{068E3E65-0BAA-4747-B3CE-7E8CAA6EECAD}" type="presParOf" srcId="{6C6D21FC-B91B-4B01-8A18-BBABA38D4F6E}" destId="{48754054-E0E4-480B-BDB9-5767CBC561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0BECC-38B8-4464-B72E-1EB1A8A1DF76}">
      <dsp:nvSpPr>
        <dsp:cNvPr id="0" name=""/>
        <dsp:cNvSpPr/>
      </dsp:nvSpPr>
      <dsp:spPr>
        <a:xfrm>
          <a:off x="5657" y="247522"/>
          <a:ext cx="2621071" cy="1272071"/>
        </a:xfrm>
        <a:prstGeom prst="roundRect">
          <a:avLst>
            <a:gd name="adj" fmla="val 10000"/>
          </a:avLst>
        </a:prstGeom>
        <a:solidFill>
          <a:srgbClr val="219B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/>
            <a:t>Тенденция роста объёмов крупномасштабных съёмок многочисленных мелких</a:t>
          </a:r>
        </a:p>
        <a:p>
          <a:pPr marL="0" lvl="0" indent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/>
            <a:t>по площади объектов в целях картографирования и кадастра </a:t>
          </a:r>
        </a:p>
      </dsp:txBody>
      <dsp:txXfrm>
        <a:off x="42915" y="284780"/>
        <a:ext cx="2546555" cy="1197555"/>
      </dsp:txXfrm>
    </dsp:sp>
    <dsp:sp modelId="{B65FBFEA-152E-42C0-9D39-2B85A1EBCC03}">
      <dsp:nvSpPr>
        <dsp:cNvPr id="0" name=""/>
        <dsp:cNvSpPr/>
      </dsp:nvSpPr>
      <dsp:spPr>
        <a:xfrm rot="5280355">
          <a:off x="1187547" y="1564288"/>
          <a:ext cx="316089" cy="327273"/>
        </a:xfrm>
        <a:prstGeom prst="rightArrow">
          <a:avLst>
            <a:gd name="adj1" fmla="val 66700"/>
            <a:gd name="adj2" fmla="val 50000"/>
          </a:avLst>
        </a:prstGeom>
        <a:solidFill>
          <a:srgbClr val="76AE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ADCBF-3C66-42C5-B446-4E0B5D718BD3}">
      <dsp:nvSpPr>
        <dsp:cNvPr id="0" name=""/>
        <dsp:cNvSpPr/>
      </dsp:nvSpPr>
      <dsp:spPr>
        <a:xfrm>
          <a:off x="61696" y="1936255"/>
          <a:ext cx="2621071" cy="11135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/>
            <a:t>Переход на использование беспилотных аэросъемочных систем (БАС)</a:t>
          </a:r>
        </a:p>
      </dsp:txBody>
      <dsp:txXfrm>
        <a:off x="94312" y="1968871"/>
        <a:ext cx="2555839" cy="1048363"/>
      </dsp:txXfrm>
    </dsp:sp>
    <dsp:sp modelId="{1753A79B-B52B-445A-A100-42DF4424B056}">
      <dsp:nvSpPr>
        <dsp:cNvPr id="0" name=""/>
        <dsp:cNvSpPr/>
      </dsp:nvSpPr>
      <dsp:spPr>
        <a:xfrm>
          <a:off x="2993679" y="247522"/>
          <a:ext cx="2621071" cy="1272071"/>
        </a:xfrm>
        <a:prstGeom prst="roundRect">
          <a:avLst>
            <a:gd name="adj" fmla="val 10000"/>
          </a:avLst>
        </a:prstGeom>
        <a:solidFill>
          <a:srgbClr val="219BF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FFFFFF"/>
              </a:solidFill>
              <a:latin typeface="Arial"/>
              <a:ea typeface="DejaVu Sans"/>
              <a:cs typeface="DejaVu Sans"/>
            </a:rPr>
            <a:t>Ограничение взаимодействия</a:t>
          </a:r>
        </a:p>
        <a:p>
          <a:pPr marL="0" lvl="0" indent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FFFFFF"/>
              </a:solidFill>
              <a:latin typeface="Arial"/>
              <a:ea typeface="DejaVu Sans"/>
              <a:cs typeface="DejaVu Sans"/>
            </a:rPr>
            <a:t>с иностранными предприятиями-изготовителями средств воздушной съёмки</a:t>
          </a:r>
        </a:p>
      </dsp:txBody>
      <dsp:txXfrm>
        <a:off x="3030937" y="284780"/>
        <a:ext cx="2546555" cy="1197555"/>
      </dsp:txXfrm>
    </dsp:sp>
    <dsp:sp modelId="{23A6D1A4-D4E6-4CDD-B6A2-148548E78899}">
      <dsp:nvSpPr>
        <dsp:cNvPr id="0" name=""/>
        <dsp:cNvSpPr/>
      </dsp:nvSpPr>
      <dsp:spPr>
        <a:xfrm rot="5358014">
          <a:off x="4156567" y="1564288"/>
          <a:ext cx="315922" cy="327273"/>
        </a:xfrm>
        <a:prstGeom prst="rightArrow">
          <a:avLst>
            <a:gd name="adj1" fmla="val 66700"/>
            <a:gd name="adj2" fmla="val 50000"/>
          </a:avLst>
        </a:prstGeom>
        <a:solidFill>
          <a:srgbClr val="76AE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CB2CF-02DB-45FD-97D3-8FC4095B4E1A}">
      <dsp:nvSpPr>
        <dsp:cNvPr id="0" name=""/>
        <dsp:cNvSpPr/>
      </dsp:nvSpPr>
      <dsp:spPr>
        <a:xfrm>
          <a:off x="3013337" y="1936255"/>
          <a:ext cx="2621071" cy="1113595"/>
        </a:xfrm>
        <a:prstGeom prst="roundRect">
          <a:avLst>
            <a:gd name="adj" fmla="val 10000"/>
          </a:avLst>
        </a:prstGeom>
        <a:solidFill>
          <a:srgbClr val="008CFF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8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Отсутствие возможности</a:t>
          </a:r>
        </a:p>
        <a:p>
          <a:pPr marL="0" lvl="0" indent="0" algn="ctr" defTabSz="4889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выполнения периодических калибровок аппаратуры</a:t>
          </a:r>
        </a:p>
        <a:p>
          <a:pPr marL="0" lvl="0" indent="0" algn="ctr" defTabSz="48895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на производственной базе изготовителя</a:t>
          </a:r>
        </a:p>
      </dsp:txBody>
      <dsp:txXfrm>
        <a:off x="3045953" y="1968871"/>
        <a:ext cx="2555839" cy="1048363"/>
      </dsp:txXfrm>
    </dsp:sp>
    <dsp:sp modelId="{31BB7654-84BC-4F4E-A3F1-AC6DBC5730ED}">
      <dsp:nvSpPr>
        <dsp:cNvPr id="0" name=""/>
        <dsp:cNvSpPr/>
      </dsp:nvSpPr>
      <dsp:spPr>
        <a:xfrm>
          <a:off x="5981701" y="247522"/>
          <a:ext cx="2621071" cy="1272071"/>
        </a:xfrm>
        <a:prstGeom prst="roundRect">
          <a:avLst>
            <a:gd name="adj" fmla="val 10000"/>
          </a:avLst>
        </a:prstGeom>
        <a:solidFill>
          <a:srgbClr val="219BF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FFFFFF"/>
              </a:solidFill>
              <a:latin typeface="Arial"/>
              <a:ea typeface="DejaVu Sans"/>
              <a:cs typeface="DejaVu Sans"/>
            </a:rPr>
            <a:t>Переход от оборудования иностранного производства</a:t>
          </a:r>
        </a:p>
        <a:p>
          <a:pPr marL="0" lvl="0" indent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FFFFFF"/>
              </a:solidFill>
              <a:latin typeface="Arial"/>
              <a:ea typeface="DejaVu Sans"/>
              <a:cs typeface="DejaVu Sans"/>
            </a:rPr>
            <a:t>к отечественному в рамках программы импортозамещения </a:t>
          </a:r>
        </a:p>
      </dsp:txBody>
      <dsp:txXfrm>
        <a:off x="6018959" y="284780"/>
        <a:ext cx="2546555" cy="1197555"/>
      </dsp:txXfrm>
    </dsp:sp>
    <dsp:sp modelId="{20113250-9261-4482-B404-46AC5A089B2A}">
      <dsp:nvSpPr>
        <dsp:cNvPr id="0" name=""/>
        <dsp:cNvSpPr/>
      </dsp:nvSpPr>
      <dsp:spPr>
        <a:xfrm rot="5358014">
          <a:off x="7144589" y="1564288"/>
          <a:ext cx="315922" cy="327273"/>
        </a:xfrm>
        <a:prstGeom prst="rightArrow">
          <a:avLst>
            <a:gd name="adj1" fmla="val 66700"/>
            <a:gd name="adj2" fmla="val 50000"/>
          </a:avLst>
        </a:prstGeom>
        <a:solidFill>
          <a:srgbClr val="76AE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8FA05-9082-426B-AF19-7469B7DFC0A0}">
      <dsp:nvSpPr>
        <dsp:cNvPr id="0" name=""/>
        <dsp:cNvSpPr/>
      </dsp:nvSpPr>
      <dsp:spPr>
        <a:xfrm>
          <a:off x="6001359" y="1936255"/>
          <a:ext cx="2621071" cy="1113595"/>
        </a:xfrm>
        <a:prstGeom prst="roundRect">
          <a:avLst>
            <a:gd name="adj" fmla="val 10000"/>
          </a:avLst>
        </a:prstGeom>
        <a:solidFill>
          <a:srgbClr val="008CFF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8C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/>
            <a:t>Проведение</a:t>
          </a:r>
        </a:p>
        <a:p>
          <a:pPr marL="0" lvl="0" indent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/>
            <a:t>калибровки и тестирования</a:t>
          </a:r>
        </a:p>
        <a:p>
          <a:pPr marL="0" lvl="0" indent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/>
            <a:t>вновь произведенной аппаратуры</a:t>
          </a:r>
        </a:p>
      </dsp:txBody>
      <dsp:txXfrm>
        <a:off x="6033975" y="1968871"/>
        <a:ext cx="2555839" cy="1048363"/>
      </dsp:txXfrm>
    </dsp:sp>
    <dsp:sp modelId="{E8DCB6C1-4249-42A9-BF6B-015442565B0B}">
      <dsp:nvSpPr>
        <dsp:cNvPr id="0" name=""/>
        <dsp:cNvSpPr/>
      </dsp:nvSpPr>
      <dsp:spPr>
        <a:xfrm>
          <a:off x="8969723" y="247522"/>
          <a:ext cx="2621071" cy="1272071"/>
        </a:xfrm>
        <a:prstGeom prst="roundRect">
          <a:avLst>
            <a:gd name="adj" fmla="val 10000"/>
          </a:avLst>
        </a:prstGeom>
        <a:solidFill>
          <a:srgbClr val="219BF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FFFFFF"/>
              </a:solidFill>
              <a:latin typeface="Arial"/>
              <a:ea typeface="DejaVu Sans"/>
              <a:cs typeface="DejaVu Sans"/>
            </a:rPr>
            <a:t>Более короткий срок эксплуатации малоформатных средств воздушной съёмки </a:t>
          </a:r>
        </a:p>
      </dsp:txBody>
      <dsp:txXfrm>
        <a:off x="9006981" y="284780"/>
        <a:ext cx="2546555" cy="1197555"/>
      </dsp:txXfrm>
    </dsp:sp>
    <dsp:sp modelId="{524F2FCB-86AA-4014-A9C7-DD6D62EA7015}">
      <dsp:nvSpPr>
        <dsp:cNvPr id="0" name=""/>
        <dsp:cNvSpPr/>
      </dsp:nvSpPr>
      <dsp:spPr>
        <a:xfrm rot="5393730">
          <a:off x="10123849" y="1564288"/>
          <a:ext cx="315898" cy="327273"/>
        </a:xfrm>
        <a:prstGeom prst="rightArrow">
          <a:avLst>
            <a:gd name="adj1" fmla="val 66700"/>
            <a:gd name="adj2" fmla="val 50000"/>
          </a:avLst>
        </a:prstGeom>
        <a:solidFill>
          <a:srgbClr val="76AE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A720F-F505-4F1A-BE7F-1BB2A3144444}">
      <dsp:nvSpPr>
        <dsp:cNvPr id="0" name=""/>
        <dsp:cNvSpPr/>
      </dsp:nvSpPr>
      <dsp:spPr>
        <a:xfrm>
          <a:off x="8972658" y="1936255"/>
          <a:ext cx="2621071" cy="11135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/>
            <a:t>Увеличение количества калибровок аппаратуры</a:t>
          </a:r>
        </a:p>
      </dsp:txBody>
      <dsp:txXfrm>
        <a:off x="9005274" y="1968871"/>
        <a:ext cx="2555839" cy="1048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13195-9D08-4131-82B9-E7A5C863F22A}">
      <dsp:nvSpPr>
        <dsp:cNvPr id="0" name=""/>
        <dsp:cNvSpPr/>
      </dsp:nvSpPr>
      <dsp:spPr>
        <a:xfrm>
          <a:off x="0" y="2346"/>
          <a:ext cx="1118910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A9DE8F-3566-4FE0-A7CF-0924A3135244}">
      <dsp:nvSpPr>
        <dsp:cNvPr id="0" name=""/>
        <dsp:cNvSpPr/>
      </dsp:nvSpPr>
      <dsp:spPr>
        <a:xfrm>
          <a:off x="0" y="2346"/>
          <a:ext cx="11178181" cy="179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114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ru-RU" sz="1700" kern="1200" dirty="0">
              <a:latin typeface="+mn-lt"/>
            </a:rPr>
            <a:t>Используемые в составе БАС ГНСС-система и система лазерного сканирования</a:t>
          </a:r>
          <a:br>
            <a:rPr lang="ru-RU" sz="1700" kern="1200" dirty="0">
              <a:latin typeface="+mn-lt"/>
            </a:rPr>
          </a:br>
          <a:r>
            <a:rPr lang="ru-RU" sz="1700" kern="1200" dirty="0">
              <a:latin typeface="+mn-lt"/>
            </a:rPr>
            <a:t>должны быть внесены в реестр средств измерений Росстандарта и проходить поверку.</a:t>
          </a:r>
        </a:p>
        <a:p>
          <a:pPr marL="0" lvl="0" indent="0" algn="l" defTabSz="755650">
            <a:lnSpc>
              <a:spcPct val="114000"/>
            </a:lnSpc>
            <a:spcBef>
              <a:spcPts val="600"/>
            </a:spcBef>
            <a:spcAft>
              <a:spcPts val="1800"/>
            </a:spcAft>
            <a:buNone/>
          </a:pPr>
          <a:r>
            <a:rPr lang="ru-RU" sz="1700" kern="1200" dirty="0">
              <a:latin typeface="+mn-lt"/>
            </a:rPr>
            <a:t>Их метрологическое обеспечение осуществляется с использованием государственных рабочих эталонов, выбираемых в строгом соответствии с требованиями Государственной поверочной схемы</a:t>
          </a:r>
          <a:br>
            <a:rPr lang="ru-RU" sz="1700" kern="1200" dirty="0">
              <a:latin typeface="+mn-lt"/>
            </a:rPr>
          </a:br>
          <a:r>
            <a:rPr lang="ru-RU" sz="1700" kern="1200" dirty="0">
              <a:latin typeface="+mn-lt"/>
            </a:rPr>
            <a:t>для координатно-временных средств измерений и необходимым запасом метрологической точности.</a:t>
          </a:r>
        </a:p>
      </dsp:txBody>
      <dsp:txXfrm>
        <a:off x="0" y="2346"/>
        <a:ext cx="11178181" cy="1798270"/>
      </dsp:txXfrm>
    </dsp:sp>
    <dsp:sp modelId="{EDBBE2F6-65CB-4E1A-858B-7CFC99F0E81F}">
      <dsp:nvSpPr>
        <dsp:cNvPr id="0" name=""/>
        <dsp:cNvSpPr/>
      </dsp:nvSpPr>
      <dsp:spPr>
        <a:xfrm>
          <a:off x="0" y="1800617"/>
          <a:ext cx="11189107" cy="0"/>
        </a:xfrm>
        <a:prstGeom prst="line">
          <a:avLst/>
        </a:prstGeom>
        <a:gradFill rotWithShape="0">
          <a:gsLst>
            <a:gs pos="0">
              <a:schemeClr val="accent4">
                <a:hueOff val="-1496685"/>
                <a:satOff val="3174"/>
                <a:lumOff val="-5392"/>
                <a:alphaOff val="0"/>
                <a:shade val="51000"/>
                <a:satMod val="130000"/>
              </a:schemeClr>
            </a:gs>
            <a:gs pos="80000">
              <a:schemeClr val="accent4">
                <a:hueOff val="-1496685"/>
                <a:satOff val="3174"/>
                <a:lumOff val="-5392"/>
                <a:alphaOff val="0"/>
                <a:shade val="93000"/>
                <a:satMod val="130000"/>
              </a:schemeClr>
            </a:gs>
            <a:gs pos="100000">
              <a:schemeClr val="accent4">
                <a:hueOff val="-1496685"/>
                <a:satOff val="3174"/>
                <a:lumOff val="-5392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4">
              <a:hueOff val="-1496685"/>
              <a:satOff val="3174"/>
              <a:lumOff val="-5392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839A8A-56B3-4467-9558-ED8D60B59098}">
      <dsp:nvSpPr>
        <dsp:cNvPr id="0" name=""/>
        <dsp:cNvSpPr/>
      </dsp:nvSpPr>
      <dsp:spPr>
        <a:xfrm>
          <a:off x="0" y="1800617"/>
          <a:ext cx="11178181" cy="1581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114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При исследовании материалов аэрофотосъемки и лазерного сканирования на ТФП</a:t>
          </a:r>
          <a:b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</a:br>
          <a: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в рамках полевой геодезической лаборатории необходимо использование рабочих эталонов 1-го разряда.</a:t>
          </a:r>
        </a:p>
        <a:p>
          <a:pPr marL="0" lvl="0" indent="0" algn="l" defTabSz="755650">
            <a:lnSpc>
              <a:spcPct val="114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Применение рабочих эталонов позволит измерять на местности любые точечные, линейные, площадные</a:t>
          </a:r>
          <a:b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</a:br>
          <a: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и трехмерные тестовые объекты. </a:t>
          </a:r>
        </a:p>
      </dsp:txBody>
      <dsp:txXfrm>
        <a:off x="0" y="1800617"/>
        <a:ext cx="11178181" cy="1581019"/>
      </dsp:txXfrm>
    </dsp:sp>
    <dsp:sp modelId="{8085A380-1B76-436A-B448-D96990347DE4}">
      <dsp:nvSpPr>
        <dsp:cNvPr id="0" name=""/>
        <dsp:cNvSpPr/>
      </dsp:nvSpPr>
      <dsp:spPr>
        <a:xfrm>
          <a:off x="0" y="3381637"/>
          <a:ext cx="11189107" cy="0"/>
        </a:xfrm>
        <a:prstGeom prst="line">
          <a:avLst/>
        </a:prstGeom>
        <a:gradFill rotWithShape="0">
          <a:gsLst>
            <a:gs pos="0">
              <a:schemeClr val="accent4">
                <a:hueOff val="-2993371"/>
                <a:satOff val="6349"/>
                <a:lumOff val="-10784"/>
                <a:alphaOff val="0"/>
                <a:shade val="51000"/>
                <a:satMod val="130000"/>
              </a:schemeClr>
            </a:gs>
            <a:gs pos="80000">
              <a:schemeClr val="accent4">
                <a:hueOff val="-2993371"/>
                <a:satOff val="6349"/>
                <a:lumOff val="-10784"/>
                <a:alphaOff val="0"/>
                <a:shade val="93000"/>
                <a:satMod val="130000"/>
              </a:schemeClr>
            </a:gs>
            <a:gs pos="100000">
              <a:schemeClr val="accent4">
                <a:hueOff val="-2993371"/>
                <a:satOff val="6349"/>
                <a:lumOff val="-10784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4">
              <a:hueOff val="-2993371"/>
              <a:satOff val="6349"/>
              <a:lumOff val="-10784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42065-D7E6-4616-B1F8-6E37AB1D2A77}">
      <dsp:nvSpPr>
        <dsp:cNvPr id="0" name=""/>
        <dsp:cNvSpPr/>
      </dsp:nvSpPr>
      <dsp:spPr>
        <a:xfrm>
          <a:off x="0" y="3381637"/>
          <a:ext cx="11178181" cy="159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114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Для систем воздушного лазерного сканирования (ВЛС) должна быть обеспечена возможность выполнения калибровки с целью определения или уточнения углов выставки и координат положения </a:t>
          </a:r>
          <a:r>
            <a:rPr lang="ru-RU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лидара</a:t>
          </a:r>
          <a:r>
            <a:rPr lang="ru-RU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DejaVu Sans"/>
              <a:cs typeface="DejaVu Sans"/>
            </a:rPr>
            <a:t> относительно системы координат инерциального измерительного устройства, коэффициента измерения дальности и иных параметров (в зависимости от системы ВЛС).</a:t>
          </a:r>
        </a:p>
      </dsp:txBody>
      <dsp:txXfrm>
        <a:off x="0" y="3381637"/>
        <a:ext cx="11178181" cy="159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D3C75-135F-4CB2-9AB7-30FD3FEBAB38}">
      <dsp:nvSpPr>
        <dsp:cNvPr id="0" name=""/>
        <dsp:cNvSpPr/>
      </dsp:nvSpPr>
      <dsp:spPr>
        <a:xfrm>
          <a:off x="0" y="915"/>
          <a:ext cx="1112606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0C4752-8761-4300-86B2-FF5DA5A7F347}">
      <dsp:nvSpPr>
        <dsp:cNvPr id="0" name=""/>
        <dsp:cNvSpPr/>
      </dsp:nvSpPr>
      <dsp:spPr>
        <a:xfrm>
          <a:off x="0" y="915"/>
          <a:ext cx="11115199" cy="278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755650">
            <a:lnSpc>
              <a:spcPct val="12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ACE9"/>
              </a:solidFill>
              <a:effectLst/>
              <a:latin typeface="Arial"/>
              <a:ea typeface="DejaVu Sans"/>
              <a:cs typeface="DejaVu Sans"/>
            </a:rPr>
            <a:t>1</a:t>
          </a:r>
          <a: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 Создание тестового фотограмметрического полигона обеспечит возможность исследования</a:t>
          </a:r>
          <a:b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</a:br>
          <a: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и фотограмметрической калибровки цифровых аэрофотосъемочных камер, систем лазерного сканирования, в том числе предназначенных для установки на беспилотных воздушных судах, позволит стандартизировать методики полевых исследований и оценки программно-аппаратных комплексов для сбора пространственных данных, полевых испытаний разрабатываемых</a:t>
          </a:r>
          <a:b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</a:br>
          <a: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и эксплуатируемых образцов аэросъемочной техники и средств навигации.</a:t>
          </a:r>
        </a:p>
      </dsp:txBody>
      <dsp:txXfrm>
        <a:off x="0" y="915"/>
        <a:ext cx="11115199" cy="2787995"/>
      </dsp:txXfrm>
    </dsp:sp>
    <dsp:sp modelId="{CF3CFF97-A7F5-4D45-82EF-B18B945087AA}">
      <dsp:nvSpPr>
        <dsp:cNvPr id="0" name=""/>
        <dsp:cNvSpPr/>
      </dsp:nvSpPr>
      <dsp:spPr>
        <a:xfrm>
          <a:off x="0" y="2788911"/>
          <a:ext cx="11126065" cy="0"/>
        </a:xfrm>
        <a:prstGeom prst="line">
          <a:avLst/>
        </a:prstGeom>
        <a:gradFill rotWithShape="0">
          <a:gsLst>
            <a:gs pos="0">
              <a:schemeClr val="accent4">
                <a:hueOff val="-2993371"/>
                <a:satOff val="6349"/>
                <a:lumOff val="-10784"/>
                <a:alphaOff val="0"/>
                <a:shade val="51000"/>
                <a:satMod val="130000"/>
              </a:schemeClr>
            </a:gs>
            <a:gs pos="80000">
              <a:schemeClr val="accent4">
                <a:hueOff val="-2993371"/>
                <a:satOff val="6349"/>
                <a:lumOff val="-10784"/>
                <a:alphaOff val="0"/>
                <a:shade val="93000"/>
                <a:satMod val="130000"/>
              </a:schemeClr>
            </a:gs>
            <a:gs pos="100000">
              <a:schemeClr val="accent4">
                <a:hueOff val="-2993371"/>
                <a:satOff val="6349"/>
                <a:lumOff val="-10784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 cap="flat" cmpd="sng" algn="ctr">
          <a:solidFill>
            <a:schemeClr val="accent4">
              <a:hueOff val="-2993371"/>
              <a:satOff val="6349"/>
              <a:lumOff val="-10784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842215-7C66-4000-B0C6-EEC19C2FEBAD}">
      <dsp:nvSpPr>
        <dsp:cNvPr id="0" name=""/>
        <dsp:cNvSpPr/>
      </dsp:nvSpPr>
      <dsp:spPr>
        <a:xfrm>
          <a:off x="0" y="2789826"/>
          <a:ext cx="11126065" cy="1519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755650">
            <a:lnSpc>
              <a:spcPct val="125000"/>
            </a:lnSpc>
            <a:spcBef>
              <a:spcPts val="600"/>
            </a:spcBef>
            <a:spcAft>
              <a:spcPts val="0"/>
            </a:spcAft>
            <a:buNone/>
          </a:pPr>
          <a:r>
            <a:rPr lang="ru-RU" sz="3600" b="1" kern="1200" dirty="0">
              <a:solidFill>
                <a:schemeClr val="accent2">
                  <a:lumMod val="75000"/>
                </a:schemeClr>
              </a:solidFill>
              <a:effectLst/>
              <a:latin typeface="Arial"/>
              <a:ea typeface="DejaVu Sans"/>
              <a:cs typeface="DejaVu Sans"/>
            </a:rPr>
            <a:t>2</a:t>
          </a:r>
          <a:r>
            <a:rPr lang="ru-RU" sz="3600" b="1" kern="1200" dirty="0">
              <a:solidFill>
                <a:srgbClr val="00ACE9"/>
              </a:solidFill>
              <a:effectLst/>
              <a:latin typeface="Arial"/>
              <a:ea typeface="DejaVu Sans"/>
              <a:cs typeface="DejaVu Sans"/>
            </a:rPr>
            <a:t> </a:t>
          </a:r>
          <a: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Эксплуатация отечественных фотограмметрических полигонов позволит исключить финансовые затраты на выполнение калибровок фирмами-изготовителями бортового аэросъемочного</a:t>
          </a:r>
        </a:p>
        <a:p>
          <a:pPr marL="0" lvl="0" indent="0" algn="l" defTabSz="755650">
            <a:lnSpc>
              <a:spcPct val="125000"/>
            </a:lnSpc>
            <a:spcBef>
              <a:spcPts val="120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оборудования, а также способствует развитию исследований беспилотных воздушных систем.</a:t>
          </a:r>
        </a:p>
      </dsp:txBody>
      <dsp:txXfrm>
        <a:off x="0" y="2789826"/>
        <a:ext cx="11126065" cy="1519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0A69D-7A8D-4C17-8801-32F2808BBB0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6C70B-ADA2-4935-821A-AD943AE20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8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6C70B-ADA2-4935-821A-AD943AE20E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04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1089936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87520" y="5274000"/>
            <a:ext cx="1089936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154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8752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17256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220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272480" y="41148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7957800" y="41148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87520" y="52740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272480" y="52740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7957800" y="52740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8866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6BD99-BD73-4F34-9756-0669545F4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0F08D8-716E-490F-98F2-3BCDD5463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DA59-477E-40C0-8235-DE8B3F04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A6CC47-1B19-4F91-BA80-E523BF0B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7FCD7-F16D-498F-BF16-8017C581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41C1-FEAE-43CE-82F8-FC2BAAC3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0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5470-A860-424F-83F4-CE513421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DB393-18EA-47A3-942C-FF0CFF966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60085-0E0F-4C65-9EB0-CF70A9DA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7475B-0331-42F0-A7BF-6CBADF41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857F50-B5FD-47C7-B787-218A2BD7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41C1-FEAE-43CE-82F8-FC2BAAC3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25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AB85559-CBD9-4607-9AC2-BF33C47CB288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567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87520" y="4114800"/>
            <a:ext cx="1089936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подзаголовка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DCAD5C3-7910-4AAE-A883-6078308D271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1089936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5EC20F8-030F-42AF-BBA9-52F64BAC0688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5087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1C83B29-40D4-4842-B837-5671008354D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340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6E8AD51-FA8E-44A5-81E0-47F077752511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33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87520" y="4114800"/>
            <a:ext cx="1089936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9595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подзаголовка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C02CB68-354F-4198-9F30-39E13F57D870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340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58752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82B97E6-699E-4EAB-8908-1D556574770E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804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17256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6006AE0-E8B4-4841-9BA6-84C895F01F0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40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87520" y="5274000"/>
            <a:ext cx="1089936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E707D1D-D56B-469B-A512-1520D5B27A2F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869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1089936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87520" y="5274000"/>
            <a:ext cx="1089936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35346E2-70A5-480C-A83D-D5F372014F0E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882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8752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17256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A97EAC2-934B-46FE-896F-C81EC4F5B37A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392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272480" y="41148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7957800" y="41148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587520" y="52740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272480" y="52740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7957800" y="52740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A41111E-343F-4F73-9354-91A52F00A667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471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154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87520" y="4114800"/>
            <a:ext cx="1089936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82766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1089936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42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1089936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064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2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39815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65778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8752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6768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17256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6356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87520" y="5274000"/>
            <a:ext cx="1089936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9344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1089936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87520" y="5274000"/>
            <a:ext cx="1089936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1750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8752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17256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7430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272480" y="41148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7957800" y="41148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87520" y="52740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272480" y="52740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7957800" y="52740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036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6BD99-BD73-4F34-9756-0669545F4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0F08D8-716E-490F-98F2-3BCDD5463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DA59-477E-40C0-8235-DE8B3F04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A6CC47-1B19-4F91-BA80-E523BF0B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7FCD7-F16D-498F-BF16-8017C581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57B2FB09-7B7F-4BBE-AFE4-44E594AFE947}" type="slidenum">
              <a:rPr lang="ru-RU" sz="1200" b="1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585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471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5470-A860-424F-83F4-CE513421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DB393-18EA-47A3-942C-FF0CFF966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60085-0E0F-4C65-9EB0-CF70A9DA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7475B-0331-42F0-A7BF-6CBADF41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857F50-B5FD-47C7-B787-218A2BD7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57B2FB09-7B7F-4BBE-AFE4-44E594AFE947}" type="slidenum">
              <a:rPr lang="ru-RU" sz="1200" b="1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0501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C1B765-20D6-4205-849A-5734DB0B1568}"/>
              </a:ext>
            </a:extLst>
          </p:cNvPr>
          <p:cNvSpPr/>
          <p:nvPr/>
        </p:nvSpPr>
        <p:spPr>
          <a:xfrm>
            <a:off x="0" y="0"/>
            <a:ext cx="12192000" cy="761999"/>
          </a:xfrm>
          <a:prstGeom prst="rect">
            <a:avLst/>
          </a:prstGeom>
          <a:solidFill>
            <a:srgbClr val="006AB3"/>
          </a:solidFill>
          <a:ln>
            <a:solidFill>
              <a:srgbClr val="006AB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AB85559-CBD9-4607-9AC2-BF33C47CB288}" type="slidenum">
              <a:t>‹#›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6843E0-B8CC-4D57-BD04-1AA034D3C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2" y="103238"/>
            <a:ext cx="2678621" cy="555522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5299E95-EE37-4222-B8BA-E974998B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90" y="0"/>
            <a:ext cx="8750469" cy="76199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460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87520" y="4114800"/>
            <a:ext cx="1089936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подзаголовка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DCAD5C3-7910-4AAE-A883-6078308D271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629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1089936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5EC20F8-030F-42AF-BBA9-52F64BAC0688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4262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1C83B29-40D4-4842-B837-5671008354D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057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6E8AD51-FA8E-44A5-81E0-47F077752511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527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подзаголовка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C02CB68-354F-4198-9F30-39E13F57D870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122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58752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82B97E6-699E-4EAB-8908-1D556574770E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731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17256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6006AE0-E8B4-4841-9BA6-84C895F01F0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16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87520" y="5274000"/>
            <a:ext cx="1089936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E707D1D-D56B-469B-A512-1520D5B27A2F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74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29530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1089936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87520" y="5274000"/>
            <a:ext cx="1089936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35346E2-70A5-480C-A83D-D5F372014F0E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074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8752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17256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A97EAC2-934B-46FE-896F-C81EC4F5B37A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190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272480" y="41148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7957800" y="41148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587520" y="52740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272480" y="52740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7957800" y="5274000"/>
            <a:ext cx="350928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A41111E-343F-4F73-9354-91A52F00A667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2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199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8752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76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221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172560" y="52740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679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8752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172560" y="4114800"/>
            <a:ext cx="531864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87520" y="5274000"/>
            <a:ext cx="1089936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879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>
                <a:alpha val="89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rgbClr val="75C7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/>
          <p:nvPr/>
        </p:nvPicPr>
        <p:blipFill>
          <a:blip r:embed="rId16"/>
          <a:stretch/>
        </p:blipFill>
        <p:spPr>
          <a:xfrm>
            <a:off x="0" y="-23760"/>
            <a:ext cx="12191760" cy="690516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23"/>
          <p:cNvPicPr/>
          <p:nvPr/>
        </p:nvPicPr>
        <p:blipFill>
          <a:blip r:embed="rId17"/>
          <a:stretch/>
        </p:blipFill>
        <p:spPr>
          <a:xfrm>
            <a:off x="0" y="-11880"/>
            <a:ext cx="12191760" cy="688140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4"/>
          <p:cNvPicPr/>
          <p:nvPr/>
        </p:nvPicPr>
        <p:blipFill>
          <a:blip r:embed="rId17"/>
          <a:stretch/>
        </p:blipFill>
        <p:spPr>
          <a:xfrm>
            <a:off x="0" y="-23760"/>
            <a:ext cx="12191760" cy="69051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4"/>
          <p:cNvPicPr/>
          <p:nvPr/>
        </p:nvPicPr>
        <p:blipFill>
          <a:blip r:embed="rId18"/>
          <a:stretch/>
        </p:blipFill>
        <p:spPr>
          <a:xfrm>
            <a:off x="445320" y="432720"/>
            <a:ext cx="2693160" cy="4168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06131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>
                <a:alpha val="89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rgbClr val="75C7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2"/>
          <p:cNvPicPr/>
          <p:nvPr/>
        </p:nvPicPr>
        <p:blipFill>
          <a:blip r:embed="rId14"/>
          <a:stretch/>
        </p:blipFill>
        <p:spPr>
          <a:xfrm>
            <a:off x="0" y="6544080"/>
            <a:ext cx="12191760" cy="32796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587520" y="4114800"/>
            <a:ext cx="10899360" cy="221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sldNum" idx="1"/>
          </p:nvPr>
        </p:nvSpPr>
        <p:spPr>
          <a:xfrm>
            <a:off x="9448920" y="64872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1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7B2FB09-7B7F-4BBE-AFE4-44E594AFE947}" type="slidenum">
              <a:rPr lang="ru-RU" sz="12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45" name="Прямая соединительная линия 10"/>
          <p:cNvCxnSpPr/>
          <p:nvPr/>
        </p:nvCxnSpPr>
        <p:spPr>
          <a:xfrm>
            <a:off x="403200" y="838080"/>
            <a:ext cx="11385360" cy="360"/>
          </a:xfrm>
          <a:prstGeom prst="straightConnector1">
            <a:avLst/>
          </a:prstGeom>
          <a:ln>
            <a:solidFill>
              <a:srgbClr val="FFFFFF">
                <a:lumMod val="50000"/>
              </a:srgbClr>
            </a:solidFill>
          </a:ln>
        </p:spPr>
      </p:cxn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</p:spTree>
    <p:extLst>
      <p:ext uri="{BB962C8B-B14F-4D97-AF65-F5344CB8AC3E}">
        <p14:creationId xmlns:p14="http://schemas.microsoft.com/office/powerpoint/2010/main" val="296638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>
                <a:alpha val="89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rgbClr val="75C7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/>
          <p:nvPr/>
        </p:nvPicPr>
        <p:blipFill>
          <a:blip r:embed="rId16"/>
          <a:stretch/>
        </p:blipFill>
        <p:spPr>
          <a:xfrm>
            <a:off x="0" y="-23760"/>
            <a:ext cx="12191760" cy="690516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23"/>
          <p:cNvPicPr/>
          <p:nvPr/>
        </p:nvPicPr>
        <p:blipFill>
          <a:blip r:embed="rId17"/>
          <a:stretch/>
        </p:blipFill>
        <p:spPr>
          <a:xfrm>
            <a:off x="0" y="-11880"/>
            <a:ext cx="12191760" cy="688140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4"/>
          <p:cNvPicPr/>
          <p:nvPr/>
        </p:nvPicPr>
        <p:blipFill>
          <a:blip r:embed="rId17"/>
          <a:stretch/>
        </p:blipFill>
        <p:spPr>
          <a:xfrm>
            <a:off x="0" y="-23760"/>
            <a:ext cx="12191760" cy="69051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4"/>
          <p:cNvPicPr/>
          <p:nvPr/>
        </p:nvPicPr>
        <p:blipFill>
          <a:blip r:embed="rId18"/>
          <a:stretch/>
        </p:blipFill>
        <p:spPr>
          <a:xfrm>
            <a:off x="445320" y="432720"/>
            <a:ext cx="2693160" cy="4168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939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18628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>
                <a:alpha val="89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rgbClr val="75C7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2"/>
          <p:cNvPicPr/>
          <p:nvPr/>
        </p:nvPicPr>
        <p:blipFill>
          <a:blip r:embed="rId14"/>
          <a:stretch/>
        </p:blipFill>
        <p:spPr>
          <a:xfrm>
            <a:off x="0" y="6544080"/>
            <a:ext cx="12191760" cy="32796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587520" y="4114800"/>
            <a:ext cx="10899360" cy="221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sldNum" idx="1"/>
          </p:nvPr>
        </p:nvSpPr>
        <p:spPr>
          <a:xfrm>
            <a:off x="9448920" y="64872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1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7B2FB09-7B7F-4BBE-AFE4-44E594AFE947}" type="slidenum">
              <a:rPr lang="ru-RU" sz="12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461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DF767-4B75-43F4-B88A-A0535D088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902" y="2235200"/>
            <a:ext cx="6633175" cy="2355983"/>
          </a:xfrm>
        </p:spPr>
        <p:txBody>
          <a:bodyPr anchor="ctr">
            <a:noAutofit/>
          </a:bodyPr>
          <a:lstStyle/>
          <a:p>
            <a:pPr algn="l">
              <a:lnSpc>
                <a:spcPct val="114000"/>
              </a:lnSpc>
            </a:pPr>
            <a:br>
              <a:rPr lang="ru-RU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br>
              <a:rPr lang="ru-RU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br>
              <a:rPr lang="ru-RU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Тестовый фотограмметрический полигон для испытаний и калибровки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аэроъёмочных</a:t>
            </a:r>
            <a:r>
              <a:rPr lang="ru-RU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систем</a:t>
            </a:r>
            <a:br>
              <a:rPr lang="ru-RU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br>
              <a:rPr lang="ru-RU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000" i="1" dirty="0">
                <a:solidFill>
                  <a:srgbClr val="75C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О.И. Козлов</a:t>
            </a:r>
            <a:br>
              <a:rPr lang="ru-RU" sz="2000" i="1" dirty="0">
                <a:solidFill>
                  <a:srgbClr val="75C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000" i="1" dirty="0">
                <a:solidFill>
                  <a:srgbClr val="75C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С.В. Староверов</a:t>
            </a:r>
            <a:br>
              <a:rPr lang="ru-RU" sz="2000" i="1" dirty="0">
                <a:solidFill>
                  <a:srgbClr val="75C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i="1" dirty="0">
                <a:solidFill>
                  <a:srgbClr val="75C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С.С. </a:t>
            </a:r>
            <a:r>
              <a:rPr lang="ru-RU" sz="2000" i="1" dirty="0" err="1">
                <a:solidFill>
                  <a:srgbClr val="75C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Нехин</a:t>
            </a:r>
            <a:br>
              <a:rPr lang="ru-RU" sz="2000" i="1" dirty="0">
                <a:solidFill>
                  <a:srgbClr val="75C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000" i="1" dirty="0">
                <a:solidFill>
                  <a:srgbClr val="75C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А.Н. </a:t>
            </a:r>
            <a:r>
              <a:rPr lang="ru-RU" sz="2000" i="1" dirty="0" err="1">
                <a:solidFill>
                  <a:srgbClr val="75C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Рубенок</a:t>
            </a:r>
            <a:br>
              <a:rPr lang="ru-RU" sz="2000" i="1" dirty="0">
                <a:solidFill>
                  <a:srgbClr val="75C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2000" i="1" dirty="0">
              <a:solidFill>
                <a:srgbClr val="75C7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A3AB74-867B-4C80-8C96-905687D43C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75" y="1500552"/>
            <a:ext cx="3851980" cy="3851980"/>
          </a:xfrm>
          <a:prstGeom prst="rect">
            <a:avLst/>
          </a:prstGeom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A133D-7BB3-4E71-9CEC-7433C7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41C1-FEAE-43CE-82F8-FC2BAAC356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38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87032AA-C850-46E0-98B8-75C9C667549F}"/>
              </a:ext>
            </a:extLst>
          </p:cNvPr>
          <p:cNvSpPr txBox="1"/>
          <p:nvPr/>
        </p:nvSpPr>
        <p:spPr>
          <a:xfrm>
            <a:off x="2903107" y="54325"/>
            <a:ext cx="8879559" cy="722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C47C28-488D-B8D9-FB70-8D63880BEC56}"/>
              </a:ext>
            </a:extLst>
          </p:cNvPr>
          <p:cNvSpPr txBox="1"/>
          <p:nvPr/>
        </p:nvSpPr>
        <p:spPr>
          <a:xfrm>
            <a:off x="8212538" y="5341038"/>
            <a:ext cx="3739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Aptos" charset="0"/>
                <a:cs typeface="Times New Roman" panose="02020603050405020304" pitchFamily="18" charset="0"/>
              </a:rPr>
            </a:b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2BD8D-8866-493A-B601-65D5D532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программного обеспечения ТФП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E3359499-C50F-47E2-BFB6-DE8E40C31BD8}"/>
              </a:ext>
            </a:extLst>
          </p:cNvPr>
          <p:cNvSpPr>
            <a:spLocks noGrp="1"/>
          </p:cNvSpPr>
          <p:nvPr>
            <p:ph type="sldNum" idx="1"/>
          </p:nvPr>
        </p:nvSpPr>
        <p:spPr>
          <a:xfrm>
            <a:off x="11611895" y="6538206"/>
            <a:ext cx="530701" cy="339458"/>
          </a:xfrm>
        </p:spPr>
        <p:txBody>
          <a:bodyPr anchor="ctr"/>
          <a:lstStyle/>
          <a:p>
            <a:fld id="{BAB85559-CBD9-4607-9AC2-BF33C47CB288}" type="slidenum">
              <a:rPr lang="ru-RU" smtClean="0"/>
              <a:t>10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9CE3186-F216-4FB7-9B72-41962A0A692E}"/>
              </a:ext>
            </a:extLst>
          </p:cNvPr>
          <p:cNvSpPr/>
          <p:nvPr/>
        </p:nvSpPr>
        <p:spPr>
          <a:xfrm>
            <a:off x="345694" y="1033878"/>
            <a:ext cx="3666795" cy="510998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5859E682-97DD-4C3B-990D-59A35B3A27A9}"/>
              </a:ext>
            </a:extLst>
          </p:cNvPr>
          <p:cNvSpPr/>
          <p:nvPr/>
        </p:nvSpPr>
        <p:spPr>
          <a:xfrm>
            <a:off x="529034" y="5384029"/>
            <a:ext cx="3300116" cy="618002"/>
          </a:xfrm>
          <a:custGeom>
            <a:avLst/>
            <a:gdLst>
              <a:gd name="connsiteX0" fmla="*/ 0 w 2712864"/>
              <a:gd name="connsiteY0" fmla="*/ 0 h 489457"/>
              <a:gd name="connsiteX1" fmla="*/ 2712864 w 2712864"/>
              <a:gd name="connsiteY1" fmla="*/ 0 h 489457"/>
              <a:gd name="connsiteX2" fmla="*/ 2712864 w 2712864"/>
              <a:gd name="connsiteY2" fmla="*/ 489457 h 489457"/>
              <a:gd name="connsiteX3" fmla="*/ 0 w 2712864"/>
              <a:gd name="connsiteY3" fmla="*/ 489457 h 489457"/>
              <a:gd name="connsiteX4" fmla="*/ 0 w 2712864"/>
              <a:gd name="connsiteY4" fmla="*/ 0 h 4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864" h="489457">
                <a:moveTo>
                  <a:pt x="0" y="0"/>
                </a:moveTo>
                <a:lnTo>
                  <a:pt x="2712864" y="0"/>
                </a:lnTo>
                <a:lnTo>
                  <a:pt x="2712864" y="489457"/>
                </a:lnTo>
                <a:lnTo>
                  <a:pt x="0" y="4894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171450" lvl="0" indent="-17145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Geoscan</a:t>
            </a:r>
            <a:r>
              <a:rPr lang="en-US" sz="1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Planner</a:t>
            </a:r>
            <a:endPara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LiGeoreference</a:t>
            </a:r>
            <a:endPara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E5DD5B87-C703-47FE-818E-9E0D75314B7B}"/>
              </a:ext>
            </a:extLst>
          </p:cNvPr>
          <p:cNvSpPr/>
          <p:nvPr/>
        </p:nvSpPr>
        <p:spPr>
          <a:xfrm>
            <a:off x="491782" y="4988776"/>
            <a:ext cx="3372538" cy="363576"/>
          </a:xfrm>
          <a:custGeom>
            <a:avLst/>
            <a:gdLst>
              <a:gd name="connsiteX0" fmla="*/ 0 w 2712864"/>
              <a:gd name="connsiteY0" fmla="*/ 0 h 287952"/>
              <a:gd name="connsiteX1" fmla="*/ 2712864 w 2712864"/>
              <a:gd name="connsiteY1" fmla="*/ 0 h 287952"/>
              <a:gd name="connsiteX2" fmla="*/ 2712864 w 2712864"/>
              <a:gd name="connsiteY2" fmla="*/ 287952 h 287952"/>
              <a:gd name="connsiteX3" fmla="*/ 0 w 2712864"/>
              <a:gd name="connsiteY3" fmla="*/ 287952 h 287952"/>
              <a:gd name="connsiteX4" fmla="*/ 0 w 2712864"/>
              <a:gd name="connsiteY4" fmla="*/ 0 h 28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864" h="287952">
                <a:moveTo>
                  <a:pt x="0" y="0"/>
                </a:moveTo>
                <a:lnTo>
                  <a:pt x="2712864" y="0"/>
                </a:lnTo>
                <a:lnTo>
                  <a:pt x="2712864" y="287952"/>
                </a:lnTo>
                <a:lnTo>
                  <a:pt x="0" y="2879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b="1" kern="1200" dirty="0"/>
              <a:t>ПО для проектирования полётных заданий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5087E9-18D9-44FC-9B95-88F3CE2D34D9}"/>
              </a:ext>
            </a:extLst>
          </p:cNvPr>
          <p:cNvSpPr/>
          <p:nvPr/>
        </p:nvSpPr>
        <p:spPr>
          <a:xfrm>
            <a:off x="4399494" y="1037466"/>
            <a:ext cx="3620728" cy="510998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A884B35E-F6AB-427E-8226-AEC4CBDF2999}"/>
              </a:ext>
            </a:extLst>
          </p:cNvPr>
          <p:cNvSpPr/>
          <p:nvPr/>
        </p:nvSpPr>
        <p:spPr>
          <a:xfrm>
            <a:off x="4591665" y="5384028"/>
            <a:ext cx="3258192" cy="618004"/>
          </a:xfrm>
          <a:custGeom>
            <a:avLst/>
            <a:gdLst>
              <a:gd name="connsiteX0" fmla="*/ 0 w 3022999"/>
              <a:gd name="connsiteY0" fmla="*/ 0 h 489457"/>
              <a:gd name="connsiteX1" fmla="*/ 3022999 w 3022999"/>
              <a:gd name="connsiteY1" fmla="*/ 0 h 489457"/>
              <a:gd name="connsiteX2" fmla="*/ 3022999 w 3022999"/>
              <a:gd name="connsiteY2" fmla="*/ 489457 h 489457"/>
              <a:gd name="connsiteX3" fmla="*/ 0 w 3022999"/>
              <a:gd name="connsiteY3" fmla="*/ 489457 h 489457"/>
              <a:gd name="connsiteX4" fmla="*/ 0 w 3022999"/>
              <a:gd name="connsiteY4" fmla="*/ 0 h 4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999" h="489457">
                <a:moveTo>
                  <a:pt x="0" y="0"/>
                </a:moveTo>
                <a:lnTo>
                  <a:pt x="3022999" y="0"/>
                </a:lnTo>
                <a:lnTo>
                  <a:pt x="3022999" y="489457"/>
                </a:lnTo>
                <a:lnTo>
                  <a:pt x="0" y="4894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171450" lvl="0" indent="-17145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ЦФС </a:t>
            </a:r>
            <a:r>
              <a:rPr lang="ru-RU" sz="1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Фотомод</a:t>
            </a:r>
            <a:endPara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Agisoft</a:t>
            </a:r>
            <a:r>
              <a:rPr lang="en-US" sz="1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Metashape</a:t>
            </a:r>
            <a:endPara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F8D855BA-B4F6-466D-B6B4-937502BA5C84}"/>
              </a:ext>
            </a:extLst>
          </p:cNvPr>
          <p:cNvSpPr/>
          <p:nvPr/>
        </p:nvSpPr>
        <p:spPr>
          <a:xfrm>
            <a:off x="4501649" y="4687791"/>
            <a:ext cx="3352898" cy="734848"/>
          </a:xfrm>
          <a:custGeom>
            <a:avLst/>
            <a:gdLst>
              <a:gd name="connsiteX0" fmla="*/ 0 w 3022999"/>
              <a:gd name="connsiteY0" fmla="*/ 0 h 287952"/>
              <a:gd name="connsiteX1" fmla="*/ 3022999 w 3022999"/>
              <a:gd name="connsiteY1" fmla="*/ 0 h 287952"/>
              <a:gd name="connsiteX2" fmla="*/ 3022999 w 3022999"/>
              <a:gd name="connsiteY2" fmla="*/ 287952 h 287952"/>
              <a:gd name="connsiteX3" fmla="*/ 0 w 3022999"/>
              <a:gd name="connsiteY3" fmla="*/ 287952 h 287952"/>
              <a:gd name="connsiteX4" fmla="*/ 0 w 3022999"/>
              <a:gd name="connsiteY4" fmla="*/ 0 h 28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999" h="287952">
                <a:moveTo>
                  <a:pt x="0" y="0"/>
                </a:moveTo>
                <a:lnTo>
                  <a:pt x="3022999" y="0"/>
                </a:lnTo>
                <a:lnTo>
                  <a:pt x="3022999" y="287952"/>
                </a:lnTo>
                <a:lnTo>
                  <a:pt x="0" y="2879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b="1" kern="1200" dirty="0"/>
              <a:t>Программный модуль обработки данных воздушного лазерного сканирования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6F48CDF-2FEC-4EC2-9050-63BF45393785}"/>
              </a:ext>
            </a:extLst>
          </p:cNvPr>
          <p:cNvSpPr/>
          <p:nvPr/>
        </p:nvSpPr>
        <p:spPr>
          <a:xfrm>
            <a:off x="8326640" y="1037466"/>
            <a:ext cx="3620728" cy="510998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D956BFF-78B8-423B-9C10-CECBE9A2D19A}"/>
              </a:ext>
            </a:extLst>
          </p:cNvPr>
          <p:cNvSpPr/>
          <p:nvPr/>
        </p:nvSpPr>
        <p:spPr>
          <a:xfrm>
            <a:off x="8455144" y="2082051"/>
            <a:ext cx="3314497" cy="1976668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FCF37E52-4A30-4E02-B114-AF81E1974B00}"/>
              </a:ext>
            </a:extLst>
          </p:cNvPr>
          <p:cNvSpPr/>
          <p:nvPr/>
        </p:nvSpPr>
        <p:spPr>
          <a:xfrm>
            <a:off x="8485239" y="5384027"/>
            <a:ext cx="3254308" cy="618005"/>
          </a:xfrm>
          <a:custGeom>
            <a:avLst/>
            <a:gdLst>
              <a:gd name="connsiteX0" fmla="*/ 0 w 3129938"/>
              <a:gd name="connsiteY0" fmla="*/ 0 h 489457"/>
              <a:gd name="connsiteX1" fmla="*/ 3129938 w 3129938"/>
              <a:gd name="connsiteY1" fmla="*/ 0 h 489457"/>
              <a:gd name="connsiteX2" fmla="*/ 3129938 w 3129938"/>
              <a:gd name="connsiteY2" fmla="*/ 489457 h 489457"/>
              <a:gd name="connsiteX3" fmla="*/ 0 w 3129938"/>
              <a:gd name="connsiteY3" fmla="*/ 489457 h 489457"/>
              <a:gd name="connsiteX4" fmla="*/ 0 w 3129938"/>
              <a:gd name="connsiteY4" fmla="*/ 0 h 4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9938" h="489457">
                <a:moveTo>
                  <a:pt x="0" y="0"/>
                </a:moveTo>
                <a:lnTo>
                  <a:pt x="3129938" y="0"/>
                </a:lnTo>
                <a:lnTo>
                  <a:pt x="3129938" y="489457"/>
                </a:lnTo>
                <a:lnTo>
                  <a:pt x="0" y="4894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Topcon Magnet Office</a:t>
            </a: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08FB31E3-1D83-4E33-B9F9-C6BE7BAD92E0}"/>
              </a:ext>
            </a:extLst>
          </p:cNvPr>
          <p:cNvSpPr/>
          <p:nvPr/>
        </p:nvSpPr>
        <p:spPr>
          <a:xfrm>
            <a:off x="8464378" y="4667090"/>
            <a:ext cx="3314497" cy="673947"/>
          </a:xfrm>
          <a:custGeom>
            <a:avLst/>
            <a:gdLst>
              <a:gd name="connsiteX0" fmla="*/ 0 w 3129938"/>
              <a:gd name="connsiteY0" fmla="*/ 0 h 287952"/>
              <a:gd name="connsiteX1" fmla="*/ 3129938 w 3129938"/>
              <a:gd name="connsiteY1" fmla="*/ 0 h 287952"/>
              <a:gd name="connsiteX2" fmla="*/ 3129938 w 3129938"/>
              <a:gd name="connsiteY2" fmla="*/ 287952 h 287952"/>
              <a:gd name="connsiteX3" fmla="*/ 0 w 3129938"/>
              <a:gd name="connsiteY3" fmla="*/ 287952 h 287952"/>
              <a:gd name="connsiteX4" fmla="*/ 0 w 3129938"/>
              <a:gd name="connsiteY4" fmla="*/ 0 h 28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9938" h="287952">
                <a:moveTo>
                  <a:pt x="0" y="0"/>
                </a:moveTo>
                <a:lnTo>
                  <a:pt x="3129938" y="0"/>
                </a:lnTo>
                <a:lnTo>
                  <a:pt x="3129938" y="287952"/>
                </a:lnTo>
                <a:lnTo>
                  <a:pt x="0" y="2879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b="1" kern="1200" dirty="0"/>
              <a:t>Программный модуль обработки данных спутниковых геодезических измерений</a:t>
            </a:r>
          </a:p>
        </p:txBody>
      </p:sp>
      <p:pic>
        <p:nvPicPr>
          <p:cNvPr id="4105" name="Image 225">
            <a:extLst>
              <a:ext uri="{FF2B5EF4-FFF2-40B4-BE49-F238E27FC236}">
                <a16:creationId xmlns:a16="http://schemas.microsoft.com/office/drawing/2014/main" id="{C3788C6D-F8BE-4050-BC7B-11F473F620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25" y="1435361"/>
            <a:ext cx="3022998" cy="1302742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135">
            <a:extLst>
              <a:ext uri="{FF2B5EF4-FFF2-40B4-BE49-F238E27FC236}">
                <a16:creationId xmlns:a16="http://schemas.microsoft.com/office/drawing/2014/main" id="{A9027AA2-5529-4DB3-BB7A-85722086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89" y="1132522"/>
            <a:ext cx="2864272" cy="21456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D8B02D-AF2A-47E5-87F9-9FE149793B3E}"/>
              </a:ext>
            </a:extLst>
          </p:cNvPr>
          <p:cNvSpPr/>
          <p:nvPr/>
        </p:nvSpPr>
        <p:spPr>
          <a:xfrm>
            <a:off x="513511" y="2553018"/>
            <a:ext cx="2613147" cy="2304572"/>
          </a:xfrm>
          <a:prstGeom prst="rect">
            <a:avLst/>
          </a:prstGeom>
          <a:blipFill rotWithShape="1">
            <a:blip r:embed="rId5"/>
            <a:srcRect/>
            <a:stretch>
              <a:fillRect l="-21000" r="-21000"/>
            </a:stretch>
          </a:blip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земл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A377DE5-3F20-3882-A177-B7EAC2228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24" y="3070385"/>
            <a:ext cx="3022999" cy="15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A3D3A9A-AB42-4709-AB33-4A78AC110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000856"/>
              </p:ext>
            </p:extLst>
          </p:nvPr>
        </p:nvGraphicFramePr>
        <p:xfrm>
          <a:off x="532967" y="1274564"/>
          <a:ext cx="11126065" cy="430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6BE4C-24EA-4CA3-AE19-86F585E8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1DDDFF5-3D5B-44CB-B67F-9FEA585AEF08}"/>
              </a:ext>
            </a:extLst>
          </p:cNvPr>
          <p:cNvSpPr>
            <a:spLocks noGrp="1"/>
          </p:cNvSpPr>
          <p:nvPr>
            <p:ph type="sldNum" idx="1"/>
          </p:nvPr>
        </p:nvSpPr>
        <p:spPr>
          <a:xfrm>
            <a:off x="11611895" y="6538206"/>
            <a:ext cx="530701" cy="339458"/>
          </a:xfrm>
        </p:spPr>
        <p:txBody>
          <a:bodyPr anchor="ctr"/>
          <a:lstStyle/>
          <a:p>
            <a:fld id="{BAB85559-CBD9-4607-9AC2-BF33C47CB28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40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17740258-D2FD-A6F0-E446-21A0BC64B79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600" y="1105970"/>
            <a:ext cx="10972800" cy="72283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002060"/>
                </a:solidFill>
                <a:latin typeface="+mj-lt"/>
              </a:rPr>
              <a:t>СПАСИБО ЗА ВНИМАНИЕ </a:t>
            </a:r>
            <a:br>
              <a:rPr lang="ru-RU" sz="5400" dirty="0">
                <a:latin typeface="+mj-lt"/>
              </a:rPr>
            </a:br>
            <a:endParaRPr lang="ru-RU" sz="540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5E9E3C-365B-76D9-A6B7-C5E3C4D06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42" y="1942756"/>
            <a:ext cx="7569803" cy="41637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230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70181-EE1A-485B-B95A-06FE54B2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Основание разработки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D9D19B8-5DF9-431B-AC91-9A9AC688AC1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97657" y="893763"/>
            <a:ext cx="11596687" cy="925512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ru-RU" sz="1700" dirty="0">
                <a:effectLst/>
                <a:ea typeface="Aptos"/>
                <a:cs typeface="Times New Roman" panose="02020603050405020304" pitchFamily="18" charset="0"/>
              </a:rPr>
              <a:t>Публично-правовая компания «</a:t>
            </a:r>
            <a:r>
              <a:rPr lang="ru-RU" sz="1700" dirty="0" err="1">
                <a:effectLst/>
                <a:ea typeface="Aptos"/>
                <a:cs typeface="Times New Roman" panose="02020603050405020304" pitchFamily="18" charset="0"/>
              </a:rPr>
              <a:t>Роскадастр</a:t>
            </a:r>
            <a:r>
              <a:rPr lang="ru-RU" sz="1700" dirty="0">
                <a:effectLst/>
                <a:ea typeface="Aptos"/>
                <a:cs typeface="Times New Roman" panose="02020603050405020304" pitchFamily="18" charset="0"/>
              </a:rPr>
              <a:t>» в рамках опытно-конструкторской работы – ОКР «ГЕОЛАБ»</a:t>
            </a:r>
            <a:r>
              <a:rPr lang="ru-RU" sz="1700" baseline="30000" dirty="0">
                <a:effectLst/>
                <a:ea typeface="Aptos"/>
                <a:cs typeface="Times New Roman" panose="02020603050405020304" pitchFamily="18" charset="0"/>
              </a:rPr>
              <a:t>*</a:t>
            </a:r>
            <a:r>
              <a:rPr lang="ru-RU" sz="1700" dirty="0">
                <a:effectLst/>
                <a:ea typeface="Aptos"/>
                <a:cs typeface="Times New Roman" panose="02020603050405020304" pitchFamily="18" charset="0"/>
              </a:rPr>
              <a:t> осуществляет модернизацию полевой геодезической лаборатории, в состав которой должен входить тестовый фотограмметрический полигон (ТФП).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EC64B-A77E-4746-B3AB-1ABE3255FB15}"/>
              </a:ext>
            </a:extLst>
          </p:cNvPr>
          <p:cNvSpPr txBox="1"/>
          <p:nvPr/>
        </p:nvSpPr>
        <p:spPr>
          <a:xfrm>
            <a:off x="409034" y="5657838"/>
            <a:ext cx="11373932" cy="787588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ptos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ОКР: «ГЕОЛАБ», предусмотрена федеральным проектом «Поддержание, развитие и использование системы ГЛОНАСС» государственной программы Российской Федерации «Космическая деятельность России» (из состава государственной программы Российской Федерации «Космическая деятельность России», утверждённая постановлением Правительства Российской Федерации от 20.03.2021 № 422)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ECBC006-FDA1-4AF5-9126-FDBABDDDB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344501"/>
              </p:ext>
            </p:extLst>
          </p:nvPr>
        </p:nvGraphicFramePr>
        <p:xfrm>
          <a:off x="300091" y="2289199"/>
          <a:ext cx="11596453" cy="3110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A41749-77BF-4EB9-B5B4-95618DC35414}"/>
              </a:ext>
            </a:extLst>
          </p:cNvPr>
          <p:cNvSpPr txBox="1"/>
          <p:nvPr/>
        </p:nvSpPr>
        <p:spPr>
          <a:xfrm>
            <a:off x="4006645" y="1953638"/>
            <a:ext cx="41787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Предпосылки создания ТФП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4AB8267-8A14-4763-AB9B-1A08588C55EC}"/>
              </a:ext>
            </a:extLst>
          </p:cNvPr>
          <p:cNvCxnSpPr/>
          <p:nvPr/>
        </p:nvCxnSpPr>
        <p:spPr>
          <a:xfrm>
            <a:off x="13515" y="5574890"/>
            <a:ext cx="12192000" cy="0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4109C-2B1A-48EC-8432-8C1CB9265EE3}"/>
              </a:ext>
            </a:extLst>
          </p:cNvPr>
          <p:cNvSpPr>
            <a:spLocks noGrp="1"/>
          </p:cNvSpPr>
          <p:nvPr>
            <p:ph type="sldNum" idx="1"/>
          </p:nvPr>
        </p:nvSpPr>
        <p:spPr>
          <a:xfrm>
            <a:off x="11611895" y="6538206"/>
            <a:ext cx="530701" cy="339458"/>
          </a:xfrm>
        </p:spPr>
        <p:txBody>
          <a:bodyPr anchor="ctr"/>
          <a:lstStyle/>
          <a:p>
            <a:fld id="{BAB85559-CBD9-4607-9AC2-BF33C47CB2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71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CDB545-3A4E-42B0-8510-EB24F321CBEC}"/>
              </a:ext>
            </a:extLst>
          </p:cNvPr>
          <p:cNvSpPr txBox="1"/>
          <p:nvPr/>
        </p:nvSpPr>
        <p:spPr>
          <a:xfrm>
            <a:off x="2903107" y="54325"/>
            <a:ext cx="8879559" cy="722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B641F-7C47-40BA-BD7D-5E884DF09AE8}"/>
              </a:ext>
            </a:extLst>
          </p:cNvPr>
          <p:cNvSpPr txBox="1"/>
          <p:nvPr/>
        </p:nvSpPr>
        <p:spPr>
          <a:xfrm>
            <a:off x="2903107" y="123372"/>
            <a:ext cx="8879559" cy="6499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883D6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829BCE-C1A9-DD61-2972-4CBC28DD7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14" r="4046" b="4988"/>
          <a:stretch/>
        </p:blipFill>
        <p:spPr>
          <a:xfrm>
            <a:off x="7334865" y="3525139"/>
            <a:ext cx="4638444" cy="2830466"/>
          </a:xfrm>
          <a:prstGeom prst="round2DiagRect">
            <a:avLst>
              <a:gd name="adj1" fmla="val 37097"/>
              <a:gd name="adj2" fmla="val 0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224BC5-2C2C-4B43-BAC3-C681A67E6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3" t="1011" r="54806" b="-1011"/>
          <a:stretch/>
        </p:blipFill>
        <p:spPr>
          <a:xfrm flipH="1">
            <a:off x="145570" y="1494503"/>
            <a:ext cx="3020702" cy="3058699"/>
          </a:xfrm>
          <a:prstGeom prst="round2DiagRect">
            <a:avLst>
              <a:gd name="adj1" fmla="val 22810"/>
              <a:gd name="adj2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1834982-B0DA-4457-8E13-3DC2F985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Назначение полигона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A230B7-744B-4109-A0DD-9DE67DDD703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1290" y="1244852"/>
            <a:ext cx="6902450" cy="340054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Тестовый фотограмметрический полигон (ТФП)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dirty="0">
                <a:cs typeface="Times New Roman" panose="02020603050405020304" pitchFamily="18" charset="0"/>
              </a:rPr>
              <a:t>Предназначен для фотограмметрической калибровки систем воздушного лазерного сканирования и цифровых аэросъемочных камер с определением элементов внутреннего ориентирования и дисторсии. Разрешающая способность цифровых камер позволяет получать изображения с размером пикселя на местности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dirty="0">
                <a:cs typeface="Times New Roman" panose="02020603050405020304" pitchFamily="18" charset="0"/>
              </a:rPr>
              <a:t>до 5 см и точностью определения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dirty="0">
                <a:cs typeface="Times New Roman" panose="02020603050405020304" pitchFamily="18" charset="0"/>
              </a:rPr>
              <a:t>пространственных координат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dirty="0">
                <a:cs typeface="Times New Roman" panose="02020603050405020304" pitchFamily="18" charset="0"/>
              </a:rPr>
              <a:t>0,07 - 0,10 м.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B3F1A7F2-9E35-4A14-9680-FF6AB44F15D1}"/>
              </a:ext>
            </a:extLst>
          </p:cNvPr>
          <p:cNvSpPr>
            <a:spLocks noGrp="1"/>
          </p:cNvSpPr>
          <p:nvPr>
            <p:ph type="sldNum" idx="1"/>
          </p:nvPr>
        </p:nvSpPr>
        <p:spPr>
          <a:xfrm>
            <a:off x="11611895" y="6538206"/>
            <a:ext cx="530701" cy="339458"/>
          </a:xfrm>
        </p:spPr>
        <p:txBody>
          <a:bodyPr anchor="ctr"/>
          <a:lstStyle/>
          <a:p>
            <a:fld id="{BAB85559-CBD9-4607-9AC2-BF33C47CB28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06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6A89D34-B839-456A-8491-DE8021C00495}"/>
              </a:ext>
            </a:extLst>
          </p:cNvPr>
          <p:cNvGrpSpPr/>
          <p:nvPr/>
        </p:nvGrpSpPr>
        <p:grpSpPr>
          <a:xfrm>
            <a:off x="377556" y="987781"/>
            <a:ext cx="6149143" cy="1637432"/>
            <a:chOff x="377556" y="987781"/>
            <a:chExt cx="6149143" cy="1637432"/>
          </a:xfrm>
        </p:grpSpPr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EF3D7333-B6B4-4820-AF3F-B787469CD628}"/>
                </a:ext>
              </a:extLst>
            </p:cNvPr>
            <p:cNvSpPr/>
            <p:nvPr/>
          </p:nvSpPr>
          <p:spPr>
            <a:xfrm>
              <a:off x="377556" y="987781"/>
              <a:ext cx="6149143" cy="316800"/>
            </a:xfrm>
            <a:custGeom>
              <a:avLst/>
              <a:gdLst>
                <a:gd name="connsiteX0" fmla="*/ 0 w 6149143"/>
                <a:gd name="connsiteY0" fmla="*/ 0 h 316800"/>
                <a:gd name="connsiteX1" fmla="*/ 6149143 w 6149143"/>
                <a:gd name="connsiteY1" fmla="*/ 0 h 316800"/>
                <a:gd name="connsiteX2" fmla="*/ 6149143 w 6149143"/>
                <a:gd name="connsiteY2" fmla="*/ 316800 h 316800"/>
                <a:gd name="connsiteX3" fmla="*/ 0 w 6149143"/>
                <a:gd name="connsiteY3" fmla="*/ 316800 h 316800"/>
                <a:gd name="connsiteX4" fmla="*/ 0 w 6149143"/>
                <a:gd name="connsiteY4" fmla="*/ 0 h 31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9143" h="316800">
                  <a:moveTo>
                    <a:pt x="0" y="0"/>
                  </a:moveTo>
                  <a:lnTo>
                    <a:pt x="6149143" y="0"/>
                  </a:lnTo>
                  <a:lnTo>
                    <a:pt x="6149143" y="316800"/>
                  </a:lnTo>
                  <a:lnTo>
                    <a:pt x="0" y="316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CE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Требования к полигону</a:t>
              </a:r>
              <a:endParaRPr lang="ru-RU" sz="1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B78E3D1-CAC3-4FF6-BB34-FE54856A1E53}"/>
                </a:ext>
              </a:extLst>
            </p:cNvPr>
            <p:cNvSpPr/>
            <p:nvPr/>
          </p:nvSpPr>
          <p:spPr>
            <a:xfrm>
              <a:off x="377556" y="1304581"/>
              <a:ext cx="6149143" cy="1320632"/>
            </a:xfrm>
            <a:custGeom>
              <a:avLst/>
              <a:gdLst>
                <a:gd name="connsiteX0" fmla="*/ 0 w 6149143"/>
                <a:gd name="connsiteY0" fmla="*/ 0 h 1056825"/>
                <a:gd name="connsiteX1" fmla="*/ 6149143 w 6149143"/>
                <a:gd name="connsiteY1" fmla="*/ 0 h 1056825"/>
                <a:gd name="connsiteX2" fmla="*/ 6149143 w 6149143"/>
                <a:gd name="connsiteY2" fmla="*/ 1056825 h 1056825"/>
                <a:gd name="connsiteX3" fmla="*/ 0 w 6149143"/>
                <a:gd name="connsiteY3" fmla="*/ 1056825 h 1056825"/>
                <a:gd name="connsiteX4" fmla="*/ 0 w 6149143"/>
                <a:gd name="connsiteY4" fmla="*/ 0 h 105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9143" h="1056825">
                  <a:moveTo>
                    <a:pt x="0" y="0"/>
                  </a:moveTo>
                  <a:lnTo>
                    <a:pt x="6149143" y="0"/>
                  </a:lnTo>
                  <a:lnTo>
                    <a:pt x="6149143" y="1056825"/>
                  </a:lnTo>
                  <a:lnTo>
                    <a:pt x="0" y="1056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171450" lvl="1" indent="-171450" algn="l" defTabSz="488950">
                <a:lnSpc>
                  <a:spcPct val="114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70C0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ru-RU" sz="1200" kern="1200" dirty="0"/>
                <a:t>отсутствие ограничений полётов воздушных судов (ПВС и БВС) над территорией полигона;</a:t>
              </a:r>
            </a:p>
            <a:p>
              <a:pPr marL="171450" lvl="1" indent="-171450" defTabSz="488950">
                <a:lnSpc>
                  <a:spcPct val="114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70C0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ru-RU" sz="1200" dirty="0"/>
                <a:t>наличие перепадов высот рельефа местности до 100 м;</a:t>
              </a:r>
            </a:p>
            <a:p>
              <a:pPr marL="171450" lvl="1" indent="-171450" defTabSz="488950">
                <a:lnSpc>
                  <a:spcPct val="114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70C0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ru-RU" sz="1200" dirty="0"/>
                <a:t>большое количество чётко дешифрируемых контуров, удобных для выбора контрольных точек.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343C99-79AC-4306-9E7D-EBDA5F95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91" y="979613"/>
            <a:ext cx="4974153" cy="4974153"/>
          </a:xfrm>
          <a:prstGeom prst="rect">
            <a:avLst/>
          </a:prstGeom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D94D51-8F20-4A22-983C-B8B289758700}"/>
              </a:ext>
            </a:extLst>
          </p:cNvPr>
          <p:cNvSpPr txBox="1"/>
          <p:nvPr/>
        </p:nvSpPr>
        <p:spPr>
          <a:xfrm>
            <a:off x="6840292" y="6052090"/>
            <a:ext cx="4974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Схема расположения ТФП в г. Пущино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91EE9E53-8A95-4615-9A2B-BEA5B0467746}"/>
              </a:ext>
            </a:extLst>
          </p:cNvPr>
          <p:cNvGrpSpPr/>
          <p:nvPr/>
        </p:nvGrpSpPr>
        <p:grpSpPr>
          <a:xfrm>
            <a:off x="357679" y="2794317"/>
            <a:ext cx="6188894" cy="3574383"/>
            <a:chOff x="357679" y="2794317"/>
            <a:chExt cx="6188894" cy="3574383"/>
          </a:xfrm>
        </p:grpSpPr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2D9AC2F7-E1E5-46B6-BD2C-AAB2508106A1}"/>
                </a:ext>
              </a:extLst>
            </p:cNvPr>
            <p:cNvSpPr/>
            <p:nvPr/>
          </p:nvSpPr>
          <p:spPr>
            <a:xfrm>
              <a:off x="930204" y="4581509"/>
              <a:ext cx="375576" cy="1500928"/>
            </a:xfrm>
            <a:custGeom>
              <a:avLst/>
              <a:gdLst>
                <a:gd name="connsiteX0" fmla="*/ 0 w 375576"/>
                <a:gd name="connsiteY0" fmla="*/ 0 h 1500928"/>
                <a:gd name="connsiteX1" fmla="*/ 187788 w 375576"/>
                <a:gd name="connsiteY1" fmla="*/ 0 h 1500928"/>
                <a:gd name="connsiteX2" fmla="*/ 187788 w 375576"/>
                <a:gd name="connsiteY2" fmla="*/ 1500928 h 1500928"/>
                <a:gd name="connsiteX3" fmla="*/ 375576 w 375576"/>
                <a:gd name="connsiteY3" fmla="*/ 1500928 h 150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76" h="1500928">
                  <a:moveTo>
                    <a:pt x="0" y="0"/>
                  </a:moveTo>
                  <a:lnTo>
                    <a:pt x="187788" y="0"/>
                  </a:lnTo>
                  <a:lnTo>
                    <a:pt x="187788" y="1500928"/>
                  </a:lnTo>
                  <a:lnTo>
                    <a:pt x="375576" y="1500928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808" tIns="711784" rIns="161808" bIns="71178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E11ACFE4-E410-480C-8DE8-8C5412D585C8}"/>
                </a:ext>
              </a:extLst>
            </p:cNvPr>
            <p:cNvSpPr/>
            <p:nvPr/>
          </p:nvSpPr>
          <p:spPr>
            <a:xfrm>
              <a:off x="930204" y="4581509"/>
              <a:ext cx="375576" cy="785272"/>
            </a:xfrm>
            <a:custGeom>
              <a:avLst/>
              <a:gdLst>
                <a:gd name="connsiteX0" fmla="*/ 0 w 375576"/>
                <a:gd name="connsiteY0" fmla="*/ 0 h 785272"/>
                <a:gd name="connsiteX1" fmla="*/ 187788 w 375576"/>
                <a:gd name="connsiteY1" fmla="*/ 0 h 785272"/>
                <a:gd name="connsiteX2" fmla="*/ 187788 w 375576"/>
                <a:gd name="connsiteY2" fmla="*/ 785272 h 785272"/>
                <a:gd name="connsiteX3" fmla="*/ 375576 w 375576"/>
                <a:gd name="connsiteY3" fmla="*/ 785272 h 78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76" h="785272">
                  <a:moveTo>
                    <a:pt x="0" y="0"/>
                  </a:moveTo>
                  <a:lnTo>
                    <a:pt x="187788" y="0"/>
                  </a:lnTo>
                  <a:lnTo>
                    <a:pt x="187788" y="785272"/>
                  </a:lnTo>
                  <a:lnTo>
                    <a:pt x="375576" y="785272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8726" tIns="370874" rIns="178727" bIns="37087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8D55DE46-1815-4EC0-A1BA-59AE7A023B3E}"/>
                </a:ext>
              </a:extLst>
            </p:cNvPr>
            <p:cNvSpPr/>
            <p:nvPr/>
          </p:nvSpPr>
          <p:spPr>
            <a:xfrm>
              <a:off x="930204" y="4535789"/>
              <a:ext cx="375576" cy="91440"/>
            </a:xfrm>
            <a:custGeom>
              <a:avLst/>
              <a:gdLst>
                <a:gd name="connsiteX0" fmla="*/ 0 w 375576"/>
                <a:gd name="connsiteY0" fmla="*/ 45720 h 91440"/>
                <a:gd name="connsiteX1" fmla="*/ 187788 w 375576"/>
                <a:gd name="connsiteY1" fmla="*/ 45720 h 91440"/>
                <a:gd name="connsiteX2" fmla="*/ 187788 w 375576"/>
                <a:gd name="connsiteY2" fmla="*/ 115336 h 91440"/>
                <a:gd name="connsiteX3" fmla="*/ 375576 w 375576"/>
                <a:gd name="connsiteY3" fmla="*/ 115336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76" h="91440">
                  <a:moveTo>
                    <a:pt x="0" y="45720"/>
                  </a:moveTo>
                  <a:lnTo>
                    <a:pt x="187788" y="45720"/>
                  </a:lnTo>
                  <a:lnTo>
                    <a:pt x="187788" y="115336"/>
                  </a:lnTo>
                  <a:lnTo>
                    <a:pt x="375576" y="115336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939" tIns="36170" rIns="190939" bIns="3617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DFBC2794-9584-4ECD-8365-3B4E1A5FFABD}"/>
                </a:ext>
              </a:extLst>
            </p:cNvPr>
            <p:cNvSpPr/>
            <p:nvPr/>
          </p:nvSpPr>
          <p:spPr>
            <a:xfrm>
              <a:off x="930204" y="3935468"/>
              <a:ext cx="375576" cy="646040"/>
            </a:xfrm>
            <a:custGeom>
              <a:avLst/>
              <a:gdLst>
                <a:gd name="connsiteX0" fmla="*/ 0 w 375576"/>
                <a:gd name="connsiteY0" fmla="*/ 646040 h 646040"/>
                <a:gd name="connsiteX1" fmla="*/ 187788 w 375576"/>
                <a:gd name="connsiteY1" fmla="*/ 646040 h 646040"/>
                <a:gd name="connsiteX2" fmla="*/ 187788 w 375576"/>
                <a:gd name="connsiteY2" fmla="*/ 0 h 646040"/>
                <a:gd name="connsiteX3" fmla="*/ 375576 w 375576"/>
                <a:gd name="connsiteY3" fmla="*/ 0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76" h="646040">
                  <a:moveTo>
                    <a:pt x="0" y="646040"/>
                  </a:moveTo>
                  <a:lnTo>
                    <a:pt x="187788" y="646040"/>
                  </a:lnTo>
                  <a:lnTo>
                    <a:pt x="187788" y="0"/>
                  </a:lnTo>
                  <a:lnTo>
                    <a:pt x="375576" y="0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1806" tIns="304338" rIns="181807" bIns="30433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6927E2AF-30ED-4D25-A278-BA9A39BEF9E2}"/>
                </a:ext>
              </a:extLst>
            </p:cNvPr>
            <p:cNvSpPr/>
            <p:nvPr/>
          </p:nvSpPr>
          <p:spPr>
            <a:xfrm>
              <a:off x="930204" y="3150196"/>
              <a:ext cx="375576" cy="1431312"/>
            </a:xfrm>
            <a:custGeom>
              <a:avLst/>
              <a:gdLst>
                <a:gd name="connsiteX0" fmla="*/ 0 w 375576"/>
                <a:gd name="connsiteY0" fmla="*/ 1431312 h 1431312"/>
                <a:gd name="connsiteX1" fmla="*/ 187788 w 375576"/>
                <a:gd name="connsiteY1" fmla="*/ 1431312 h 1431312"/>
                <a:gd name="connsiteX2" fmla="*/ 187788 w 375576"/>
                <a:gd name="connsiteY2" fmla="*/ 0 h 1431312"/>
                <a:gd name="connsiteX3" fmla="*/ 375576 w 375576"/>
                <a:gd name="connsiteY3" fmla="*/ 0 h 143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76" h="1431312">
                  <a:moveTo>
                    <a:pt x="0" y="1431312"/>
                  </a:moveTo>
                  <a:lnTo>
                    <a:pt x="187788" y="1431312"/>
                  </a:lnTo>
                  <a:lnTo>
                    <a:pt x="187788" y="0"/>
                  </a:lnTo>
                  <a:lnTo>
                    <a:pt x="375576" y="0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494" tIns="678662" rIns="163494" bIns="67866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24CCD6F0-C43E-48B3-B018-A3FE63071387}"/>
                </a:ext>
              </a:extLst>
            </p:cNvPr>
            <p:cNvSpPr/>
            <p:nvPr/>
          </p:nvSpPr>
          <p:spPr>
            <a:xfrm rot="16200000">
              <a:off x="-1035108" y="4295246"/>
              <a:ext cx="3358100" cy="572525"/>
            </a:xfrm>
            <a:custGeom>
              <a:avLst/>
              <a:gdLst>
                <a:gd name="connsiteX0" fmla="*/ 0 w 3358100"/>
                <a:gd name="connsiteY0" fmla="*/ 0 h 572525"/>
                <a:gd name="connsiteX1" fmla="*/ 3358100 w 3358100"/>
                <a:gd name="connsiteY1" fmla="*/ 0 h 572525"/>
                <a:gd name="connsiteX2" fmla="*/ 3358100 w 3358100"/>
                <a:gd name="connsiteY2" fmla="*/ 572525 h 572525"/>
                <a:gd name="connsiteX3" fmla="*/ 0 w 3358100"/>
                <a:gd name="connsiteY3" fmla="*/ 572525 h 572525"/>
                <a:gd name="connsiteX4" fmla="*/ 0 w 3358100"/>
                <a:gd name="connsiteY4" fmla="*/ 0 h 5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8100" h="572525">
                  <a:moveTo>
                    <a:pt x="0" y="0"/>
                  </a:moveTo>
                  <a:lnTo>
                    <a:pt x="3358100" y="0"/>
                  </a:lnTo>
                  <a:lnTo>
                    <a:pt x="3358100" y="572525"/>
                  </a:lnTo>
                  <a:lnTo>
                    <a:pt x="0" y="572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CE9"/>
            </a:solidFill>
            <a:ln>
              <a:solidFill>
                <a:srgbClr val="007EE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159" tIns="10159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Этапы</a:t>
              </a:r>
              <a:r>
                <a:rPr lang="ru-RU" sz="1600" b="1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обследования территории</a:t>
              </a:r>
              <a:endParaRPr lang="ru-RU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D30ACB41-308A-4990-8BF2-F900451DA3C0}"/>
                </a:ext>
              </a:extLst>
            </p:cNvPr>
            <p:cNvSpPr/>
            <p:nvPr/>
          </p:nvSpPr>
          <p:spPr>
            <a:xfrm>
              <a:off x="1305780" y="2794317"/>
              <a:ext cx="5237507" cy="711757"/>
            </a:xfrm>
            <a:custGeom>
              <a:avLst/>
              <a:gdLst>
                <a:gd name="connsiteX0" fmla="*/ 0 w 5237507"/>
                <a:gd name="connsiteY0" fmla="*/ 0 h 711757"/>
                <a:gd name="connsiteX1" fmla="*/ 5237507 w 5237507"/>
                <a:gd name="connsiteY1" fmla="*/ 0 h 711757"/>
                <a:gd name="connsiteX2" fmla="*/ 5237507 w 5237507"/>
                <a:gd name="connsiteY2" fmla="*/ 711757 h 711757"/>
                <a:gd name="connsiteX3" fmla="*/ 0 w 5237507"/>
                <a:gd name="connsiteY3" fmla="*/ 711757 h 711757"/>
                <a:gd name="connsiteX4" fmla="*/ 0 w 5237507"/>
                <a:gd name="connsiteY4" fmla="*/ 0 h 71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7507" h="711757">
                  <a:moveTo>
                    <a:pt x="0" y="0"/>
                  </a:moveTo>
                  <a:lnTo>
                    <a:pt x="5237507" y="0"/>
                  </a:lnTo>
                  <a:lnTo>
                    <a:pt x="5237507" y="711757"/>
                  </a:lnTo>
                  <a:lnTo>
                    <a:pt x="0" y="71175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EE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Обследование и подбор искусственных объектов для их использования</a:t>
              </a:r>
            </a:p>
            <a:p>
              <a:pPr marL="0" lvl="0" indent="0" algn="ctr" defTabSz="466725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 определении калибровочных характеристик аэрофотосъёмочных камер</a:t>
              </a:r>
              <a:r>
                <a:rPr lang="en-US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(АФК), установленных на беспилотные и пилотируемые воздушные суда</a:t>
              </a:r>
              <a:endParaRPr lang="ru-RU" sz="1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4CA77AD6-C8AB-4D5C-8A87-5FDEDA67DDDC}"/>
                </a:ext>
              </a:extLst>
            </p:cNvPr>
            <p:cNvSpPr/>
            <p:nvPr/>
          </p:nvSpPr>
          <p:spPr>
            <a:xfrm>
              <a:off x="1305780" y="3649206"/>
              <a:ext cx="5240793" cy="572525"/>
            </a:xfrm>
            <a:custGeom>
              <a:avLst/>
              <a:gdLst>
                <a:gd name="connsiteX0" fmla="*/ 0 w 5240794"/>
                <a:gd name="connsiteY0" fmla="*/ 0 h 572525"/>
                <a:gd name="connsiteX1" fmla="*/ 5240794 w 5240794"/>
                <a:gd name="connsiteY1" fmla="*/ 0 h 572525"/>
                <a:gd name="connsiteX2" fmla="*/ 5240794 w 5240794"/>
                <a:gd name="connsiteY2" fmla="*/ 572525 h 572525"/>
                <a:gd name="connsiteX3" fmla="*/ 0 w 5240794"/>
                <a:gd name="connsiteY3" fmla="*/ 572525 h 572525"/>
                <a:gd name="connsiteX4" fmla="*/ 0 w 5240794"/>
                <a:gd name="connsiteY4" fmla="*/ 0 h 5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794" h="572525">
                  <a:moveTo>
                    <a:pt x="0" y="0"/>
                  </a:moveTo>
                  <a:lnTo>
                    <a:pt x="5240794" y="0"/>
                  </a:lnTo>
                  <a:lnTo>
                    <a:pt x="5240794" y="572525"/>
                  </a:lnTo>
                  <a:lnTo>
                    <a:pt x="0" y="5725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EE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Подбор места установки и закрепления на земле разработанных видов штриховых мир для определения изобразительных качеств АФК,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  <a:cs typeface="DejaVu Sans"/>
              </a:endParaRPr>
            </a:p>
            <a:p>
              <a:pPr marL="0" lvl="0" indent="0" algn="ctr" defTabSz="444500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размещаемых на время выполнения тестовых полётов</a:t>
              </a:r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FB92A597-5C05-492A-B68C-9C8391DD9767}"/>
                </a:ext>
              </a:extLst>
            </p:cNvPr>
            <p:cNvSpPr/>
            <p:nvPr/>
          </p:nvSpPr>
          <p:spPr>
            <a:xfrm>
              <a:off x="1302494" y="4364862"/>
              <a:ext cx="5240793" cy="572525"/>
            </a:xfrm>
            <a:custGeom>
              <a:avLst/>
              <a:gdLst>
                <a:gd name="connsiteX0" fmla="*/ 0 w 5237507"/>
                <a:gd name="connsiteY0" fmla="*/ 0 h 572525"/>
                <a:gd name="connsiteX1" fmla="*/ 5237507 w 5237507"/>
                <a:gd name="connsiteY1" fmla="*/ 0 h 572525"/>
                <a:gd name="connsiteX2" fmla="*/ 5237507 w 5237507"/>
                <a:gd name="connsiteY2" fmla="*/ 572525 h 572525"/>
                <a:gd name="connsiteX3" fmla="*/ 0 w 5237507"/>
                <a:gd name="connsiteY3" fmla="*/ 572525 h 572525"/>
                <a:gd name="connsiteX4" fmla="*/ 0 w 5237507"/>
                <a:gd name="connsiteY4" fmla="*/ 0 h 5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7507" h="572525">
                  <a:moveTo>
                    <a:pt x="0" y="0"/>
                  </a:moveTo>
                  <a:lnTo>
                    <a:pt x="5237507" y="0"/>
                  </a:lnTo>
                  <a:lnTo>
                    <a:pt x="5237507" y="572525"/>
                  </a:lnTo>
                  <a:lnTo>
                    <a:pt x="0" y="5725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EE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Обследование застроенной территории с целью подбора объектов</a:t>
              </a:r>
            </a:p>
            <a:p>
              <a:pPr marL="0" lvl="0" indent="0" algn="ctr" defTabSz="444500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для</a:t>
              </a:r>
              <a:r>
                <a:rPr lang="en-US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 </a:t>
              </a: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определения характеристик воздушных лазерных сканеров (ВЛС),</a:t>
              </a:r>
              <a:r>
                <a:rPr lang="en-US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 </a:t>
              </a: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устанавливаемых на беспилотные и пилотируемые воздушные суда</a:t>
              </a:r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A679A79-A01B-40C5-AD96-7B39C8FC246C}"/>
                </a:ext>
              </a:extLst>
            </p:cNvPr>
            <p:cNvSpPr/>
            <p:nvPr/>
          </p:nvSpPr>
          <p:spPr>
            <a:xfrm>
              <a:off x="1302494" y="5080519"/>
              <a:ext cx="5240793" cy="572525"/>
            </a:xfrm>
            <a:custGeom>
              <a:avLst/>
              <a:gdLst>
                <a:gd name="connsiteX0" fmla="*/ 0 w 5237507"/>
                <a:gd name="connsiteY0" fmla="*/ 0 h 572525"/>
                <a:gd name="connsiteX1" fmla="*/ 5237507 w 5237507"/>
                <a:gd name="connsiteY1" fmla="*/ 0 h 572525"/>
                <a:gd name="connsiteX2" fmla="*/ 5237507 w 5237507"/>
                <a:gd name="connsiteY2" fmla="*/ 572525 h 572525"/>
                <a:gd name="connsiteX3" fmla="*/ 0 w 5237507"/>
                <a:gd name="connsiteY3" fmla="*/ 572525 h 572525"/>
                <a:gd name="connsiteX4" fmla="*/ 0 w 5237507"/>
                <a:gd name="connsiteY4" fmla="*/ 0 h 5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7507" h="572525">
                  <a:moveTo>
                    <a:pt x="0" y="0"/>
                  </a:moveTo>
                  <a:lnTo>
                    <a:pt x="5237507" y="0"/>
                  </a:lnTo>
                  <a:lnTo>
                    <a:pt x="5237507" y="572525"/>
                  </a:lnTo>
                  <a:lnTo>
                    <a:pt x="0" y="5725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EE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Подбор территории для размещения базиса для проведения</a:t>
              </a:r>
              <a:r>
                <a:rPr lang="en-US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 </a:t>
              </a: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исследовательских испытаний дальномерных блоков наземных</a:t>
              </a:r>
              <a:r>
                <a:rPr lang="en-US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 </a:t>
              </a: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(стационарных) лазерных сканеров (НЛС)</a:t>
              </a:r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159A930F-DE62-40D4-8A63-21CAE942F2D4}"/>
                </a:ext>
              </a:extLst>
            </p:cNvPr>
            <p:cNvSpPr/>
            <p:nvPr/>
          </p:nvSpPr>
          <p:spPr>
            <a:xfrm>
              <a:off x="1302494" y="5796175"/>
              <a:ext cx="5240793" cy="572525"/>
            </a:xfrm>
            <a:custGeom>
              <a:avLst/>
              <a:gdLst>
                <a:gd name="connsiteX0" fmla="*/ 0 w 5237507"/>
                <a:gd name="connsiteY0" fmla="*/ 0 h 572525"/>
                <a:gd name="connsiteX1" fmla="*/ 5237507 w 5237507"/>
                <a:gd name="connsiteY1" fmla="*/ 0 h 572525"/>
                <a:gd name="connsiteX2" fmla="*/ 5237507 w 5237507"/>
                <a:gd name="connsiteY2" fmla="*/ 572525 h 572525"/>
                <a:gd name="connsiteX3" fmla="*/ 0 w 5237507"/>
                <a:gd name="connsiteY3" fmla="*/ 572525 h 572525"/>
                <a:gd name="connsiteX4" fmla="*/ 0 w 5237507"/>
                <a:gd name="connsiteY4" fmla="*/ 0 h 5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7507" h="572525">
                  <a:moveTo>
                    <a:pt x="0" y="0"/>
                  </a:moveTo>
                  <a:lnTo>
                    <a:pt x="5237507" y="0"/>
                  </a:lnTo>
                  <a:lnTo>
                    <a:pt x="5237507" y="572525"/>
                  </a:lnTo>
                  <a:lnTo>
                    <a:pt x="0" y="5725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EE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Подбор территории для установки стенда с закреплёнными на нём марками</a:t>
              </a:r>
              <a:r>
                <a:rPr lang="en-US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 </a:t>
              </a:r>
              <a:r>
                <a:rPr lang="ru-RU" sz="1100" b="0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DejaVu Sans"/>
                  <a:cs typeface="DejaVu Sans"/>
                </a:rPr>
                <a:t>для выполнения исследовательских испытаний угломерных блоков НЛС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CD445-8D67-48A5-A567-8F390120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Критерии выбора места расположения полигона</a:t>
            </a:r>
          </a:p>
        </p:txBody>
      </p:sp>
      <p:sp>
        <p:nvSpPr>
          <p:cNvPr id="23" name="Номер слайда 5">
            <a:extLst>
              <a:ext uri="{FF2B5EF4-FFF2-40B4-BE49-F238E27FC236}">
                <a16:creationId xmlns:a16="http://schemas.microsoft.com/office/drawing/2014/main" id="{274CCB51-EA12-4E5E-9152-D1773BF730D2}"/>
              </a:ext>
            </a:extLst>
          </p:cNvPr>
          <p:cNvSpPr>
            <a:spLocks noGrp="1"/>
          </p:cNvSpPr>
          <p:nvPr>
            <p:ph type="sldNum" idx="1"/>
          </p:nvPr>
        </p:nvSpPr>
        <p:spPr>
          <a:xfrm>
            <a:off x="11611895" y="6538206"/>
            <a:ext cx="530701" cy="339458"/>
          </a:xfrm>
        </p:spPr>
        <p:txBody>
          <a:bodyPr anchor="ctr"/>
          <a:lstStyle/>
          <a:p>
            <a:fld id="{BAB85559-CBD9-4607-9AC2-BF33C47CB2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6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AEF5A93-788E-4D54-8B00-81E21BD00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73" y="1297720"/>
            <a:ext cx="6892767" cy="485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+mn-lt"/>
                <a:ea typeface="Aptos"/>
                <a:cs typeface="Times New Roman" panose="02020603050405020304" pitchFamily="18" charset="0"/>
              </a:rPr>
              <a:t>Критерии выбора точек</a:t>
            </a:r>
          </a:p>
          <a:p>
            <a:pPr marL="733425" marR="0" lvl="0" indent="-285750" algn="just" defTabSz="9144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долговременная сохранность</a:t>
            </a:r>
          </a:p>
          <a:p>
            <a:pPr marL="733425" marR="0" lvl="0" indent="-285750" algn="just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отчётливое выделение в окружающей среде</a:t>
            </a:r>
          </a:p>
          <a:p>
            <a:pPr marL="733425" marR="0" lvl="0" indent="-285750" algn="just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возможность точной идентификации центра знака, относительного которого определены его пространственные координаты</a:t>
            </a:r>
          </a:p>
          <a:p>
            <a:pPr marL="447675" marR="0" lvl="0" indent="0" algn="just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Aptos"/>
              <a:cs typeface="Times New Roman" panose="02020603050405020304" pitchFamily="18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Естественные контуры, пригодные</a:t>
            </a:r>
          </a:p>
          <a:p>
            <a:pPr marR="0" lvl="0" indent="447675" algn="just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в качестве контрольных точек ТФП:</a:t>
            </a:r>
          </a:p>
          <a:p>
            <a:pPr marL="447675" marR="0" lvl="0" indent="271463" algn="just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крышки люков подземных коммуникаций (рисунок 1)</a:t>
            </a:r>
          </a:p>
          <a:p>
            <a:pPr marL="447675" marR="0" lvl="0" indent="271463" algn="just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углов бетонированных или асфальтированных площадок</a:t>
            </a:r>
          </a:p>
          <a:p>
            <a:pPr marL="447675" marR="0" lvl="0" indent="0" algn="just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    (рисунок 1)</a:t>
            </a:r>
          </a:p>
          <a:p>
            <a:pPr marL="447675" marR="0" lvl="0" indent="271463" algn="just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пересечений асфальтированных дорожек (рисунок 2)</a:t>
            </a:r>
          </a:p>
          <a:p>
            <a:pPr marL="447675" marR="0" lvl="0" indent="271463" algn="just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границ между бетонными плитами (рисунок 2)</a:t>
            </a:r>
          </a:p>
          <a:p>
            <a:pPr marL="447675" marR="0" lvl="0" indent="271463" algn="just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/>
                <a:cs typeface="Times New Roman" panose="02020603050405020304" pitchFamily="18" charset="0"/>
              </a:rPr>
              <a:t>элементов разметки спортивных площадок (рисунок 3)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075BE88-FA58-4157-B340-8EBDD78EB997}"/>
              </a:ext>
            </a:extLst>
          </p:cNvPr>
          <p:cNvGrpSpPr/>
          <p:nvPr/>
        </p:nvGrpSpPr>
        <p:grpSpPr>
          <a:xfrm>
            <a:off x="7547762" y="917062"/>
            <a:ext cx="4234904" cy="1843882"/>
            <a:chOff x="7547762" y="1088516"/>
            <a:chExt cx="4234904" cy="1843882"/>
          </a:xfrm>
          <a:effectLst/>
        </p:grpSpPr>
        <p:pic>
          <p:nvPicPr>
            <p:cNvPr id="1026" name="Рисунок 1">
              <a:extLst>
                <a:ext uri="{FF2B5EF4-FFF2-40B4-BE49-F238E27FC236}">
                  <a16:creationId xmlns:a16="http://schemas.microsoft.com/office/drawing/2014/main" id="{14FA53BA-13C3-41F1-BC5D-992767BF7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762" y="1088516"/>
              <a:ext cx="4234904" cy="15541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B602CCE4-EF4E-45E6-90F8-F92A25CEF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4602" y="2678482"/>
              <a:ext cx="888035" cy="2539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50" b="1" i="0" u="none" strike="noStrike" cap="none" normalizeH="0" baseline="0" dirty="0" bmk="_Hlk198455569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rPr>
                <a:t>Рисунок 1</a:t>
              </a:r>
              <a:endParaRPr kumimoji="0" lang="ru-RU" alt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AA55487-3722-4F33-BB78-F988D6780F9A}"/>
              </a:ext>
            </a:extLst>
          </p:cNvPr>
          <p:cNvGrpSpPr/>
          <p:nvPr/>
        </p:nvGrpSpPr>
        <p:grpSpPr>
          <a:xfrm>
            <a:off x="7547762" y="2797241"/>
            <a:ext cx="4256265" cy="1853671"/>
            <a:chOff x="7547761" y="2990810"/>
            <a:chExt cx="4256265" cy="1853671"/>
          </a:xfrm>
        </p:grpSpPr>
        <p:pic>
          <p:nvPicPr>
            <p:cNvPr id="1025" name="Рисунок 2">
              <a:extLst>
                <a:ext uri="{FF2B5EF4-FFF2-40B4-BE49-F238E27FC236}">
                  <a16:creationId xmlns:a16="http://schemas.microsoft.com/office/drawing/2014/main" id="{E5A179D7-5D1C-4D8A-B049-AAFFAFAF5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761" y="2990810"/>
              <a:ext cx="4256265" cy="15551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22A74BCE-DAC0-4AC8-9DD9-CB2C5A25A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062" y="4582871"/>
              <a:ext cx="102929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rPr>
                <a:t>Р</a:t>
              </a:r>
              <a:r>
                <a:rPr kumimoji="0" lang="ru-RU" altLang="ru-RU" sz="1100" b="1" i="0" u="none" strike="noStrike" cap="none" normalizeH="0" baseline="0" dirty="0" bmk="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Aptos"/>
                  <a:cs typeface="Times New Roman" panose="02020603050405020304" pitchFamily="18" charset="0"/>
                </a:rPr>
                <a:t>исунок 2</a:t>
              </a:r>
              <a:endPara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539392C-06EE-4C50-8E39-311B33AAF12F}"/>
              </a:ext>
            </a:extLst>
          </p:cNvPr>
          <p:cNvGrpSpPr/>
          <p:nvPr/>
        </p:nvGrpSpPr>
        <p:grpSpPr>
          <a:xfrm>
            <a:off x="7547762" y="4679726"/>
            <a:ext cx="4256265" cy="1854491"/>
            <a:chOff x="7621684" y="4937705"/>
            <a:chExt cx="4251168" cy="1854491"/>
          </a:xfrm>
        </p:grpSpPr>
        <p:pic>
          <p:nvPicPr>
            <p:cNvPr id="1033" name="Рисунок 3">
              <a:extLst>
                <a:ext uri="{FF2B5EF4-FFF2-40B4-BE49-F238E27FC236}">
                  <a16:creationId xmlns:a16="http://schemas.microsoft.com/office/drawing/2014/main" id="{7B2AC463-9177-4853-A60D-2299BB671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684" y="4937705"/>
              <a:ext cx="4251168" cy="155331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CE6BDAB8-71FE-406D-8A08-F37853E82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6635" y="6545975"/>
              <a:ext cx="85824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Aptos" charset="0"/>
                  <a:cs typeface="Times New Roman" panose="02020603050405020304" pitchFamily="18" charset="0"/>
                </a:rPr>
                <a:t>Рисунок 3</a:t>
              </a:r>
              <a:endPara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616BCBA-C540-4470-BD3A-F782AC15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контрольных точек ТФП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A2B2D9DB-AC43-4865-BC0B-C7774ED21D0C}"/>
              </a:ext>
            </a:extLst>
          </p:cNvPr>
          <p:cNvSpPr>
            <a:spLocks noGrp="1"/>
          </p:cNvSpPr>
          <p:nvPr>
            <p:ph type="sldNum" idx="1"/>
          </p:nvPr>
        </p:nvSpPr>
        <p:spPr>
          <a:xfrm>
            <a:off x="11611895" y="6538206"/>
            <a:ext cx="530701" cy="339458"/>
          </a:xfrm>
        </p:spPr>
        <p:txBody>
          <a:bodyPr anchor="ctr"/>
          <a:lstStyle/>
          <a:p>
            <a:fld id="{BAB85559-CBD9-4607-9AC2-BF33C47CB2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02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BBA8A5-41CC-49A5-B1A0-AFF8BED7DCDC}"/>
              </a:ext>
            </a:extLst>
          </p:cNvPr>
          <p:cNvSpPr/>
          <p:nvPr/>
        </p:nvSpPr>
        <p:spPr>
          <a:xfrm>
            <a:off x="5776111" y="903844"/>
            <a:ext cx="6006555" cy="5573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398F15-A9D6-4188-9920-59FE6F0D37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428" t="14017" r="26063" b="7321"/>
          <a:stretch/>
        </p:blipFill>
        <p:spPr>
          <a:xfrm>
            <a:off x="6221606" y="2009905"/>
            <a:ext cx="5115563" cy="42591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38CF69-CB41-42A2-9E45-543356B47D23}"/>
              </a:ext>
            </a:extLst>
          </p:cNvPr>
          <p:cNvSpPr txBox="1"/>
          <p:nvPr/>
        </p:nvSpPr>
        <p:spPr>
          <a:xfrm>
            <a:off x="474014" y="4204591"/>
            <a:ext cx="5084812" cy="2272963"/>
          </a:xfrm>
          <a:prstGeom prst="round2DiagRect">
            <a:avLst/>
          </a:prstGeom>
          <a:solidFill>
            <a:srgbClr val="B9EBFD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180975" algn="just">
              <a:spcAft>
                <a:spcPts val="600"/>
              </a:spcAft>
            </a:pPr>
            <a:r>
              <a:rPr lang="ru-RU" sz="1200" b="0" i="0" u="none" strike="noStrike" baseline="0" dirty="0">
                <a:cs typeface="Times New Roman" panose="02020603050405020304" pitchFamily="18" charset="0"/>
              </a:rPr>
              <a:t>Определение поправок в измерения плановых координат точек лазерного отражения будет выполняться по сканам 2-3 </a:t>
            </a:r>
            <a:r>
              <a:rPr lang="ru-RU" sz="1200" b="1" i="0" u="none" strike="noStrike" baseline="0" dirty="0">
                <a:cs typeface="Times New Roman" panose="02020603050405020304" pitchFamily="18" charset="0"/>
              </a:rPr>
              <a:t>тестовых объектов </a:t>
            </a:r>
            <a:r>
              <a:rPr lang="ru-RU" sz="1200" b="0" i="0" u="none" strike="noStrike" baseline="0" dirty="0">
                <a:cs typeface="Times New Roman" panose="02020603050405020304" pitchFamily="18" charset="0"/>
              </a:rPr>
              <a:t>− зданий высотой не менее 3 м и размером</a:t>
            </a:r>
            <a:br>
              <a:rPr lang="ru-RU" sz="1200" b="0" i="0" u="none" strike="noStrike" baseline="0" dirty="0">
                <a:cs typeface="Times New Roman" panose="02020603050405020304" pitchFamily="18" charset="0"/>
              </a:rPr>
            </a:br>
            <a:r>
              <a:rPr lang="ru-RU" sz="1200" b="0" i="0" u="none" strike="noStrike" baseline="0" dirty="0">
                <a:cs typeface="Times New Roman" panose="02020603050405020304" pitchFamily="18" charset="0"/>
              </a:rPr>
              <a:t>не менее 40 м в длину и 15 в ширину, имеющих плоские крыши</a:t>
            </a:r>
            <a:br>
              <a:rPr lang="ru-RU" sz="1200" b="0" i="0" u="none" strike="noStrike" baseline="0" dirty="0">
                <a:cs typeface="Times New Roman" panose="02020603050405020304" pitchFamily="18" charset="0"/>
              </a:rPr>
            </a:br>
            <a:r>
              <a:rPr lang="ru-RU" sz="1200" b="0" i="0" u="none" strike="noStrike" baseline="0" dirty="0">
                <a:cs typeface="Times New Roman" panose="02020603050405020304" pitchFamily="18" charset="0"/>
              </a:rPr>
              <a:t>с ровными краями.</a:t>
            </a:r>
          </a:p>
          <a:p>
            <a:pPr algn="just">
              <a:spcAft>
                <a:spcPts val="300"/>
              </a:spcAft>
            </a:pPr>
            <a:r>
              <a:rPr lang="ru-RU" sz="1200" b="1" dirty="0">
                <a:cs typeface="Times New Roman" panose="02020603050405020304" pitchFamily="18" charset="0"/>
              </a:rPr>
              <a:t>Требования к тестовым объектам:</a:t>
            </a:r>
          </a:p>
          <a:p>
            <a:pPr marL="361950" indent="-285750" algn="just">
              <a:buFont typeface="Wingdings" panose="05000000000000000000" pitchFamily="2" charset="2"/>
              <a:buChar char="§"/>
            </a:pPr>
            <a:r>
              <a:rPr lang="ru-RU" sz="1200" b="0" i="0" u="none" strike="noStrike" baseline="0" dirty="0">
                <a:cs typeface="Times New Roman" panose="02020603050405020304" pitchFamily="18" charset="0"/>
              </a:rPr>
              <a:t>кромки крыши не должны затеняться растительностью,</a:t>
            </a:r>
          </a:p>
          <a:p>
            <a:pPr marL="361950" indent="-285750" algn="just">
              <a:buFont typeface="Wingdings" panose="05000000000000000000" pitchFamily="2" charset="2"/>
              <a:buChar char="§"/>
            </a:pPr>
            <a:r>
              <a:rPr lang="ru-RU" sz="1200" b="0" i="0" u="none" strike="noStrike" baseline="0">
                <a:cs typeface="Times New Roman" panose="02020603050405020304" pitchFamily="18" charset="0"/>
              </a:rPr>
              <a:t>координаты </a:t>
            </a:r>
            <a:r>
              <a:rPr lang="ru-RU" sz="1200" b="0" i="0" u="none" strike="noStrike" baseline="0" dirty="0">
                <a:cs typeface="Times New Roman" panose="02020603050405020304" pitchFamily="18" charset="0"/>
              </a:rPr>
              <a:t>углов крыш должны быть определены от двух базовых станций ТФП с точностью не хуже 0,015 – 0,020 м</a:t>
            </a:r>
            <a:br>
              <a:rPr lang="ru-RU" sz="1200" b="0" i="0" u="none" strike="noStrike" baseline="0" dirty="0">
                <a:cs typeface="Times New Roman" panose="02020603050405020304" pitchFamily="18" charset="0"/>
              </a:rPr>
            </a:br>
            <a:r>
              <a:rPr lang="ru-RU" sz="1200" b="0" i="0" u="none" strike="noStrike" baseline="0" dirty="0">
                <a:cs typeface="Times New Roman" panose="02020603050405020304" pitchFamily="18" charset="0"/>
              </a:rPr>
              <a:t>в плане и высоте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D7D9A-9E46-45E1-AD62-DE204F93BC01}"/>
              </a:ext>
            </a:extLst>
          </p:cNvPr>
          <p:cNvSpPr txBox="1"/>
          <p:nvPr/>
        </p:nvSpPr>
        <p:spPr>
          <a:xfrm>
            <a:off x="2903107" y="54325"/>
            <a:ext cx="8879559" cy="722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B2E4A-16B4-4B0A-8134-8823818F5123}"/>
              </a:ext>
            </a:extLst>
          </p:cNvPr>
          <p:cNvSpPr txBox="1"/>
          <p:nvPr/>
        </p:nvSpPr>
        <p:spPr>
          <a:xfrm>
            <a:off x="474014" y="903844"/>
            <a:ext cx="5084812" cy="196188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180975" algn="just"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>
                <a:effectLst/>
                <a:ea typeface="Aptos"/>
                <a:cs typeface="Times New Roman" panose="02020603050405020304" pitchFamily="18" charset="0"/>
              </a:rPr>
              <a:t>Согласно федеральному проекту «Стимулирование спроса на беспилотные авиационные системы» с периодом реализации 2024–2030 годы, в обеспечение реализации государственного гражданского заказа на беспилотные аэросъемочные системы (БАС) и прямые закупки от производителей на период </a:t>
            </a:r>
            <a:r>
              <a:rPr lang="ru-RU" sz="1200" b="1" kern="100" dirty="0">
                <a:effectLst/>
                <a:ea typeface="Aptos"/>
                <a:cs typeface="Times New Roman" panose="02020603050405020304" pitchFamily="18" charset="0"/>
              </a:rPr>
              <a:t>до 2030 года для нужд </a:t>
            </a:r>
            <a:r>
              <a:rPr lang="ru-RU" sz="1200" b="1" kern="100" dirty="0" err="1">
                <a:effectLst/>
                <a:ea typeface="Aptos"/>
                <a:cs typeface="Times New Roman" panose="02020603050405020304" pitchFamily="18" charset="0"/>
              </a:rPr>
              <a:t>Росреестраи</a:t>
            </a:r>
            <a:r>
              <a:rPr lang="ru-RU" sz="1200" b="1" kern="100" dirty="0">
                <a:effectLst/>
                <a:ea typeface="Aptos"/>
                <a:cs typeface="Times New Roman" panose="02020603050405020304" pitchFamily="18" charset="0"/>
              </a:rPr>
              <a:t> ППК «</a:t>
            </a:r>
            <a:r>
              <a:rPr lang="ru-RU" sz="1200" b="1" kern="100" dirty="0" err="1">
                <a:effectLst/>
                <a:ea typeface="Aptos"/>
                <a:cs typeface="Times New Roman" panose="02020603050405020304" pitchFamily="18" charset="0"/>
              </a:rPr>
              <a:t>Роскадастр</a:t>
            </a:r>
            <a:r>
              <a:rPr lang="ru-RU" sz="1200" b="1" kern="100" dirty="0">
                <a:effectLst/>
                <a:ea typeface="Aptos"/>
                <a:cs typeface="Times New Roman" panose="02020603050405020304" pitchFamily="18" charset="0"/>
              </a:rPr>
              <a:t>» должно быть поставлено несколько сот беспилотных авиационных систем.</a:t>
            </a:r>
            <a:endParaRPr lang="ru-RU" sz="1050" b="1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4621C-B27D-4E67-8F4D-C54D706B0080}"/>
              </a:ext>
            </a:extLst>
          </p:cNvPr>
          <p:cNvSpPr txBox="1"/>
          <p:nvPr/>
        </p:nvSpPr>
        <p:spPr>
          <a:xfrm>
            <a:off x="474014" y="3024133"/>
            <a:ext cx="5084812" cy="1022053"/>
          </a:xfrm>
          <a:prstGeom prst="round2Diag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180975" algn="just"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>
                <a:effectLst/>
                <a:ea typeface="Aptos"/>
                <a:cs typeface="Times New Roman" panose="02020603050405020304" pitchFamily="18" charset="0"/>
              </a:rPr>
              <a:t>Для фотокамер, оснащаемых БАС, должна быть обеспечена возможность выполнения фотограмметрической калибровки с целью определения или уточнения элементов внутреннего ориентирования и дисторсии.</a:t>
            </a:r>
            <a:endParaRPr lang="ru-RU" sz="105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C4E12-3E12-47F0-B521-97B2BC2FDFA6}"/>
              </a:ext>
            </a:extLst>
          </p:cNvPr>
          <p:cNvSpPr txBox="1"/>
          <p:nvPr/>
        </p:nvSpPr>
        <p:spPr>
          <a:xfrm>
            <a:off x="5776111" y="908958"/>
            <a:ext cx="600655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975" algn="just">
              <a:spcAft>
                <a:spcPts val="300"/>
              </a:spcAft>
            </a:pPr>
            <a:r>
              <a:rPr lang="ru-RU" sz="1200" b="0" i="0" u="none" strike="noStrike" baseline="0" dirty="0">
                <a:cs typeface="Times New Roman" panose="02020603050405020304" pitchFamily="18" charset="0"/>
              </a:rPr>
              <a:t>Приведённые в таблице расчёты показывают, что по аэроснимкам полигона размером </a:t>
            </a:r>
            <a:r>
              <a:rPr lang="ru-RU" sz="1200" b="1" i="0" u="none" strike="noStrike" baseline="0" dirty="0">
                <a:cs typeface="Times New Roman" panose="02020603050405020304" pitchFamily="18" charset="0"/>
              </a:rPr>
              <a:t>2,1 х 1,5 км </a:t>
            </a:r>
            <a:r>
              <a:rPr lang="ru-RU" sz="1200" b="0" i="0" u="none" strike="noStrike" baseline="0" dirty="0">
                <a:cs typeface="Times New Roman" panose="02020603050405020304" pitchFamily="18" charset="0"/>
              </a:rPr>
              <a:t>можно выполнить калибровку практически всех использующихся аэросъёмочных камер. </a:t>
            </a:r>
          </a:p>
          <a:p>
            <a:pPr indent="180975" algn="just">
              <a:spcAft>
                <a:spcPts val="600"/>
              </a:spcAft>
            </a:pPr>
            <a:r>
              <a:rPr lang="ru-RU" sz="1200" dirty="0"/>
              <a:t>Предполагается</a:t>
            </a:r>
            <a:r>
              <a:rPr lang="ru-RU" sz="1200" b="0" i="0" u="none" strike="noStrike" baseline="0" dirty="0"/>
              <a:t> располагать контрольные точки с периодичностью 80 </a:t>
            </a:r>
            <a:r>
              <a:rPr lang="ru-RU" sz="1200" dirty="0"/>
              <a:t>- </a:t>
            </a:r>
            <a:r>
              <a:rPr lang="ru-RU" sz="1200" b="0" i="0" u="none" strike="noStrike" baseline="0" dirty="0"/>
              <a:t>100 м,</a:t>
            </a:r>
            <a:br>
              <a:rPr lang="ru-RU" sz="1200" b="0" i="0" u="none" strike="noStrike" baseline="0" dirty="0"/>
            </a:br>
            <a:r>
              <a:rPr lang="ru-RU" sz="1200" b="0" i="0" u="none" strike="noStrike" baseline="0" dirty="0"/>
              <a:t>в таком случае их количество составит </a:t>
            </a:r>
            <a:r>
              <a:rPr lang="ru-RU" sz="1200" b="1" i="0" u="none" strike="noStrike" baseline="0" dirty="0"/>
              <a:t>100 – 150 шт</a:t>
            </a:r>
            <a:r>
              <a:rPr lang="ru-RU" sz="1200" b="0" i="0" u="none" strike="noStrike" baseline="0" dirty="0"/>
              <a:t>.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F0075-2B16-470A-B561-E83FDCB0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Калибровка аэросъёмочных камер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3569F218-CE79-4CEA-9913-AA96B56F850B}"/>
              </a:ext>
            </a:extLst>
          </p:cNvPr>
          <p:cNvSpPr>
            <a:spLocks noGrp="1"/>
          </p:cNvSpPr>
          <p:nvPr>
            <p:ph type="sldNum" idx="1"/>
          </p:nvPr>
        </p:nvSpPr>
        <p:spPr>
          <a:xfrm>
            <a:off x="11611895" y="6538206"/>
            <a:ext cx="530701" cy="339458"/>
          </a:xfrm>
        </p:spPr>
        <p:txBody>
          <a:bodyPr anchor="ctr"/>
          <a:lstStyle/>
          <a:p>
            <a:fld id="{BAB85559-CBD9-4607-9AC2-BF33C47CB28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99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EC67009-85F4-42AE-8A0F-14EBEA0D2DFA}"/>
              </a:ext>
            </a:extLst>
          </p:cNvPr>
          <p:cNvSpPr txBox="1"/>
          <p:nvPr/>
        </p:nvSpPr>
        <p:spPr>
          <a:xfrm>
            <a:off x="2903107" y="54325"/>
            <a:ext cx="8879559" cy="722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3BEFA-E533-4DF4-B29B-B7DB6E88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/>
              <a:t>Тест-объекты для определения изобразительных характеристик </a:t>
            </a:r>
            <a:r>
              <a:rPr lang="ru-RU" sz="2200" dirty="0" err="1"/>
              <a:t>аэрофотокамер</a:t>
            </a:r>
            <a:r>
              <a:rPr lang="ru-RU" sz="2200" dirty="0"/>
              <a:t>  и воздушных лазерных сканирующих систем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BF599DB-7360-46D6-8B24-317963647B05}"/>
              </a:ext>
            </a:extLst>
          </p:cNvPr>
          <p:cNvGrpSpPr/>
          <p:nvPr/>
        </p:nvGrpSpPr>
        <p:grpSpPr>
          <a:xfrm>
            <a:off x="289430" y="1065050"/>
            <a:ext cx="2798499" cy="5412640"/>
            <a:chOff x="4860897" y="1214987"/>
            <a:chExt cx="2654695" cy="5134507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9D0F47C-3CD3-4114-B0CD-F96498339D92}"/>
                </a:ext>
              </a:extLst>
            </p:cNvPr>
            <p:cNvGrpSpPr/>
            <p:nvPr/>
          </p:nvGrpSpPr>
          <p:grpSpPr>
            <a:xfrm>
              <a:off x="4860897" y="1214987"/>
              <a:ext cx="2654695" cy="4821009"/>
              <a:chOff x="26401264" y="11385451"/>
              <a:chExt cx="3754394" cy="6794656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F7134B85-3592-48E7-ABF6-CDE1DE23A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20000" contrast="40000"/>
              </a:blip>
              <a:srcRect l="998" t="1488" r="1740" b="1728"/>
              <a:stretch/>
            </p:blipFill>
            <p:spPr>
              <a:xfrm>
                <a:off x="26401264" y="11385451"/>
                <a:ext cx="3754394" cy="27405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89FE3BA1-52C0-409B-923F-69BCC0A5A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" r="3908" b="21364"/>
              <a:stretch/>
            </p:blipFill>
            <p:spPr>
              <a:xfrm>
                <a:off x="26401264" y="14903831"/>
                <a:ext cx="3754391" cy="327627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1D1BB2-42CA-4048-B8A3-C834D02898A9}"/>
                  </a:ext>
                </a:extLst>
              </p:cNvPr>
              <p:cNvSpPr txBox="1"/>
              <p:nvPr/>
            </p:nvSpPr>
            <p:spPr>
              <a:xfrm>
                <a:off x="26698601" y="14139699"/>
                <a:ext cx="3129270" cy="452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>
                    <a:cs typeface="Times New Roman" panose="02020603050405020304" pitchFamily="18" charset="0"/>
                  </a:rPr>
                  <a:t>Радиальная мира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3DDEE4-55DF-44C1-BC06-1311D330C6B4}"/>
                </a:ext>
              </a:extLst>
            </p:cNvPr>
            <p:cNvSpPr txBox="1"/>
            <p:nvPr/>
          </p:nvSpPr>
          <p:spPr>
            <a:xfrm>
              <a:off x="5192238" y="6028337"/>
              <a:ext cx="1970478" cy="321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cs typeface="Times New Roman" panose="02020603050405020304" pitchFamily="18" charset="0"/>
                </a:rPr>
                <a:t>Шпальная мира</a:t>
              </a:r>
              <a:endParaRPr lang="ru-RU" sz="1600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6D44FB1-72CB-4CD2-86FF-177F8EC0DE0E}"/>
              </a:ext>
            </a:extLst>
          </p:cNvPr>
          <p:cNvGrpSpPr/>
          <p:nvPr/>
        </p:nvGrpSpPr>
        <p:grpSpPr>
          <a:xfrm>
            <a:off x="4457052" y="962580"/>
            <a:ext cx="7422641" cy="2611304"/>
            <a:chOff x="4520944" y="3830156"/>
            <a:chExt cx="7422641" cy="261130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Image 187">
              <a:extLst>
                <a:ext uri="{FF2B5EF4-FFF2-40B4-BE49-F238E27FC236}">
                  <a16:creationId xmlns:a16="http://schemas.microsoft.com/office/drawing/2014/main" id="{ABDF6ADD-68EF-4EE7-83B2-6AFE0049A9A1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140" y="3897832"/>
              <a:ext cx="2596602" cy="2543628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068F4C8C-A76D-48F7-8BB1-AF0852E4945D}"/>
                </a:ext>
              </a:extLst>
            </p:cNvPr>
            <p:cNvGrpSpPr/>
            <p:nvPr/>
          </p:nvGrpSpPr>
          <p:grpSpPr>
            <a:xfrm>
              <a:off x="4520944" y="3830156"/>
              <a:ext cx="7422641" cy="2611304"/>
              <a:chOff x="1588008" y="2255758"/>
              <a:chExt cx="7422641" cy="2611304"/>
            </a:xfrm>
          </p:grpSpPr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id="{0592DF59-0B6D-434D-B136-90CF806F87EC}"/>
                  </a:ext>
                </a:extLst>
              </p:cNvPr>
              <p:cNvGrpSpPr/>
              <p:nvPr/>
            </p:nvGrpSpPr>
            <p:grpSpPr>
              <a:xfrm>
                <a:off x="1588008" y="2255758"/>
                <a:ext cx="7412085" cy="2611304"/>
                <a:chOff x="-1314276" y="-1"/>
                <a:chExt cx="6077790" cy="2045792"/>
              </a:xfrm>
            </p:grpSpPr>
            <p:pic>
              <p:nvPicPr>
                <p:cNvPr id="36" name="Image 186">
                  <a:extLst>
                    <a:ext uri="{FF2B5EF4-FFF2-40B4-BE49-F238E27FC236}">
                      <a16:creationId xmlns:a16="http://schemas.microsoft.com/office/drawing/2014/main" id="{36432247-84FE-4945-BA50-B0685F9E8999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144"/>
                <a:stretch/>
              </p:blipFill>
              <p:spPr>
                <a:xfrm>
                  <a:off x="-1314276" y="-1"/>
                  <a:ext cx="1315808" cy="2045792"/>
                </a:xfrm>
                <a:prstGeom prst="rect">
                  <a:avLst/>
                </a:prstGeom>
                <a:ln w="19050">
                  <a:solidFill>
                    <a:schemeClr val="bg1"/>
                  </a:solidFill>
                </a:ln>
              </p:spPr>
            </p:pic>
            <p:pic>
              <p:nvPicPr>
                <p:cNvPr id="37" name="Image 187">
                  <a:extLst>
                    <a:ext uri="{FF2B5EF4-FFF2-40B4-BE49-F238E27FC236}">
                      <a16:creationId xmlns:a16="http://schemas.microsoft.com/office/drawing/2014/main" id="{5B986AFC-46B7-4909-B8B4-DD3C91F7D80A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73"/>
                <a:stretch/>
              </p:blipFill>
              <p:spPr>
                <a:xfrm>
                  <a:off x="158191" y="-1"/>
                  <a:ext cx="2136936" cy="1977365"/>
                </a:xfrm>
                <a:prstGeom prst="rect">
                  <a:avLst/>
                </a:prstGeom>
                <a:ln w="19050">
                  <a:solidFill>
                    <a:schemeClr val="bg1"/>
                  </a:solidFill>
                </a:ln>
              </p:spPr>
            </p:pic>
            <p:pic>
              <p:nvPicPr>
                <p:cNvPr id="38" name="Image 188">
                  <a:extLst>
                    <a:ext uri="{FF2B5EF4-FFF2-40B4-BE49-F238E27FC236}">
                      <a16:creationId xmlns:a16="http://schemas.microsoft.com/office/drawing/2014/main" id="{FFF5FF05-CA4B-40FC-8FAD-3BF857013032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591"/>
                <a:stretch/>
              </p:blipFill>
              <p:spPr>
                <a:xfrm>
                  <a:off x="2446340" y="-1"/>
                  <a:ext cx="2317174" cy="2045792"/>
                </a:xfrm>
                <a:prstGeom prst="rect">
                  <a:avLst/>
                </a:prstGeom>
                <a:ln w="19050">
                  <a:solidFill>
                    <a:schemeClr val="bg1"/>
                  </a:solidFill>
                </a:ln>
              </p:spPr>
            </p:pic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3DEBDC-B448-4991-AC24-20E61D79F886}"/>
                  </a:ext>
                </a:extLst>
              </p:cNvPr>
              <p:cNvSpPr txBox="1"/>
              <p:nvPr/>
            </p:nvSpPr>
            <p:spPr>
              <a:xfrm>
                <a:off x="1588008" y="4491609"/>
                <a:ext cx="7422641" cy="307777"/>
              </a:xfrm>
              <a:prstGeom prst="rect">
                <a:avLst/>
              </a:prstGeom>
              <a:gradFill flip="none" rotWithShape="1">
                <a:gsLst>
                  <a:gs pos="26000">
                    <a:srgbClr val="F9FCFF">
                      <a:alpha val="82000"/>
                    </a:srgbClr>
                  </a:gs>
                  <a:gs pos="2000">
                    <a:schemeClr val="accent1">
                      <a:lumMod val="5000"/>
                      <a:lumOff val="95000"/>
                      <a:alpha val="33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r">
                  <a:defRPr sz="1400"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dirty="0"/>
                  <a:t>Светоотражающие марки и кронштейны для их крепления для калибровки систем ВЛС </a:t>
                </a:r>
              </a:p>
            </p:txBody>
          </p:sp>
        </p:grp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7E51AEE-436B-4919-BF54-E35B2AF12C74}"/>
              </a:ext>
            </a:extLst>
          </p:cNvPr>
          <p:cNvGrpSpPr/>
          <p:nvPr/>
        </p:nvGrpSpPr>
        <p:grpSpPr>
          <a:xfrm>
            <a:off x="3382299" y="3684422"/>
            <a:ext cx="8512127" cy="2701427"/>
            <a:chOff x="3382299" y="3684422"/>
            <a:chExt cx="8512127" cy="2701427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7A109C71-DC6E-4969-822A-450346750D4B}"/>
                </a:ext>
              </a:extLst>
            </p:cNvPr>
            <p:cNvGrpSpPr/>
            <p:nvPr/>
          </p:nvGrpSpPr>
          <p:grpSpPr>
            <a:xfrm>
              <a:off x="3382299" y="3684422"/>
              <a:ext cx="8512127" cy="2701427"/>
              <a:chOff x="24972340" y="20155909"/>
              <a:chExt cx="16791138" cy="53580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39BD55DF-1D50-4A9D-BDAE-9B685A635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72340" y="20155909"/>
                <a:ext cx="9160052" cy="5358042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</p:pic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B85A612A-A619-4675-A0A1-D1E3225E0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600035" y="20155909"/>
                <a:ext cx="7144055" cy="5358042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84158F-0F74-49A6-B67A-652FA8CD6FA7}"/>
                  </a:ext>
                </a:extLst>
              </p:cNvPr>
              <p:cNvSpPr txBox="1"/>
              <p:nvPr/>
            </p:nvSpPr>
            <p:spPr>
              <a:xfrm>
                <a:off x="29583058" y="24792550"/>
                <a:ext cx="12180420" cy="592774"/>
              </a:xfrm>
              <a:prstGeom prst="rect">
                <a:avLst/>
              </a:prstGeom>
              <a:gradFill flip="none" rotWithShape="1">
                <a:gsLst>
                  <a:gs pos="29000">
                    <a:srgbClr val="F9FCFF">
                      <a:alpha val="79000"/>
                    </a:srgbClr>
                  </a:gs>
                  <a:gs pos="4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400" dirty="0">
                    <a:cs typeface="Times New Roman" panose="02020603050405020304" pitchFamily="18" charset="0"/>
                  </a:rPr>
                  <a:t>Примеры тест-объектов для угловой калибровки</a:t>
                </a:r>
                <a:r>
                  <a:rPr lang="en-US" sz="1400" dirty="0"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cs typeface="Times New Roman" panose="02020603050405020304" pitchFamily="18" charset="0"/>
                  </a:rPr>
                  <a:t>ВЛС</a:t>
                </a:r>
              </a:p>
            </p:txBody>
          </p:sp>
        </p:grp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4BC5C200-615E-45EE-9F14-951156438FE5}"/>
                </a:ext>
              </a:extLst>
            </p:cNvPr>
            <p:cNvGrpSpPr/>
            <p:nvPr/>
          </p:nvGrpSpPr>
          <p:grpSpPr>
            <a:xfrm>
              <a:off x="5335002" y="4033285"/>
              <a:ext cx="2615735" cy="1621432"/>
              <a:chOff x="5335002" y="4033285"/>
              <a:chExt cx="2615735" cy="1621432"/>
            </a:xfrm>
          </p:grpSpPr>
          <p:cxnSp>
            <p:nvCxnSpPr>
              <p:cNvPr id="42" name="Прямая со стрелкой 41">
                <a:extLst>
                  <a:ext uri="{FF2B5EF4-FFF2-40B4-BE49-F238E27FC236}">
                    <a16:creationId xmlns:a16="http://schemas.microsoft.com/office/drawing/2014/main" id="{CB5621D5-9C34-4197-82CF-B19585048D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7071" y="4434348"/>
                <a:ext cx="1553497" cy="1220369"/>
              </a:xfrm>
              <a:prstGeom prst="straightConnector1">
                <a:avLst/>
              </a:prstGeom>
              <a:ln w="28575" cap="flat">
                <a:solidFill>
                  <a:srgbClr val="92D050"/>
                </a:solidFill>
                <a:bevel/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 стрелкой 54">
                <a:extLst>
                  <a:ext uri="{FF2B5EF4-FFF2-40B4-BE49-F238E27FC236}">
                    <a16:creationId xmlns:a16="http://schemas.microsoft.com/office/drawing/2014/main" id="{451D103B-FB03-404C-8E96-4253642B3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5002" y="4033285"/>
                <a:ext cx="1678600" cy="401063"/>
              </a:xfrm>
              <a:prstGeom prst="straightConnector1">
                <a:avLst/>
              </a:prstGeom>
              <a:ln w="28575" cap="flat">
                <a:solidFill>
                  <a:srgbClr val="92D050"/>
                </a:solidFill>
                <a:bevel/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Группа 59">
                <a:extLst>
                  <a:ext uri="{FF2B5EF4-FFF2-40B4-BE49-F238E27FC236}">
                    <a16:creationId xmlns:a16="http://schemas.microsoft.com/office/drawing/2014/main" id="{87FB1A78-D692-468B-8271-C85F484B72A9}"/>
                  </a:ext>
                </a:extLst>
              </p:cNvPr>
              <p:cNvGrpSpPr/>
              <p:nvPr/>
            </p:nvGrpSpPr>
            <p:grpSpPr>
              <a:xfrm>
                <a:off x="6929348" y="4204063"/>
                <a:ext cx="1021389" cy="485438"/>
                <a:chOff x="6899851" y="3186281"/>
                <a:chExt cx="1021389" cy="485438"/>
              </a:xfrm>
            </p:grpSpPr>
            <p:sp>
              <p:nvSpPr>
                <p:cNvPr id="40" name="Прямоугольник 39">
                  <a:extLst>
                    <a:ext uri="{FF2B5EF4-FFF2-40B4-BE49-F238E27FC236}">
                      <a16:creationId xmlns:a16="http://schemas.microsoft.com/office/drawing/2014/main" id="{B526202E-FF9C-4D73-8269-F9EEBA3D2225}"/>
                    </a:ext>
                  </a:extLst>
                </p:cNvPr>
                <p:cNvSpPr/>
                <p:nvPr/>
              </p:nvSpPr>
              <p:spPr>
                <a:xfrm>
                  <a:off x="6925827" y="3186281"/>
                  <a:ext cx="993058" cy="485438"/>
                </a:xfrm>
                <a:prstGeom prst="rect">
                  <a:avLst/>
                </a:prstGeom>
                <a:solidFill>
                  <a:srgbClr val="134D45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AB2B144-C75E-4F65-BBF8-6DE3F94BC870}"/>
                    </a:ext>
                  </a:extLst>
                </p:cNvPr>
                <p:cNvSpPr txBox="1"/>
                <p:nvPr/>
              </p:nvSpPr>
              <p:spPr>
                <a:xfrm>
                  <a:off x="6899851" y="3213557"/>
                  <a:ext cx="102138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100" b="1" dirty="0">
                      <a:solidFill>
                        <a:srgbClr val="92D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Тестовые</a:t>
                  </a:r>
                </a:p>
                <a:p>
                  <a:pPr algn="ctr"/>
                  <a:r>
                    <a:rPr lang="ru-RU" sz="1100" b="1" dirty="0">
                      <a:solidFill>
                        <a:srgbClr val="92D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объекты</a:t>
                  </a:r>
                </a:p>
              </p:txBody>
            </p:sp>
          </p:grpSp>
        </p:grpSp>
      </p:grpSp>
      <p:sp>
        <p:nvSpPr>
          <p:cNvPr id="65" name="Номер слайда 5">
            <a:extLst>
              <a:ext uri="{FF2B5EF4-FFF2-40B4-BE49-F238E27FC236}">
                <a16:creationId xmlns:a16="http://schemas.microsoft.com/office/drawing/2014/main" id="{4E20DC71-357F-4F26-9B50-92A889D8C9CD}"/>
              </a:ext>
            </a:extLst>
          </p:cNvPr>
          <p:cNvSpPr>
            <a:spLocks noGrp="1"/>
          </p:cNvSpPr>
          <p:nvPr>
            <p:ph type="sldNum" idx="1"/>
          </p:nvPr>
        </p:nvSpPr>
        <p:spPr>
          <a:xfrm>
            <a:off x="11611895" y="6538206"/>
            <a:ext cx="530701" cy="339458"/>
          </a:xfrm>
        </p:spPr>
        <p:txBody>
          <a:bodyPr anchor="ctr"/>
          <a:lstStyle/>
          <a:p>
            <a:fld id="{BAB85559-CBD9-4607-9AC2-BF33C47CB28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27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AD1CD-AB5E-447A-A904-975E4771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Беспилотный авиационный комплекс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4DD3D814-1712-4BA2-8826-91ED5A993B52}"/>
              </a:ext>
            </a:extLst>
          </p:cNvPr>
          <p:cNvSpPr>
            <a:spLocks noGrp="1"/>
          </p:cNvSpPr>
          <p:nvPr>
            <p:ph type="sldNum" idx="1"/>
          </p:nvPr>
        </p:nvSpPr>
        <p:spPr>
          <a:xfrm>
            <a:off x="11611895" y="6538206"/>
            <a:ext cx="530701" cy="339458"/>
          </a:xfrm>
        </p:spPr>
        <p:txBody>
          <a:bodyPr anchor="ctr"/>
          <a:lstStyle/>
          <a:p>
            <a:fld id="{BAB85559-CBD9-4607-9AC2-BF33C47CB288}" type="slidenum">
              <a:rPr lang="ru-RU" smtClean="0"/>
              <a:t>8</a:t>
            </a:fld>
            <a:endParaRPr lang="ru-RU" dirty="0"/>
          </a:p>
        </p:txBody>
      </p:sp>
      <p:pic>
        <p:nvPicPr>
          <p:cNvPr id="22" name="Рисунок 21" descr="Изображение выглядит как небо, на открытом воздухе, штати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4E9976-BD0D-4B1E-916A-AB4610F9C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560" y="3663470"/>
            <a:ext cx="2982861" cy="2634088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FD7A96-7315-4A14-BB24-0EACE5CF3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396" y="1098628"/>
            <a:ext cx="1944793" cy="162777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BAFF8E2-EF9E-422E-8551-8D8BA30BD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897" y="901556"/>
            <a:ext cx="2059824" cy="176900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F0E8D0-8D51-4EC1-88DC-7428AE61C6AF}"/>
              </a:ext>
            </a:extLst>
          </p:cNvPr>
          <p:cNvSpPr/>
          <p:nvPr/>
        </p:nvSpPr>
        <p:spPr>
          <a:xfrm>
            <a:off x="1661524" y="1098628"/>
            <a:ext cx="9085005" cy="5299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9C6BB50B-3B3E-4654-99F6-F6983B6F4C2B}"/>
              </a:ext>
            </a:extLst>
          </p:cNvPr>
          <p:cNvSpPr/>
          <p:nvPr/>
        </p:nvSpPr>
        <p:spPr>
          <a:xfrm>
            <a:off x="4999369" y="1370544"/>
            <a:ext cx="2514643" cy="14247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234" tIns="254347" rIns="164234" bIns="25434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i="0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Беспилотный авиационный комплекс (БАС)</a:t>
            </a:r>
            <a:endPara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AAFEC1A0-B242-4599-B555-D3F94E620123}"/>
              </a:ext>
            </a:extLst>
          </p:cNvPr>
          <p:cNvSpPr/>
          <p:nvPr/>
        </p:nvSpPr>
        <p:spPr>
          <a:xfrm rot="7709748">
            <a:off x="2491050" y="4338453"/>
            <a:ext cx="3943519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943519" y="0"/>
                </a:lnTo>
              </a:path>
            </a:pathLst>
          </a:custGeom>
          <a:noFill/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156FF059-1FF7-4F4C-AA15-B7DFFD8849F0}"/>
              </a:ext>
            </a:extLst>
          </p:cNvPr>
          <p:cNvSpPr/>
          <p:nvPr/>
        </p:nvSpPr>
        <p:spPr>
          <a:xfrm>
            <a:off x="1812470" y="5881659"/>
            <a:ext cx="2435181" cy="516555"/>
          </a:xfrm>
          <a:custGeom>
            <a:avLst/>
            <a:gdLst>
              <a:gd name="connsiteX0" fmla="*/ 0 w 2435181"/>
              <a:gd name="connsiteY0" fmla="*/ 516555 h 516555"/>
              <a:gd name="connsiteX1" fmla="*/ 129139 w 2435181"/>
              <a:gd name="connsiteY1" fmla="*/ 0 h 516555"/>
              <a:gd name="connsiteX2" fmla="*/ 2435181 w 2435181"/>
              <a:gd name="connsiteY2" fmla="*/ 0 h 516555"/>
              <a:gd name="connsiteX3" fmla="*/ 2306042 w 2435181"/>
              <a:gd name="connsiteY3" fmla="*/ 516555 h 516555"/>
              <a:gd name="connsiteX4" fmla="*/ 0 w 2435181"/>
              <a:gd name="connsiteY4" fmla="*/ 516555 h 51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181" h="516555">
                <a:moveTo>
                  <a:pt x="0" y="516555"/>
                </a:moveTo>
                <a:lnTo>
                  <a:pt x="129139" y="0"/>
                </a:lnTo>
                <a:lnTo>
                  <a:pt x="2435181" y="0"/>
                </a:lnTo>
                <a:lnTo>
                  <a:pt x="2306042" y="516555"/>
                </a:lnTo>
                <a:lnTo>
                  <a:pt x="0" y="5165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292300" tIns="90020" rIns="292300" bIns="9002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БВС Легионер </a:t>
            </a:r>
            <a:r>
              <a:rPr lang="en-US" sz="1400" b="1" kern="1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E29</a:t>
            </a:r>
            <a:endParaRPr lang="ru-RU" sz="1400" kern="1200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F4593324-DB7E-4613-9859-5CC3AEBDEB7C}"/>
              </a:ext>
            </a:extLst>
          </p:cNvPr>
          <p:cNvSpPr/>
          <p:nvPr/>
        </p:nvSpPr>
        <p:spPr>
          <a:xfrm>
            <a:off x="8217821" y="2591904"/>
            <a:ext cx="2435181" cy="536666"/>
          </a:xfrm>
          <a:custGeom>
            <a:avLst/>
            <a:gdLst>
              <a:gd name="connsiteX0" fmla="*/ 0 w 2435181"/>
              <a:gd name="connsiteY0" fmla="*/ 536666 h 536666"/>
              <a:gd name="connsiteX1" fmla="*/ 134167 w 2435181"/>
              <a:gd name="connsiteY1" fmla="*/ 0 h 536666"/>
              <a:gd name="connsiteX2" fmla="*/ 2435181 w 2435181"/>
              <a:gd name="connsiteY2" fmla="*/ 0 h 536666"/>
              <a:gd name="connsiteX3" fmla="*/ 2301015 w 2435181"/>
              <a:gd name="connsiteY3" fmla="*/ 536666 h 536666"/>
              <a:gd name="connsiteX4" fmla="*/ 0 w 2435181"/>
              <a:gd name="connsiteY4" fmla="*/ 536666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181" h="536666">
                <a:moveTo>
                  <a:pt x="0" y="536666"/>
                </a:moveTo>
                <a:lnTo>
                  <a:pt x="134167" y="0"/>
                </a:lnTo>
                <a:lnTo>
                  <a:pt x="2435181" y="0"/>
                </a:lnTo>
                <a:lnTo>
                  <a:pt x="2301015" y="536666"/>
                </a:lnTo>
                <a:lnTo>
                  <a:pt x="0" y="536666"/>
                </a:lnTo>
                <a:close/>
              </a:path>
            </a:pathLst>
          </a:custGeom>
          <a:solidFill>
            <a:srgbClr val="008CFF">
              <a:alpha val="90000"/>
              <a:hueOff val="0"/>
              <a:satOff val="0"/>
              <a:lumOff val="0"/>
              <a:alphaOff val="-1000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4394" tIns="92602" rIns="294394" bIns="9260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  <a:cs typeface="DejaVu Sans"/>
              </a:rPr>
              <a:t>Лазерный сканер для БПЛА АГМ-МС3</a:t>
            </a: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C96EAF9A-1CAB-4D02-879E-17B06F42E632}"/>
              </a:ext>
            </a:extLst>
          </p:cNvPr>
          <p:cNvSpPr/>
          <p:nvPr/>
        </p:nvSpPr>
        <p:spPr>
          <a:xfrm rot="10001489">
            <a:off x="4184964" y="2475323"/>
            <a:ext cx="825488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825488" y="0"/>
                </a:lnTo>
              </a:path>
            </a:pathLst>
          </a:custGeom>
          <a:noFill/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C1B50E76-5CEC-479D-A212-D20A771AF89E}"/>
              </a:ext>
            </a:extLst>
          </p:cNvPr>
          <p:cNvSpPr/>
          <p:nvPr/>
        </p:nvSpPr>
        <p:spPr>
          <a:xfrm>
            <a:off x="1735054" y="2589134"/>
            <a:ext cx="2435181" cy="509940"/>
          </a:xfrm>
          <a:custGeom>
            <a:avLst/>
            <a:gdLst>
              <a:gd name="connsiteX0" fmla="*/ 0 w 2435181"/>
              <a:gd name="connsiteY0" fmla="*/ 509940 h 509940"/>
              <a:gd name="connsiteX1" fmla="*/ 127485 w 2435181"/>
              <a:gd name="connsiteY1" fmla="*/ 0 h 509940"/>
              <a:gd name="connsiteX2" fmla="*/ 2435181 w 2435181"/>
              <a:gd name="connsiteY2" fmla="*/ 0 h 509940"/>
              <a:gd name="connsiteX3" fmla="*/ 2307696 w 2435181"/>
              <a:gd name="connsiteY3" fmla="*/ 509940 h 509940"/>
              <a:gd name="connsiteX4" fmla="*/ 0 w 2435181"/>
              <a:gd name="connsiteY4" fmla="*/ 509940 h 50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181" h="509940">
                <a:moveTo>
                  <a:pt x="0" y="509940"/>
                </a:moveTo>
                <a:lnTo>
                  <a:pt x="127485" y="0"/>
                </a:lnTo>
                <a:lnTo>
                  <a:pt x="2435181" y="0"/>
                </a:lnTo>
                <a:lnTo>
                  <a:pt x="2307696" y="509940"/>
                </a:lnTo>
                <a:lnTo>
                  <a:pt x="0" y="509940"/>
                </a:lnTo>
                <a:close/>
              </a:path>
            </a:pathLst>
          </a:custGeom>
          <a:solidFill>
            <a:srgbClr val="008CFF">
              <a:alpha val="90000"/>
              <a:hueOff val="0"/>
              <a:satOff val="0"/>
              <a:lumOff val="0"/>
              <a:alphaOff val="-1000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1611" tIns="89178" rIns="291610" bIns="8917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  <a:cs typeface="DejaVu Sans"/>
              </a:rPr>
              <a:t>Sony Cyber-shot</a:t>
            </a:r>
            <a:br>
              <a:rPr lang="ru-RU" sz="1400" b="1" kern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  <a:cs typeface="DejaVu Sans"/>
              </a:rPr>
            </a:br>
            <a:r>
              <a:rPr lang="en-US" sz="1400" b="1" kern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  <a:cs typeface="DejaVu Sans"/>
              </a:rPr>
              <a:t>DSC-RX100M3</a:t>
            </a:r>
            <a:endParaRPr lang="ru-RU" sz="1400" b="1" kern="12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endParaRPr>
          </a:p>
        </p:txBody>
      </p:sp>
      <p:sp>
        <p:nvSpPr>
          <p:cNvPr id="39" name="Блок-схема: знак завершения 38">
            <a:extLst>
              <a:ext uri="{FF2B5EF4-FFF2-40B4-BE49-F238E27FC236}">
                <a16:creationId xmlns:a16="http://schemas.microsoft.com/office/drawing/2014/main" id="{557D1AA1-1468-4E41-9BAE-938DF4B5A7A2}"/>
              </a:ext>
            </a:extLst>
          </p:cNvPr>
          <p:cNvSpPr/>
          <p:nvPr/>
        </p:nvSpPr>
        <p:spPr>
          <a:xfrm rot="3437460">
            <a:off x="5860517" y="4358006"/>
            <a:ext cx="3714545" cy="0"/>
          </a:xfrm>
          <a:prstGeom prst="flowChartTerminator">
            <a:avLst/>
          </a:prstGeom>
          <a:noFill/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93E6726C-59C9-490D-99DB-22D0F284197B}"/>
              </a:ext>
            </a:extLst>
          </p:cNvPr>
          <p:cNvSpPr/>
          <p:nvPr/>
        </p:nvSpPr>
        <p:spPr>
          <a:xfrm>
            <a:off x="7657130" y="5920763"/>
            <a:ext cx="2435181" cy="477451"/>
          </a:xfrm>
          <a:custGeom>
            <a:avLst/>
            <a:gdLst>
              <a:gd name="connsiteX0" fmla="*/ 0 w 2435181"/>
              <a:gd name="connsiteY0" fmla="*/ 477451 h 477451"/>
              <a:gd name="connsiteX1" fmla="*/ 119363 w 2435181"/>
              <a:gd name="connsiteY1" fmla="*/ 0 h 477451"/>
              <a:gd name="connsiteX2" fmla="*/ 2435181 w 2435181"/>
              <a:gd name="connsiteY2" fmla="*/ 0 h 477451"/>
              <a:gd name="connsiteX3" fmla="*/ 2315818 w 2435181"/>
              <a:gd name="connsiteY3" fmla="*/ 477451 h 477451"/>
              <a:gd name="connsiteX4" fmla="*/ 0 w 2435181"/>
              <a:gd name="connsiteY4" fmla="*/ 477451 h 4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181" h="477451">
                <a:moveTo>
                  <a:pt x="0" y="477451"/>
                </a:moveTo>
                <a:lnTo>
                  <a:pt x="119363" y="0"/>
                </a:lnTo>
                <a:lnTo>
                  <a:pt x="2435181" y="0"/>
                </a:lnTo>
                <a:lnTo>
                  <a:pt x="2315818" y="477451"/>
                </a:lnTo>
                <a:lnTo>
                  <a:pt x="0" y="477451"/>
                </a:lnTo>
                <a:close/>
              </a:path>
            </a:pathLst>
          </a:custGeom>
          <a:solidFill>
            <a:srgbClr val="008CFF">
              <a:alpha val="90000"/>
              <a:hueOff val="0"/>
              <a:satOff val="0"/>
              <a:lumOff val="0"/>
              <a:alphaOff val="-1000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8226" tIns="85099" rIns="288226" bIns="8509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  <a:cs typeface="DejaVu Sans"/>
              </a:rPr>
              <a:t>СГА </a:t>
            </a:r>
            <a:r>
              <a:rPr lang="en-US" sz="1400" b="1" kern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  <a:cs typeface="DejaVu Sans"/>
              </a:rPr>
              <a:t>Topcon </a:t>
            </a:r>
            <a:r>
              <a:rPr lang="en-US" sz="1400" b="1" kern="1200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  <a:cs typeface="DejaVu Sans"/>
              </a:rPr>
              <a:t>Hiper</a:t>
            </a:r>
            <a:r>
              <a:rPr lang="en-US" sz="1400" b="1" kern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  <a:cs typeface="DejaVu Sans"/>
              </a:rPr>
              <a:t> VR</a:t>
            </a:r>
            <a:endParaRPr lang="ru-RU" sz="1400" b="1" kern="12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  <a:cs typeface="DejaVu Sans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6891259-5083-4950-B848-EFFE29010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79" y="3394435"/>
            <a:ext cx="4758964" cy="2979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id="{DBA06EDA-2B6D-4B83-985D-075509096E91}"/>
              </a:ext>
            </a:extLst>
          </p:cNvPr>
          <p:cNvSpPr/>
          <p:nvPr/>
        </p:nvSpPr>
        <p:spPr>
          <a:xfrm rot="11724431">
            <a:off x="7499178" y="2475324"/>
            <a:ext cx="825488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825488" y="0"/>
                </a:lnTo>
              </a:path>
            </a:pathLst>
          </a:custGeom>
          <a:noFill/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2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70E3F18-A2E9-4318-9B33-38C00D86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Беспилотный авиационный комплекс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91936973-3570-450E-8F53-0F7054C81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786735"/>
              </p:ext>
            </p:extLst>
          </p:nvPr>
        </p:nvGraphicFramePr>
        <p:xfrm>
          <a:off x="521111" y="1307690"/>
          <a:ext cx="11189108" cy="497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9885C29-19DB-4681-8AA7-DAADE137667E}"/>
              </a:ext>
            </a:extLst>
          </p:cNvPr>
          <p:cNvSpPr>
            <a:spLocks noGrp="1"/>
          </p:cNvSpPr>
          <p:nvPr>
            <p:ph type="sldNum" idx="1"/>
          </p:nvPr>
        </p:nvSpPr>
        <p:spPr>
          <a:xfrm>
            <a:off x="11611895" y="6538206"/>
            <a:ext cx="530701" cy="339458"/>
          </a:xfrm>
        </p:spPr>
        <p:txBody>
          <a:bodyPr anchor="ctr"/>
          <a:lstStyle/>
          <a:p>
            <a:fld id="{BAB85559-CBD9-4607-9AC2-BF33C47CB28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962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Роскадастр 2">
  <a:themeElements>
    <a:clrScheme name="Другая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4AFFC3"/>
      </a:accent5>
      <a:accent6>
        <a:srgbClr val="FFC000"/>
      </a:accent6>
      <a:hlink>
        <a:srgbClr val="E17900"/>
      </a:hlink>
      <a:folHlink>
        <a:srgbClr val="4C4D4B"/>
      </a:folHlink>
    </a:clrScheme>
    <a:fontScheme name="Стандартная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Роскадастр 2" id="{D8C8E2F0-7ACD-43FC-866A-4D5212D24EEF}" vid="{DA3E5F03-68BE-402A-983A-76E4BCCE2DF2}"/>
    </a:ext>
  </a:extLst>
</a:theme>
</file>

<file path=ppt/theme/theme2.xml><?xml version="1.0" encoding="utf-8"?>
<a:theme xmlns:a="http://schemas.openxmlformats.org/drawingml/2006/main" name="Шаблон">
  <a:themeElements>
    <a:clrScheme name="Другая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4AFFC3"/>
      </a:accent5>
      <a:accent6>
        <a:srgbClr val="FFC000"/>
      </a:accent6>
      <a:hlink>
        <a:srgbClr val="E17900"/>
      </a:hlink>
      <a:folHlink>
        <a:srgbClr val="4C4D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Роскадастр_3">
  <a:themeElements>
    <a:clrScheme name="Другая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4AFFC3"/>
      </a:accent5>
      <a:accent6>
        <a:srgbClr val="FFC000"/>
      </a:accent6>
      <a:hlink>
        <a:srgbClr val="E17900"/>
      </a:hlink>
      <a:folHlink>
        <a:srgbClr val="4C4D4B"/>
      </a:folHlink>
    </a:clrScheme>
    <a:fontScheme name="Стандартная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Роскадастр_3" id="{87152600-21CB-40B8-A563-D7998CDB60A9}" vid="{B14758EA-1614-441E-A4EF-9350A6253C21}"/>
    </a:ext>
  </a:extLst>
</a:theme>
</file>

<file path=ppt/theme/theme4.xml><?xml version="1.0" encoding="utf-8"?>
<a:theme xmlns:a="http://schemas.openxmlformats.org/drawingml/2006/main" name="1_Шаблон">
  <a:themeElements>
    <a:clrScheme name="Другая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4AFFC3"/>
      </a:accent5>
      <a:accent6>
        <a:srgbClr val="FFC000"/>
      </a:accent6>
      <a:hlink>
        <a:srgbClr val="E17900"/>
      </a:hlink>
      <a:folHlink>
        <a:srgbClr val="4C4D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Роскадастр 2</Template>
  <TotalTime>2911</TotalTime>
  <Words>1038</Words>
  <Application>Microsoft Office PowerPoint</Application>
  <PresentationFormat>Широкоэкранный</PresentationFormat>
  <Paragraphs>113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Aptos</vt:lpstr>
      <vt:lpstr>Arial</vt:lpstr>
      <vt:lpstr>Calibri</vt:lpstr>
      <vt:lpstr>Century Schoolbook</vt:lpstr>
      <vt:lpstr>Symbol</vt:lpstr>
      <vt:lpstr>Times New Roman</vt:lpstr>
      <vt:lpstr>Wingdings</vt:lpstr>
      <vt:lpstr>Тема Роскадастр 2</vt:lpstr>
      <vt:lpstr>Шаблон</vt:lpstr>
      <vt:lpstr>Тема Роскадастр_3</vt:lpstr>
      <vt:lpstr>1_Шаблон</vt:lpstr>
      <vt:lpstr>   Тестовый фотограмметрический полигон для испытаний и калибровки аэроъёмочных систем  О.И. Козлов С.В. Староверов С.С. Нехин А.Н. Рубенок </vt:lpstr>
      <vt:lpstr>Основание разработки</vt:lpstr>
      <vt:lpstr>Назначение полигона</vt:lpstr>
      <vt:lpstr>Критерии выбора места расположения полигона</vt:lpstr>
      <vt:lpstr>Выбор контрольных точек ТФП</vt:lpstr>
      <vt:lpstr>Калибровка аэросъёмочных камер</vt:lpstr>
      <vt:lpstr>Тест-объекты для определения изобразительных характеристик аэрофотокамер  и воздушных лазерных сканирующих систем</vt:lpstr>
      <vt:lpstr>Беспилотный авиационный комплекс</vt:lpstr>
      <vt:lpstr>Беспилотный авиационный комплекс</vt:lpstr>
      <vt:lpstr>Состав программного обеспечения ТФП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Тестовый фотограмметрический полигон для испытаний и калибровки аэрофотосъёмочных систем</dc:title>
  <dc:creator>Admin</dc:creator>
  <cp:lastModifiedBy>Олег Козлов</cp:lastModifiedBy>
  <cp:revision>130</cp:revision>
  <dcterms:created xsi:type="dcterms:W3CDTF">2026-08-18T08:01:59Z</dcterms:created>
  <dcterms:modified xsi:type="dcterms:W3CDTF">2025-09-23T05:43:57Z</dcterms:modified>
</cp:coreProperties>
</file>