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5"/>
  </p:notesMasterIdLst>
  <p:sldIdLst>
    <p:sldId id="551" r:id="rId2"/>
    <p:sldId id="256" r:id="rId3"/>
    <p:sldId id="257" r:id="rId4"/>
    <p:sldId id="555" r:id="rId5"/>
    <p:sldId id="556" r:id="rId6"/>
    <p:sldId id="557" r:id="rId7"/>
    <p:sldId id="558" r:id="rId8"/>
    <p:sldId id="562" r:id="rId9"/>
    <p:sldId id="563" r:id="rId10"/>
    <p:sldId id="560" r:id="rId11"/>
    <p:sldId id="559" r:id="rId12"/>
    <p:sldId id="554" r:id="rId13"/>
    <p:sldId id="42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78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078E3-9587-4E8E-A402-18728E9EC369}" type="datetimeFigureOut">
              <a:rPr lang="ru-RU" smtClean="0"/>
              <a:t>13/09/24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91F3C-70CC-41DA-9E33-B63EF8CCF9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927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bg1">
                <a:lumMod val="11000"/>
                <a:lumOff val="89000"/>
              </a:schemeClr>
            </a:gs>
            <a:gs pos="100000">
              <a:schemeClr val="accent1">
                <a:lumMod val="94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Starasotnikau@peleng.by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238001" y="2201359"/>
            <a:ext cx="6754303" cy="186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СОЗДАВАТЬ ЛУЧШИЕ 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</a:pPr>
            <a:r>
              <a:rPr lang="ru-RU" sz="3200" b="1" dirty="0">
                <a:solidFill>
                  <a:schemeClr val="bg1"/>
                </a:solidFill>
                <a:latin typeface="+mj-lt"/>
              </a:rPr>
              <a:t>ОПТИКО-ЭЛЕКТРОННЫЕ СИСТЕМЫ, ОПЕРЕЖАЯ ЖЕЛАНИЯ ЗАКАЗЧИКА</a:t>
            </a:r>
          </a:p>
        </p:txBody>
      </p:sp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4104197" y="2300623"/>
            <a:ext cx="0" cy="16288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50" y="2201359"/>
            <a:ext cx="1737613" cy="17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72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20A872-9236-4B14-8BB9-BB508E56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ГЕОМЕТРИЧЕСКИЕ МОДЕЛИ СЪЁМОЧНЫХ ОПТИКО-ЭЛЕКТРОННЫХ АППАРАТОВ ДИСТАНЦИОННОГО ЗОНДИРОВАНИЯ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DEFE98-5761-45AF-8DE3-F850389F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452EC18-5866-41EC-982F-B316A42D4B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86"/>
          <a:stretch/>
        </p:blipFill>
        <p:spPr>
          <a:xfrm>
            <a:off x="143700" y="130534"/>
            <a:ext cx="9820292" cy="59581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355BA-B958-4408-8D35-C02E6DF053F9}"/>
              </a:ext>
            </a:extLst>
          </p:cNvPr>
          <p:cNvSpPr txBox="1"/>
          <p:nvPr/>
        </p:nvSpPr>
        <p:spPr>
          <a:xfrm>
            <a:off x="9898119" y="0"/>
            <a:ext cx="229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Угол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визирования</a:t>
            </a:r>
            <a:r>
              <a:rPr lang="en-US" dirty="0">
                <a:solidFill>
                  <a:schemeClr val="bg1"/>
                </a:solidFill>
              </a:rPr>
              <a:t> – </a:t>
            </a:r>
            <a:r>
              <a:rPr lang="ru-RU" dirty="0">
                <a:solidFill>
                  <a:schemeClr val="bg1"/>
                </a:solidFill>
              </a:rPr>
              <a:t>34</a:t>
            </a:r>
            <a:r>
              <a:rPr lang="ru-RU" dirty="0">
                <a:solidFill>
                  <a:schemeClr val="bg1"/>
                </a:solidFill>
                <a:cs typeface="Times New Roman" panose="02020603050405020304" pitchFamily="18" charset="0"/>
              </a:rPr>
              <a:t>°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23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95659-1204-470B-84BC-A96DB756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11438658" cy="15070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Точность и представление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геометрической модели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9577A-539A-4178-BEC1-55D4DAA62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507067"/>
            <a:ext cx="8534400" cy="43516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Наилучшая точность (</a:t>
            </a:r>
            <a:r>
              <a:rPr lang="el-G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chemeClr val="bg1"/>
                </a:solidFill>
              </a:rPr>
              <a:t> геометрической модели</a:t>
            </a:r>
          </a:p>
          <a:p>
            <a:pPr>
              <a:buClrTx/>
            </a:pPr>
            <a:r>
              <a:rPr lang="ru-RU" dirty="0">
                <a:solidFill>
                  <a:schemeClr val="bg1"/>
                </a:solidFill>
              </a:rPr>
              <a:t>Элементы внутреннего ориентирования – (0,1–0,5) пикселя</a:t>
            </a:r>
          </a:p>
          <a:p>
            <a:pPr>
              <a:buClrTx/>
            </a:pPr>
            <a:r>
              <a:rPr lang="ru-RU" dirty="0">
                <a:solidFill>
                  <a:schemeClr val="bg1"/>
                </a:solidFill>
              </a:rPr>
              <a:t>Элементы внешнего ориентирования (без опорных точек):</a:t>
            </a:r>
          </a:p>
          <a:p>
            <a:pPr lvl="1">
              <a:buClrTx/>
            </a:pPr>
            <a:r>
              <a:rPr lang="ru-RU" dirty="0">
                <a:solidFill>
                  <a:schemeClr val="bg1"/>
                </a:solidFill>
              </a:rPr>
              <a:t>по полёту – 1 м</a:t>
            </a:r>
          </a:p>
          <a:p>
            <a:pPr lvl="1">
              <a:buClrTx/>
            </a:pPr>
            <a:r>
              <a:rPr lang="ru-RU" dirty="0">
                <a:solidFill>
                  <a:schemeClr val="bg1"/>
                </a:solidFill>
              </a:rPr>
              <a:t>поперёк полёта – 0,5 м</a:t>
            </a:r>
          </a:p>
          <a:p>
            <a:pPr lvl="1">
              <a:buClrTx/>
            </a:pPr>
            <a:r>
              <a:rPr lang="ru-RU" dirty="0">
                <a:solidFill>
                  <a:schemeClr val="bg1"/>
                </a:solidFill>
              </a:rPr>
              <a:t>по высоте (дальномер) – 0,8 м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Варианты представления геометрической модели:</a:t>
            </a:r>
          </a:p>
          <a:p>
            <a:pPr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</a:rPr>
              <a:t>Строгая модель в виде паспорта калибровки</a:t>
            </a:r>
          </a:p>
          <a:p>
            <a:pPr>
              <a:buClr>
                <a:schemeClr val="bg1"/>
              </a:buClr>
            </a:pPr>
            <a:r>
              <a:rPr lang="en-US" dirty="0">
                <a:solidFill>
                  <a:schemeClr val="bg1"/>
                </a:solidFill>
              </a:rPr>
              <a:t>RPC-</a:t>
            </a:r>
            <a:r>
              <a:rPr lang="ru-RU" dirty="0">
                <a:solidFill>
                  <a:schemeClr val="bg1"/>
                </a:solidFill>
              </a:rPr>
              <a:t>коэффициенты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D4048A-71D3-4CD5-830D-E810EEE3F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ГЕОМЕТРИЧЕСКИЕ МОДЕЛИ СЪЁМОЧНЫХ ОПТИКО-ЭЛЕКТРОННЫХ АППАРАТОВ ДИСТАНЦИОННОГО ЗОНДИРОВАНИЯ</a:t>
            </a:r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6B5849E-982A-4A8C-804E-F63FFAE7E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2808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65" y="1465131"/>
            <a:ext cx="4350809" cy="38959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5E5952-4EDC-4CC4-8D81-F79630B77377}"/>
              </a:ext>
            </a:extLst>
          </p:cNvPr>
          <p:cNvSpPr txBox="1"/>
          <p:nvPr/>
        </p:nvSpPr>
        <p:spPr>
          <a:xfrm>
            <a:off x="2751975" y="1989860"/>
            <a:ext cx="66880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532225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2595" name="Rectangle 9"/>
          <p:cNvSpPr>
            <a:spLocks noChangeArrowheads="1"/>
          </p:cNvSpPr>
          <p:nvPr/>
        </p:nvSpPr>
        <p:spPr bwMode="auto">
          <a:xfrm>
            <a:off x="3208351" y="2098703"/>
            <a:ext cx="5876013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>
              <a:spcBef>
                <a:spcPct val="20000"/>
              </a:spcBef>
            </a:pPr>
            <a:r>
              <a:rPr lang="ru-RU" sz="2400" b="1" dirty="0"/>
              <a:t>     </a:t>
            </a:r>
          </a:p>
          <a:p>
            <a:pPr algn="ctr">
              <a:spcBef>
                <a:spcPct val="2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ОАО «ПЕЛЕНГ»</a:t>
            </a:r>
          </a:p>
          <a:p>
            <a:pPr algn="ctr">
              <a:spcBef>
                <a:spcPct val="2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ул. </a:t>
            </a:r>
            <a:r>
              <a:rPr lang="ru-RU" sz="2400" b="1" dirty="0" err="1">
                <a:solidFill>
                  <a:schemeClr val="bg1"/>
                </a:solidFill>
              </a:rPr>
              <a:t>Макаёнка</a:t>
            </a:r>
            <a:r>
              <a:rPr lang="ru-RU" sz="2400" b="1" dirty="0">
                <a:solidFill>
                  <a:schemeClr val="bg1"/>
                </a:solidFill>
              </a:rPr>
              <a:t>, 25, Минск 220114 </a:t>
            </a:r>
          </a:p>
          <a:p>
            <a:pPr algn="ctr">
              <a:spcBef>
                <a:spcPct val="2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Республика Беларусь</a:t>
            </a:r>
          </a:p>
          <a:p>
            <a:pPr algn="ctr">
              <a:spcBef>
                <a:spcPct val="20000"/>
              </a:spcBef>
            </a:pPr>
            <a:endParaRPr lang="en-US" sz="2400" b="1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ru-RU" sz="2400" b="1" dirty="0">
                <a:solidFill>
                  <a:schemeClr val="bg1"/>
                </a:solidFill>
              </a:rPr>
              <a:t>Тел.</a:t>
            </a:r>
            <a:r>
              <a:rPr lang="en-US" sz="2400" b="1" dirty="0">
                <a:solidFill>
                  <a:schemeClr val="bg1"/>
                </a:solidFill>
              </a:rPr>
              <a:t>: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+375 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17</a:t>
            </a:r>
            <a:r>
              <a:rPr lang="ru-RU" sz="2400" b="1" dirty="0">
                <a:solidFill>
                  <a:schemeClr val="bg1"/>
                </a:solidFill>
              </a:rPr>
              <a:t>  </a:t>
            </a:r>
            <a:r>
              <a:rPr lang="en-US" sz="2400" b="1" dirty="0">
                <a:solidFill>
                  <a:schemeClr val="bg1"/>
                </a:solidFill>
              </a:rPr>
              <a:t>389 1</a:t>
            </a:r>
            <a:r>
              <a:rPr lang="ru-RU" sz="2400" b="1" dirty="0">
                <a:solidFill>
                  <a:schemeClr val="bg1"/>
                </a:solidFill>
              </a:rPr>
              <a:t>2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b="1" dirty="0">
                <a:solidFill>
                  <a:schemeClr val="bg1"/>
                </a:solidFill>
              </a:rPr>
              <a:t>40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endParaRPr lang="en-US" sz="2400" b="1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e-mail: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  <a:hlinkClick r:id="rId2"/>
              </a:rPr>
              <a:t>starasotnikau@peleng.by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endParaRPr lang="ru-RU" sz="2400" b="1" dirty="0">
              <a:solidFill>
                <a:schemeClr val="bg1"/>
              </a:solidFill>
            </a:endParaRPr>
          </a:p>
          <a:p>
            <a:pPr algn="ctr">
              <a:spcBef>
                <a:spcPct val="2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www.peleng.by</a:t>
            </a:r>
            <a:r>
              <a:rPr lang="ru-RU" sz="2400" b="1" dirty="0"/>
              <a:t>	</a:t>
            </a:r>
          </a:p>
          <a:p>
            <a:pPr algn="ctr">
              <a:spcBef>
                <a:spcPct val="20000"/>
              </a:spcBef>
            </a:pPr>
            <a:endParaRPr lang="en-US" sz="24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C4987-55E3-4A62-ABA6-1C3FC204BC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1867578" cy="2971801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ГЕОМЕТРИЧЕСКИЕ МОДЕЛИ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СЪЁМОЧНЫХ 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ОПТИКО-ЭЛЕКТРОННЫХ АППАРАТОВ</a:t>
            </a:r>
            <a:br>
              <a:rPr lang="ru-RU" sz="4000" b="1" dirty="0">
                <a:solidFill>
                  <a:schemeClr val="bg1"/>
                </a:solidFill>
              </a:rPr>
            </a:br>
            <a:r>
              <a:rPr lang="ru-RU" sz="4000" b="1" dirty="0">
                <a:solidFill>
                  <a:schemeClr val="bg1"/>
                </a:solidFill>
              </a:rPr>
              <a:t>ДИСТАНЦИОННОГО ЗОНДИРОВАНИЯ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6E971F1-84B4-40FD-981D-C6015DB29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1" y="3843867"/>
            <a:ext cx="7540676" cy="243438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Шпаковский Евгений Александрович,</a:t>
            </a:r>
          </a:p>
          <a:p>
            <a:r>
              <a:rPr lang="ru-RU" sz="2400" dirty="0">
                <a:solidFill>
                  <a:schemeClr val="bg1"/>
                </a:solidFill>
              </a:rPr>
              <a:t>Старосотников Николай Олегович – докладчик</a:t>
            </a:r>
          </a:p>
          <a:p>
            <a:r>
              <a:rPr lang="ru-RU" sz="2400" dirty="0">
                <a:solidFill>
                  <a:schemeClr val="bg1"/>
                </a:solidFill>
              </a:rPr>
              <a:t>ОАО «Пеленг», Минск, Республика Беларусь</a:t>
            </a:r>
          </a:p>
          <a:p>
            <a:r>
              <a:rPr lang="ru-RU" sz="2400" dirty="0">
                <a:solidFill>
                  <a:schemeClr val="bg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4082718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95659-1204-470B-84BC-A96DB756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8534400" cy="150706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типы съёмки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49577A-539A-4178-BEC1-55D4DAA62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848328"/>
            <a:ext cx="8534400" cy="3615267"/>
          </a:xfrm>
        </p:spPr>
        <p:txBody>
          <a:bodyPr/>
          <a:lstStyle/>
          <a:p>
            <a:pPr>
              <a:buClrTx/>
            </a:pPr>
            <a:r>
              <a:rPr lang="ru-RU" b="1" dirty="0">
                <a:solidFill>
                  <a:schemeClr val="bg1"/>
                </a:solidFill>
              </a:rPr>
              <a:t>кадровая (</a:t>
            </a:r>
            <a:r>
              <a:rPr lang="en-US" b="1" dirty="0">
                <a:solidFill>
                  <a:schemeClr val="bg1"/>
                </a:solidFill>
              </a:rPr>
              <a:t>frame</a:t>
            </a:r>
            <a:r>
              <a:rPr lang="ru-RU" b="1" dirty="0">
                <a:solidFill>
                  <a:schemeClr val="bg1"/>
                </a:solidFill>
              </a:rPr>
              <a:t>)</a:t>
            </a:r>
            <a:endParaRPr lang="en-US" b="1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ru-RU" b="1" dirty="0">
                <a:solidFill>
                  <a:schemeClr val="bg1"/>
                </a:solidFill>
              </a:rPr>
              <a:t>продольное заметание</a:t>
            </a:r>
            <a:r>
              <a:rPr lang="en-US" b="1" dirty="0">
                <a:solidFill>
                  <a:schemeClr val="bg1"/>
                </a:solidFill>
              </a:rPr>
              <a:t> (</a:t>
            </a:r>
            <a:r>
              <a:rPr lang="en-US" b="1" dirty="0" err="1">
                <a:solidFill>
                  <a:schemeClr val="bg1"/>
                </a:solidFill>
              </a:rPr>
              <a:t>pushbroom</a:t>
            </a:r>
            <a:r>
              <a:rPr lang="en-US" b="1" dirty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ru-RU" dirty="0">
                <a:solidFill>
                  <a:schemeClr val="bg1"/>
                </a:solidFill>
              </a:rPr>
              <a:t>кадровое продольное заметание</a:t>
            </a:r>
            <a:r>
              <a:rPr lang="en-US" dirty="0">
                <a:solidFill>
                  <a:schemeClr val="bg1"/>
                </a:solidFill>
              </a:rPr>
              <a:t> (frame </a:t>
            </a:r>
            <a:r>
              <a:rPr lang="ru-RU" dirty="0">
                <a:solidFill>
                  <a:schemeClr val="bg1"/>
                </a:solidFill>
              </a:rPr>
              <a:t>+ </a:t>
            </a:r>
            <a:r>
              <a:rPr lang="en-US" dirty="0" err="1">
                <a:solidFill>
                  <a:schemeClr val="bg1"/>
                </a:solidFill>
              </a:rPr>
              <a:t>pushbroom</a:t>
            </a:r>
            <a:r>
              <a:rPr lang="en-US" dirty="0">
                <a:solidFill>
                  <a:schemeClr val="bg1"/>
                </a:solidFill>
              </a:rPr>
              <a:t>)</a:t>
            </a:r>
            <a:endParaRPr lang="ru-RU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ru-RU" dirty="0">
                <a:solidFill>
                  <a:schemeClr val="bg1"/>
                </a:solidFill>
              </a:rPr>
              <a:t>поперечное заметание </a:t>
            </a:r>
            <a:r>
              <a:rPr lang="en-US" dirty="0">
                <a:solidFill>
                  <a:schemeClr val="bg1"/>
                </a:solidFill>
              </a:rPr>
              <a:t>(whiskbroom)</a:t>
            </a:r>
          </a:p>
          <a:p>
            <a:pPr>
              <a:buClrTx/>
            </a:pPr>
            <a:r>
              <a:rPr lang="ru-RU" dirty="0">
                <a:solidFill>
                  <a:schemeClr val="bg1"/>
                </a:solidFill>
              </a:rPr>
              <a:t>сканирующее зеркало</a:t>
            </a:r>
            <a:endParaRPr lang="en-US" dirty="0">
              <a:solidFill>
                <a:schemeClr val="bg1"/>
              </a:solidFill>
            </a:endParaRPr>
          </a:p>
          <a:p>
            <a:pPr>
              <a:buClrTx/>
            </a:pPr>
            <a:r>
              <a:rPr lang="ru-RU" dirty="0">
                <a:solidFill>
                  <a:schemeClr val="bg1"/>
                </a:solidFill>
              </a:rPr>
              <a:t>дальномер (</a:t>
            </a:r>
            <a:r>
              <a:rPr lang="ru-RU" dirty="0" err="1">
                <a:solidFill>
                  <a:schemeClr val="bg1"/>
                </a:solidFill>
              </a:rPr>
              <a:t>LiDAR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>
              <a:buClrTx/>
            </a:pPr>
            <a:r>
              <a:rPr lang="ru-RU" dirty="0">
                <a:solidFill>
                  <a:schemeClr val="bg1"/>
                </a:solidFill>
              </a:rPr>
              <a:t>радар с синтезированной апертурой (SAR)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8B9DC9-E114-4FDE-9C07-10A62C27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2238A-49C8-4AC5-BC6A-2E2BD466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ГЕОМЕТРИЧЕСКИЕ МОДЕЛИ СЪЁМОЧНЫХ ОПТИКО-ЭЛЕКТРОННЫХ АППАРАТОВ ДИСТАНЦИОННОГО ЗОНДИРОВАНИЯ</a:t>
            </a:r>
            <a:endParaRPr lang="en-US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73AF70F-A3E1-4D76-8F1F-5D59C0B473B8}"/>
              </a:ext>
            </a:extLst>
          </p:cNvPr>
          <p:cNvSpPr/>
          <p:nvPr/>
        </p:nvSpPr>
        <p:spPr>
          <a:xfrm>
            <a:off x="170953" y="1475014"/>
            <a:ext cx="10444037" cy="39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ISO 19130-1:2018</a:t>
            </a:r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Модели съёмочных сенсоров для </a:t>
            </a:r>
            <a:r>
              <a:rPr lang="ru-RU" sz="2000" dirty="0" err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геопозиционирования</a:t>
            </a:r>
            <a:endParaRPr lang="ru-RU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69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95659-1204-470B-84BC-A96DB756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0" y="0"/>
            <a:ext cx="9925657" cy="150706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Параметры геометрической модели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927D8C-9AC6-4B99-A729-0A0A78A7F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6312" y="1120045"/>
            <a:ext cx="4649787" cy="982131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</a:rPr>
              <a:t>Элементы внешнего ориентирования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EE4A316-7159-4F91-9E40-5557B31B6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390" y="2163439"/>
            <a:ext cx="5175655" cy="3672884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ru-RU" sz="1800" dirty="0">
                <a:solidFill>
                  <a:schemeClr val="bg1"/>
                </a:solidFill>
              </a:rPr>
              <a:t>системы координат</a:t>
            </a:r>
          </a:p>
          <a:p>
            <a:pPr>
              <a:buClrTx/>
            </a:pPr>
            <a:r>
              <a:rPr lang="ru-RU" sz="1800" dirty="0">
                <a:solidFill>
                  <a:schemeClr val="bg1"/>
                </a:solidFill>
              </a:rPr>
              <a:t>расположение съёмочного аппарата относительно платформы-носителя</a:t>
            </a:r>
          </a:p>
          <a:p>
            <a:pPr>
              <a:buClrTx/>
            </a:pPr>
            <a:r>
              <a:rPr lang="ru-RU" sz="1800" dirty="0">
                <a:solidFill>
                  <a:schemeClr val="bg1"/>
                </a:solidFill>
              </a:rPr>
              <a:t>линейное положение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в момент съёмки</a:t>
            </a:r>
          </a:p>
          <a:p>
            <a:pPr>
              <a:buClrTx/>
            </a:pPr>
            <a:r>
              <a:rPr lang="ru-RU" sz="1800" dirty="0">
                <a:solidFill>
                  <a:schemeClr val="bg1"/>
                </a:solidFill>
              </a:rPr>
              <a:t>угловая ориентация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в момент съёмки</a:t>
            </a:r>
          </a:p>
          <a:p>
            <a:pPr>
              <a:buClrTx/>
            </a:pPr>
            <a:r>
              <a:rPr lang="ru-RU" sz="1800" dirty="0">
                <a:solidFill>
                  <a:schemeClr val="bg1"/>
                </a:solidFill>
              </a:rPr>
              <a:t>временная синхронизация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CC4BF63F-217A-4522-99DA-CB8AE752C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46147" y="1134183"/>
            <a:ext cx="4665134" cy="982131"/>
          </a:xfrm>
        </p:spPr>
        <p:txBody>
          <a:bodyPr/>
          <a:lstStyle/>
          <a:p>
            <a:r>
              <a:rPr lang="ru-RU" sz="2400" dirty="0">
                <a:solidFill>
                  <a:schemeClr val="bg1"/>
                </a:solidFill>
              </a:rPr>
              <a:t>Элементы внутреннего ориентирования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CE6342A4-4265-4E3E-9468-F27B7CA9EE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06544" y="2196437"/>
            <a:ext cx="6385455" cy="3935699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r>
              <a:rPr lang="ru-RU" sz="1800" dirty="0">
                <a:solidFill>
                  <a:schemeClr val="bg1"/>
                </a:solidFill>
              </a:rPr>
              <a:t>Параметра объектива:</a:t>
            </a:r>
          </a:p>
          <a:p>
            <a:pPr lvl="1"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</a:rPr>
              <a:t>фотограмметрическое фокусное расстояние</a:t>
            </a:r>
          </a:p>
          <a:p>
            <a:pPr lvl="1"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</a:rPr>
              <a:t>коэффициенты аппроксимации дисторсии объектива (при необходимости)</a:t>
            </a:r>
          </a:p>
          <a:p>
            <a:pPr lvl="1"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</a:rPr>
              <a:t>расположение задней главной точки и др.</a:t>
            </a:r>
          </a:p>
          <a:p>
            <a:pPr>
              <a:buClr>
                <a:schemeClr val="bg1"/>
              </a:buClr>
            </a:pPr>
            <a:r>
              <a:rPr lang="ru-RU" sz="1800" dirty="0">
                <a:solidFill>
                  <a:schemeClr val="bg1"/>
                </a:solidFill>
              </a:rPr>
              <a:t>Параметры фокальной плоскости:</a:t>
            </a:r>
          </a:p>
          <a:p>
            <a:pPr lvl="1"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</a:rPr>
              <a:t>расположение фотоприёмников в относительно задней главной точки</a:t>
            </a:r>
          </a:p>
          <a:p>
            <a:pPr lvl="1">
              <a:buClr>
                <a:schemeClr val="bg1"/>
              </a:buClr>
            </a:pPr>
            <a:r>
              <a:rPr lang="ru-RU" dirty="0">
                <a:solidFill>
                  <a:schemeClr val="bg1"/>
                </a:solidFill>
              </a:rPr>
              <a:t>размер пикселя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F2CA5F57-9CF2-4BA7-9744-34AA0978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Нижний колонтитул 8">
            <a:extLst>
              <a:ext uri="{FF2B5EF4-FFF2-40B4-BE49-F238E27FC236}">
                <a16:creationId xmlns:a16="http://schemas.microsoft.com/office/drawing/2014/main" id="{DFFBAD90-A8F3-453D-8A6F-476B553C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ГЕОМЕТРИЧЕСКИЕ МОДЕЛИ СЪЁМОЧНЫХ ОПТИКО-ЭЛЕКТРОННЫХ АППАРАТОВ ДИСТАНЦИОННОГО ЗОНДИРОВАНИЯ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7FE10F-34B3-435E-A192-74CD5EC79E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571" y="1289884"/>
            <a:ext cx="2433202" cy="1368676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B3585C-AF7B-4585-A14D-B1211CDB51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9833100" y="181854"/>
            <a:ext cx="2544441" cy="218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09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95659-1204-470B-84BC-A96DB756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8534400" cy="150706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типы объективов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1E623-C692-4254-A453-FEE96205EA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90764">
            <a:off x="9746336" y="-1372393"/>
            <a:ext cx="3786370" cy="4278384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0A6CEC9D-DE49-4D5E-828A-D313733AFA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2654889"/>
              </p:ext>
            </p:extLst>
          </p:nvPr>
        </p:nvGraphicFramePr>
        <p:xfrm>
          <a:off x="218661" y="1586701"/>
          <a:ext cx="11717966" cy="396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0233">
                  <a:extLst>
                    <a:ext uri="{9D8B030D-6E8A-4147-A177-3AD203B41FA5}">
                      <a16:colId xmlns:a16="http://schemas.microsoft.com/office/drawing/2014/main" val="3771463585"/>
                    </a:ext>
                  </a:extLst>
                </a:gridCol>
                <a:gridCol w="2431046">
                  <a:extLst>
                    <a:ext uri="{9D8B030D-6E8A-4147-A177-3AD203B41FA5}">
                      <a16:colId xmlns:a16="http://schemas.microsoft.com/office/drawing/2014/main" val="1689423187"/>
                    </a:ext>
                  </a:extLst>
                </a:gridCol>
                <a:gridCol w="2072395">
                  <a:extLst>
                    <a:ext uri="{9D8B030D-6E8A-4147-A177-3AD203B41FA5}">
                      <a16:colId xmlns:a16="http://schemas.microsoft.com/office/drawing/2014/main" val="3518302392"/>
                    </a:ext>
                  </a:extLst>
                </a:gridCol>
                <a:gridCol w="1977081">
                  <a:extLst>
                    <a:ext uri="{9D8B030D-6E8A-4147-A177-3AD203B41FA5}">
                      <a16:colId xmlns:a16="http://schemas.microsoft.com/office/drawing/2014/main" val="2245305797"/>
                    </a:ext>
                  </a:extLst>
                </a:gridCol>
                <a:gridCol w="2397211">
                  <a:extLst>
                    <a:ext uri="{9D8B030D-6E8A-4147-A177-3AD203B41FA5}">
                      <a16:colId xmlns:a16="http://schemas.microsoft.com/office/drawing/2014/main" val="2317342218"/>
                    </a:ext>
                  </a:extLst>
                </a:gridCol>
              </a:tblGrid>
              <a:tr h="81287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Тип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Линзовый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Зеркально-линзовый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Зеркальный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Зеркальный </a:t>
                      </a:r>
                      <a:r>
                        <a:rPr lang="ru-RU" dirty="0" err="1"/>
                        <a:t>внеосевой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7308673"/>
                  </a:ext>
                </a:extLst>
              </a:tr>
              <a:tr h="1196242">
                <a:tc>
                  <a:txBody>
                    <a:bodyPr/>
                    <a:lstStyle/>
                    <a:p>
                      <a:r>
                        <a:rPr lang="ru-RU" dirty="0"/>
                        <a:t>Схема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9760688"/>
                  </a:ext>
                </a:extLst>
              </a:tr>
              <a:tr h="487722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Поле зрения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(10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ru-RU" dirty="0"/>
                        <a:t>20)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(1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ru-RU" dirty="0"/>
                        <a:t>2)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(1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ru-RU" dirty="0"/>
                        <a:t>2)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(5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ru-RU" dirty="0"/>
                        <a:t>10)</a:t>
                      </a:r>
                      <a:r>
                        <a:rPr lang="ru-RU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738768"/>
                  </a:ext>
                </a:extLst>
              </a:tr>
              <a:tr h="487722">
                <a:tc>
                  <a:txBody>
                    <a:bodyPr/>
                    <a:lstStyle/>
                    <a:p>
                      <a:pPr algn="l"/>
                      <a:r>
                        <a:rPr lang="ru-RU" dirty="0"/>
                        <a:t>Фокусное расстояние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до 1 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до 5 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(5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ru-RU" dirty="0"/>
                        <a:t>100) 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(5</a:t>
                      </a:r>
                      <a:r>
                        <a:rPr lang="ru-RU" dirty="0">
                          <a:solidFill>
                            <a:schemeClr val="bg1"/>
                          </a:solidFill>
                        </a:rPr>
                        <a:t>–</a:t>
                      </a:r>
                      <a:r>
                        <a:rPr lang="ru-RU" dirty="0"/>
                        <a:t>100) 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952623"/>
                  </a:ext>
                </a:extLst>
              </a:tr>
              <a:tr h="487722">
                <a:tc>
                  <a:txBody>
                    <a:bodyPr/>
                    <a:lstStyle/>
                    <a:p>
                      <a:r>
                        <a:rPr lang="ru-RU" dirty="0"/>
                        <a:t>Дисторсия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может быть малой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малая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большая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может быть малой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5255842"/>
                  </a:ext>
                </a:extLst>
              </a:tr>
              <a:tr h="487722">
                <a:tc>
                  <a:txBody>
                    <a:bodyPr/>
                    <a:lstStyle/>
                    <a:p>
                      <a:r>
                        <a:rPr lang="ru-RU" dirty="0"/>
                        <a:t>Хроматизм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присутствует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присутствует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нет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6012943"/>
                  </a:ext>
                </a:extLst>
              </a:tr>
            </a:tbl>
          </a:graphicData>
        </a:graphic>
      </p:graphicFrame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F1D4F7-2C96-401B-B430-D592FD1E6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1598A8-C311-4D32-8145-25C595198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ГЕОМЕТРИЧЕСКИЕ МОДЕЛИ СЪЁМОЧНЫХ ОПТИКО-ЭЛЕКТРОННЫХ АППАРАТОВ ДИСТАНЦИОННОГО ЗОНДИРОВАНИЯ</a:t>
            </a:r>
            <a:endParaRPr lang="en-US" dirty="0"/>
          </a:p>
        </p:txBody>
      </p:sp>
      <p:pic>
        <p:nvPicPr>
          <p:cNvPr id="9" name="Рисунок 8" descr="C:\Users\shpakovskiy_ea\Documents\Мои полученные файлы\C38CAE5.PNG">
            <a:extLst>
              <a:ext uri="{FF2B5EF4-FFF2-40B4-BE49-F238E27FC236}">
                <a16:creationId xmlns:a16="http://schemas.microsoft.com/office/drawing/2014/main" id="{68C657C2-F7CF-4B63-AAEB-414DF365AEAE}"/>
              </a:ext>
            </a:extLst>
          </p:cNvPr>
          <p:cNvPicPr/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882" y="2646632"/>
            <a:ext cx="1849018" cy="858332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0" name="Рисунок 9" descr="C:\Users\shpakovskiy_ea\Documents\Мои полученные файлы\ACF28174.PNG">
            <a:extLst>
              <a:ext uri="{FF2B5EF4-FFF2-40B4-BE49-F238E27FC236}">
                <a16:creationId xmlns:a16="http://schemas.microsoft.com/office/drawing/2014/main" id="{FCF6C2D1-CE6B-41D3-955A-34A24498246C}"/>
              </a:ext>
            </a:extLst>
          </p:cNvPr>
          <p:cNvPicPr/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129" y="2450491"/>
            <a:ext cx="1696016" cy="1142741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1" name="Рисунок 10" descr="C:\Users\shpakovskiy_ea\Documents\Мои полученные файлы\D1BD257F.PNG">
            <a:extLst>
              <a:ext uri="{FF2B5EF4-FFF2-40B4-BE49-F238E27FC236}">
                <a16:creationId xmlns:a16="http://schemas.microsoft.com/office/drawing/2014/main" id="{2474EA42-578B-4E0F-B487-5AD9105E936A}"/>
              </a:ext>
            </a:extLst>
          </p:cNvPr>
          <p:cNvPicPr/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592" y="2559541"/>
            <a:ext cx="2023842" cy="924639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13" name="Рисунок 12" descr="C:\Users\shpakovskiy_ea\Documents\Мои полученные файлы\3DB129F6.PNG">
            <a:extLst>
              <a:ext uri="{FF2B5EF4-FFF2-40B4-BE49-F238E27FC236}">
                <a16:creationId xmlns:a16="http://schemas.microsoft.com/office/drawing/2014/main" id="{1D00503A-AFF6-46F6-9A54-86D1AD20A473}"/>
              </a:ext>
            </a:extLst>
          </p:cNvPr>
          <p:cNvPicPr/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96" y="2807758"/>
            <a:ext cx="1462345" cy="428203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200827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F537DAA5-C2E8-4C01-A468-5FA21375A702}"/>
              </a:ext>
            </a:extLst>
          </p:cNvPr>
          <p:cNvSpPr/>
          <p:nvPr/>
        </p:nvSpPr>
        <p:spPr>
          <a:xfrm>
            <a:off x="7302188" y="4513938"/>
            <a:ext cx="220465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0" name="Прямоугольник 179">
            <a:extLst>
              <a:ext uri="{FF2B5EF4-FFF2-40B4-BE49-F238E27FC236}">
                <a16:creationId xmlns:a16="http://schemas.microsoft.com/office/drawing/2014/main" id="{B4750A40-F107-4862-A7D0-15C67D5C6E67}"/>
              </a:ext>
            </a:extLst>
          </p:cNvPr>
          <p:cNvSpPr/>
          <p:nvPr/>
        </p:nvSpPr>
        <p:spPr>
          <a:xfrm>
            <a:off x="7533720" y="4512952"/>
            <a:ext cx="208520" cy="484414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2" name="Прямоугольник 201">
            <a:extLst>
              <a:ext uri="{FF2B5EF4-FFF2-40B4-BE49-F238E27FC236}">
                <a16:creationId xmlns:a16="http://schemas.microsoft.com/office/drawing/2014/main" id="{3027B811-EB26-4996-B5CA-EA6BCE44C90C}"/>
              </a:ext>
            </a:extLst>
          </p:cNvPr>
          <p:cNvSpPr/>
          <p:nvPr/>
        </p:nvSpPr>
        <p:spPr>
          <a:xfrm>
            <a:off x="7757056" y="4514379"/>
            <a:ext cx="220465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9" name="Прямоугольник 208">
            <a:extLst>
              <a:ext uri="{FF2B5EF4-FFF2-40B4-BE49-F238E27FC236}">
                <a16:creationId xmlns:a16="http://schemas.microsoft.com/office/drawing/2014/main" id="{B36C6B43-186B-44EF-A0F4-8745ED353BF6}"/>
              </a:ext>
            </a:extLst>
          </p:cNvPr>
          <p:cNvSpPr/>
          <p:nvPr/>
        </p:nvSpPr>
        <p:spPr>
          <a:xfrm>
            <a:off x="7985679" y="4518398"/>
            <a:ext cx="208520" cy="484414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95659-1204-470B-84BC-A96DB756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8534400" cy="1507067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типы фокальных плоскостей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64D652-E802-434C-9D31-3C71ABA15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ГЕОМЕТРИЧЕСКИЕ МОДЕЛИ СЪЁМОЧНЫХ ОПТИКО-ЭЛЕКТРОННЫХ АППАРАТОВ ДИСТАНЦИОННОГО ЗОНДИРОВАНИЯ</a:t>
            </a:r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A59818-8E83-4941-A19A-1FB91DB0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EFCAC5F9-239D-4B23-A975-40E67E3B8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6804"/>
          <a:stretch/>
        </p:blipFill>
        <p:spPr bwMode="auto">
          <a:xfrm>
            <a:off x="9601198" y="82149"/>
            <a:ext cx="2528286" cy="2025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070250-84E3-4280-97EC-6C90D26CC1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44"/>
          <a:stretch/>
        </p:blipFill>
        <p:spPr>
          <a:xfrm>
            <a:off x="9601198" y="1966164"/>
            <a:ext cx="2528285" cy="1710226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5C3A9C5-4426-4ED1-9D47-0398970E2E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89" t="3647" r="7269" b="10212"/>
          <a:stretch/>
        </p:blipFill>
        <p:spPr>
          <a:xfrm>
            <a:off x="3697573" y="1594011"/>
            <a:ext cx="1582309" cy="126030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6D71E2-DF30-44D4-BB23-5F1A8E5B61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" t="2611" r="1406" b="1451"/>
          <a:stretch/>
        </p:blipFill>
        <p:spPr>
          <a:xfrm>
            <a:off x="1785684" y="1594011"/>
            <a:ext cx="1617692" cy="126030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288BBD-6AEB-4B24-8AAF-6446E2F257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4" t="2195" r="1903" b="1525"/>
          <a:stretch/>
        </p:blipFill>
        <p:spPr>
          <a:xfrm>
            <a:off x="1931408" y="1722952"/>
            <a:ext cx="446683" cy="4336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A9510E-9737-44F6-B6D2-00977C7C06EF}"/>
              </a:ext>
            </a:extLst>
          </p:cNvPr>
          <p:cNvSpPr txBox="1"/>
          <p:nvPr/>
        </p:nvSpPr>
        <p:spPr>
          <a:xfrm>
            <a:off x="2260788" y="1061062"/>
            <a:ext cx="748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Frame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Bayer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08879D-C4DD-4FAC-8A67-358E11DD7805}"/>
              </a:ext>
            </a:extLst>
          </p:cNvPr>
          <p:cNvSpPr txBox="1"/>
          <p:nvPr/>
        </p:nvSpPr>
        <p:spPr>
          <a:xfrm>
            <a:off x="3873044" y="1233109"/>
            <a:ext cx="1192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Frame + TDI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C03F05-5903-4BF9-95DF-5DF619BB74CF}"/>
              </a:ext>
            </a:extLst>
          </p:cNvPr>
          <p:cNvSpPr txBox="1"/>
          <p:nvPr/>
        </p:nvSpPr>
        <p:spPr>
          <a:xfrm>
            <a:off x="6822033" y="1121578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Турель</a:t>
            </a:r>
          </a:p>
          <a:p>
            <a:pPr algn="ctr"/>
            <a:r>
              <a:rPr lang="ru-RU" sz="1400" dirty="0">
                <a:solidFill>
                  <a:schemeClr val="bg1"/>
                </a:solidFill>
              </a:rPr>
              <a:t>светофильтров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BD9BA3-8AA5-4541-BC38-1E8DE1408065}"/>
              </a:ext>
            </a:extLst>
          </p:cNvPr>
          <p:cNvSpPr txBox="1"/>
          <p:nvPr/>
        </p:nvSpPr>
        <p:spPr>
          <a:xfrm>
            <a:off x="3725405" y="1540668"/>
            <a:ext cx="503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</a:t>
            </a:r>
          </a:p>
          <a:p>
            <a:r>
              <a:rPr lang="en-US" sz="1200" dirty="0">
                <a:solidFill>
                  <a:schemeClr val="bg1"/>
                </a:solidFill>
              </a:rPr>
              <a:t>R</a:t>
            </a:r>
          </a:p>
          <a:p>
            <a:r>
              <a:rPr lang="en-US" sz="1200" dirty="0">
                <a:solidFill>
                  <a:schemeClr val="bg1"/>
                </a:solidFill>
              </a:rPr>
              <a:t>G</a:t>
            </a:r>
          </a:p>
          <a:p>
            <a:r>
              <a:rPr lang="en-US" sz="1200" dirty="0">
                <a:solidFill>
                  <a:schemeClr val="bg1"/>
                </a:solidFill>
              </a:rPr>
              <a:t>B</a:t>
            </a:r>
          </a:p>
          <a:p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PAN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A9C97BEE-EEF8-4DF6-A7A9-162AC346E353}"/>
              </a:ext>
            </a:extLst>
          </p:cNvPr>
          <p:cNvCxnSpPr>
            <a:cxnSpLocks/>
          </p:cNvCxnSpPr>
          <p:nvPr/>
        </p:nvCxnSpPr>
        <p:spPr>
          <a:xfrm>
            <a:off x="7469075" y="1945226"/>
            <a:ext cx="662668" cy="0"/>
          </a:xfrm>
          <a:prstGeom prst="line">
            <a:avLst/>
          </a:prstGeom>
          <a:ln w="19050">
            <a:solidFill>
              <a:schemeClr val="bg1">
                <a:alpha val="60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4027DB8-B221-4B11-AA61-6D0218BFA002}"/>
              </a:ext>
            </a:extLst>
          </p:cNvPr>
          <p:cNvSpPr/>
          <p:nvPr/>
        </p:nvSpPr>
        <p:spPr>
          <a:xfrm>
            <a:off x="7992627" y="1670906"/>
            <a:ext cx="107342" cy="5486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0F9C762D-F248-4BB8-83AE-DC0BC0387CB0}"/>
              </a:ext>
            </a:extLst>
          </p:cNvPr>
          <p:cNvSpPr/>
          <p:nvPr/>
        </p:nvSpPr>
        <p:spPr>
          <a:xfrm>
            <a:off x="7499808" y="1670905"/>
            <a:ext cx="114054" cy="106149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E5FE033C-6AEB-47B0-B26D-D9E0F5BB017E}"/>
              </a:ext>
            </a:extLst>
          </p:cNvPr>
          <p:cNvCxnSpPr>
            <a:cxnSpLocks/>
          </p:cNvCxnSpPr>
          <p:nvPr/>
        </p:nvCxnSpPr>
        <p:spPr>
          <a:xfrm>
            <a:off x="7294106" y="2201653"/>
            <a:ext cx="369552" cy="0"/>
          </a:xfrm>
          <a:prstGeom prst="line">
            <a:avLst/>
          </a:prstGeom>
          <a:ln w="19050">
            <a:solidFill>
              <a:schemeClr val="bg1">
                <a:alpha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4196AF9-9298-45ED-8B44-E4786553F2E6}"/>
              </a:ext>
            </a:extLst>
          </p:cNvPr>
          <p:cNvSpPr/>
          <p:nvPr/>
        </p:nvSpPr>
        <p:spPr>
          <a:xfrm>
            <a:off x="7499808" y="1717772"/>
            <a:ext cx="110411" cy="4004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09C72215-67D8-4D2C-A829-B881CC3DC5E3}"/>
              </a:ext>
            </a:extLst>
          </p:cNvPr>
          <p:cNvSpPr/>
          <p:nvPr/>
        </p:nvSpPr>
        <p:spPr>
          <a:xfrm>
            <a:off x="7499808" y="2289162"/>
            <a:ext cx="110411" cy="4004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изогнутая вправо 27">
            <a:extLst>
              <a:ext uri="{FF2B5EF4-FFF2-40B4-BE49-F238E27FC236}">
                <a16:creationId xmlns:a16="http://schemas.microsoft.com/office/drawing/2014/main" id="{705FD025-94A8-4D0D-9314-2644DBE7F461}"/>
              </a:ext>
            </a:extLst>
          </p:cNvPr>
          <p:cNvSpPr/>
          <p:nvPr/>
        </p:nvSpPr>
        <p:spPr>
          <a:xfrm rot="5400000">
            <a:off x="7119248" y="1889908"/>
            <a:ext cx="482432" cy="138161"/>
          </a:xfrm>
          <a:prstGeom prst="curvedRightArrow">
            <a:avLst>
              <a:gd name="adj1" fmla="val 0"/>
              <a:gd name="adj2" fmla="val 47985"/>
              <a:gd name="adj3" fmla="val 10959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Стрелка: изогнутая вправо 35">
            <a:extLst>
              <a:ext uri="{FF2B5EF4-FFF2-40B4-BE49-F238E27FC236}">
                <a16:creationId xmlns:a16="http://schemas.microsoft.com/office/drawing/2014/main" id="{CAAAF293-8910-495D-BB06-60A2C954E05D}"/>
              </a:ext>
            </a:extLst>
          </p:cNvPr>
          <p:cNvSpPr/>
          <p:nvPr/>
        </p:nvSpPr>
        <p:spPr>
          <a:xfrm rot="16200000">
            <a:off x="7151908" y="2374317"/>
            <a:ext cx="482432" cy="138161"/>
          </a:xfrm>
          <a:prstGeom prst="curvedRightArrow">
            <a:avLst>
              <a:gd name="adj1" fmla="val 0"/>
              <a:gd name="adj2" fmla="val 47985"/>
              <a:gd name="adj3" fmla="val 109595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C88F44-2965-4307-9516-ACDA4B0C38F3}"/>
              </a:ext>
            </a:extLst>
          </p:cNvPr>
          <p:cNvSpPr txBox="1"/>
          <p:nvPr/>
        </p:nvSpPr>
        <p:spPr>
          <a:xfrm rot="16200000">
            <a:off x="-674312" y="1861646"/>
            <a:ext cx="2010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Один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фотоприёмник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368DA8-1585-4BE8-97E8-8F6CC7F26E9B}"/>
              </a:ext>
            </a:extLst>
          </p:cNvPr>
          <p:cNvSpPr txBox="1"/>
          <p:nvPr/>
        </p:nvSpPr>
        <p:spPr>
          <a:xfrm rot="16200000">
            <a:off x="-660840" y="4448439"/>
            <a:ext cx="2268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Десятки-сотни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фотоприёмников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(ширина до 1 м)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46658F27-660F-4DF4-BE90-9B4657B9ADF0}"/>
              </a:ext>
            </a:extLst>
          </p:cNvPr>
          <p:cNvSpPr/>
          <p:nvPr/>
        </p:nvSpPr>
        <p:spPr>
          <a:xfrm>
            <a:off x="916333" y="3789551"/>
            <a:ext cx="2382867" cy="68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C01FEAB5-1A85-4F31-B17D-0DAB6953FC3A}"/>
              </a:ext>
            </a:extLst>
          </p:cNvPr>
          <p:cNvSpPr/>
          <p:nvPr/>
        </p:nvSpPr>
        <p:spPr>
          <a:xfrm>
            <a:off x="916334" y="5102073"/>
            <a:ext cx="2382867" cy="720000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3B710D79-B24A-4420-BE31-4A936BF65F31}"/>
              </a:ext>
            </a:extLst>
          </p:cNvPr>
          <p:cNvSpPr/>
          <p:nvPr/>
        </p:nvSpPr>
        <p:spPr>
          <a:xfrm rot="5400000">
            <a:off x="1067093" y="5365439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BB325FA8-91B9-4013-9373-8A4ED5B84E52}"/>
              </a:ext>
            </a:extLst>
          </p:cNvPr>
          <p:cNvSpPr/>
          <p:nvPr/>
        </p:nvSpPr>
        <p:spPr>
          <a:xfrm rot="5400000">
            <a:off x="1067093" y="5443774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4E102C45-644D-4C33-A21F-01B47E33D8EF}"/>
              </a:ext>
            </a:extLst>
          </p:cNvPr>
          <p:cNvSpPr/>
          <p:nvPr/>
        </p:nvSpPr>
        <p:spPr>
          <a:xfrm rot="5400000">
            <a:off x="1067092" y="5522109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BC6E9414-4129-4506-BFFF-9E8FA9E76815}"/>
              </a:ext>
            </a:extLst>
          </p:cNvPr>
          <p:cNvSpPr/>
          <p:nvPr/>
        </p:nvSpPr>
        <p:spPr>
          <a:xfrm rot="5400000">
            <a:off x="1067091" y="5603357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57A47A21-C802-4C9A-8E45-9265BAE4BEAF}"/>
              </a:ext>
            </a:extLst>
          </p:cNvPr>
          <p:cNvSpPr/>
          <p:nvPr/>
        </p:nvSpPr>
        <p:spPr>
          <a:xfrm rot="5400000">
            <a:off x="1265557" y="5052099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C7A96B9C-15F5-4B91-B550-45EB5818E1BA}"/>
              </a:ext>
            </a:extLst>
          </p:cNvPr>
          <p:cNvSpPr/>
          <p:nvPr/>
        </p:nvSpPr>
        <p:spPr>
          <a:xfrm rot="5400000">
            <a:off x="1265557" y="5130434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07EDB3C3-031D-44BB-89E7-E9F1B642A894}"/>
              </a:ext>
            </a:extLst>
          </p:cNvPr>
          <p:cNvSpPr/>
          <p:nvPr/>
        </p:nvSpPr>
        <p:spPr>
          <a:xfrm rot="5400000">
            <a:off x="1265556" y="5208769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A944CF9-8407-4422-A6AC-99C5B4D17BA6}"/>
              </a:ext>
            </a:extLst>
          </p:cNvPr>
          <p:cNvSpPr/>
          <p:nvPr/>
        </p:nvSpPr>
        <p:spPr>
          <a:xfrm rot="5400000">
            <a:off x="1265555" y="5290017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34A690B-779C-4188-8A66-1934D4A82234}"/>
              </a:ext>
            </a:extLst>
          </p:cNvPr>
          <p:cNvSpPr/>
          <p:nvPr/>
        </p:nvSpPr>
        <p:spPr>
          <a:xfrm rot="5400000">
            <a:off x="2917665" y="5362271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F9F409D-82E8-410B-B759-4183C5B0B0BC}"/>
              </a:ext>
            </a:extLst>
          </p:cNvPr>
          <p:cNvSpPr/>
          <p:nvPr/>
        </p:nvSpPr>
        <p:spPr>
          <a:xfrm rot="5400000">
            <a:off x="2917665" y="5440606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46AD57E3-2C58-4883-A694-04CFC22B8F8E}"/>
              </a:ext>
            </a:extLst>
          </p:cNvPr>
          <p:cNvSpPr/>
          <p:nvPr/>
        </p:nvSpPr>
        <p:spPr>
          <a:xfrm rot="5400000">
            <a:off x="2917664" y="5518941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E8CF288D-7C81-405C-B36F-3402F4760CD5}"/>
              </a:ext>
            </a:extLst>
          </p:cNvPr>
          <p:cNvSpPr/>
          <p:nvPr/>
        </p:nvSpPr>
        <p:spPr>
          <a:xfrm rot="5400000">
            <a:off x="2917663" y="5600189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ED5FAB36-89FC-4DE3-8ED9-75C186BB732D}"/>
              </a:ext>
            </a:extLst>
          </p:cNvPr>
          <p:cNvSpPr/>
          <p:nvPr/>
        </p:nvSpPr>
        <p:spPr>
          <a:xfrm rot="5400000">
            <a:off x="3116129" y="5048931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95C25F9F-9C86-4864-88A7-984048C116F8}"/>
              </a:ext>
            </a:extLst>
          </p:cNvPr>
          <p:cNvSpPr/>
          <p:nvPr/>
        </p:nvSpPr>
        <p:spPr>
          <a:xfrm rot="5400000">
            <a:off x="3116129" y="5127266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A08AAD3A-CA3C-4CC5-9DCA-A48D8983E3A5}"/>
              </a:ext>
            </a:extLst>
          </p:cNvPr>
          <p:cNvSpPr/>
          <p:nvPr/>
        </p:nvSpPr>
        <p:spPr>
          <a:xfrm rot="5400000">
            <a:off x="3116128" y="5205601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1459D920-F9EE-4CE8-99F0-FEB10A489CD0}"/>
              </a:ext>
            </a:extLst>
          </p:cNvPr>
          <p:cNvSpPr/>
          <p:nvPr/>
        </p:nvSpPr>
        <p:spPr>
          <a:xfrm rot="5400000">
            <a:off x="3116127" y="5286849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73270239-F572-49A2-A01A-77F5EAFBEBAC}"/>
              </a:ext>
            </a:extLst>
          </p:cNvPr>
          <p:cNvSpPr/>
          <p:nvPr/>
        </p:nvSpPr>
        <p:spPr>
          <a:xfrm rot="5400000">
            <a:off x="1056745" y="4004386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id="{85743DB5-388C-4590-A225-4CB4945E5B25}"/>
              </a:ext>
            </a:extLst>
          </p:cNvPr>
          <p:cNvSpPr/>
          <p:nvPr/>
        </p:nvSpPr>
        <p:spPr>
          <a:xfrm rot="5400000">
            <a:off x="1255207" y="3928964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id="{A9D8A2C3-060C-4D31-9529-E48125813A9B}"/>
              </a:ext>
            </a:extLst>
          </p:cNvPr>
          <p:cNvSpPr/>
          <p:nvPr/>
        </p:nvSpPr>
        <p:spPr>
          <a:xfrm rot="5400000">
            <a:off x="2907317" y="4001218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49BD4A47-DEEB-4A81-92AA-7B5B6CAFDCA6}"/>
              </a:ext>
            </a:extLst>
          </p:cNvPr>
          <p:cNvSpPr/>
          <p:nvPr/>
        </p:nvSpPr>
        <p:spPr>
          <a:xfrm rot="5400000">
            <a:off x="3105779" y="3925796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2A8E49B-EEA6-491C-9F4F-91BC27125E91}"/>
              </a:ext>
            </a:extLst>
          </p:cNvPr>
          <p:cNvSpPr txBox="1"/>
          <p:nvPr/>
        </p:nvSpPr>
        <p:spPr>
          <a:xfrm>
            <a:off x="3292536" y="3943286"/>
            <a:ext cx="50366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PAN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en-US" sz="1200" dirty="0">
                <a:solidFill>
                  <a:schemeClr val="bg1"/>
                </a:solidFill>
              </a:rPr>
              <a:t>B</a:t>
            </a:r>
          </a:p>
          <a:p>
            <a:r>
              <a:rPr lang="en-US" sz="1200" dirty="0">
                <a:solidFill>
                  <a:schemeClr val="bg1"/>
                </a:solidFill>
              </a:rPr>
              <a:t>G</a:t>
            </a:r>
          </a:p>
          <a:p>
            <a:r>
              <a:rPr lang="en-US" sz="1200" dirty="0">
                <a:solidFill>
                  <a:schemeClr val="bg1"/>
                </a:solidFill>
              </a:rPr>
              <a:t>R</a:t>
            </a:r>
          </a:p>
          <a:p>
            <a:r>
              <a:rPr lang="en-US" sz="1200" dirty="0">
                <a:solidFill>
                  <a:schemeClr val="bg1"/>
                </a:solidFill>
              </a:rPr>
              <a:t>N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26581312-655C-44FF-9948-EB7741FD6546}"/>
              </a:ext>
            </a:extLst>
          </p:cNvPr>
          <p:cNvSpPr/>
          <p:nvPr/>
        </p:nvSpPr>
        <p:spPr>
          <a:xfrm>
            <a:off x="3728481" y="4049351"/>
            <a:ext cx="2382867" cy="684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id="{A1941D85-CA97-40B3-83F8-B4BB165BC999}"/>
              </a:ext>
            </a:extLst>
          </p:cNvPr>
          <p:cNvSpPr/>
          <p:nvPr/>
        </p:nvSpPr>
        <p:spPr>
          <a:xfrm>
            <a:off x="3728661" y="4787424"/>
            <a:ext cx="2382867" cy="720000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12AECC0B-84C1-4E97-9DFB-C5B48AC7822F}"/>
              </a:ext>
            </a:extLst>
          </p:cNvPr>
          <p:cNvSpPr/>
          <p:nvPr/>
        </p:nvSpPr>
        <p:spPr>
          <a:xfrm rot="5400000">
            <a:off x="4083727" y="4195037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id="{DD36C2EE-2AB4-4D1B-92D8-62C2C126F989}"/>
              </a:ext>
            </a:extLst>
          </p:cNvPr>
          <p:cNvSpPr/>
          <p:nvPr/>
        </p:nvSpPr>
        <p:spPr>
          <a:xfrm rot="5400000">
            <a:off x="4083727" y="4273372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F483E64B-7CA0-4F44-8CB7-A5A1DFE94EC8}"/>
              </a:ext>
            </a:extLst>
          </p:cNvPr>
          <p:cNvSpPr/>
          <p:nvPr/>
        </p:nvSpPr>
        <p:spPr>
          <a:xfrm rot="5400000">
            <a:off x="4083726" y="4351707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EFB11B63-4FAF-4096-96AF-4D00CB63F2EF}"/>
              </a:ext>
            </a:extLst>
          </p:cNvPr>
          <p:cNvSpPr/>
          <p:nvPr/>
        </p:nvSpPr>
        <p:spPr>
          <a:xfrm rot="5400000">
            <a:off x="4083725" y="4432955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74416C61-B5DB-4B7C-BA4C-0F151060A453}"/>
              </a:ext>
            </a:extLst>
          </p:cNvPr>
          <p:cNvSpPr/>
          <p:nvPr/>
        </p:nvSpPr>
        <p:spPr>
          <a:xfrm rot="5400000">
            <a:off x="3865613" y="4838555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CAB8305C-589E-4424-B2C2-3B7FB1DD2FF4}"/>
              </a:ext>
            </a:extLst>
          </p:cNvPr>
          <p:cNvSpPr/>
          <p:nvPr/>
        </p:nvSpPr>
        <p:spPr>
          <a:xfrm rot="5400000">
            <a:off x="3865613" y="4916890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AF14D8FC-77F0-4879-BB43-350F71F0DB2D}"/>
              </a:ext>
            </a:extLst>
          </p:cNvPr>
          <p:cNvSpPr/>
          <p:nvPr/>
        </p:nvSpPr>
        <p:spPr>
          <a:xfrm rot="5400000">
            <a:off x="3865612" y="4995225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7D767C98-1990-433D-84AF-AA3F8F958AA6}"/>
              </a:ext>
            </a:extLst>
          </p:cNvPr>
          <p:cNvSpPr/>
          <p:nvPr/>
        </p:nvSpPr>
        <p:spPr>
          <a:xfrm rot="5400000">
            <a:off x="3865611" y="5076473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id="{B261ABB3-376F-43AD-BC58-02E8D5CE8006}"/>
              </a:ext>
            </a:extLst>
          </p:cNvPr>
          <p:cNvSpPr/>
          <p:nvPr/>
        </p:nvSpPr>
        <p:spPr>
          <a:xfrm rot="5400000">
            <a:off x="3865611" y="4707012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id="{4E61CCAA-DF84-4C6B-9936-035C01ECCC96}"/>
              </a:ext>
            </a:extLst>
          </p:cNvPr>
          <p:cNvSpPr/>
          <p:nvPr/>
        </p:nvSpPr>
        <p:spPr>
          <a:xfrm rot="5400000">
            <a:off x="4083727" y="4562959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Прямоугольник 107">
            <a:extLst>
              <a:ext uri="{FF2B5EF4-FFF2-40B4-BE49-F238E27FC236}">
                <a16:creationId xmlns:a16="http://schemas.microsoft.com/office/drawing/2014/main" id="{548FDD69-6EEE-4913-9866-BE36C116B692}"/>
              </a:ext>
            </a:extLst>
          </p:cNvPr>
          <p:cNvSpPr/>
          <p:nvPr/>
        </p:nvSpPr>
        <p:spPr>
          <a:xfrm rot="5400000">
            <a:off x="5934298" y="4195037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рямоугольник 108">
            <a:extLst>
              <a:ext uri="{FF2B5EF4-FFF2-40B4-BE49-F238E27FC236}">
                <a16:creationId xmlns:a16="http://schemas.microsoft.com/office/drawing/2014/main" id="{42076617-B868-485F-929B-CA34BDB72A7B}"/>
              </a:ext>
            </a:extLst>
          </p:cNvPr>
          <p:cNvSpPr/>
          <p:nvPr/>
        </p:nvSpPr>
        <p:spPr>
          <a:xfrm rot="5400000">
            <a:off x="5934298" y="4273372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0" name="Прямоугольник 109">
            <a:extLst>
              <a:ext uri="{FF2B5EF4-FFF2-40B4-BE49-F238E27FC236}">
                <a16:creationId xmlns:a16="http://schemas.microsoft.com/office/drawing/2014/main" id="{1526DE1A-09C6-47D0-9A30-06CCFD7B1BF5}"/>
              </a:ext>
            </a:extLst>
          </p:cNvPr>
          <p:cNvSpPr/>
          <p:nvPr/>
        </p:nvSpPr>
        <p:spPr>
          <a:xfrm rot="5400000">
            <a:off x="5934297" y="4351707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Прямоугольник 110">
            <a:extLst>
              <a:ext uri="{FF2B5EF4-FFF2-40B4-BE49-F238E27FC236}">
                <a16:creationId xmlns:a16="http://schemas.microsoft.com/office/drawing/2014/main" id="{14453774-9A67-43F0-A375-EAD4669BA95E}"/>
              </a:ext>
            </a:extLst>
          </p:cNvPr>
          <p:cNvSpPr/>
          <p:nvPr/>
        </p:nvSpPr>
        <p:spPr>
          <a:xfrm rot="5400000">
            <a:off x="5934296" y="4432955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7E38E17C-544E-41AE-BD70-D963FD206D69}"/>
              </a:ext>
            </a:extLst>
          </p:cNvPr>
          <p:cNvSpPr/>
          <p:nvPr/>
        </p:nvSpPr>
        <p:spPr>
          <a:xfrm rot="5400000">
            <a:off x="5716184" y="4838555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Прямоугольник 112">
            <a:extLst>
              <a:ext uri="{FF2B5EF4-FFF2-40B4-BE49-F238E27FC236}">
                <a16:creationId xmlns:a16="http://schemas.microsoft.com/office/drawing/2014/main" id="{4B286BC2-0A98-44D6-A5D8-D23DAD34BF1A}"/>
              </a:ext>
            </a:extLst>
          </p:cNvPr>
          <p:cNvSpPr/>
          <p:nvPr/>
        </p:nvSpPr>
        <p:spPr>
          <a:xfrm rot="5400000">
            <a:off x="5716184" y="4916890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2E0355D8-4C29-4FD1-B479-7A0BC2254936}"/>
              </a:ext>
            </a:extLst>
          </p:cNvPr>
          <p:cNvSpPr/>
          <p:nvPr/>
        </p:nvSpPr>
        <p:spPr>
          <a:xfrm rot="5400000">
            <a:off x="5716183" y="4995225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>
            <a:extLst>
              <a:ext uri="{FF2B5EF4-FFF2-40B4-BE49-F238E27FC236}">
                <a16:creationId xmlns:a16="http://schemas.microsoft.com/office/drawing/2014/main" id="{422B6AC0-4A32-4C35-95C3-9F858261FBAA}"/>
              </a:ext>
            </a:extLst>
          </p:cNvPr>
          <p:cNvSpPr/>
          <p:nvPr/>
        </p:nvSpPr>
        <p:spPr>
          <a:xfrm rot="5400000">
            <a:off x="5716182" y="5076473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E6D15BA3-876B-4C56-B7C5-D1F886A47BC1}"/>
              </a:ext>
            </a:extLst>
          </p:cNvPr>
          <p:cNvSpPr/>
          <p:nvPr/>
        </p:nvSpPr>
        <p:spPr>
          <a:xfrm rot="5400000">
            <a:off x="5716182" y="4707012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Прямоугольник 116">
            <a:extLst>
              <a:ext uri="{FF2B5EF4-FFF2-40B4-BE49-F238E27FC236}">
                <a16:creationId xmlns:a16="http://schemas.microsoft.com/office/drawing/2014/main" id="{1660C55B-4D53-41C8-A66A-866C986F07B8}"/>
              </a:ext>
            </a:extLst>
          </p:cNvPr>
          <p:cNvSpPr/>
          <p:nvPr/>
        </p:nvSpPr>
        <p:spPr>
          <a:xfrm rot="5400000">
            <a:off x="5934298" y="4562959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1476028-7CF9-4A77-861D-0B895281303B}"/>
              </a:ext>
            </a:extLst>
          </p:cNvPr>
          <p:cNvSpPr txBox="1"/>
          <p:nvPr/>
        </p:nvSpPr>
        <p:spPr>
          <a:xfrm>
            <a:off x="6104743" y="4264455"/>
            <a:ext cx="503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PAN</a:t>
            </a:r>
          </a:p>
          <a:p>
            <a:r>
              <a:rPr lang="en-US" sz="1200" dirty="0">
                <a:solidFill>
                  <a:schemeClr val="bg1"/>
                </a:solidFill>
              </a:rPr>
              <a:t>B</a:t>
            </a:r>
          </a:p>
          <a:p>
            <a:r>
              <a:rPr lang="en-US" sz="1200" dirty="0">
                <a:solidFill>
                  <a:schemeClr val="bg1"/>
                </a:solidFill>
              </a:rPr>
              <a:t>G</a:t>
            </a:r>
          </a:p>
          <a:p>
            <a:r>
              <a:rPr lang="en-US" sz="1200" dirty="0">
                <a:solidFill>
                  <a:schemeClr val="bg1"/>
                </a:solidFill>
              </a:rPr>
              <a:t>R</a:t>
            </a:r>
          </a:p>
          <a:p>
            <a:r>
              <a:rPr lang="en-US" sz="1200" dirty="0">
                <a:solidFill>
                  <a:schemeClr val="bg1"/>
                </a:solidFill>
              </a:rPr>
              <a:t>N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119" name="Прямая соединительная линия 118">
            <a:extLst>
              <a:ext uri="{FF2B5EF4-FFF2-40B4-BE49-F238E27FC236}">
                <a16:creationId xmlns:a16="http://schemas.microsoft.com/office/drawing/2014/main" id="{BA22A69A-DB91-4967-956E-ED353F8DA93C}"/>
              </a:ext>
            </a:extLst>
          </p:cNvPr>
          <p:cNvCxnSpPr>
            <a:cxnSpLocks/>
            <a:stCxn id="117" idx="0"/>
          </p:cNvCxnSpPr>
          <p:nvPr/>
        </p:nvCxnSpPr>
        <p:spPr>
          <a:xfrm flipV="1">
            <a:off x="6078298" y="4413706"/>
            <a:ext cx="106391" cy="275253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63B393E5-CAD0-437D-9835-8FAFC51DB27B}"/>
              </a:ext>
            </a:extLst>
          </p:cNvPr>
          <p:cNvCxnSpPr>
            <a:cxnSpLocks/>
            <a:stCxn id="116" idx="0"/>
          </p:cNvCxnSpPr>
          <p:nvPr/>
        </p:nvCxnSpPr>
        <p:spPr>
          <a:xfrm flipV="1">
            <a:off x="5860182" y="4411814"/>
            <a:ext cx="324507" cy="421198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>
            <a:extLst>
              <a:ext uri="{FF2B5EF4-FFF2-40B4-BE49-F238E27FC236}">
                <a16:creationId xmlns:a16="http://schemas.microsoft.com/office/drawing/2014/main" id="{6EFA7B4E-10BC-40DF-8D18-A3A1169FAD98}"/>
              </a:ext>
            </a:extLst>
          </p:cNvPr>
          <p:cNvCxnSpPr>
            <a:cxnSpLocks/>
            <a:stCxn id="112" idx="0"/>
          </p:cNvCxnSpPr>
          <p:nvPr/>
        </p:nvCxnSpPr>
        <p:spPr>
          <a:xfrm flipV="1">
            <a:off x="5860184" y="4571549"/>
            <a:ext cx="324505" cy="393006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>
            <a:extLst>
              <a:ext uri="{FF2B5EF4-FFF2-40B4-BE49-F238E27FC236}">
                <a16:creationId xmlns:a16="http://schemas.microsoft.com/office/drawing/2014/main" id="{F1FFF249-B7BD-43E7-A237-35CBA9E944EF}"/>
              </a:ext>
            </a:extLst>
          </p:cNvPr>
          <p:cNvCxnSpPr>
            <a:cxnSpLocks/>
            <a:stCxn id="108" idx="0"/>
          </p:cNvCxnSpPr>
          <p:nvPr/>
        </p:nvCxnSpPr>
        <p:spPr>
          <a:xfrm>
            <a:off x="6078298" y="4321037"/>
            <a:ext cx="106391" cy="251145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>
            <a:extLst>
              <a:ext uri="{FF2B5EF4-FFF2-40B4-BE49-F238E27FC236}">
                <a16:creationId xmlns:a16="http://schemas.microsoft.com/office/drawing/2014/main" id="{C7916F63-E388-4ADF-AA2C-7913BE32F0AB}"/>
              </a:ext>
            </a:extLst>
          </p:cNvPr>
          <p:cNvCxnSpPr>
            <a:cxnSpLocks/>
            <a:stCxn id="113" idx="0"/>
          </p:cNvCxnSpPr>
          <p:nvPr/>
        </p:nvCxnSpPr>
        <p:spPr>
          <a:xfrm flipV="1">
            <a:off x="5860184" y="4761032"/>
            <a:ext cx="317872" cy="281858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id="{F7D38EF6-D825-4D2E-8DED-84AB1957CBDA}"/>
              </a:ext>
            </a:extLst>
          </p:cNvPr>
          <p:cNvCxnSpPr>
            <a:cxnSpLocks/>
            <a:stCxn id="109" idx="0"/>
          </p:cNvCxnSpPr>
          <p:nvPr/>
        </p:nvCxnSpPr>
        <p:spPr>
          <a:xfrm>
            <a:off x="6078298" y="4399372"/>
            <a:ext cx="96162" cy="354659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>
            <a:extLst>
              <a:ext uri="{FF2B5EF4-FFF2-40B4-BE49-F238E27FC236}">
                <a16:creationId xmlns:a16="http://schemas.microsoft.com/office/drawing/2014/main" id="{A074135C-86AC-409C-9113-06B209B8F4F4}"/>
              </a:ext>
            </a:extLst>
          </p:cNvPr>
          <p:cNvCxnSpPr>
            <a:cxnSpLocks/>
            <a:stCxn id="114" idx="0"/>
          </p:cNvCxnSpPr>
          <p:nvPr/>
        </p:nvCxnSpPr>
        <p:spPr>
          <a:xfrm flipV="1">
            <a:off x="5860183" y="4958308"/>
            <a:ext cx="313523" cy="162917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A7ACA499-D22A-49F7-917A-479FA6CB5D89}"/>
              </a:ext>
            </a:extLst>
          </p:cNvPr>
          <p:cNvCxnSpPr>
            <a:cxnSpLocks/>
            <a:stCxn id="110" idx="0"/>
          </p:cNvCxnSpPr>
          <p:nvPr/>
        </p:nvCxnSpPr>
        <p:spPr>
          <a:xfrm>
            <a:off x="6078297" y="4477707"/>
            <a:ext cx="98351" cy="475771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единительная линия 139">
            <a:extLst>
              <a:ext uri="{FF2B5EF4-FFF2-40B4-BE49-F238E27FC236}">
                <a16:creationId xmlns:a16="http://schemas.microsoft.com/office/drawing/2014/main" id="{11AF9207-5306-4EE1-9458-555A23CAE5B2}"/>
              </a:ext>
            </a:extLst>
          </p:cNvPr>
          <p:cNvCxnSpPr>
            <a:cxnSpLocks/>
            <a:stCxn id="115" idx="0"/>
          </p:cNvCxnSpPr>
          <p:nvPr/>
        </p:nvCxnSpPr>
        <p:spPr>
          <a:xfrm flipV="1">
            <a:off x="5860182" y="5128908"/>
            <a:ext cx="307887" cy="73565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Прямая соединительная линия 140">
            <a:extLst>
              <a:ext uri="{FF2B5EF4-FFF2-40B4-BE49-F238E27FC236}">
                <a16:creationId xmlns:a16="http://schemas.microsoft.com/office/drawing/2014/main" id="{84F31D1A-73E1-4F5A-B3D3-023DCFFF86AB}"/>
              </a:ext>
            </a:extLst>
          </p:cNvPr>
          <p:cNvCxnSpPr>
            <a:cxnSpLocks/>
            <a:stCxn id="111" idx="0"/>
          </p:cNvCxnSpPr>
          <p:nvPr/>
        </p:nvCxnSpPr>
        <p:spPr>
          <a:xfrm>
            <a:off x="6078296" y="4558955"/>
            <a:ext cx="90360" cy="572196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975CEF62-228A-4509-BE8B-799E29B690CE}"/>
              </a:ext>
            </a:extLst>
          </p:cNvPr>
          <p:cNvSpPr/>
          <p:nvPr/>
        </p:nvSpPr>
        <p:spPr>
          <a:xfrm>
            <a:off x="6553640" y="4043518"/>
            <a:ext cx="2382867" cy="4733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78222DB5-9A4A-40CB-9F6F-D05F305A868B}"/>
              </a:ext>
            </a:extLst>
          </p:cNvPr>
          <p:cNvSpPr/>
          <p:nvPr/>
        </p:nvSpPr>
        <p:spPr>
          <a:xfrm>
            <a:off x="6553820" y="4997365"/>
            <a:ext cx="2382867" cy="504228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Прямоугольник 149">
            <a:extLst>
              <a:ext uri="{FF2B5EF4-FFF2-40B4-BE49-F238E27FC236}">
                <a16:creationId xmlns:a16="http://schemas.microsoft.com/office/drawing/2014/main" id="{5E48B73C-D898-42BE-A516-1F0686808928}"/>
              </a:ext>
            </a:extLst>
          </p:cNvPr>
          <p:cNvSpPr/>
          <p:nvPr/>
        </p:nvSpPr>
        <p:spPr>
          <a:xfrm>
            <a:off x="6552859" y="4516497"/>
            <a:ext cx="269106" cy="484414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3A168D98-8C24-4E97-8F1C-074B3860A214}"/>
              </a:ext>
            </a:extLst>
          </p:cNvPr>
          <p:cNvSpPr/>
          <p:nvPr/>
        </p:nvSpPr>
        <p:spPr>
          <a:xfrm rot="5400000">
            <a:off x="6698662" y="4576822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B8501A4B-FE1A-45D3-864A-ED9281EDEA9B}"/>
              </a:ext>
            </a:extLst>
          </p:cNvPr>
          <p:cNvSpPr/>
          <p:nvPr/>
        </p:nvSpPr>
        <p:spPr>
          <a:xfrm rot="5400000">
            <a:off x="6698660" y="4445279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4E5929A3-4E89-4E71-B48F-D7F21B8ACF63}"/>
              </a:ext>
            </a:extLst>
          </p:cNvPr>
          <p:cNvSpPr txBox="1"/>
          <p:nvPr/>
        </p:nvSpPr>
        <p:spPr>
          <a:xfrm>
            <a:off x="3728148" y="3748485"/>
            <a:ext cx="23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Электронный блок 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9" name="Прямоугольник 148">
            <a:extLst>
              <a:ext uri="{FF2B5EF4-FFF2-40B4-BE49-F238E27FC236}">
                <a16:creationId xmlns:a16="http://schemas.microsoft.com/office/drawing/2014/main" id="{E6E50510-29C1-499A-9D0A-3E0A58CC74F3}"/>
              </a:ext>
            </a:extLst>
          </p:cNvPr>
          <p:cNvSpPr/>
          <p:nvPr/>
        </p:nvSpPr>
        <p:spPr>
          <a:xfrm>
            <a:off x="6838828" y="4516496"/>
            <a:ext cx="220465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рямоугольник 90">
            <a:extLst>
              <a:ext uri="{FF2B5EF4-FFF2-40B4-BE49-F238E27FC236}">
                <a16:creationId xmlns:a16="http://schemas.microsoft.com/office/drawing/2014/main" id="{D97DBAA8-57DA-49FA-99EC-4A9D6827B909}"/>
              </a:ext>
            </a:extLst>
          </p:cNvPr>
          <p:cNvSpPr/>
          <p:nvPr/>
        </p:nvSpPr>
        <p:spPr>
          <a:xfrm rot="5400000">
            <a:off x="6698662" y="4655157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id="{8EB4C761-3E7D-457E-990B-71079C561C78}"/>
              </a:ext>
            </a:extLst>
          </p:cNvPr>
          <p:cNvSpPr/>
          <p:nvPr/>
        </p:nvSpPr>
        <p:spPr>
          <a:xfrm rot="5400000">
            <a:off x="6698661" y="4733492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6BCF7CE-0375-49C9-8DD9-03B53CF7E7E0}"/>
              </a:ext>
            </a:extLst>
          </p:cNvPr>
          <p:cNvSpPr txBox="1"/>
          <p:nvPr/>
        </p:nvSpPr>
        <p:spPr>
          <a:xfrm>
            <a:off x="3728148" y="5503376"/>
            <a:ext cx="238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Электронный блок 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ACE7D99-D007-48BD-A9AC-7E6C6C430E41}"/>
              </a:ext>
            </a:extLst>
          </p:cNvPr>
          <p:cNvSpPr txBox="1"/>
          <p:nvPr/>
        </p:nvSpPr>
        <p:spPr>
          <a:xfrm>
            <a:off x="11785292" y="4273779"/>
            <a:ext cx="503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PAN</a:t>
            </a:r>
          </a:p>
          <a:p>
            <a:r>
              <a:rPr lang="en-US" sz="1200" dirty="0">
                <a:solidFill>
                  <a:schemeClr val="bg1"/>
                </a:solidFill>
              </a:rPr>
              <a:t>B</a:t>
            </a:r>
          </a:p>
          <a:p>
            <a:r>
              <a:rPr lang="en-US" sz="1200" dirty="0">
                <a:solidFill>
                  <a:schemeClr val="bg1"/>
                </a:solidFill>
              </a:rPr>
              <a:t>G</a:t>
            </a:r>
          </a:p>
          <a:p>
            <a:r>
              <a:rPr lang="en-US" sz="1200" dirty="0">
                <a:solidFill>
                  <a:schemeClr val="bg1"/>
                </a:solidFill>
              </a:rPr>
              <a:t>R</a:t>
            </a:r>
          </a:p>
          <a:p>
            <a:r>
              <a:rPr lang="en-US" sz="1200" dirty="0">
                <a:solidFill>
                  <a:schemeClr val="bg1"/>
                </a:solidFill>
              </a:rPr>
              <a:t>N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id="{04800F84-BB33-4B22-BA46-435C0F87977E}"/>
              </a:ext>
            </a:extLst>
          </p:cNvPr>
          <p:cNvSpPr/>
          <p:nvPr/>
        </p:nvSpPr>
        <p:spPr>
          <a:xfrm rot="5400000">
            <a:off x="6698660" y="4814740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2" name="Прямоугольник 171">
            <a:extLst>
              <a:ext uri="{FF2B5EF4-FFF2-40B4-BE49-F238E27FC236}">
                <a16:creationId xmlns:a16="http://schemas.microsoft.com/office/drawing/2014/main" id="{B4A47842-4B2E-40FE-8DD2-2E5836021458}"/>
              </a:ext>
            </a:extLst>
          </p:cNvPr>
          <p:cNvSpPr/>
          <p:nvPr/>
        </p:nvSpPr>
        <p:spPr>
          <a:xfrm>
            <a:off x="7077861" y="4516496"/>
            <a:ext cx="208520" cy="484414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E02947CC-73B4-40B2-9378-0C4AF25EAB99}"/>
              </a:ext>
            </a:extLst>
          </p:cNvPr>
          <p:cNvSpPr/>
          <p:nvPr/>
        </p:nvSpPr>
        <p:spPr>
          <a:xfrm rot="5400000">
            <a:off x="6926714" y="4576982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Прямоугольник 144">
            <a:extLst>
              <a:ext uri="{FF2B5EF4-FFF2-40B4-BE49-F238E27FC236}">
                <a16:creationId xmlns:a16="http://schemas.microsoft.com/office/drawing/2014/main" id="{93F1A4E5-BD70-4D94-A2E2-BEFFA8CFD43D}"/>
              </a:ext>
            </a:extLst>
          </p:cNvPr>
          <p:cNvSpPr/>
          <p:nvPr/>
        </p:nvSpPr>
        <p:spPr>
          <a:xfrm rot="5400000">
            <a:off x="6926714" y="4655317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6" name="Прямоугольник 145">
            <a:extLst>
              <a:ext uri="{FF2B5EF4-FFF2-40B4-BE49-F238E27FC236}">
                <a16:creationId xmlns:a16="http://schemas.microsoft.com/office/drawing/2014/main" id="{04F5BA40-FBDD-472F-9E10-91AACB127D8B}"/>
              </a:ext>
            </a:extLst>
          </p:cNvPr>
          <p:cNvSpPr/>
          <p:nvPr/>
        </p:nvSpPr>
        <p:spPr>
          <a:xfrm rot="5400000">
            <a:off x="6926713" y="4733652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7" name="Прямоугольник 146">
            <a:extLst>
              <a:ext uri="{FF2B5EF4-FFF2-40B4-BE49-F238E27FC236}">
                <a16:creationId xmlns:a16="http://schemas.microsoft.com/office/drawing/2014/main" id="{1F0C2DFA-1882-41E0-B3F4-DFA8604C0FA9}"/>
              </a:ext>
            </a:extLst>
          </p:cNvPr>
          <p:cNvSpPr/>
          <p:nvPr/>
        </p:nvSpPr>
        <p:spPr>
          <a:xfrm rot="5400000">
            <a:off x="6926712" y="4814900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8" name="Прямоугольник 147">
            <a:extLst>
              <a:ext uri="{FF2B5EF4-FFF2-40B4-BE49-F238E27FC236}">
                <a16:creationId xmlns:a16="http://schemas.microsoft.com/office/drawing/2014/main" id="{E911415D-91B0-48A2-AD9E-EACE0BC6A4DB}"/>
              </a:ext>
            </a:extLst>
          </p:cNvPr>
          <p:cNvSpPr/>
          <p:nvPr/>
        </p:nvSpPr>
        <p:spPr>
          <a:xfrm rot="5400000">
            <a:off x="6926712" y="4445439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2339407-DC7B-4388-B130-504AB057D51B}"/>
              </a:ext>
            </a:extLst>
          </p:cNvPr>
          <p:cNvCxnSpPr>
            <a:cxnSpLocks/>
          </p:cNvCxnSpPr>
          <p:nvPr/>
        </p:nvCxnSpPr>
        <p:spPr>
          <a:xfrm>
            <a:off x="6844171" y="4553279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Прямая соединительная линия 150">
            <a:extLst>
              <a:ext uri="{FF2B5EF4-FFF2-40B4-BE49-F238E27FC236}">
                <a16:creationId xmlns:a16="http://schemas.microsoft.com/office/drawing/2014/main" id="{2A5573BF-CA59-4175-BFA0-BA2EEC63E56B}"/>
              </a:ext>
            </a:extLst>
          </p:cNvPr>
          <p:cNvCxnSpPr>
            <a:cxnSpLocks/>
          </p:cNvCxnSpPr>
          <p:nvPr/>
        </p:nvCxnSpPr>
        <p:spPr>
          <a:xfrm>
            <a:off x="6842661" y="4684822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>
            <a:extLst>
              <a:ext uri="{FF2B5EF4-FFF2-40B4-BE49-F238E27FC236}">
                <a16:creationId xmlns:a16="http://schemas.microsoft.com/office/drawing/2014/main" id="{B5E067CF-D8B9-461F-8AEB-603AC7813226}"/>
              </a:ext>
            </a:extLst>
          </p:cNvPr>
          <p:cNvCxnSpPr>
            <a:cxnSpLocks/>
          </p:cNvCxnSpPr>
          <p:nvPr/>
        </p:nvCxnSpPr>
        <p:spPr>
          <a:xfrm>
            <a:off x="6843625" y="4763592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id="{7DCDA9C3-9EA7-4A36-BD8B-7AE9FD4A31AD}"/>
              </a:ext>
            </a:extLst>
          </p:cNvPr>
          <p:cNvCxnSpPr>
            <a:cxnSpLocks/>
          </p:cNvCxnSpPr>
          <p:nvPr/>
        </p:nvCxnSpPr>
        <p:spPr>
          <a:xfrm>
            <a:off x="6842661" y="4841492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Прямоугольник 170">
            <a:extLst>
              <a:ext uri="{FF2B5EF4-FFF2-40B4-BE49-F238E27FC236}">
                <a16:creationId xmlns:a16="http://schemas.microsoft.com/office/drawing/2014/main" id="{C98C49E1-E28B-4610-9081-7F8D5C836E43}"/>
              </a:ext>
            </a:extLst>
          </p:cNvPr>
          <p:cNvSpPr/>
          <p:nvPr/>
        </p:nvSpPr>
        <p:spPr>
          <a:xfrm>
            <a:off x="8447760" y="4516495"/>
            <a:ext cx="204104" cy="480869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4" name="Прямая соединительная линия 153">
            <a:extLst>
              <a:ext uri="{FF2B5EF4-FFF2-40B4-BE49-F238E27FC236}">
                <a16:creationId xmlns:a16="http://schemas.microsoft.com/office/drawing/2014/main" id="{A9C04D1B-2595-478A-BE0C-D3C9C7F18E41}"/>
              </a:ext>
            </a:extLst>
          </p:cNvPr>
          <p:cNvCxnSpPr>
            <a:cxnSpLocks/>
          </p:cNvCxnSpPr>
          <p:nvPr/>
        </p:nvCxnSpPr>
        <p:spPr>
          <a:xfrm>
            <a:off x="6842661" y="4922819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Прямоугольник 154">
            <a:extLst>
              <a:ext uri="{FF2B5EF4-FFF2-40B4-BE49-F238E27FC236}">
                <a16:creationId xmlns:a16="http://schemas.microsoft.com/office/drawing/2014/main" id="{641D1FC8-B345-4AF2-92DF-6CF252896094}"/>
              </a:ext>
            </a:extLst>
          </p:cNvPr>
          <p:cNvSpPr/>
          <p:nvPr/>
        </p:nvSpPr>
        <p:spPr>
          <a:xfrm rot="5400000">
            <a:off x="8531814" y="4569358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6" name="Прямоугольник 155">
            <a:extLst>
              <a:ext uri="{FF2B5EF4-FFF2-40B4-BE49-F238E27FC236}">
                <a16:creationId xmlns:a16="http://schemas.microsoft.com/office/drawing/2014/main" id="{2C9B6ED5-A348-4DDF-9372-43F7D3EE08C7}"/>
              </a:ext>
            </a:extLst>
          </p:cNvPr>
          <p:cNvSpPr/>
          <p:nvPr/>
        </p:nvSpPr>
        <p:spPr>
          <a:xfrm rot="5400000">
            <a:off x="8531812" y="4437815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0" name="Прямоугольник 169">
            <a:extLst>
              <a:ext uri="{FF2B5EF4-FFF2-40B4-BE49-F238E27FC236}">
                <a16:creationId xmlns:a16="http://schemas.microsoft.com/office/drawing/2014/main" id="{07832B54-D833-46DB-8DA0-D396B39C3BF2}"/>
              </a:ext>
            </a:extLst>
          </p:cNvPr>
          <p:cNvSpPr/>
          <p:nvPr/>
        </p:nvSpPr>
        <p:spPr>
          <a:xfrm>
            <a:off x="8675812" y="4512952"/>
            <a:ext cx="260247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7" name="Прямоугольник 156">
            <a:extLst>
              <a:ext uri="{FF2B5EF4-FFF2-40B4-BE49-F238E27FC236}">
                <a16:creationId xmlns:a16="http://schemas.microsoft.com/office/drawing/2014/main" id="{CAF057F7-B639-4374-A95E-C12E34D8754D}"/>
              </a:ext>
            </a:extLst>
          </p:cNvPr>
          <p:cNvSpPr/>
          <p:nvPr/>
        </p:nvSpPr>
        <p:spPr>
          <a:xfrm rot="5400000">
            <a:off x="8531814" y="4647693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2" name="Прямая соединительная линия 141">
            <a:extLst>
              <a:ext uri="{FF2B5EF4-FFF2-40B4-BE49-F238E27FC236}">
                <a16:creationId xmlns:a16="http://schemas.microsoft.com/office/drawing/2014/main" id="{62F4A87A-FB15-4C7C-BA48-FEFB8EF01D1F}"/>
              </a:ext>
            </a:extLst>
          </p:cNvPr>
          <p:cNvCxnSpPr>
            <a:cxnSpLocks/>
          </p:cNvCxnSpPr>
          <p:nvPr/>
        </p:nvCxnSpPr>
        <p:spPr>
          <a:xfrm>
            <a:off x="8909502" y="4933437"/>
            <a:ext cx="103888" cy="191266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>
            <a:extLst>
              <a:ext uri="{FF2B5EF4-FFF2-40B4-BE49-F238E27FC236}">
                <a16:creationId xmlns:a16="http://schemas.microsoft.com/office/drawing/2014/main" id="{1E880273-56FB-4A4C-B008-BC9750D7A61F}"/>
              </a:ext>
            </a:extLst>
          </p:cNvPr>
          <p:cNvCxnSpPr>
            <a:cxnSpLocks/>
            <a:stCxn id="160" idx="0"/>
          </p:cNvCxnSpPr>
          <p:nvPr/>
        </p:nvCxnSpPr>
        <p:spPr>
          <a:xfrm flipV="1">
            <a:off x="8903866" y="4583511"/>
            <a:ext cx="108511" cy="112007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>
            <a:extLst>
              <a:ext uri="{FF2B5EF4-FFF2-40B4-BE49-F238E27FC236}">
                <a16:creationId xmlns:a16="http://schemas.microsoft.com/office/drawing/2014/main" id="{21301A6E-E2F7-4C42-911D-D910349FC91A}"/>
              </a:ext>
            </a:extLst>
          </p:cNvPr>
          <p:cNvCxnSpPr>
            <a:cxnSpLocks/>
            <a:stCxn id="164" idx="0"/>
          </p:cNvCxnSpPr>
          <p:nvPr/>
        </p:nvCxnSpPr>
        <p:spPr>
          <a:xfrm flipV="1">
            <a:off x="8903864" y="4423683"/>
            <a:ext cx="118198" cy="140292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Прямоугольник 157">
            <a:extLst>
              <a:ext uri="{FF2B5EF4-FFF2-40B4-BE49-F238E27FC236}">
                <a16:creationId xmlns:a16="http://schemas.microsoft.com/office/drawing/2014/main" id="{CC784692-6F9A-4B0E-B2C5-5D5557C7ED7A}"/>
              </a:ext>
            </a:extLst>
          </p:cNvPr>
          <p:cNvSpPr/>
          <p:nvPr/>
        </p:nvSpPr>
        <p:spPr>
          <a:xfrm rot="5400000">
            <a:off x="8531813" y="4726028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4" name="Прямая соединительная линия 133">
            <a:extLst>
              <a:ext uri="{FF2B5EF4-FFF2-40B4-BE49-F238E27FC236}">
                <a16:creationId xmlns:a16="http://schemas.microsoft.com/office/drawing/2014/main" id="{7403ED9A-ABA4-4A2E-8974-83CFF6C5090B}"/>
              </a:ext>
            </a:extLst>
          </p:cNvPr>
          <p:cNvCxnSpPr>
            <a:cxnSpLocks/>
            <a:stCxn id="162" idx="0"/>
          </p:cNvCxnSpPr>
          <p:nvPr/>
        </p:nvCxnSpPr>
        <p:spPr>
          <a:xfrm>
            <a:off x="8903865" y="4852188"/>
            <a:ext cx="115111" cy="88552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9" name="Прямоугольник 158">
            <a:extLst>
              <a:ext uri="{FF2B5EF4-FFF2-40B4-BE49-F238E27FC236}">
                <a16:creationId xmlns:a16="http://schemas.microsoft.com/office/drawing/2014/main" id="{703CAB0A-32AF-4340-BBCE-5A0470772149}"/>
              </a:ext>
            </a:extLst>
          </p:cNvPr>
          <p:cNvSpPr/>
          <p:nvPr/>
        </p:nvSpPr>
        <p:spPr>
          <a:xfrm rot="5400000">
            <a:off x="8531812" y="4807276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0" name="Прямоугольник 159">
            <a:extLst>
              <a:ext uri="{FF2B5EF4-FFF2-40B4-BE49-F238E27FC236}">
                <a16:creationId xmlns:a16="http://schemas.microsoft.com/office/drawing/2014/main" id="{CAE90789-C391-4AB7-9FB7-AEEBFED145E3}"/>
              </a:ext>
            </a:extLst>
          </p:cNvPr>
          <p:cNvSpPr/>
          <p:nvPr/>
        </p:nvSpPr>
        <p:spPr>
          <a:xfrm rot="5400000">
            <a:off x="8759866" y="4569518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E01EC4E9-722A-4130-8AB1-F1D1F5DDC609}"/>
              </a:ext>
            </a:extLst>
          </p:cNvPr>
          <p:cNvSpPr/>
          <p:nvPr/>
        </p:nvSpPr>
        <p:spPr>
          <a:xfrm rot="5400000">
            <a:off x="8759866" y="4647853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2" name="Прямоугольник 161">
            <a:extLst>
              <a:ext uri="{FF2B5EF4-FFF2-40B4-BE49-F238E27FC236}">
                <a16:creationId xmlns:a16="http://schemas.microsoft.com/office/drawing/2014/main" id="{E42CDDC9-0228-4FE8-A0A6-D0DA93E90246}"/>
              </a:ext>
            </a:extLst>
          </p:cNvPr>
          <p:cNvSpPr/>
          <p:nvPr/>
        </p:nvSpPr>
        <p:spPr>
          <a:xfrm rot="5400000">
            <a:off x="8759865" y="4726188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3" name="Прямоугольник 162">
            <a:extLst>
              <a:ext uri="{FF2B5EF4-FFF2-40B4-BE49-F238E27FC236}">
                <a16:creationId xmlns:a16="http://schemas.microsoft.com/office/drawing/2014/main" id="{1DE2CAEB-BD4F-49B8-A1F3-B9616E6F269B}"/>
              </a:ext>
            </a:extLst>
          </p:cNvPr>
          <p:cNvSpPr/>
          <p:nvPr/>
        </p:nvSpPr>
        <p:spPr>
          <a:xfrm rot="5400000">
            <a:off x="8759864" y="4807436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Прямоугольник 163">
            <a:extLst>
              <a:ext uri="{FF2B5EF4-FFF2-40B4-BE49-F238E27FC236}">
                <a16:creationId xmlns:a16="http://schemas.microsoft.com/office/drawing/2014/main" id="{115B0118-C763-4753-A885-CCF12A838436}"/>
              </a:ext>
            </a:extLst>
          </p:cNvPr>
          <p:cNvSpPr/>
          <p:nvPr/>
        </p:nvSpPr>
        <p:spPr>
          <a:xfrm rot="5400000">
            <a:off x="8759864" y="4437975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5" name="Прямая соединительная линия 164">
            <a:extLst>
              <a:ext uri="{FF2B5EF4-FFF2-40B4-BE49-F238E27FC236}">
                <a16:creationId xmlns:a16="http://schemas.microsoft.com/office/drawing/2014/main" id="{96C6037F-EF82-4D24-91BA-1CA1FDC39A02}"/>
              </a:ext>
            </a:extLst>
          </p:cNvPr>
          <p:cNvCxnSpPr>
            <a:cxnSpLocks/>
          </p:cNvCxnSpPr>
          <p:nvPr/>
        </p:nvCxnSpPr>
        <p:spPr>
          <a:xfrm>
            <a:off x="8677323" y="4545815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Прямая соединительная линия 165">
            <a:extLst>
              <a:ext uri="{FF2B5EF4-FFF2-40B4-BE49-F238E27FC236}">
                <a16:creationId xmlns:a16="http://schemas.microsoft.com/office/drawing/2014/main" id="{C86016F0-C3CB-4491-BC2E-EE4EACBCC966}"/>
              </a:ext>
            </a:extLst>
          </p:cNvPr>
          <p:cNvCxnSpPr>
            <a:cxnSpLocks/>
          </p:cNvCxnSpPr>
          <p:nvPr/>
        </p:nvCxnSpPr>
        <p:spPr>
          <a:xfrm>
            <a:off x="8675813" y="4677358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>
            <a:extLst>
              <a:ext uri="{FF2B5EF4-FFF2-40B4-BE49-F238E27FC236}">
                <a16:creationId xmlns:a16="http://schemas.microsoft.com/office/drawing/2014/main" id="{8CD89281-28A5-4749-8B26-D282F5AC04C5}"/>
              </a:ext>
            </a:extLst>
          </p:cNvPr>
          <p:cNvCxnSpPr>
            <a:cxnSpLocks/>
            <a:stCxn id="161" idx="0"/>
          </p:cNvCxnSpPr>
          <p:nvPr/>
        </p:nvCxnSpPr>
        <p:spPr>
          <a:xfrm flipV="1">
            <a:off x="8903866" y="4765786"/>
            <a:ext cx="112668" cy="8067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Прямая соединительная линия 166">
            <a:extLst>
              <a:ext uri="{FF2B5EF4-FFF2-40B4-BE49-F238E27FC236}">
                <a16:creationId xmlns:a16="http://schemas.microsoft.com/office/drawing/2014/main" id="{D8D5A947-D4E1-4F2E-B7B6-FA17A1DCFDA4}"/>
              </a:ext>
            </a:extLst>
          </p:cNvPr>
          <p:cNvCxnSpPr>
            <a:cxnSpLocks/>
          </p:cNvCxnSpPr>
          <p:nvPr/>
        </p:nvCxnSpPr>
        <p:spPr>
          <a:xfrm>
            <a:off x="8676777" y="4756128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624AD2AB-0FDF-4F2A-9DD2-94E2973F8DD3}"/>
              </a:ext>
            </a:extLst>
          </p:cNvPr>
          <p:cNvCxnSpPr>
            <a:cxnSpLocks/>
          </p:cNvCxnSpPr>
          <p:nvPr/>
        </p:nvCxnSpPr>
        <p:spPr>
          <a:xfrm>
            <a:off x="8675813" y="4834028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Прямая соединительная линия 168">
            <a:extLst>
              <a:ext uri="{FF2B5EF4-FFF2-40B4-BE49-F238E27FC236}">
                <a16:creationId xmlns:a16="http://schemas.microsoft.com/office/drawing/2014/main" id="{040EFEF1-BA43-4129-86AA-B949B1FAC21E}"/>
              </a:ext>
            </a:extLst>
          </p:cNvPr>
          <p:cNvCxnSpPr>
            <a:cxnSpLocks/>
          </p:cNvCxnSpPr>
          <p:nvPr/>
        </p:nvCxnSpPr>
        <p:spPr>
          <a:xfrm>
            <a:off x="8675813" y="4915355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Прямоугольник 172">
            <a:extLst>
              <a:ext uri="{FF2B5EF4-FFF2-40B4-BE49-F238E27FC236}">
                <a16:creationId xmlns:a16="http://schemas.microsoft.com/office/drawing/2014/main" id="{75F1C155-5C15-427A-8941-D3E4B7DF7769}"/>
              </a:ext>
            </a:extLst>
          </p:cNvPr>
          <p:cNvSpPr/>
          <p:nvPr/>
        </p:nvSpPr>
        <p:spPr>
          <a:xfrm rot="5400000">
            <a:off x="7161972" y="4576390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" name="Прямоугольник 173">
            <a:extLst>
              <a:ext uri="{FF2B5EF4-FFF2-40B4-BE49-F238E27FC236}">
                <a16:creationId xmlns:a16="http://schemas.microsoft.com/office/drawing/2014/main" id="{070846B1-01DD-46E8-8C6F-F80F0B05DC78}"/>
              </a:ext>
            </a:extLst>
          </p:cNvPr>
          <p:cNvSpPr/>
          <p:nvPr/>
        </p:nvSpPr>
        <p:spPr>
          <a:xfrm rot="5400000">
            <a:off x="7161972" y="4654725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D480B834-9BB4-475C-B188-49ED0FFA4EA6}"/>
              </a:ext>
            </a:extLst>
          </p:cNvPr>
          <p:cNvSpPr/>
          <p:nvPr/>
        </p:nvSpPr>
        <p:spPr>
          <a:xfrm rot="5400000">
            <a:off x="7161971" y="4733060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6" name="Прямоугольник 175">
            <a:extLst>
              <a:ext uri="{FF2B5EF4-FFF2-40B4-BE49-F238E27FC236}">
                <a16:creationId xmlns:a16="http://schemas.microsoft.com/office/drawing/2014/main" id="{3078D499-FB07-4B3A-9E0A-635D206B8F60}"/>
              </a:ext>
            </a:extLst>
          </p:cNvPr>
          <p:cNvSpPr/>
          <p:nvPr/>
        </p:nvSpPr>
        <p:spPr>
          <a:xfrm rot="5400000">
            <a:off x="7161970" y="4814308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7" name="Прямоугольник 176">
            <a:extLst>
              <a:ext uri="{FF2B5EF4-FFF2-40B4-BE49-F238E27FC236}">
                <a16:creationId xmlns:a16="http://schemas.microsoft.com/office/drawing/2014/main" id="{0A223C2D-F1E0-4FA1-8A1E-CB3BD4CFB921}"/>
              </a:ext>
            </a:extLst>
          </p:cNvPr>
          <p:cNvSpPr/>
          <p:nvPr/>
        </p:nvSpPr>
        <p:spPr>
          <a:xfrm rot="5400000">
            <a:off x="7161970" y="4444847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1" name="Прямая соединительная линия 180">
            <a:extLst>
              <a:ext uri="{FF2B5EF4-FFF2-40B4-BE49-F238E27FC236}">
                <a16:creationId xmlns:a16="http://schemas.microsoft.com/office/drawing/2014/main" id="{39921E51-E0CA-4D33-908C-E6756A574E97}"/>
              </a:ext>
            </a:extLst>
          </p:cNvPr>
          <p:cNvCxnSpPr>
            <a:cxnSpLocks/>
          </p:cNvCxnSpPr>
          <p:nvPr/>
        </p:nvCxnSpPr>
        <p:spPr>
          <a:xfrm>
            <a:off x="7079991" y="4552481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Прямая соединительная линия 181">
            <a:extLst>
              <a:ext uri="{FF2B5EF4-FFF2-40B4-BE49-F238E27FC236}">
                <a16:creationId xmlns:a16="http://schemas.microsoft.com/office/drawing/2014/main" id="{8B8ADAE7-7A0F-49DE-9033-8CC6973286CB}"/>
              </a:ext>
            </a:extLst>
          </p:cNvPr>
          <p:cNvCxnSpPr>
            <a:cxnSpLocks/>
          </p:cNvCxnSpPr>
          <p:nvPr/>
        </p:nvCxnSpPr>
        <p:spPr>
          <a:xfrm>
            <a:off x="7078481" y="4684024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Прямая соединительная линия 182">
            <a:extLst>
              <a:ext uri="{FF2B5EF4-FFF2-40B4-BE49-F238E27FC236}">
                <a16:creationId xmlns:a16="http://schemas.microsoft.com/office/drawing/2014/main" id="{DF72CD79-299D-45BD-A07B-6EF7538C8D3C}"/>
              </a:ext>
            </a:extLst>
          </p:cNvPr>
          <p:cNvCxnSpPr>
            <a:cxnSpLocks/>
          </p:cNvCxnSpPr>
          <p:nvPr/>
        </p:nvCxnSpPr>
        <p:spPr>
          <a:xfrm>
            <a:off x="7079445" y="4762794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Прямая соединительная линия 183">
            <a:extLst>
              <a:ext uri="{FF2B5EF4-FFF2-40B4-BE49-F238E27FC236}">
                <a16:creationId xmlns:a16="http://schemas.microsoft.com/office/drawing/2014/main" id="{891B26AB-F2DE-43C5-A0A6-142DE784B6BE}"/>
              </a:ext>
            </a:extLst>
          </p:cNvPr>
          <p:cNvCxnSpPr>
            <a:cxnSpLocks/>
          </p:cNvCxnSpPr>
          <p:nvPr/>
        </p:nvCxnSpPr>
        <p:spPr>
          <a:xfrm>
            <a:off x="7078481" y="4840694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Прямая соединительная линия 184">
            <a:extLst>
              <a:ext uri="{FF2B5EF4-FFF2-40B4-BE49-F238E27FC236}">
                <a16:creationId xmlns:a16="http://schemas.microsoft.com/office/drawing/2014/main" id="{7F07993E-044B-4EBF-89D7-3C955BC8E3AC}"/>
              </a:ext>
            </a:extLst>
          </p:cNvPr>
          <p:cNvCxnSpPr>
            <a:cxnSpLocks/>
          </p:cNvCxnSpPr>
          <p:nvPr/>
        </p:nvCxnSpPr>
        <p:spPr>
          <a:xfrm>
            <a:off x="7078481" y="4922021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Прямоугольник 185">
            <a:extLst>
              <a:ext uri="{FF2B5EF4-FFF2-40B4-BE49-F238E27FC236}">
                <a16:creationId xmlns:a16="http://schemas.microsoft.com/office/drawing/2014/main" id="{F24457B5-919F-4621-870C-97BA1EF1D30B}"/>
              </a:ext>
            </a:extLst>
          </p:cNvPr>
          <p:cNvSpPr/>
          <p:nvPr/>
        </p:nvSpPr>
        <p:spPr>
          <a:xfrm>
            <a:off x="8201836" y="4512577"/>
            <a:ext cx="220465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7" name="Прямоугольник 186">
            <a:extLst>
              <a:ext uri="{FF2B5EF4-FFF2-40B4-BE49-F238E27FC236}">
                <a16:creationId xmlns:a16="http://schemas.microsoft.com/office/drawing/2014/main" id="{13051059-A4A4-4B9F-944F-E91CFCC7C14C}"/>
              </a:ext>
            </a:extLst>
          </p:cNvPr>
          <p:cNvSpPr/>
          <p:nvPr/>
        </p:nvSpPr>
        <p:spPr>
          <a:xfrm rot="5400000">
            <a:off x="8303006" y="4569358"/>
            <a:ext cx="36000" cy="252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id="{FB02553D-D890-40BE-821A-8C583E3184A6}"/>
              </a:ext>
            </a:extLst>
          </p:cNvPr>
          <p:cNvSpPr/>
          <p:nvPr/>
        </p:nvSpPr>
        <p:spPr>
          <a:xfrm rot="5400000">
            <a:off x="8303006" y="4647693"/>
            <a:ext cx="36000" cy="252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9" name="Прямоугольник 188">
            <a:extLst>
              <a:ext uri="{FF2B5EF4-FFF2-40B4-BE49-F238E27FC236}">
                <a16:creationId xmlns:a16="http://schemas.microsoft.com/office/drawing/2014/main" id="{0A59768E-C719-4D9E-9E3E-7264F366FE6F}"/>
              </a:ext>
            </a:extLst>
          </p:cNvPr>
          <p:cNvSpPr/>
          <p:nvPr/>
        </p:nvSpPr>
        <p:spPr>
          <a:xfrm rot="5400000">
            <a:off x="8303005" y="4726028"/>
            <a:ext cx="36000" cy="252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172388B8-A86F-4ABF-A76F-A067D3897285}"/>
              </a:ext>
            </a:extLst>
          </p:cNvPr>
          <p:cNvSpPr/>
          <p:nvPr/>
        </p:nvSpPr>
        <p:spPr>
          <a:xfrm rot="5400000">
            <a:off x="8303004" y="4807276"/>
            <a:ext cx="36000" cy="25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1" name="Прямоугольник 190">
            <a:extLst>
              <a:ext uri="{FF2B5EF4-FFF2-40B4-BE49-F238E27FC236}">
                <a16:creationId xmlns:a16="http://schemas.microsoft.com/office/drawing/2014/main" id="{8AD96FF0-FFA6-4CBA-805D-FAFAD4E1A7A5}"/>
              </a:ext>
            </a:extLst>
          </p:cNvPr>
          <p:cNvSpPr/>
          <p:nvPr/>
        </p:nvSpPr>
        <p:spPr>
          <a:xfrm rot="5400000">
            <a:off x="8303004" y="4437815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2" name="Прямая соединительная линия 191">
            <a:extLst>
              <a:ext uri="{FF2B5EF4-FFF2-40B4-BE49-F238E27FC236}">
                <a16:creationId xmlns:a16="http://schemas.microsoft.com/office/drawing/2014/main" id="{7E02F389-F39C-49A4-AF22-4AFC49916FB7}"/>
              </a:ext>
            </a:extLst>
          </p:cNvPr>
          <p:cNvCxnSpPr>
            <a:cxnSpLocks/>
          </p:cNvCxnSpPr>
          <p:nvPr/>
        </p:nvCxnSpPr>
        <p:spPr>
          <a:xfrm>
            <a:off x="8425322" y="4545736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Прямая соединительная линия 192">
            <a:extLst>
              <a:ext uri="{FF2B5EF4-FFF2-40B4-BE49-F238E27FC236}">
                <a16:creationId xmlns:a16="http://schemas.microsoft.com/office/drawing/2014/main" id="{5D07723A-8E52-4990-9E3E-2A7B0FF36AA6}"/>
              </a:ext>
            </a:extLst>
          </p:cNvPr>
          <p:cNvCxnSpPr>
            <a:cxnSpLocks/>
          </p:cNvCxnSpPr>
          <p:nvPr/>
        </p:nvCxnSpPr>
        <p:spPr>
          <a:xfrm>
            <a:off x="8423812" y="4677279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Прямая соединительная линия 193">
            <a:extLst>
              <a:ext uri="{FF2B5EF4-FFF2-40B4-BE49-F238E27FC236}">
                <a16:creationId xmlns:a16="http://schemas.microsoft.com/office/drawing/2014/main" id="{ACAF792E-1A0F-4CF6-BE04-5577E035055C}"/>
              </a:ext>
            </a:extLst>
          </p:cNvPr>
          <p:cNvCxnSpPr>
            <a:cxnSpLocks/>
          </p:cNvCxnSpPr>
          <p:nvPr/>
        </p:nvCxnSpPr>
        <p:spPr>
          <a:xfrm>
            <a:off x="8424776" y="4756049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Прямая соединительная линия 194">
            <a:extLst>
              <a:ext uri="{FF2B5EF4-FFF2-40B4-BE49-F238E27FC236}">
                <a16:creationId xmlns:a16="http://schemas.microsoft.com/office/drawing/2014/main" id="{BD852700-C720-4D37-8575-877B63C00904}"/>
              </a:ext>
            </a:extLst>
          </p:cNvPr>
          <p:cNvCxnSpPr>
            <a:cxnSpLocks/>
          </p:cNvCxnSpPr>
          <p:nvPr/>
        </p:nvCxnSpPr>
        <p:spPr>
          <a:xfrm>
            <a:off x="8423812" y="4833949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Прямая соединительная линия 195">
            <a:extLst>
              <a:ext uri="{FF2B5EF4-FFF2-40B4-BE49-F238E27FC236}">
                <a16:creationId xmlns:a16="http://schemas.microsoft.com/office/drawing/2014/main" id="{A530D151-B3F4-4614-B4ED-3B2F51CD2BAD}"/>
              </a:ext>
            </a:extLst>
          </p:cNvPr>
          <p:cNvCxnSpPr>
            <a:cxnSpLocks/>
          </p:cNvCxnSpPr>
          <p:nvPr/>
        </p:nvCxnSpPr>
        <p:spPr>
          <a:xfrm>
            <a:off x="8423812" y="4915276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: фигура 55">
            <a:extLst>
              <a:ext uri="{FF2B5EF4-FFF2-40B4-BE49-F238E27FC236}">
                <a16:creationId xmlns:a16="http://schemas.microsoft.com/office/drawing/2014/main" id="{92DCB9C2-0111-47E6-A827-7D5946E2C986}"/>
              </a:ext>
            </a:extLst>
          </p:cNvPr>
          <p:cNvSpPr/>
          <p:nvPr/>
        </p:nvSpPr>
        <p:spPr>
          <a:xfrm>
            <a:off x="7418640" y="4044328"/>
            <a:ext cx="493939" cy="1450522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олилиния: фигура 196">
            <a:extLst>
              <a:ext uri="{FF2B5EF4-FFF2-40B4-BE49-F238E27FC236}">
                <a16:creationId xmlns:a16="http://schemas.microsoft.com/office/drawing/2014/main" id="{50FBAB3A-34AA-478D-AE03-FF7DDBDE936A}"/>
              </a:ext>
            </a:extLst>
          </p:cNvPr>
          <p:cNvSpPr/>
          <p:nvPr/>
        </p:nvSpPr>
        <p:spPr>
          <a:xfrm>
            <a:off x="7454975" y="4044328"/>
            <a:ext cx="493939" cy="1450522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8220A46A-9BFF-40A3-A936-2091EC2E2800}"/>
              </a:ext>
            </a:extLst>
          </p:cNvPr>
          <p:cNvSpPr txBox="1"/>
          <p:nvPr/>
        </p:nvSpPr>
        <p:spPr>
          <a:xfrm>
            <a:off x="919207" y="3468911"/>
            <a:ext cx="23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Электронный блок 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434B148E-101F-49CA-B142-4B7D231102B5}"/>
              </a:ext>
            </a:extLst>
          </p:cNvPr>
          <p:cNvSpPr txBox="1"/>
          <p:nvPr/>
        </p:nvSpPr>
        <p:spPr>
          <a:xfrm>
            <a:off x="914977" y="5832812"/>
            <a:ext cx="238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Электронный блок 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F4163E12-79AB-4FCE-A7B3-CBAEC4A18A82}"/>
              </a:ext>
            </a:extLst>
          </p:cNvPr>
          <p:cNvSpPr txBox="1"/>
          <p:nvPr/>
        </p:nvSpPr>
        <p:spPr>
          <a:xfrm>
            <a:off x="6549563" y="3736551"/>
            <a:ext cx="23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Электронный блок 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A80CF88-9139-4257-A3E0-88185A5E8A43}"/>
              </a:ext>
            </a:extLst>
          </p:cNvPr>
          <p:cNvSpPr txBox="1"/>
          <p:nvPr/>
        </p:nvSpPr>
        <p:spPr>
          <a:xfrm>
            <a:off x="6549563" y="5502906"/>
            <a:ext cx="238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Электронный блок 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3" name="Полилиния: фигура 202">
            <a:extLst>
              <a:ext uri="{FF2B5EF4-FFF2-40B4-BE49-F238E27FC236}">
                <a16:creationId xmlns:a16="http://schemas.microsoft.com/office/drawing/2014/main" id="{CEA5CD67-5E38-4912-AE74-394F6518F743}"/>
              </a:ext>
            </a:extLst>
          </p:cNvPr>
          <p:cNvSpPr/>
          <p:nvPr/>
        </p:nvSpPr>
        <p:spPr>
          <a:xfrm>
            <a:off x="4557391" y="4052384"/>
            <a:ext cx="493939" cy="1450522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" name="Полилиния: фигура 203">
            <a:extLst>
              <a:ext uri="{FF2B5EF4-FFF2-40B4-BE49-F238E27FC236}">
                <a16:creationId xmlns:a16="http://schemas.microsoft.com/office/drawing/2014/main" id="{F4E4BB02-A985-401B-9E10-43D611F3AB13}"/>
              </a:ext>
            </a:extLst>
          </p:cNvPr>
          <p:cNvSpPr/>
          <p:nvPr/>
        </p:nvSpPr>
        <p:spPr>
          <a:xfrm>
            <a:off x="4609717" y="4055045"/>
            <a:ext cx="493939" cy="1450522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" name="Полилиния: фигура 204">
            <a:extLst>
              <a:ext uri="{FF2B5EF4-FFF2-40B4-BE49-F238E27FC236}">
                <a16:creationId xmlns:a16="http://schemas.microsoft.com/office/drawing/2014/main" id="{BF856EF3-92B3-4923-9D5E-778D6A0C096A}"/>
              </a:ext>
            </a:extLst>
          </p:cNvPr>
          <p:cNvSpPr/>
          <p:nvPr/>
        </p:nvSpPr>
        <p:spPr>
          <a:xfrm>
            <a:off x="2070560" y="3784743"/>
            <a:ext cx="171766" cy="2037329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Полилиния: фигура 205">
            <a:extLst>
              <a:ext uri="{FF2B5EF4-FFF2-40B4-BE49-F238E27FC236}">
                <a16:creationId xmlns:a16="http://schemas.microsoft.com/office/drawing/2014/main" id="{5C1C25B4-7E09-46C7-8BF5-51B30D84F134}"/>
              </a:ext>
            </a:extLst>
          </p:cNvPr>
          <p:cNvSpPr/>
          <p:nvPr/>
        </p:nvSpPr>
        <p:spPr>
          <a:xfrm>
            <a:off x="2103751" y="3792798"/>
            <a:ext cx="161558" cy="2037329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Полилиния: фигура 206">
            <a:extLst>
              <a:ext uri="{FF2B5EF4-FFF2-40B4-BE49-F238E27FC236}">
                <a16:creationId xmlns:a16="http://schemas.microsoft.com/office/drawing/2014/main" id="{062023B7-C355-49A3-8C45-AADEAC754F69}"/>
              </a:ext>
            </a:extLst>
          </p:cNvPr>
          <p:cNvSpPr/>
          <p:nvPr/>
        </p:nvSpPr>
        <p:spPr>
          <a:xfrm rot="5400000">
            <a:off x="2074402" y="3577729"/>
            <a:ext cx="78416" cy="2357850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8" name="Полилиния: фигура 207">
            <a:extLst>
              <a:ext uri="{FF2B5EF4-FFF2-40B4-BE49-F238E27FC236}">
                <a16:creationId xmlns:a16="http://schemas.microsoft.com/office/drawing/2014/main" id="{1DAA7901-66AD-464E-BFF0-3151F142872D}"/>
              </a:ext>
            </a:extLst>
          </p:cNvPr>
          <p:cNvSpPr/>
          <p:nvPr/>
        </p:nvSpPr>
        <p:spPr>
          <a:xfrm rot="5400000">
            <a:off x="2075156" y="3542243"/>
            <a:ext cx="78415" cy="2357850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8F02E5C-EE2B-4F72-A8F6-07DAF4D8A5B2}"/>
              </a:ext>
            </a:extLst>
          </p:cNvPr>
          <p:cNvSpPr txBox="1"/>
          <p:nvPr/>
        </p:nvSpPr>
        <p:spPr>
          <a:xfrm>
            <a:off x="3725405" y="3438037"/>
            <a:ext cx="8041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Совмещение проекций фотоприёмников при помощи зеркал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1" name="Прямоугольник 280">
            <a:extLst>
              <a:ext uri="{FF2B5EF4-FFF2-40B4-BE49-F238E27FC236}">
                <a16:creationId xmlns:a16="http://schemas.microsoft.com/office/drawing/2014/main" id="{4669A59D-9C06-4A44-BE1E-4826C238C670}"/>
              </a:ext>
            </a:extLst>
          </p:cNvPr>
          <p:cNvSpPr/>
          <p:nvPr/>
        </p:nvSpPr>
        <p:spPr>
          <a:xfrm>
            <a:off x="10129876" y="4513938"/>
            <a:ext cx="220465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2" name="Прямоугольник 281">
            <a:extLst>
              <a:ext uri="{FF2B5EF4-FFF2-40B4-BE49-F238E27FC236}">
                <a16:creationId xmlns:a16="http://schemas.microsoft.com/office/drawing/2014/main" id="{9C16D656-373C-4C33-B33F-842FE80C2D7E}"/>
              </a:ext>
            </a:extLst>
          </p:cNvPr>
          <p:cNvSpPr/>
          <p:nvPr/>
        </p:nvSpPr>
        <p:spPr>
          <a:xfrm>
            <a:off x="10361408" y="4512952"/>
            <a:ext cx="208520" cy="484414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3" name="Прямоугольник 282">
            <a:extLst>
              <a:ext uri="{FF2B5EF4-FFF2-40B4-BE49-F238E27FC236}">
                <a16:creationId xmlns:a16="http://schemas.microsoft.com/office/drawing/2014/main" id="{EE90B975-BAE6-45C0-A520-D239A62A7B52}"/>
              </a:ext>
            </a:extLst>
          </p:cNvPr>
          <p:cNvSpPr/>
          <p:nvPr/>
        </p:nvSpPr>
        <p:spPr>
          <a:xfrm>
            <a:off x="10584744" y="4514379"/>
            <a:ext cx="220465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4" name="Прямоугольник 283">
            <a:extLst>
              <a:ext uri="{FF2B5EF4-FFF2-40B4-BE49-F238E27FC236}">
                <a16:creationId xmlns:a16="http://schemas.microsoft.com/office/drawing/2014/main" id="{4027640E-E2DA-4334-8B97-A28F7BC207EF}"/>
              </a:ext>
            </a:extLst>
          </p:cNvPr>
          <p:cNvSpPr/>
          <p:nvPr/>
        </p:nvSpPr>
        <p:spPr>
          <a:xfrm>
            <a:off x="10813367" y="4518398"/>
            <a:ext cx="208520" cy="484414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5" name="Прямоугольник 284">
            <a:extLst>
              <a:ext uri="{FF2B5EF4-FFF2-40B4-BE49-F238E27FC236}">
                <a16:creationId xmlns:a16="http://schemas.microsoft.com/office/drawing/2014/main" id="{24125D97-304E-4074-85BF-9F5379584541}"/>
              </a:ext>
            </a:extLst>
          </p:cNvPr>
          <p:cNvSpPr/>
          <p:nvPr/>
        </p:nvSpPr>
        <p:spPr>
          <a:xfrm>
            <a:off x="9381328" y="4043518"/>
            <a:ext cx="2382867" cy="47338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" name="Прямоугольник 285">
            <a:extLst>
              <a:ext uri="{FF2B5EF4-FFF2-40B4-BE49-F238E27FC236}">
                <a16:creationId xmlns:a16="http://schemas.microsoft.com/office/drawing/2014/main" id="{6CD3C9A1-80D0-4DCE-ACD1-420B98DA3FEA}"/>
              </a:ext>
            </a:extLst>
          </p:cNvPr>
          <p:cNvSpPr/>
          <p:nvPr/>
        </p:nvSpPr>
        <p:spPr>
          <a:xfrm>
            <a:off x="9381508" y="4997365"/>
            <a:ext cx="2382867" cy="504228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7" name="Прямоугольник 286">
            <a:extLst>
              <a:ext uri="{FF2B5EF4-FFF2-40B4-BE49-F238E27FC236}">
                <a16:creationId xmlns:a16="http://schemas.microsoft.com/office/drawing/2014/main" id="{8C7204DD-30C6-4AE0-BC0C-5126295CCBB0}"/>
              </a:ext>
            </a:extLst>
          </p:cNvPr>
          <p:cNvSpPr/>
          <p:nvPr/>
        </p:nvSpPr>
        <p:spPr>
          <a:xfrm>
            <a:off x="9380547" y="4516497"/>
            <a:ext cx="269106" cy="484414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0" name="Прямоугольник 289">
            <a:extLst>
              <a:ext uri="{FF2B5EF4-FFF2-40B4-BE49-F238E27FC236}">
                <a16:creationId xmlns:a16="http://schemas.microsoft.com/office/drawing/2014/main" id="{56B86BB0-210E-424C-B545-CD08CFF742B6}"/>
              </a:ext>
            </a:extLst>
          </p:cNvPr>
          <p:cNvSpPr/>
          <p:nvPr/>
        </p:nvSpPr>
        <p:spPr>
          <a:xfrm>
            <a:off x="9666516" y="4516496"/>
            <a:ext cx="220465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1" name="Прямоугольник 290">
            <a:extLst>
              <a:ext uri="{FF2B5EF4-FFF2-40B4-BE49-F238E27FC236}">
                <a16:creationId xmlns:a16="http://schemas.microsoft.com/office/drawing/2014/main" id="{D476EE84-8FAE-4A1A-8CF0-34A703257BB5}"/>
              </a:ext>
            </a:extLst>
          </p:cNvPr>
          <p:cNvSpPr/>
          <p:nvPr/>
        </p:nvSpPr>
        <p:spPr>
          <a:xfrm rot="5400000">
            <a:off x="9526350" y="4655157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4" name="Прямоугольник 293">
            <a:extLst>
              <a:ext uri="{FF2B5EF4-FFF2-40B4-BE49-F238E27FC236}">
                <a16:creationId xmlns:a16="http://schemas.microsoft.com/office/drawing/2014/main" id="{F861BD91-7931-40EE-8AC0-EF1AC67FCBFD}"/>
              </a:ext>
            </a:extLst>
          </p:cNvPr>
          <p:cNvSpPr/>
          <p:nvPr/>
        </p:nvSpPr>
        <p:spPr>
          <a:xfrm>
            <a:off x="9905549" y="4516496"/>
            <a:ext cx="208520" cy="484414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6" name="Прямоугольник 295">
            <a:extLst>
              <a:ext uri="{FF2B5EF4-FFF2-40B4-BE49-F238E27FC236}">
                <a16:creationId xmlns:a16="http://schemas.microsoft.com/office/drawing/2014/main" id="{B9C8704B-1F91-4769-98D6-01D720485033}"/>
              </a:ext>
            </a:extLst>
          </p:cNvPr>
          <p:cNvSpPr/>
          <p:nvPr/>
        </p:nvSpPr>
        <p:spPr>
          <a:xfrm rot="5400000">
            <a:off x="9754402" y="4655317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02" name="Прямая соединительная линия 301">
            <a:extLst>
              <a:ext uri="{FF2B5EF4-FFF2-40B4-BE49-F238E27FC236}">
                <a16:creationId xmlns:a16="http://schemas.microsoft.com/office/drawing/2014/main" id="{1CC03A63-F522-4242-A0B2-D3ED0A1433D6}"/>
              </a:ext>
            </a:extLst>
          </p:cNvPr>
          <p:cNvCxnSpPr>
            <a:cxnSpLocks/>
          </p:cNvCxnSpPr>
          <p:nvPr/>
        </p:nvCxnSpPr>
        <p:spPr>
          <a:xfrm>
            <a:off x="9671313" y="4763592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Прямоугольник 303">
            <a:extLst>
              <a:ext uri="{FF2B5EF4-FFF2-40B4-BE49-F238E27FC236}">
                <a16:creationId xmlns:a16="http://schemas.microsoft.com/office/drawing/2014/main" id="{C40FBE0A-18C5-4A46-9A7E-51ED6274B106}"/>
              </a:ext>
            </a:extLst>
          </p:cNvPr>
          <p:cNvSpPr/>
          <p:nvPr/>
        </p:nvSpPr>
        <p:spPr>
          <a:xfrm>
            <a:off x="11275448" y="4516495"/>
            <a:ext cx="204104" cy="480869"/>
          </a:xfrm>
          <a:prstGeom prst="rect">
            <a:avLst/>
          </a:prstGeom>
          <a:pattFill prst="pct90">
            <a:fgClr>
              <a:schemeClr val="accent3">
                <a:lumMod val="40000"/>
                <a:lumOff val="6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8" name="Прямоугольник 307">
            <a:extLst>
              <a:ext uri="{FF2B5EF4-FFF2-40B4-BE49-F238E27FC236}">
                <a16:creationId xmlns:a16="http://schemas.microsoft.com/office/drawing/2014/main" id="{DAD58925-88BB-465E-B8C4-71F486135BC2}"/>
              </a:ext>
            </a:extLst>
          </p:cNvPr>
          <p:cNvSpPr/>
          <p:nvPr/>
        </p:nvSpPr>
        <p:spPr>
          <a:xfrm>
            <a:off x="11503500" y="4512952"/>
            <a:ext cx="260247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" name="Прямоугольник 308">
            <a:extLst>
              <a:ext uri="{FF2B5EF4-FFF2-40B4-BE49-F238E27FC236}">
                <a16:creationId xmlns:a16="http://schemas.microsoft.com/office/drawing/2014/main" id="{FB2D59D3-3749-406F-B4CD-5BB6A1A9A217}"/>
              </a:ext>
            </a:extLst>
          </p:cNvPr>
          <p:cNvSpPr/>
          <p:nvPr/>
        </p:nvSpPr>
        <p:spPr>
          <a:xfrm rot="5400000">
            <a:off x="11359502" y="4647693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" name="Прямоугольник 316">
            <a:extLst>
              <a:ext uri="{FF2B5EF4-FFF2-40B4-BE49-F238E27FC236}">
                <a16:creationId xmlns:a16="http://schemas.microsoft.com/office/drawing/2014/main" id="{B3F9E7D8-C03E-48C2-900C-FF87D8B804B1}"/>
              </a:ext>
            </a:extLst>
          </p:cNvPr>
          <p:cNvSpPr/>
          <p:nvPr/>
        </p:nvSpPr>
        <p:spPr>
          <a:xfrm rot="5400000">
            <a:off x="11587554" y="4647853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23" name="Прямая соединительная линия 322">
            <a:extLst>
              <a:ext uri="{FF2B5EF4-FFF2-40B4-BE49-F238E27FC236}">
                <a16:creationId xmlns:a16="http://schemas.microsoft.com/office/drawing/2014/main" id="{5B7044AF-70E4-4A61-94FC-5DC45D0577D2}"/>
              </a:ext>
            </a:extLst>
          </p:cNvPr>
          <p:cNvCxnSpPr>
            <a:cxnSpLocks/>
            <a:stCxn id="317" idx="0"/>
          </p:cNvCxnSpPr>
          <p:nvPr/>
        </p:nvCxnSpPr>
        <p:spPr>
          <a:xfrm>
            <a:off x="11731554" y="4773853"/>
            <a:ext cx="84889" cy="3792"/>
          </a:xfrm>
          <a:prstGeom prst="line">
            <a:avLst/>
          </a:prstGeom>
          <a:ln w="9525">
            <a:solidFill>
              <a:schemeClr val="bg1">
                <a:alpha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Прямая соединительная линия 323">
            <a:extLst>
              <a:ext uri="{FF2B5EF4-FFF2-40B4-BE49-F238E27FC236}">
                <a16:creationId xmlns:a16="http://schemas.microsoft.com/office/drawing/2014/main" id="{38C6C5CD-CC43-4891-A24D-B423F66748D8}"/>
              </a:ext>
            </a:extLst>
          </p:cNvPr>
          <p:cNvCxnSpPr>
            <a:cxnSpLocks/>
          </p:cNvCxnSpPr>
          <p:nvPr/>
        </p:nvCxnSpPr>
        <p:spPr>
          <a:xfrm>
            <a:off x="11504465" y="4756128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Прямоугольник 327">
            <a:extLst>
              <a:ext uri="{FF2B5EF4-FFF2-40B4-BE49-F238E27FC236}">
                <a16:creationId xmlns:a16="http://schemas.microsoft.com/office/drawing/2014/main" id="{A5C14867-A8AA-4239-A8FA-E1A5388974F6}"/>
              </a:ext>
            </a:extLst>
          </p:cNvPr>
          <p:cNvSpPr/>
          <p:nvPr/>
        </p:nvSpPr>
        <p:spPr>
          <a:xfrm rot="5400000">
            <a:off x="9989660" y="4654725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4" name="Прямая соединительная линия 333">
            <a:extLst>
              <a:ext uri="{FF2B5EF4-FFF2-40B4-BE49-F238E27FC236}">
                <a16:creationId xmlns:a16="http://schemas.microsoft.com/office/drawing/2014/main" id="{21199D78-3AE8-461A-B05D-BEBCC4D04633}"/>
              </a:ext>
            </a:extLst>
          </p:cNvPr>
          <p:cNvCxnSpPr>
            <a:cxnSpLocks/>
          </p:cNvCxnSpPr>
          <p:nvPr/>
        </p:nvCxnSpPr>
        <p:spPr>
          <a:xfrm>
            <a:off x="9907133" y="4762794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Прямоугольник 336">
            <a:extLst>
              <a:ext uri="{FF2B5EF4-FFF2-40B4-BE49-F238E27FC236}">
                <a16:creationId xmlns:a16="http://schemas.microsoft.com/office/drawing/2014/main" id="{EF8CB697-53B4-4884-ADEE-CB076C43D3A5}"/>
              </a:ext>
            </a:extLst>
          </p:cNvPr>
          <p:cNvSpPr/>
          <p:nvPr/>
        </p:nvSpPr>
        <p:spPr>
          <a:xfrm>
            <a:off x="11029524" y="4512577"/>
            <a:ext cx="220465" cy="4844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9" name="Прямоугольник 338">
            <a:extLst>
              <a:ext uri="{FF2B5EF4-FFF2-40B4-BE49-F238E27FC236}">
                <a16:creationId xmlns:a16="http://schemas.microsoft.com/office/drawing/2014/main" id="{A23A3441-558F-49DB-983C-0C5340EA3D0C}"/>
              </a:ext>
            </a:extLst>
          </p:cNvPr>
          <p:cNvSpPr/>
          <p:nvPr/>
        </p:nvSpPr>
        <p:spPr>
          <a:xfrm rot="5400000">
            <a:off x="11130694" y="4647693"/>
            <a:ext cx="36000" cy="25200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5" name="Прямая соединительная линия 344">
            <a:extLst>
              <a:ext uri="{FF2B5EF4-FFF2-40B4-BE49-F238E27FC236}">
                <a16:creationId xmlns:a16="http://schemas.microsoft.com/office/drawing/2014/main" id="{BF1719D5-A407-46E1-BC43-86D6B180CB08}"/>
              </a:ext>
            </a:extLst>
          </p:cNvPr>
          <p:cNvCxnSpPr>
            <a:cxnSpLocks/>
          </p:cNvCxnSpPr>
          <p:nvPr/>
        </p:nvCxnSpPr>
        <p:spPr>
          <a:xfrm>
            <a:off x="11252464" y="4756049"/>
            <a:ext cx="0" cy="36000"/>
          </a:xfrm>
          <a:prstGeom prst="line">
            <a:avLst/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Полилиния: фигура 347">
            <a:extLst>
              <a:ext uri="{FF2B5EF4-FFF2-40B4-BE49-F238E27FC236}">
                <a16:creationId xmlns:a16="http://schemas.microsoft.com/office/drawing/2014/main" id="{3E26A9B1-6F2B-4633-890C-09276AD053DF}"/>
              </a:ext>
            </a:extLst>
          </p:cNvPr>
          <p:cNvSpPr/>
          <p:nvPr/>
        </p:nvSpPr>
        <p:spPr>
          <a:xfrm>
            <a:off x="10246328" y="4044328"/>
            <a:ext cx="493939" cy="1450522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9" name="Полилиния: фигура 348">
            <a:extLst>
              <a:ext uri="{FF2B5EF4-FFF2-40B4-BE49-F238E27FC236}">
                <a16:creationId xmlns:a16="http://schemas.microsoft.com/office/drawing/2014/main" id="{260EDBE6-91C9-4BA3-B830-2AFC014F487A}"/>
              </a:ext>
            </a:extLst>
          </p:cNvPr>
          <p:cNvSpPr/>
          <p:nvPr/>
        </p:nvSpPr>
        <p:spPr>
          <a:xfrm>
            <a:off x="10282663" y="4044328"/>
            <a:ext cx="493939" cy="1450522"/>
          </a:xfrm>
          <a:custGeom>
            <a:avLst/>
            <a:gdLst>
              <a:gd name="connsiteX0" fmla="*/ 0 w 493939"/>
              <a:gd name="connsiteY0" fmla="*/ 0 h 1450522"/>
              <a:gd name="connsiteX1" fmla="*/ 477610 w 493939"/>
              <a:gd name="connsiteY1" fmla="*/ 473529 h 1450522"/>
              <a:gd name="connsiteX2" fmla="*/ 20410 w 493939"/>
              <a:gd name="connsiteY2" fmla="*/ 955222 h 1450522"/>
              <a:gd name="connsiteX3" fmla="*/ 493939 w 493939"/>
              <a:gd name="connsiteY3" fmla="*/ 1450522 h 1450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939" h="1450522">
                <a:moveTo>
                  <a:pt x="0" y="0"/>
                </a:moveTo>
                <a:cubicBezTo>
                  <a:pt x="237104" y="157162"/>
                  <a:pt x="474208" y="314325"/>
                  <a:pt x="477610" y="473529"/>
                </a:cubicBezTo>
                <a:cubicBezTo>
                  <a:pt x="481012" y="632733"/>
                  <a:pt x="17689" y="792390"/>
                  <a:pt x="20410" y="955222"/>
                </a:cubicBezTo>
                <a:cubicBezTo>
                  <a:pt x="23131" y="1118054"/>
                  <a:pt x="419327" y="1360942"/>
                  <a:pt x="493939" y="1450522"/>
                </a:cubicBezTo>
              </a:path>
            </a:pathLst>
          </a:cu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8B6EC32E-630A-4AA2-ADB2-D41290A38517}"/>
              </a:ext>
            </a:extLst>
          </p:cNvPr>
          <p:cNvSpPr txBox="1"/>
          <p:nvPr/>
        </p:nvSpPr>
        <p:spPr>
          <a:xfrm>
            <a:off x="9377251" y="3736551"/>
            <a:ext cx="238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Электронный блок 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4724943B-A2ED-415D-AEE4-3351D6FF1E22}"/>
              </a:ext>
            </a:extLst>
          </p:cNvPr>
          <p:cNvSpPr txBox="1"/>
          <p:nvPr/>
        </p:nvSpPr>
        <p:spPr>
          <a:xfrm>
            <a:off x="9377251" y="5502906"/>
            <a:ext cx="238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Электронный блок 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0FB35C68-9FA7-481D-A183-625ED844751F}"/>
              </a:ext>
            </a:extLst>
          </p:cNvPr>
          <p:cNvSpPr txBox="1"/>
          <p:nvPr/>
        </p:nvSpPr>
        <p:spPr>
          <a:xfrm>
            <a:off x="8938366" y="4254934"/>
            <a:ext cx="503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PAN</a:t>
            </a:r>
          </a:p>
          <a:p>
            <a:r>
              <a:rPr lang="en-US" sz="1200" dirty="0">
                <a:solidFill>
                  <a:schemeClr val="bg1"/>
                </a:solidFill>
              </a:rPr>
              <a:t>B</a:t>
            </a:r>
          </a:p>
          <a:p>
            <a:r>
              <a:rPr lang="en-US" sz="1200" dirty="0">
                <a:solidFill>
                  <a:schemeClr val="bg1"/>
                </a:solidFill>
              </a:rPr>
              <a:t>G</a:t>
            </a:r>
          </a:p>
          <a:p>
            <a:r>
              <a:rPr lang="en-US" sz="1200" dirty="0">
                <a:solidFill>
                  <a:schemeClr val="bg1"/>
                </a:solidFill>
              </a:rPr>
              <a:t>R</a:t>
            </a:r>
          </a:p>
          <a:p>
            <a:r>
              <a:rPr lang="en-US" sz="1200" dirty="0">
                <a:solidFill>
                  <a:schemeClr val="bg1"/>
                </a:solidFill>
              </a:rPr>
              <a:t>N</a:t>
            </a:r>
          </a:p>
          <a:p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Левая фигурная скобка 2">
            <a:extLst>
              <a:ext uri="{FF2B5EF4-FFF2-40B4-BE49-F238E27FC236}">
                <a16:creationId xmlns:a16="http://schemas.microsoft.com/office/drawing/2014/main" id="{AF37A118-3AD5-465F-AF14-4B37143B2876}"/>
              </a:ext>
            </a:extLst>
          </p:cNvPr>
          <p:cNvSpPr/>
          <p:nvPr/>
        </p:nvSpPr>
        <p:spPr>
          <a:xfrm>
            <a:off x="11775421" y="4243698"/>
            <a:ext cx="121033" cy="1064102"/>
          </a:xfrm>
          <a:prstGeom prst="leftBrace">
            <a:avLst>
              <a:gd name="adj1" fmla="val 8333"/>
              <a:gd name="adj2" fmla="val 49872"/>
            </a:avLst>
          </a:prstGeom>
          <a:ln>
            <a:solidFill>
              <a:schemeClr val="bg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58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95659-1204-470B-84BC-A96DB756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11438658" cy="15070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Использование геометрической модели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обработке целевой информации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20A872-9236-4B14-8BB9-BB508E56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ГЕОМЕТРИЧЕСКИЕ МОДЕЛИ СЪЁМОЧНЫХ ОПТИКО-ЭЛЕКТРОННЫХ АППАРАТОВ ДИСТАНЦИОННОГО ЗОНДИРОВАНИЯ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DEFE98-5761-45AF-8DE3-F850389F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F13A0779-8EB6-4653-850E-FA7E43CABF30}"/>
              </a:ext>
            </a:extLst>
          </p:cNvPr>
          <p:cNvSpPr/>
          <p:nvPr/>
        </p:nvSpPr>
        <p:spPr>
          <a:xfrm rot="16200000">
            <a:off x="4598214" y="3529489"/>
            <a:ext cx="1192695" cy="561326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: вниз 25">
            <a:extLst>
              <a:ext uri="{FF2B5EF4-FFF2-40B4-BE49-F238E27FC236}">
                <a16:creationId xmlns:a16="http://schemas.microsoft.com/office/drawing/2014/main" id="{57C59BCD-CE8C-46CA-BD6C-1787E56A74DF}"/>
              </a:ext>
            </a:extLst>
          </p:cNvPr>
          <p:cNvSpPr/>
          <p:nvPr/>
        </p:nvSpPr>
        <p:spPr>
          <a:xfrm rot="16200000">
            <a:off x="9917166" y="3442867"/>
            <a:ext cx="1192695" cy="561326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E2B3B5-1031-433A-8A17-7FB1A662E9CA}"/>
              </a:ext>
            </a:extLst>
          </p:cNvPr>
          <p:cNvSpPr txBox="1"/>
          <p:nvPr/>
        </p:nvSpPr>
        <p:spPr>
          <a:xfrm>
            <a:off x="10066297" y="1437207"/>
            <a:ext cx="2121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</a:rPr>
              <a:t> </a:t>
            </a:r>
            <a:r>
              <a:rPr lang="ru-RU" sz="2400" u="sng" dirty="0">
                <a:solidFill>
                  <a:schemeClr val="bg1"/>
                </a:solidFill>
              </a:rPr>
              <a:t>    </a:t>
            </a:r>
            <a:r>
              <a:rPr lang="ru-RU" sz="2400" u="sng" dirty="0" err="1">
                <a:solidFill>
                  <a:schemeClr val="bg1"/>
                </a:solidFill>
              </a:rPr>
              <a:t>Сюнан</a:t>
            </a:r>
            <a:r>
              <a:rPr lang="ru-RU" sz="2400" u="sng" dirty="0">
                <a:solidFill>
                  <a:schemeClr val="bg1"/>
                </a:solidFill>
              </a:rPr>
              <a:t>   </a:t>
            </a:r>
            <a:r>
              <a:rPr lang="en-US" sz="2400" u="sng" dirty="0">
                <a:solidFill>
                  <a:schemeClr val="bg1"/>
                </a:solidFill>
              </a:rPr>
              <a:t>  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Япония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A11E03-907A-4B60-BE60-F7B17AC71E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" r="1"/>
          <a:stretch/>
        </p:blipFill>
        <p:spPr>
          <a:xfrm>
            <a:off x="5499054" y="1437207"/>
            <a:ext cx="4703147" cy="47055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76E08-18C0-4C10-B20E-C2AF32F5ADFC}"/>
              </a:ext>
            </a:extLst>
          </p:cNvPr>
          <p:cNvSpPr txBox="1"/>
          <p:nvPr/>
        </p:nvSpPr>
        <p:spPr>
          <a:xfrm>
            <a:off x="5508496" y="5682189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«Сшивка»</a:t>
            </a:r>
            <a:endParaRPr lang="en-US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0A2B26-CD0B-4422-9AFB-6660EAC38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64" y="1437207"/>
            <a:ext cx="4694557" cy="4705512"/>
          </a:xfrm>
          <a:prstGeom prst="rect">
            <a:avLst/>
          </a:prstGeom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D7D4BDC-A685-433E-A503-097650CC9818}"/>
              </a:ext>
            </a:extLst>
          </p:cNvPr>
          <p:cNvCxnSpPr>
            <a:cxnSpLocks/>
          </p:cNvCxnSpPr>
          <p:nvPr/>
        </p:nvCxnSpPr>
        <p:spPr>
          <a:xfrm>
            <a:off x="2460601" y="1466688"/>
            <a:ext cx="0" cy="4676031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FCE0760-CF5E-4BC9-93C8-6CA2C3801200}"/>
              </a:ext>
            </a:extLst>
          </p:cNvPr>
          <p:cNvSpPr txBox="1"/>
          <p:nvPr/>
        </p:nvSpPr>
        <p:spPr>
          <a:xfrm>
            <a:off x="200047" y="5434833"/>
            <a:ext cx="3024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Граница</a:t>
            </a:r>
            <a:br>
              <a:rPr lang="ru-RU" sz="2000" dirty="0"/>
            </a:br>
            <a:r>
              <a:rPr lang="ru-RU" sz="2000" dirty="0"/>
              <a:t>фотоприёмников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56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95659-1204-470B-84BC-A96DB756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11438658" cy="15070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Использование геометрической модели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обработке целевой информации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20A872-9236-4B14-8BB9-BB508E56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ГЕОМЕТРИЧЕСКИЕ МОДЕЛИ СЪЁМОЧНЫХ ОПТИКО-ЭЛЕКТРОННЫХ АППАРАТОВ ДИСТАНЦИОННОГО ЗОНДИРОВАНИЯ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DEFE98-5761-45AF-8DE3-F850389F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5B9247-A743-43A8-9ACC-14ED199941ED}"/>
              </a:ext>
            </a:extLst>
          </p:cNvPr>
          <p:cNvSpPr txBox="1"/>
          <p:nvPr/>
        </p:nvSpPr>
        <p:spPr>
          <a:xfrm>
            <a:off x="10083713" y="1437207"/>
            <a:ext cx="2121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</a:rPr>
              <a:t> </a:t>
            </a:r>
            <a:r>
              <a:rPr lang="ru-RU" sz="2400" u="sng" dirty="0">
                <a:solidFill>
                  <a:schemeClr val="bg1"/>
                </a:solidFill>
              </a:rPr>
              <a:t>    </a:t>
            </a:r>
            <a:r>
              <a:rPr lang="ru-RU" sz="2400" u="sng" dirty="0" err="1">
                <a:solidFill>
                  <a:schemeClr val="bg1"/>
                </a:solidFill>
              </a:rPr>
              <a:t>Сюнан</a:t>
            </a:r>
            <a:r>
              <a:rPr lang="ru-RU" sz="2400" u="sng" dirty="0">
                <a:solidFill>
                  <a:schemeClr val="bg1"/>
                </a:solidFill>
              </a:rPr>
              <a:t>   </a:t>
            </a:r>
            <a:r>
              <a:rPr lang="en-US" sz="2400" u="sng" dirty="0">
                <a:solidFill>
                  <a:schemeClr val="bg1"/>
                </a:solidFill>
              </a:rPr>
              <a:t>  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Япония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943CA8-D43C-44EF-AEF4-53E114E5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744" y="1437208"/>
            <a:ext cx="4711455" cy="4676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176E08-18C0-4C10-B20E-C2AF32F5ADFC}"/>
              </a:ext>
            </a:extLst>
          </p:cNvPr>
          <p:cNvSpPr txBox="1"/>
          <p:nvPr/>
        </p:nvSpPr>
        <p:spPr>
          <a:xfrm>
            <a:off x="5605846" y="5651572"/>
            <a:ext cx="3740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/>
              <a:t>Геопозиционирование</a:t>
            </a:r>
            <a:endParaRPr lang="en-US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C594A0-8D06-42E1-8B42-8125C159F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72" y="1434486"/>
            <a:ext cx="4655900" cy="46586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79417F-7329-49A0-9EEF-6CD56D7F64EF}"/>
              </a:ext>
            </a:extLst>
          </p:cNvPr>
          <p:cNvSpPr txBox="1"/>
          <p:nvPr/>
        </p:nvSpPr>
        <p:spPr>
          <a:xfrm>
            <a:off x="509372" y="5578475"/>
            <a:ext cx="2486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PANsharpening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06988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116241-2046-45CF-B9A3-0CE80865D6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49" b="872"/>
          <a:stretch/>
        </p:blipFill>
        <p:spPr>
          <a:xfrm>
            <a:off x="7438163" y="2471425"/>
            <a:ext cx="4582387" cy="25673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B95659-1204-470B-84BC-A96DB7563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0"/>
            <a:ext cx="11438658" cy="150706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Использование геометрической модели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обработке целевой информации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420A872-9236-4B14-8BB9-BB508E56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4212" y="6171089"/>
            <a:ext cx="7543800" cy="365125"/>
          </a:xfrm>
        </p:spPr>
        <p:txBody>
          <a:bodyPr/>
          <a:lstStyle/>
          <a:p>
            <a:r>
              <a:rPr lang="ru-RU" dirty="0"/>
              <a:t>ГЕОМЕТРИЧЕСКИЕ МОДЕЛИ СЪЁМОЧНЫХ ОПТИКО-ЭЛЕКТРОННЫХ АППАРАТОВ ДИСТАНЦИОННОГО ЗОНДИРОВАНИЯ</a:t>
            </a:r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DEFE98-5761-45AF-8DE3-F850389FB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id="{F13A0779-8EB6-4653-850E-FA7E43CABF30}"/>
              </a:ext>
            </a:extLst>
          </p:cNvPr>
          <p:cNvSpPr/>
          <p:nvPr/>
        </p:nvSpPr>
        <p:spPr>
          <a:xfrm rot="16200000">
            <a:off x="6515432" y="3476700"/>
            <a:ext cx="1192695" cy="561326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EA39E0-0F1A-4E0C-A2FA-448F1518ECDE}"/>
              </a:ext>
            </a:extLst>
          </p:cNvPr>
          <p:cNvSpPr txBox="1"/>
          <p:nvPr/>
        </p:nvSpPr>
        <p:spPr>
          <a:xfrm>
            <a:off x="10083713" y="1437207"/>
            <a:ext cx="21210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u="sng" dirty="0">
                <a:solidFill>
                  <a:schemeClr val="bg1"/>
                </a:solidFill>
              </a:rPr>
              <a:t> </a:t>
            </a:r>
            <a:r>
              <a:rPr lang="ru-RU" sz="2400" u="sng" dirty="0">
                <a:solidFill>
                  <a:schemeClr val="bg1"/>
                </a:solidFill>
              </a:rPr>
              <a:t>    </a:t>
            </a:r>
            <a:r>
              <a:rPr lang="ru-RU" sz="2400" u="sng" dirty="0" err="1">
                <a:solidFill>
                  <a:schemeClr val="bg1"/>
                </a:solidFill>
              </a:rPr>
              <a:t>Сюнан</a:t>
            </a:r>
            <a:r>
              <a:rPr lang="ru-RU" sz="2400" u="sng" dirty="0">
                <a:solidFill>
                  <a:schemeClr val="bg1"/>
                </a:solidFill>
              </a:rPr>
              <a:t>   </a:t>
            </a:r>
            <a:r>
              <a:rPr lang="en-US" sz="2400" u="sng" dirty="0">
                <a:solidFill>
                  <a:schemeClr val="bg1"/>
                </a:solidFill>
              </a:rPr>
              <a:t>  </a:t>
            </a:r>
            <a:endParaRPr lang="ru-RU" sz="2400" dirty="0">
              <a:solidFill>
                <a:schemeClr val="bg1"/>
              </a:solidFill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Япония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3B18F58-9C11-4A22-88BA-04620B926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30" y="1520661"/>
            <a:ext cx="6552048" cy="463683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79417F-7329-49A0-9EEF-6CD56D7F64EF}"/>
              </a:ext>
            </a:extLst>
          </p:cNvPr>
          <p:cNvSpPr txBox="1"/>
          <p:nvPr/>
        </p:nvSpPr>
        <p:spPr>
          <a:xfrm>
            <a:off x="231930" y="5682604"/>
            <a:ext cx="35237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Стереоизображение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76E08-18C0-4C10-B20E-C2AF32F5ADFC}"/>
              </a:ext>
            </a:extLst>
          </p:cNvPr>
          <p:cNvSpPr txBox="1"/>
          <p:nvPr/>
        </p:nvSpPr>
        <p:spPr>
          <a:xfrm>
            <a:off x="7438163" y="4575842"/>
            <a:ext cx="3135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Модель местности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39033854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AD2E03"/>
      </a:dk2>
      <a:lt2>
        <a:srgbClr val="D75626"/>
      </a:lt2>
      <a:accent1>
        <a:srgbClr val="760603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4000"/>
                <a:hueMod val="22000"/>
                <a:satMod val="220000"/>
                <a:lumMod val="6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903AAAE-3EA5-424A-B142-CC51DC1F897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3850</TotalTime>
  <Words>499</Words>
  <Application>Microsoft Office PowerPoint</Application>
  <PresentationFormat>Широкоэкранный</PresentationFormat>
  <Paragraphs>168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Century Gothic</vt:lpstr>
      <vt:lpstr>Times New Roman</vt:lpstr>
      <vt:lpstr>Wingdings 3</vt:lpstr>
      <vt:lpstr>Сектор</vt:lpstr>
      <vt:lpstr>Презентация PowerPoint</vt:lpstr>
      <vt:lpstr>ГЕОМЕТРИЧЕСКИЕ МОДЕЛИ СЪЁМОЧНЫХ  ОПТИКО-ЭЛЕКТРОННЫХ АППАРАТОВ ДИСТАНЦИОННОГО ЗОНДИРОВАНИЯ</vt:lpstr>
      <vt:lpstr>типы съёмки</vt:lpstr>
      <vt:lpstr>Параметры геометрической модели</vt:lpstr>
      <vt:lpstr>типы объективов</vt:lpstr>
      <vt:lpstr>типы фокальных плоскостей</vt:lpstr>
      <vt:lpstr>Использование геометрической модели в обработке целевой информации</vt:lpstr>
      <vt:lpstr>Использование геометрической модели в обработке целевой информации</vt:lpstr>
      <vt:lpstr>Использование геометрической модели в обработке целевой информации</vt:lpstr>
      <vt:lpstr>Презентация PowerPoint</vt:lpstr>
      <vt:lpstr>Точность и представление геометрической модели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Старосотников Николай Олегович</dc:creator>
  <cp:lastModifiedBy>Старосотников Николай Олегович</cp:lastModifiedBy>
  <cp:revision>97</cp:revision>
  <dcterms:created xsi:type="dcterms:W3CDTF">2024-08-28T06:20:36Z</dcterms:created>
  <dcterms:modified xsi:type="dcterms:W3CDTF">2024-09-13T14:38:00Z</dcterms:modified>
</cp:coreProperties>
</file>