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60" r:id="rId2"/>
    <p:sldMasterId id="2147483681" r:id="rId3"/>
    <p:sldMasterId id="2147483698" r:id="rId4"/>
  </p:sldMasterIdLst>
  <p:notesMasterIdLst>
    <p:notesMasterId r:id="rId32"/>
  </p:notesMasterIdLst>
  <p:sldIdLst>
    <p:sldId id="256" r:id="rId5"/>
    <p:sldId id="2145707263" r:id="rId6"/>
    <p:sldId id="257" r:id="rId7"/>
    <p:sldId id="2145707264" r:id="rId8"/>
    <p:sldId id="2145707206" r:id="rId9"/>
    <p:sldId id="2145707159" r:id="rId10"/>
    <p:sldId id="2145707160" r:id="rId11"/>
    <p:sldId id="308" r:id="rId12"/>
    <p:sldId id="2145707155" r:id="rId13"/>
    <p:sldId id="282" r:id="rId14"/>
    <p:sldId id="263" r:id="rId15"/>
    <p:sldId id="2145707265" r:id="rId16"/>
    <p:sldId id="266" r:id="rId17"/>
    <p:sldId id="2145707214" r:id="rId18"/>
    <p:sldId id="2145707266" r:id="rId19"/>
    <p:sldId id="2145707211" r:id="rId20"/>
    <p:sldId id="2145707273" r:id="rId21"/>
    <p:sldId id="258" r:id="rId22"/>
    <p:sldId id="259" r:id="rId23"/>
    <p:sldId id="2145707274" r:id="rId24"/>
    <p:sldId id="264" r:id="rId25"/>
    <p:sldId id="846" r:id="rId26"/>
    <p:sldId id="843" r:id="rId27"/>
    <p:sldId id="844" r:id="rId28"/>
    <p:sldId id="840" r:id="rId29"/>
    <p:sldId id="848" r:id="rId30"/>
    <p:sldId id="2145707267" r:id="rId3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5B3032-643A-4382-A795-4C51E0348176}">
  <a:tblStyle styleId="{B85B3032-643A-4382-A795-4C51E034817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9E33D13-5FD9-4EA8-9367-6BDC14C2AFD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3569" autoAdjust="0"/>
  </p:normalViewPr>
  <p:slideViewPr>
    <p:cSldViewPr snapToGrid="0">
      <p:cViewPr varScale="1">
        <p:scale>
          <a:sx n="131" d="100"/>
          <a:sy n="131" d="100"/>
        </p:scale>
        <p:origin x="141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3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c03aa72487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c03aa72487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c03aa72487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c03aa72487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9670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208df0d47fb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208df0d47fb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a3dc20a734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" name="Google Shape;168;g2a3dc20a734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a3dc20a734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8" name="Google Shape;168;g2a3dc20a734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0020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c03aa72487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c03aa72487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75119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08df0d47fb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08df0d47fb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08df0d47fb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08df0d47fb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816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207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c03aa72487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c03aa72487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58918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080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715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9565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ccd85ac09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ccd85ac09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ccd85ac09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ccd85ac09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6853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ccd85ac093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ccd85ac093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0362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2808c0b97c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2808c0b97c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8287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D18410-F895-5145-ABA1-6BD2F03C598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18287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36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494f6f084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494f6f0844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08c05f90f9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08c05f90f9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AC2EE0C-DF4B-F443-BE3E-7583F7C46A4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13538" y="1670211"/>
            <a:ext cx="4058158" cy="1361179"/>
          </a:xfrm>
          <a:prstGeom prst="rect">
            <a:avLst/>
          </a:prstGeom>
        </p:spPr>
        <p:txBody>
          <a:bodyPr lIns="0" tIns="0" bIns="0"/>
          <a:lstStyle>
            <a:lvl1pPr marL="209467" indent="-209467">
              <a:lnSpc>
                <a:spcPts val="123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Системный шрифт"/>
              <a:buChar char="•"/>
              <a:defRPr lang="ru-RU" sz="900" smtClean="0">
                <a:solidFill>
                  <a:schemeClr val="tx1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У Аналитического центра при Правительстве Российской Федерации богатая история. </a:t>
            </a:r>
          </a:p>
          <a:p>
            <a:r>
              <a:rPr lang="ru-RU" dirty="0">
                <a:effectLst/>
                <a:latin typeface="Arial" panose="020B0604020202020204" pitchFamily="34" charset="0"/>
              </a:rPr>
              <a:t>Организация родилась в 1959 году в период активного развития советской экономики и, пройдя через все изменения социально-экономического уклада советского и российского государства, служит Отечеству по сей день.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F150DB1D-2095-1E4D-A0D2-823F8499DDB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413539" y="1338002"/>
            <a:ext cx="2273576" cy="394124"/>
          </a:xfrm>
          <a:prstGeom prst="rect">
            <a:avLst/>
          </a:prstGeom>
        </p:spPr>
        <p:txBody>
          <a:bodyPr lIns="0" tIns="0" bIns="180000">
            <a:sp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chemeClr val="bg2"/>
                </a:solidFill>
              </a:defRPr>
            </a:lvl1pPr>
            <a:lvl2pPr marL="342702" indent="0" algn="ctr">
              <a:buNone/>
              <a:defRPr sz="1499"/>
            </a:lvl2pPr>
            <a:lvl3pPr marL="685406" indent="0" algn="ctr">
              <a:buNone/>
              <a:defRPr sz="1349"/>
            </a:lvl3pPr>
            <a:lvl4pPr marL="1028109" indent="0" algn="ctr">
              <a:buNone/>
              <a:defRPr sz="1200"/>
            </a:lvl4pPr>
            <a:lvl5pPr marL="1370812" indent="0" algn="ctr">
              <a:buNone/>
              <a:defRPr sz="1200"/>
            </a:lvl5pPr>
            <a:lvl6pPr marL="1713514" indent="0" algn="ctr">
              <a:buNone/>
              <a:defRPr sz="1200"/>
            </a:lvl6pPr>
            <a:lvl7pPr marL="2056217" indent="0" algn="ctr">
              <a:buNone/>
              <a:defRPr sz="1200"/>
            </a:lvl7pPr>
            <a:lvl8pPr marL="2398920" indent="0" algn="ctr">
              <a:buNone/>
              <a:defRPr sz="1200"/>
            </a:lvl8pPr>
            <a:lvl9pPr marL="2741623" indent="0" algn="ctr">
              <a:buNone/>
              <a:defRPr sz="1200"/>
            </a:lvl9pPr>
          </a:lstStyle>
          <a:p>
            <a:r>
              <a:rPr lang="ru-RU" dirty="0"/>
              <a:t>Подзаголовок 2</a:t>
            </a:r>
          </a:p>
        </p:txBody>
      </p:sp>
      <p:sp>
        <p:nvSpPr>
          <p:cNvPr id="16" name="Заголовок 9">
            <a:extLst>
              <a:ext uri="{FF2B5EF4-FFF2-40B4-BE49-F238E27FC236}">
                <a16:creationId xmlns:a16="http://schemas.microsoft.com/office/drawing/2014/main" id="{139F580C-27AC-D54F-916E-84901E486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3538" y="357504"/>
            <a:ext cx="7886700" cy="1121553"/>
          </a:xfrm>
          <a:prstGeom prst="rect">
            <a:avLst/>
          </a:prstGeom>
        </p:spPr>
        <p:txBody>
          <a:bodyPr lIns="0" tIns="0" bIns="288000">
            <a:spAutoFit/>
          </a:bodyPr>
          <a:lstStyle>
            <a:lvl1pPr>
              <a:defRPr sz="2699" b="1"/>
            </a:lvl1pPr>
          </a:lstStyle>
          <a:p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2 строки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id="{1D2CA14B-4665-354A-A4F5-51BC26A5774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13539" y="3132897"/>
            <a:ext cx="414766" cy="738407"/>
          </a:xfrm>
          <a:prstGeom prst="rect">
            <a:avLst/>
          </a:prstGeom>
        </p:spPr>
        <p:txBody>
          <a:bodyPr wrap="square" lIns="0" tIns="0" bIns="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399" b="1" smtClean="0">
                <a:solidFill>
                  <a:schemeClr val="bg2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FF7797F4-B5A2-204D-AD2B-76FC2CD218F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44969" y="3650295"/>
            <a:ext cx="795241" cy="188475"/>
          </a:xfrm>
          <a:prstGeom prst="rect">
            <a:avLst/>
          </a:prstGeom>
        </p:spPr>
        <p:txBody>
          <a:bodyPr wrap="square" lIns="108000" tIns="0" rIns="0" bIns="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1200" b="1" smtClean="0">
                <a:solidFill>
                  <a:schemeClr val="bg2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млн руб.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48EBFF4-86D0-8B4C-BD85-8D9F950AA13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13538" y="3808290"/>
            <a:ext cx="1955589" cy="1058677"/>
          </a:xfrm>
          <a:prstGeom prst="rect">
            <a:avLst/>
          </a:prstGeom>
        </p:spPr>
        <p:txBody>
          <a:bodyPr lIns="0" tIns="144000" bIns="0"/>
          <a:lstStyle>
            <a:lvl1pPr marL="0" indent="0">
              <a:lnSpc>
                <a:spcPts val="885"/>
              </a:lnSpc>
              <a:spcBef>
                <a:spcPts val="375"/>
              </a:spcBef>
              <a:buNone/>
              <a:defRPr lang="ru-RU" sz="637" smtClean="0"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Занимается оперативным информационно-аналитическим сопровождением и экспертной поддержкой деятельности Правительства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3830770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900" lvl="0" indent="-25717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800" lvl="1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600" lvl="3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500" lvl="4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400" lvl="5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300" lvl="6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200" lvl="7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100" lvl="8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708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Титульный слайд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576525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6124" y="1594484"/>
            <a:ext cx="7776073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2248" y="2880360"/>
            <a:ext cx="64038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A127C-9A7B-B344-B90A-1F0515621057}" type="datetime1">
              <a:rPr lang="ru-RU" smtClean="0"/>
              <a:t>17.09.2024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257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338" y="358435"/>
            <a:ext cx="8185645" cy="313932"/>
          </a:xfrm>
        </p:spPr>
        <p:txBody>
          <a:bodyPr lIns="0" tIns="0" rIns="0" bIns="0"/>
          <a:lstStyle>
            <a:lvl1pPr>
              <a:defRPr sz="2040" b="1" i="0">
                <a:solidFill>
                  <a:srgbClr val="002F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264E4-FCDB-9D4C-B4AE-46B2149D515D}" type="datetime1">
              <a:rPr lang="ru-RU" smtClean="0"/>
              <a:t>17.09.2024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0795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771639" y="8"/>
            <a:ext cx="1375057" cy="5141772"/>
          </a:xfrm>
          <a:custGeom>
            <a:avLst/>
            <a:gdLst/>
            <a:ahLst/>
            <a:cxnLst/>
            <a:rect l="l" t="t" r="r" b="b"/>
            <a:pathLst>
              <a:path w="2020569" h="7560309">
                <a:moveTo>
                  <a:pt x="2019985" y="0"/>
                </a:moveTo>
                <a:lnTo>
                  <a:pt x="0" y="0"/>
                </a:lnTo>
                <a:lnTo>
                  <a:pt x="0" y="7559992"/>
                </a:lnTo>
                <a:lnTo>
                  <a:pt x="2019985" y="7559992"/>
                </a:lnTo>
                <a:lnTo>
                  <a:pt x="2019985" y="0"/>
                </a:lnTo>
                <a:close/>
              </a:path>
            </a:pathLst>
          </a:custGeom>
          <a:solidFill>
            <a:srgbClr val="EBECEE"/>
          </a:solidFill>
        </p:spPr>
        <p:txBody>
          <a:bodyPr wrap="square" lIns="0" tIns="0" rIns="0" bIns="0" rtlCol="0"/>
          <a:lstStyle/>
          <a:p>
            <a:pPr algn="l" rtl="0"/>
            <a:endParaRPr sz="952"/>
          </a:p>
        </p:txBody>
      </p:sp>
      <p:sp>
        <p:nvSpPr>
          <p:cNvPr id="17" name="bg object 17"/>
          <p:cNvSpPr/>
          <p:nvPr/>
        </p:nvSpPr>
        <p:spPr>
          <a:xfrm>
            <a:off x="3144041" y="8"/>
            <a:ext cx="1851271" cy="5141772"/>
          </a:xfrm>
          <a:custGeom>
            <a:avLst/>
            <a:gdLst/>
            <a:ahLst/>
            <a:cxnLst/>
            <a:rect l="l" t="t" r="r" b="b"/>
            <a:pathLst>
              <a:path w="2720340" h="7560309">
                <a:moveTo>
                  <a:pt x="2720009" y="0"/>
                </a:moveTo>
                <a:lnTo>
                  <a:pt x="0" y="0"/>
                </a:lnTo>
                <a:lnTo>
                  <a:pt x="0" y="7559992"/>
                </a:lnTo>
                <a:lnTo>
                  <a:pt x="2720009" y="7559992"/>
                </a:lnTo>
                <a:lnTo>
                  <a:pt x="2720009" y="0"/>
                </a:lnTo>
                <a:close/>
              </a:path>
            </a:pathLst>
          </a:custGeom>
          <a:solidFill>
            <a:srgbClr val="E5F5FC"/>
          </a:solidFill>
        </p:spPr>
        <p:txBody>
          <a:bodyPr wrap="square" lIns="0" tIns="0" rIns="0" bIns="0" rtlCol="0"/>
          <a:lstStyle/>
          <a:p>
            <a:endParaRPr sz="95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338" y="358435"/>
            <a:ext cx="8185645" cy="313932"/>
          </a:xfrm>
        </p:spPr>
        <p:txBody>
          <a:bodyPr lIns="0" tIns="0" rIns="0" bIns="0"/>
          <a:lstStyle>
            <a:lvl1pPr>
              <a:defRPr sz="2040" b="1" i="0">
                <a:solidFill>
                  <a:srgbClr val="002F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416" y="1183005"/>
            <a:ext cx="397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11385" y="1183005"/>
            <a:ext cx="397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2F1E9-1594-D642-8D1F-DFD6419A9106}" type="datetime1">
              <a:rPr lang="ru-RU" smtClean="0"/>
              <a:t>17.09.2024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540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3342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05746"/>
            <a:ext cx="9146307" cy="363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32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g object 16">
            <a:extLst>
              <a:ext uri="{FF2B5EF4-FFF2-40B4-BE49-F238E27FC236}">
                <a16:creationId xmlns:a16="http://schemas.microsoft.com/office/drawing/2014/main" id="{30905C8C-BCFD-474D-096D-D50995604D30}"/>
              </a:ext>
            </a:extLst>
          </p:cNvPr>
          <p:cNvSpPr/>
          <p:nvPr userDrawn="1"/>
        </p:nvSpPr>
        <p:spPr>
          <a:xfrm>
            <a:off x="7771639" y="8"/>
            <a:ext cx="1415574" cy="5143493"/>
          </a:xfrm>
          <a:custGeom>
            <a:avLst/>
            <a:gdLst/>
            <a:ahLst/>
            <a:cxnLst/>
            <a:rect l="l" t="t" r="r" b="b"/>
            <a:pathLst>
              <a:path w="2020569" h="7560309">
                <a:moveTo>
                  <a:pt x="2019985" y="0"/>
                </a:moveTo>
                <a:lnTo>
                  <a:pt x="0" y="0"/>
                </a:lnTo>
                <a:lnTo>
                  <a:pt x="0" y="7559992"/>
                </a:lnTo>
                <a:lnTo>
                  <a:pt x="2019985" y="7559992"/>
                </a:lnTo>
                <a:lnTo>
                  <a:pt x="201998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0" tIns="0" rIns="0" bIns="0" rtlCol="0"/>
          <a:lstStyle/>
          <a:p>
            <a:pPr algn="l" rtl="0"/>
            <a:endParaRPr sz="952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1FA9B981-B269-3B6B-B0F6-14F804FDA1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>
                <a:solidFill>
                  <a:schemeClr val="bg1"/>
                </a:solidFill>
              </a:rPr>
              <a:pPr marL="25912">
                <a:spcBef>
                  <a:spcPts val="3"/>
                </a:spcBef>
              </a:pPr>
              <a:t>‹#›</a:t>
            </a:fld>
            <a:endParaRPr lang="ru-RU" sz="68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2936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6">
            <a:extLst>
              <a:ext uri="{FF2B5EF4-FFF2-40B4-BE49-F238E27FC236}">
                <a16:creationId xmlns:a16="http://schemas.microsoft.com/office/drawing/2014/main" id="{5890DFF1-F75F-D9CB-A11E-BCF9E4F6A8C6}"/>
              </a:ext>
            </a:extLst>
          </p:cNvPr>
          <p:cNvSpPr/>
          <p:nvPr userDrawn="1"/>
        </p:nvSpPr>
        <p:spPr>
          <a:xfrm>
            <a:off x="6127690" y="8"/>
            <a:ext cx="3016310" cy="5143493"/>
          </a:xfrm>
          <a:custGeom>
            <a:avLst/>
            <a:gdLst/>
            <a:ahLst/>
            <a:cxnLst/>
            <a:rect l="l" t="t" r="r" b="b"/>
            <a:pathLst>
              <a:path w="2020569" h="7560309">
                <a:moveTo>
                  <a:pt x="2019985" y="0"/>
                </a:moveTo>
                <a:lnTo>
                  <a:pt x="0" y="0"/>
                </a:lnTo>
                <a:lnTo>
                  <a:pt x="0" y="7559992"/>
                </a:lnTo>
                <a:lnTo>
                  <a:pt x="2019985" y="7559992"/>
                </a:lnTo>
                <a:lnTo>
                  <a:pt x="2019985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0" rIns="0" bIns="0" rtlCol="0"/>
          <a:lstStyle/>
          <a:p>
            <a:pPr algn="l" rtl="0"/>
            <a:endParaRPr sz="952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06806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43227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EE83DD-9C08-80B0-8367-4EDE5D232331}"/>
              </a:ext>
            </a:extLst>
          </p:cNvPr>
          <p:cNvSpPr/>
          <p:nvPr userDrawn="1"/>
        </p:nvSpPr>
        <p:spPr>
          <a:xfrm>
            <a:off x="1" y="2986340"/>
            <a:ext cx="9144000" cy="2157161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952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1369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EE83DD-9C08-80B0-8367-4EDE5D232331}"/>
              </a:ext>
            </a:extLst>
          </p:cNvPr>
          <p:cNvSpPr/>
          <p:nvPr userDrawn="1"/>
        </p:nvSpPr>
        <p:spPr>
          <a:xfrm>
            <a:off x="1" y="3996888"/>
            <a:ext cx="9144000" cy="1146612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952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892711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2689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9206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08573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AB9AE-32C4-F542-ABA8-0A148904ABE5}" type="datetime1">
              <a:rPr lang="ru-RU" smtClean="0"/>
              <a:t>17.09.2024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0802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AC2EE0C-DF4B-F443-BE3E-7583F7C46A4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13538" y="1670211"/>
            <a:ext cx="4058158" cy="988027"/>
          </a:xfrm>
          <a:prstGeom prst="rect">
            <a:avLst/>
          </a:prstGeom>
        </p:spPr>
        <p:txBody>
          <a:bodyPr lIns="0" tIns="0" bIns="0"/>
          <a:lstStyle>
            <a:lvl1pPr marL="209467" indent="-209467">
              <a:lnSpc>
                <a:spcPts val="123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Системный шрифт"/>
              <a:buChar char="•"/>
              <a:defRPr lang="ru-RU" sz="900" smtClean="0">
                <a:solidFill>
                  <a:schemeClr val="tx1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У Аналитического центра при Правительстве Российской Федерации богатая история. </a:t>
            </a:r>
          </a:p>
          <a:p>
            <a:r>
              <a:rPr lang="ru-RU" dirty="0">
                <a:effectLst/>
                <a:latin typeface="Arial" panose="020B0604020202020204" pitchFamily="34" charset="0"/>
              </a:rPr>
              <a:t>Организация родилась в 1959 году в период активного развития советской экономики и, пройдя через все изменения социально-экономического уклада советского и российского государства, служит Отечеству по сей день.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F150DB1D-2095-1E4D-A0D2-823F8499DDB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413539" y="1338002"/>
            <a:ext cx="2273576" cy="366424"/>
          </a:xfrm>
          <a:prstGeom prst="rect">
            <a:avLst/>
          </a:prstGeom>
        </p:spPr>
        <p:txBody>
          <a:bodyPr lIns="0" tIns="0" bIns="180000">
            <a:sp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chemeClr val="bg2"/>
                </a:solidFill>
              </a:defRPr>
            </a:lvl1pPr>
            <a:lvl2pPr marL="342702" indent="0" algn="ctr">
              <a:buNone/>
              <a:defRPr sz="1499"/>
            </a:lvl2pPr>
            <a:lvl3pPr marL="685406" indent="0" algn="ctr">
              <a:buNone/>
              <a:defRPr sz="1349"/>
            </a:lvl3pPr>
            <a:lvl4pPr marL="1028109" indent="0" algn="ctr">
              <a:buNone/>
              <a:defRPr sz="1200"/>
            </a:lvl4pPr>
            <a:lvl5pPr marL="1370812" indent="0" algn="ctr">
              <a:buNone/>
              <a:defRPr sz="1200"/>
            </a:lvl5pPr>
            <a:lvl6pPr marL="1713514" indent="0" algn="ctr">
              <a:buNone/>
              <a:defRPr sz="1200"/>
            </a:lvl6pPr>
            <a:lvl7pPr marL="2056217" indent="0" algn="ctr">
              <a:buNone/>
              <a:defRPr sz="1200"/>
            </a:lvl7pPr>
            <a:lvl8pPr marL="2398920" indent="0" algn="ctr">
              <a:buNone/>
              <a:defRPr sz="1200"/>
            </a:lvl8pPr>
            <a:lvl9pPr marL="2741623" indent="0" algn="ctr">
              <a:buNone/>
              <a:defRPr sz="1200"/>
            </a:lvl9pPr>
          </a:lstStyle>
          <a:p>
            <a:r>
              <a:rPr lang="ru-RU" dirty="0"/>
              <a:t>Подзаголовок 2</a:t>
            </a:r>
          </a:p>
        </p:txBody>
      </p:sp>
      <p:sp>
        <p:nvSpPr>
          <p:cNvPr id="16" name="Заголовок 9">
            <a:extLst>
              <a:ext uri="{FF2B5EF4-FFF2-40B4-BE49-F238E27FC236}">
                <a16:creationId xmlns:a16="http://schemas.microsoft.com/office/drawing/2014/main" id="{139F580C-27AC-D54F-916E-84901E486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3538" y="357504"/>
            <a:ext cx="7886700" cy="1121553"/>
          </a:xfrm>
          <a:prstGeom prst="rect">
            <a:avLst/>
          </a:prstGeom>
        </p:spPr>
        <p:txBody>
          <a:bodyPr lIns="0" tIns="0" bIns="288000">
            <a:spAutoFit/>
          </a:bodyPr>
          <a:lstStyle>
            <a:lvl1pPr>
              <a:defRPr sz="2699" b="1"/>
            </a:lvl1pPr>
          </a:lstStyle>
          <a:p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2 строки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id="{1D2CA14B-4665-354A-A4F5-51BC26A5774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13539" y="3501972"/>
            <a:ext cx="414766" cy="369332"/>
          </a:xfrm>
          <a:prstGeom prst="rect">
            <a:avLst/>
          </a:prstGeom>
        </p:spPr>
        <p:txBody>
          <a:bodyPr wrap="square" lIns="0" tIns="0" bIns="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399" b="1" smtClean="0">
                <a:solidFill>
                  <a:schemeClr val="bg2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FF7797F4-B5A2-204D-AD2B-76FC2CD218F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44969" y="3650295"/>
            <a:ext cx="795241" cy="188475"/>
          </a:xfrm>
          <a:prstGeom prst="rect">
            <a:avLst/>
          </a:prstGeom>
        </p:spPr>
        <p:txBody>
          <a:bodyPr wrap="square" lIns="108000" tIns="0" rIns="0" bIns="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1200" b="1" smtClean="0">
                <a:solidFill>
                  <a:schemeClr val="bg2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млн руб.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48EBFF4-86D0-8B4C-BD85-8D9F950AA13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13538" y="3808290"/>
            <a:ext cx="1955589" cy="596812"/>
          </a:xfrm>
          <a:prstGeom prst="rect">
            <a:avLst/>
          </a:prstGeom>
        </p:spPr>
        <p:txBody>
          <a:bodyPr lIns="0" tIns="144000" bIns="0"/>
          <a:lstStyle>
            <a:lvl1pPr marL="0" indent="0">
              <a:lnSpc>
                <a:spcPts val="885"/>
              </a:lnSpc>
              <a:spcBef>
                <a:spcPts val="375"/>
              </a:spcBef>
              <a:buNone/>
              <a:defRPr lang="ru-RU" sz="637" smtClean="0"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Занимается оперативным информационно-аналитическим сопровождением и экспертной поддержкой деятельности Правительства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5883562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6124" y="1594484"/>
            <a:ext cx="7776073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2248" y="2880360"/>
            <a:ext cx="640382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A127C-9A7B-B344-B90A-1F0515621057}" type="datetime1">
              <a:rPr lang="ru-RU" smtClean="0"/>
              <a:t>17.09.2024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251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338" y="358435"/>
            <a:ext cx="8185645" cy="313932"/>
          </a:xfrm>
        </p:spPr>
        <p:txBody>
          <a:bodyPr lIns="0" tIns="0" rIns="0" bIns="0"/>
          <a:lstStyle>
            <a:lvl1pPr>
              <a:defRPr sz="2040" b="1" i="0">
                <a:solidFill>
                  <a:srgbClr val="002F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264E4-FCDB-9D4C-B4AE-46B2149D515D}" type="datetime1">
              <a:rPr lang="ru-RU" smtClean="0"/>
              <a:t>17.09.2024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7202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771639" y="8"/>
            <a:ext cx="1375057" cy="5141772"/>
          </a:xfrm>
          <a:custGeom>
            <a:avLst/>
            <a:gdLst/>
            <a:ahLst/>
            <a:cxnLst/>
            <a:rect l="l" t="t" r="r" b="b"/>
            <a:pathLst>
              <a:path w="2020569" h="7560309">
                <a:moveTo>
                  <a:pt x="2019985" y="0"/>
                </a:moveTo>
                <a:lnTo>
                  <a:pt x="0" y="0"/>
                </a:lnTo>
                <a:lnTo>
                  <a:pt x="0" y="7559992"/>
                </a:lnTo>
                <a:lnTo>
                  <a:pt x="2019985" y="7559992"/>
                </a:lnTo>
                <a:lnTo>
                  <a:pt x="2019985" y="0"/>
                </a:lnTo>
                <a:close/>
              </a:path>
            </a:pathLst>
          </a:custGeom>
          <a:solidFill>
            <a:srgbClr val="EBECEE"/>
          </a:solidFill>
        </p:spPr>
        <p:txBody>
          <a:bodyPr wrap="square" lIns="0" tIns="0" rIns="0" bIns="0" rtlCol="0"/>
          <a:lstStyle/>
          <a:p>
            <a:pPr algn="l" rtl="0"/>
            <a:endParaRPr sz="952"/>
          </a:p>
        </p:txBody>
      </p:sp>
      <p:sp>
        <p:nvSpPr>
          <p:cNvPr id="17" name="bg object 17"/>
          <p:cNvSpPr/>
          <p:nvPr/>
        </p:nvSpPr>
        <p:spPr>
          <a:xfrm>
            <a:off x="3144041" y="8"/>
            <a:ext cx="1851271" cy="5141772"/>
          </a:xfrm>
          <a:custGeom>
            <a:avLst/>
            <a:gdLst/>
            <a:ahLst/>
            <a:cxnLst/>
            <a:rect l="l" t="t" r="r" b="b"/>
            <a:pathLst>
              <a:path w="2720340" h="7560309">
                <a:moveTo>
                  <a:pt x="2720009" y="0"/>
                </a:moveTo>
                <a:lnTo>
                  <a:pt x="0" y="0"/>
                </a:lnTo>
                <a:lnTo>
                  <a:pt x="0" y="7559992"/>
                </a:lnTo>
                <a:lnTo>
                  <a:pt x="2720009" y="7559992"/>
                </a:lnTo>
                <a:lnTo>
                  <a:pt x="2720009" y="0"/>
                </a:lnTo>
                <a:close/>
              </a:path>
            </a:pathLst>
          </a:custGeom>
          <a:solidFill>
            <a:srgbClr val="E5F5FC"/>
          </a:solidFill>
        </p:spPr>
        <p:txBody>
          <a:bodyPr wrap="square" lIns="0" tIns="0" rIns="0" bIns="0" rtlCol="0"/>
          <a:lstStyle/>
          <a:p>
            <a:endParaRPr sz="952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338" y="358435"/>
            <a:ext cx="8185645" cy="313932"/>
          </a:xfrm>
        </p:spPr>
        <p:txBody>
          <a:bodyPr lIns="0" tIns="0" rIns="0" bIns="0"/>
          <a:lstStyle>
            <a:lvl1pPr>
              <a:defRPr sz="2040" b="1" i="0">
                <a:solidFill>
                  <a:srgbClr val="002F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416" y="1183005"/>
            <a:ext cx="397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11385" y="1183005"/>
            <a:ext cx="3979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2F1E9-1594-D642-8D1F-DFD6419A9106}" type="datetime1">
              <a:rPr lang="ru-RU" smtClean="0"/>
              <a:t>17.09.2024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7078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1383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505746"/>
            <a:ext cx="9146307" cy="363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694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g object 16">
            <a:extLst>
              <a:ext uri="{FF2B5EF4-FFF2-40B4-BE49-F238E27FC236}">
                <a16:creationId xmlns:a16="http://schemas.microsoft.com/office/drawing/2014/main" id="{30905C8C-BCFD-474D-096D-D50995604D30}"/>
              </a:ext>
            </a:extLst>
          </p:cNvPr>
          <p:cNvSpPr/>
          <p:nvPr userDrawn="1"/>
        </p:nvSpPr>
        <p:spPr>
          <a:xfrm>
            <a:off x="7771639" y="8"/>
            <a:ext cx="1415574" cy="5143493"/>
          </a:xfrm>
          <a:custGeom>
            <a:avLst/>
            <a:gdLst/>
            <a:ahLst/>
            <a:cxnLst/>
            <a:rect l="l" t="t" r="r" b="b"/>
            <a:pathLst>
              <a:path w="2020569" h="7560309">
                <a:moveTo>
                  <a:pt x="2019985" y="0"/>
                </a:moveTo>
                <a:lnTo>
                  <a:pt x="0" y="0"/>
                </a:lnTo>
                <a:lnTo>
                  <a:pt x="0" y="7559992"/>
                </a:lnTo>
                <a:lnTo>
                  <a:pt x="2019985" y="7559992"/>
                </a:lnTo>
                <a:lnTo>
                  <a:pt x="201998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0" tIns="0" rIns="0" bIns="0" rtlCol="0"/>
          <a:lstStyle/>
          <a:p>
            <a:pPr algn="l" rtl="0"/>
            <a:endParaRPr sz="952"/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1FA9B981-B269-3B6B-B0F6-14F804FDA1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>
                <a:solidFill>
                  <a:schemeClr val="bg1"/>
                </a:solidFill>
              </a:rPr>
              <a:pPr marL="25912">
                <a:spcBef>
                  <a:spcPts val="3"/>
                </a:spcBef>
              </a:pPr>
              <a:t>‹#›</a:t>
            </a:fld>
            <a:endParaRPr lang="ru-RU" sz="68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4206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g object 16">
            <a:extLst>
              <a:ext uri="{FF2B5EF4-FFF2-40B4-BE49-F238E27FC236}">
                <a16:creationId xmlns:a16="http://schemas.microsoft.com/office/drawing/2014/main" id="{5890DFF1-F75F-D9CB-A11E-BCF9E4F6A8C6}"/>
              </a:ext>
            </a:extLst>
          </p:cNvPr>
          <p:cNvSpPr/>
          <p:nvPr userDrawn="1"/>
        </p:nvSpPr>
        <p:spPr>
          <a:xfrm>
            <a:off x="6127690" y="8"/>
            <a:ext cx="3016310" cy="5143493"/>
          </a:xfrm>
          <a:custGeom>
            <a:avLst/>
            <a:gdLst/>
            <a:ahLst/>
            <a:cxnLst/>
            <a:rect l="l" t="t" r="r" b="b"/>
            <a:pathLst>
              <a:path w="2020569" h="7560309">
                <a:moveTo>
                  <a:pt x="2019985" y="0"/>
                </a:moveTo>
                <a:lnTo>
                  <a:pt x="0" y="0"/>
                </a:lnTo>
                <a:lnTo>
                  <a:pt x="0" y="7559992"/>
                </a:lnTo>
                <a:lnTo>
                  <a:pt x="2019985" y="7559992"/>
                </a:lnTo>
                <a:lnTo>
                  <a:pt x="2019985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0" rIns="0" bIns="0" rtlCol="0"/>
          <a:lstStyle/>
          <a:p>
            <a:pPr algn="l" rtl="0"/>
            <a:endParaRPr sz="952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6695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013299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EE83DD-9C08-80B0-8367-4EDE5D232331}"/>
              </a:ext>
            </a:extLst>
          </p:cNvPr>
          <p:cNvSpPr/>
          <p:nvPr userDrawn="1"/>
        </p:nvSpPr>
        <p:spPr>
          <a:xfrm>
            <a:off x="1" y="2986340"/>
            <a:ext cx="9144000" cy="2157161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952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029213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EE83DD-9C08-80B0-8367-4EDE5D232331}"/>
              </a:ext>
            </a:extLst>
          </p:cNvPr>
          <p:cNvSpPr/>
          <p:nvPr userDrawn="1"/>
        </p:nvSpPr>
        <p:spPr>
          <a:xfrm>
            <a:off x="1" y="3996888"/>
            <a:ext cx="9144000" cy="1146612"/>
          </a:xfrm>
          <a:prstGeom prst="rect">
            <a:avLst/>
          </a:pr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952"/>
          </a:p>
        </p:txBody>
      </p:sp>
      <p:sp>
        <p:nvSpPr>
          <p:cNvPr id="3" name="Holder 6">
            <a:extLst>
              <a:ext uri="{FF2B5EF4-FFF2-40B4-BE49-F238E27FC236}">
                <a16:creationId xmlns:a16="http://schemas.microsoft.com/office/drawing/2014/main" id="{FB6D2D0F-6F9E-FCA9-B439-D5D3048A465B}"/>
              </a:ext>
            </a:extLst>
          </p:cNvPr>
          <p:cNvSpPr txBox="1">
            <a:spLocks/>
          </p:cNvSpPr>
          <p:nvPr userDrawn="1"/>
        </p:nvSpPr>
        <p:spPr>
          <a:xfrm>
            <a:off x="8616794" y="4841123"/>
            <a:ext cx="301606" cy="104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r">
              <a:defRPr sz="10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3E5A66B-D41A-0F43-ABDA-71A60C49BF92}" type="slidenum">
              <a:rPr lang="ru-RU" sz="680" smtClean="0"/>
              <a:pPr marL="25912">
                <a:spcBef>
                  <a:spcPts val="3"/>
                </a:spcBef>
              </a:pPr>
              <a:t>‹#›</a:t>
            </a:fld>
            <a:endParaRPr lang="ru-RU" sz="680" dirty="0"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48428ECC-251A-AE3A-D284-217976E7C6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1338" y="367255"/>
            <a:ext cx="7290301" cy="313979"/>
          </a:xfrm>
        </p:spPr>
        <p:txBody>
          <a:bodyPr lIns="0" tIns="0" rIns="0" bIns="0"/>
          <a:lstStyle>
            <a:lvl1pPr>
              <a:defRPr sz="204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 rtl="0"/>
            <a:r>
              <a:rPr lang="ru-RU" dirty="0"/>
              <a:t>Заголовок слайда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991252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5591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0040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Onl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3645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AB9AE-32C4-F542-ABA8-0A148904ABE5}" type="datetime1">
              <a:rPr lang="ru-RU" smtClean="0"/>
              <a:t>17.09.2024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1665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AC2EE0C-DF4B-F443-BE3E-7583F7C46A4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13538" y="1670211"/>
            <a:ext cx="4058158" cy="988027"/>
          </a:xfrm>
          <a:prstGeom prst="rect">
            <a:avLst/>
          </a:prstGeom>
        </p:spPr>
        <p:txBody>
          <a:bodyPr lIns="0" tIns="0" bIns="0"/>
          <a:lstStyle>
            <a:lvl1pPr marL="209467" indent="-209467">
              <a:lnSpc>
                <a:spcPts val="1230"/>
              </a:lnSpc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Системный шрифт"/>
              <a:buChar char="•"/>
              <a:defRPr lang="ru-RU" sz="900" smtClean="0">
                <a:solidFill>
                  <a:schemeClr val="tx1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У Аналитического центра при Правительстве Российской Федерации богатая история. </a:t>
            </a:r>
          </a:p>
          <a:p>
            <a:r>
              <a:rPr lang="ru-RU" dirty="0">
                <a:effectLst/>
                <a:latin typeface="Arial" panose="020B0604020202020204" pitchFamily="34" charset="0"/>
              </a:rPr>
              <a:t>Организация родилась в 1959 году в период активного развития советской экономики и, пройдя через все изменения социально-экономического уклада советского и российского государства, служит Отечеству по сей день.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F150DB1D-2095-1E4D-A0D2-823F8499DDB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413539" y="1338002"/>
            <a:ext cx="2273576" cy="366424"/>
          </a:xfrm>
          <a:prstGeom prst="rect">
            <a:avLst/>
          </a:prstGeom>
        </p:spPr>
        <p:txBody>
          <a:bodyPr lIns="0" tIns="0" bIns="180000">
            <a:spAutoFit/>
          </a:bodyPr>
          <a:lstStyle>
            <a:lvl1pPr marL="0" indent="0" algn="l">
              <a:spcBef>
                <a:spcPts val="0"/>
              </a:spcBef>
              <a:buNone/>
              <a:defRPr sz="1200" b="0">
                <a:solidFill>
                  <a:schemeClr val="bg2"/>
                </a:solidFill>
              </a:defRPr>
            </a:lvl1pPr>
            <a:lvl2pPr marL="342702" indent="0" algn="ctr">
              <a:buNone/>
              <a:defRPr sz="1499"/>
            </a:lvl2pPr>
            <a:lvl3pPr marL="685406" indent="0" algn="ctr">
              <a:buNone/>
              <a:defRPr sz="1349"/>
            </a:lvl3pPr>
            <a:lvl4pPr marL="1028109" indent="0" algn="ctr">
              <a:buNone/>
              <a:defRPr sz="1200"/>
            </a:lvl4pPr>
            <a:lvl5pPr marL="1370812" indent="0" algn="ctr">
              <a:buNone/>
              <a:defRPr sz="1200"/>
            </a:lvl5pPr>
            <a:lvl6pPr marL="1713514" indent="0" algn="ctr">
              <a:buNone/>
              <a:defRPr sz="1200"/>
            </a:lvl6pPr>
            <a:lvl7pPr marL="2056217" indent="0" algn="ctr">
              <a:buNone/>
              <a:defRPr sz="1200"/>
            </a:lvl7pPr>
            <a:lvl8pPr marL="2398920" indent="0" algn="ctr">
              <a:buNone/>
              <a:defRPr sz="1200"/>
            </a:lvl8pPr>
            <a:lvl9pPr marL="2741623" indent="0" algn="ctr">
              <a:buNone/>
              <a:defRPr sz="1200"/>
            </a:lvl9pPr>
          </a:lstStyle>
          <a:p>
            <a:r>
              <a:rPr lang="ru-RU" dirty="0"/>
              <a:t>Подзаголовок 2</a:t>
            </a:r>
          </a:p>
        </p:txBody>
      </p:sp>
      <p:sp>
        <p:nvSpPr>
          <p:cNvPr id="16" name="Заголовок 9">
            <a:extLst>
              <a:ext uri="{FF2B5EF4-FFF2-40B4-BE49-F238E27FC236}">
                <a16:creationId xmlns:a16="http://schemas.microsoft.com/office/drawing/2014/main" id="{139F580C-27AC-D54F-916E-84901E486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3538" y="357504"/>
            <a:ext cx="7886700" cy="1121553"/>
          </a:xfrm>
          <a:prstGeom prst="rect">
            <a:avLst/>
          </a:prstGeom>
        </p:spPr>
        <p:txBody>
          <a:bodyPr lIns="0" tIns="0" bIns="288000">
            <a:spAutoFit/>
          </a:bodyPr>
          <a:lstStyle>
            <a:lvl1pPr>
              <a:defRPr sz="2699" b="1"/>
            </a:lvl1pPr>
          </a:lstStyle>
          <a:p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2 строки</a:t>
            </a:r>
          </a:p>
        </p:txBody>
      </p:sp>
      <p:sp>
        <p:nvSpPr>
          <p:cNvPr id="15" name="Текст 2">
            <a:extLst>
              <a:ext uri="{FF2B5EF4-FFF2-40B4-BE49-F238E27FC236}">
                <a16:creationId xmlns:a16="http://schemas.microsoft.com/office/drawing/2014/main" id="{1D2CA14B-4665-354A-A4F5-51BC26A5774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13539" y="3501972"/>
            <a:ext cx="414766" cy="369332"/>
          </a:xfrm>
          <a:prstGeom prst="rect">
            <a:avLst/>
          </a:prstGeom>
        </p:spPr>
        <p:txBody>
          <a:bodyPr wrap="square" lIns="0" tIns="0" bIns="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2399" b="1" smtClean="0">
                <a:solidFill>
                  <a:schemeClr val="bg2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9" name="Текст 2">
            <a:extLst>
              <a:ext uri="{FF2B5EF4-FFF2-40B4-BE49-F238E27FC236}">
                <a16:creationId xmlns:a16="http://schemas.microsoft.com/office/drawing/2014/main" id="{FF7797F4-B5A2-204D-AD2B-76FC2CD218F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744969" y="3650295"/>
            <a:ext cx="795241" cy="188475"/>
          </a:xfrm>
          <a:prstGeom prst="rect">
            <a:avLst/>
          </a:prstGeom>
        </p:spPr>
        <p:txBody>
          <a:bodyPr wrap="square" lIns="108000" tIns="0" rIns="0" bIns="0" anchor="b" anchorCtr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ru-RU" sz="1200" b="1" smtClean="0">
                <a:solidFill>
                  <a:schemeClr val="bg2"/>
                </a:solidFill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>
                <a:effectLst/>
                <a:latin typeface="Arial" panose="020B0604020202020204" pitchFamily="34" charset="0"/>
              </a:rPr>
              <a:t>млн руб.</a:t>
            </a:r>
          </a:p>
        </p:txBody>
      </p:sp>
      <p:sp>
        <p:nvSpPr>
          <p:cNvPr id="10" name="Текст 2">
            <a:extLst>
              <a:ext uri="{FF2B5EF4-FFF2-40B4-BE49-F238E27FC236}">
                <a16:creationId xmlns:a16="http://schemas.microsoft.com/office/drawing/2014/main" id="{948EBFF4-86D0-8B4C-BD85-8D9F950AA13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13538" y="3808290"/>
            <a:ext cx="1955589" cy="596812"/>
          </a:xfrm>
          <a:prstGeom prst="rect">
            <a:avLst/>
          </a:prstGeom>
        </p:spPr>
        <p:txBody>
          <a:bodyPr lIns="0" tIns="144000" bIns="0"/>
          <a:lstStyle>
            <a:lvl1pPr marL="0" indent="0">
              <a:lnSpc>
                <a:spcPts val="885"/>
              </a:lnSpc>
              <a:spcBef>
                <a:spcPts val="375"/>
              </a:spcBef>
              <a:buNone/>
              <a:defRPr lang="ru-RU" sz="637" smtClean="0">
                <a:effectLst/>
              </a:defRPr>
            </a:lvl1pPr>
            <a:lvl2pPr marL="342702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2pPr>
            <a:lvl3pPr marL="685406" indent="0">
              <a:buNone/>
              <a:defRPr sz="1349">
                <a:solidFill>
                  <a:schemeClr val="tx1">
                    <a:tint val="75000"/>
                  </a:schemeClr>
                </a:solidFill>
              </a:defRPr>
            </a:lvl3pPr>
            <a:lvl4pPr marL="10281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81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2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89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Занимается оперативным информационно-аналитическим сопровождением и экспертной поддержкой деятельности Правительства Российской Федерации.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C5FF7E2-D616-7C4A-8151-7F10C81002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64109" y="357187"/>
            <a:ext cx="266717" cy="35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457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7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278599" indent="0" algn="ctr">
              <a:buNone/>
              <a:defRPr/>
            </a:lvl2pPr>
            <a:lvl3pPr marL="557199" indent="0" algn="ctr">
              <a:buNone/>
              <a:defRPr/>
            </a:lvl3pPr>
            <a:lvl4pPr marL="835798" indent="0" algn="ctr">
              <a:buNone/>
              <a:defRPr/>
            </a:lvl4pPr>
            <a:lvl5pPr marL="1114397" indent="0" algn="ctr">
              <a:buNone/>
              <a:defRPr/>
            </a:lvl5pPr>
            <a:lvl6pPr marL="1392996" indent="0" algn="ctr">
              <a:buNone/>
              <a:defRPr/>
            </a:lvl6pPr>
            <a:lvl7pPr marL="1671596" indent="0" algn="ctr">
              <a:buNone/>
              <a:defRPr/>
            </a:lvl7pPr>
            <a:lvl8pPr marL="1950195" indent="0" algn="ctr">
              <a:buNone/>
              <a:defRPr/>
            </a:lvl8pPr>
            <a:lvl9pPr marL="22287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fld id="{E72CDBCD-DC01-4FAC-8FDF-C9CFE58E3371}" type="slidenum">
              <a:rPr lang="sv-SE" smtClean="0">
                <a:solidFill>
                  <a:srgbClr val="000000"/>
                </a:solidFill>
              </a:rPr>
              <a:pPr algn="ctr">
                <a:defRPr/>
              </a:pPr>
              <a:t>‹#›</a:t>
            </a:fld>
            <a:endParaRPr lang="sv-S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319913"/>
      </p:ext>
    </p:extLst>
  </p:cSld>
  <p:clrMapOvr>
    <a:masterClrMapping/>
  </p:clrMapOvr>
  <p:hf hdr="0" ft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>
              <a:defRPr/>
            </a:lvl1pPr>
          </a:lstStyle>
          <a:p>
            <a:pPr algn="ctr">
              <a:defRPr/>
            </a:pPr>
            <a:fld id="{E72CDBCD-DC01-4FAC-8FDF-C9CFE58E3371}" type="slidenum">
              <a:rPr lang="sv-SE" smtClean="0">
                <a:solidFill>
                  <a:srgbClr val="000000"/>
                </a:solidFill>
              </a:rPr>
              <a:pPr algn="ctr">
                <a:defRPr/>
              </a:pPr>
              <a:t>‹#›</a:t>
            </a:fld>
            <a:endParaRPr lang="sv-SE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240717"/>
      </p:ext>
    </p:extLst>
  </p:cSld>
  <p:clrMapOvr>
    <a:masterClrMapping/>
  </p:clrMapOvr>
  <p:hf hdr="0" ft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589920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378592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236722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Введите заголовок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8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сновн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25"/>
          <p:cNvSpPr>
            <a:spLocks noGrp="1"/>
          </p:cNvSpPr>
          <p:nvPr>
            <p:ph type="body" sz="quarter" idx="10" hasCustomPrompt="1"/>
          </p:nvPr>
        </p:nvSpPr>
        <p:spPr>
          <a:xfrm>
            <a:off x="239720" y="156787"/>
            <a:ext cx="8664561" cy="699751"/>
          </a:xfrm>
        </p:spPr>
        <p:txBody>
          <a:bodyPr/>
          <a:lstStyle>
            <a:lvl1pPr marL="0" algn="l" defTabSz="415869" rtl="0" eaLnBrk="1" latinLnBrk="0" hangingPunct="1">
              <a:defRPr lang="ru-RU" sz="2092" b="1" kern="1200" dirty="0">
                <a:solidFill>
                  <a:schemeClr val="tx1"/>
                </a:solidFill>
                <a:latin typeface="PF DinText Pro" panose="02000506020000020004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28" name="Текст 27"/>
          <p:cNvSpPr>
            <a:spLocks noGrp="1"/>
          </p:cNvSpPr>
          <p:nvPr>
            <p:ph type="body" sz="quarter" idx="11" hasCustomPrompt="1"/>
          </p:nvPr>
        </p:nvSpPr>
        <p:spPr>
          <a:xfrm>
            <a:off x="248579" y="954894"/>
            <a:ext cx="1059242" cy="195968"/>
          </a:xfrm>
        </p:spPr>
        <p:txBody>
          <a:bodyPr/>
          <a:lstStyle>
            <a:lvl1pPr>
              <a:defRPr lang="ru-RU" sz="1273" kern="1200" dirty="0">
                <a:solidFill>
                  <a:schemeClr val="tx1"/>
                </a:solidFill>
                <a:latin typeface="PF DinText Pro" panose="02000506020000020004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Текст</a:t>
            </a:r>
          </a:p>
        </p:txBody>
      </p:sp>
    </p:spTree>
    <p:extLst>
      <p:ext uri="{BB962C8B-B14F-4D97-AF65-F5344CB8AC3E}">
        <p14:creationId xmlns:p14="http://schemas.microsoft.com/office/powerpoint/2010/main" val="34886224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модул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1AC9CFC8-9240-794B-99C5-9E7F77ABB6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1065" y="213400"/>
            <a:ext cx="6524535" cy="553649"/>
          </a:xfrm>
        </p:spPr>
        <p:txBody>
          <a:bodyPr wrap="square" anchor="t"/>
          <a:lstStyle>
            <a:lvl1pPr>
              <a:defRPr sz="1799" b="0" i="0">
                <a:latin typeface="GPN_DIN Condensed Bold" panose="020B0704020202020204" pitchFamily="34" charset="0"/>
                <a:ea typeface="GPN_DIN Condensed Bold" panose="020B0704020202020204" pitchFamily="34" charset="0"/>
              </a:defRPr>
            </a:lvl1pPr>
          </a:lstStyle>
          <a:p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СЛАЙДА</a:t>
            </a:r>
          </a:p>
        </p:txBody>
      </p:sp>
      <p:sp>
        <p:nvSpPr>
          <p:cNvPr id="17" name="Текст 6">
            <a:extLst>
              <a:ext uri="{FF2B5EF4-FFF2-40B4-BE49-F238E27FC236}">
                <a16:creationId xmlns:a16="http://schemas.microsoft.com/office/drawing/2014/main" id="{AE8D96D1-9D7D-7D43-97A8-5E90A9CC405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80584" y="4800167"/>
            <a:ext cx="4293394" cy="92319"/>
          </a:xfrm>
          <a:prstGeom prst="rect">
            <a:avLst/>
          </a:prstGeom>
        </p:spPr>
        <p:txBody>
          <a:bodyPr/>
          <a:lstStyle>
            <a:lvl1pPr>
              <a:defRPr lang="ru-RU" sz="600" b="0" i="0" kern="1200" cap="none" dirty="0">
                <a:solidFill>
                  <a:schemeClr val="bg1">
                    <a:lumMod val="50000"/>
                  </a:schemeClr>
                </a:solidFill>
                <a:latin typeface="GPN_DIN Condensed Regular" panose="020B0504020202020204" pitchFamily="34" charset="0"/>
                <a:ea typeface="GPN_DIN Condensed Regular" panose="020B0504020202020204" pitchFamily="34" charset="0"/>
                <a:cs typeface="+mn-cs"/>
              </a:defRPr>
            </a:lvl1pPr>
          </a:lstStyle>
          <a:p>
            <a:pPr lvl="0"/>
            <a:r>
              <a:rPr lang="ru-RU" dirty="0"/>
              <a:t>Нижний колонтитул</a:t>
            </a:r>
          </a:p>
        </p:txBody>
      </p:sp>
      <p:sp>
        <p:nvSpPr>
          <p:cNvPr id="18" name="Текст 12">
            <a:extLst>
              <a:ext uri="{FF2B5EF4-FFF2-40B4-BE49-F238E27FC236}">
                <a16:creationId xmlns:a16="http://schemas.microsoft.com/office/drawing/2014/main" id="{0720556C-A56D-CD43-B714-9FF254FC2C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12758" y="207984"/>
            <a:ext cx="2147066" cy="201252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lang="ru-RU" sz="900" b="0" i="0" dirty="0">
                <a:solidFill>
                  <a:schemeClr val="bg1">
                    <a:lumMod val="50000"/>
                  </a:schemeClr>
                </a:solidFill>
                <a:latin typeface="GPN_DIN Condensed Regular" panose="020B0504020202020204" pitchFamily="34" charset="0"/>
                <a:ea typeface="GPN_DIN Condensed Regular" panose="020B0504020202020204" pitchFamily="34" charset="0"/>
              </a:defRPr>
            </a:lvl1pPr>
          </a:lstStyle>
          <a:p>
            <a:pPr lvl="0" algn="r" defTabSz="685378"/>
            <a:r>
              <a:rPr lang="ru-RU" dirty="0"/>
              <a:t>НАВИГАЦИЯ СЛАЙДА</a:t>
            </a:r>
          </a:p>
        </p:txBody>
      </p:sp>
    </p:spTree>
    <p:extLst>
      <p:ext uri="{BB962C8B-B14F-4D97-AF65-F5344CB8AC3E}">
        <p14:creationId xmlns:p14="http://schemas.microsoft.com/office/powerpoint/2010/main" val="37264291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79" r:id="rId11"/>
    <p:sldLayoutId id="2147483680" r:id="rId12"/>
    <p:sldLayoutId id="214748370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338" y="358435"/>
            <a:ext cx="818564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002F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29806" y="1136357"/>
            <a:ext cx="75260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10429" y="4783454"/>
            <a:ext cx="292746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416" y="4783454"/>
            <a:ext cx="210411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8E2EB-0297-0D41-9419-5C3CB3D079CF}" type="datetime1">
              <a:rPr lang="ru-RU" smtClean="0"/>
              <a:t>17.09.2024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09502" y="4841123"/>
            <a:ext cx="108898" cy="2092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80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8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10942">
        <a:defRPr>
          <a:latin typeface="+mn-lt"/>
          <a:ea typeface="+mn-ea"/>
          <a:cs typeface="+mn-cs"/>
        </a:defRPr>
      </a:lvl2pPr>
      <a:lvl3pPr marL="621883">
        <a:defRPr>
          <a:latin typeface="+mn-lt"/>
          <a:ea typeface="+mn-ea"/>
          <a:cs typeface="+mn-cs"/>
        </a:defRPr>
      </a:lvl3pPr>
      <a:lvl4pPr marL="932825">
        <a:defRPr>
          <a:latin typeface="+mn-lt"/>
          <a:ea typeface="+mn-ea"/>
          <a:cs typeface="+mn-cs"/>
        </a:defRPr>
      </a:lvl4pPr>
      <a:lvl5pPr marL="1243767">
        <a:defRPr>
          <a:latin typeface="+mn-lt"/>
          <a:ea typeface="+mn-ea"/>
          <a:cs typeface="+mn-cs"/>
        </a:defRPr>
      </a:lvl5pPr>
      <a:lvl6pPr marL="1554709">
        <a:defRPr>
          <a:latin typeface="+mn-lt"/>
          <a:ea typeface="+mn-ea"/>
          <a:cs typeface="+mn-cs"/>
        </a:defRPr>
      </a:lvl6pPr>
      <a:lvl7pPr marL="1865650">
        <a:defRPr>
          <a:latin typeface="+mn-lt"/>
          <a:ea typeface="+mn-ea"/>
          <a:cs typeface="+mn-cs"/>
        </a:defRPr>
      </a:lvl7pPr>
      <a:lvl8pPr marL="2176592">
        <a:defRPr>
          <a:latin typeface="+mn-lt"/>
          <a:ea typeface="+mn-ea"/>
          <a:cs typeface="+mn-cs"/>
        </a:defRPr>
      </a:lvl8pPr>
      <a:lvl9pPr marL="24875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10942">
        <a:defRPr>
          <a:latin typeface="+mn-lt"/>
          <a:ea typeface="+mn-ea"/>
          <a:cs typeface="+mn-cs"/>
        </a:defRPr>
      </a:lvl2pPr>
      <a:lvl3pPr marL="621883">
        <a:defRPr>
          <a:latin typeface="+mn-lt"/>
          <a:ea typeface="+mn-ea"/>
          <a:cs typeface="+mn-cs"/>
        </a:defRPr>
      </a:lvl3pPr>
      <a:lvl4pPr marL="932825">
        <a:defRPr>
          <a:latin typeface="+mn-lt"/>
          <a:ea typeface="+mn-ea"/>
          <a:cs typeface="+mn-cs"/>
        </a:defRPr>
      </a:lvl4pPr>
      <a:lvl5pPr marL="1243767">
        <a:defRPr>
          <a:latin typeface="+mn-lt"/>
          <a:ea typeface="+mn-ea"/>
          <a:cs typeface="+mn-cs"/>
        </a:defRPr>
      </a:lvl5pPr>
      <a:lvl6pPr marL="1554709">
        <a:defRPr>
          <a:latin typeface="+mn-lt"/>
          <a:ea typeface="+mn-ea"/>
          <a:cs typeface="+mn-cs"/>
        </a:defRPr>
      </a:lvl6pPr>
      <a:lvl7pPr marL="1865650">
        <a:defRPr>
          <a:latin typeface="+mn-lt"/>
          <a:ea typeface="+mn-ea"/>
          <a:cs typeface="+mn-cs"/>
        </a:defRPr>
      </a:lvl7pPr>
      <a:lvl8pPr marL="2176592">
        <a:defRPr>
          <a:latin typeface="+mn-lt"/>
          <a:ea typeface="+mn-ea"/>
          <a:cs typeface="+mn-cs"/>
        </a:defRPr>
      </a:lvl8pPr>
      <a:lvl9pPr marL="2487534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0">
          <p15:clr>
            <a:srgbClr val="F26B43"/>
          </p15:clr>
        </p15:guide>
        <p15:guide id="2" pos="802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81338" y="358435"/>
            <a:ext cx="8185645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rgbClr val="002F5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29806" y="1136357"/>
            <a:ext cx="75260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10429" y="4783454"/>
            <a:ext cx="292746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416" y="4783454"/>
            <a:ext cx="210411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8E2EB-0297-0D41-9419-5C3CB3D079CF}" type="datetime1">
              <a:rPr lang="ru-RU" smtClean="0"/>
              <a:t>17.09.2024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809502" y="4841123"/>
            <a:ext cx="108898" cy="2092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80" b="0" i="0">
                <a:solidFill>
                  <a:srgbClr val="231F20"/>
                </a:solidFill>
                <a:latin typeface="Arial"/>
                <a:cs typeface="Arial"/>
              </a:defRPr>
            </a:lvl1pPr>
          </a:lstStyle>
          <a:p>
            <a:pPr marL="25912">
              <a:spcBef>
                <a:spcPts val="3"/>
              </a:spcBef>
            </a:pPr>
            <a:fld id="{81D60167-4931-47E6-BA6A-407CBD079E47}" type="slidenum">
              <a:rPr lang="en-US" smtClean="0"/>
              <a:pPr marL="25912">
                <a:spcBef>
                  <a:spcPts val="3"/>
                </a:spcBef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70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7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10942">
        <a:defRPr>
          <a:latin typeface="+mn-lt"/>
          <a:ea typeface="+mn-ea"/>
          <a:cs typeface="+mn-cs"/>
        </a:defRPr>
      </a:lvl2pPr>
      <a:lvl3pPr marL="621883">
        <a:defRPr>
          <a:latin typeface="+mn-lt"/>
          <a:ea typeface="+mn-ea"/>
          <a:cs typeface="+mn-cs"/>
        </a:defRPr>
      </a:lvl3pPr>
      <a:lvl4pPr marL="932825">
        <a:defRPr>
          <a:latin typeface="+mn-lt"/>
          <a:ea typeface="+mn-ea"/>
          <a:cs typeface="+mn-cs"/>
        </a:defRPr>
      </a:lvl4pPr>
      <a:lvl5pPr marL="1243767">
        <a:defRPr>
          <a:latin typeface="+mn-lt"/>
          <a:ea typeface="+mn-ea"/>
          <a:cs typeface="+mn-cs"/>
        </a:defRPr>
      </a:lvl5pPr>
      <a:lvl6pPr marL="1554709">
        <a:defRPr>
          <a:latin typeface="+mn-lt"/>
          <a:ea typeface="+mn-ea"/>
          <a:cs typeface="+mn-cs"/>
        </a:defRPr>
      </a:lvl6pPr>
      <a:lvl7pPr marL="1865650">
        <a:defRPr>
          <a:latin typeface="+mn-lt"/>
          <a:ea typeface="+mn-ea"/>
          <a:cs typeface="+mn-cs"/>
        </a:defRPr>
      </a:lvl7pPr>
      <a:lvl8pPr marL="2176592">
        <a:defRPr>
          <a:latin typeface="+mn-lt"/>
          <a:ea typeface="+mn-ea"/>
          <a:cs typeface="+mn-cs"/>
        </a:defRPr>
      </a:lvl8pPr>
      <a:lvl9pPr marL="24875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10942">
        <a:defRPr>
          <a:latin typeface="+mn-lt"/>
          <a:ea typeface="+mn-ea"/>
          <a:cs typeface="+mn-cs"/>
        </a:defRPr>
      </a:lvl2pPr>
      <a:lvl3pPr marL="621883">
        <a:defRPr>
          <a:latin typeface="+mn-lt"/>
          <a:ea typeface="+mn-ea"/>
          <a:cs typeface="+mn-cs"/>
        </a:defRPr>
      </a:lvl3pPr>
      <a:lvl4pPr marL="932825">
        <a:defRPr>
          <a:latin typeface="+mn-lt"/>
          <a:ea typeface="+mn-ea"/>
          <a:cs typeface="+mn-cs"/>
        </a:defRPr>
      </a:lvl4pPr>
      <a:lvl5pPr marL="1243767">
        <a:defRPr>
          <a:latin typeface="+mn-lt"/>
          <a:ea typeface="+mn-ea"/>
          <a:cs typeface="+mn-cs"/>
        </a:defRPr>
      </a:lvl5pPr>
      <a:lvl6pPr marL="1554709">
        <a:defRPr>
          <a:latin typeface="+mn-lt"/>
          <a:ea typeface="+mn-ea"/>
          <a:cs typeface="+mn-cs"/>
        </a:defRPr>
      </a:lvl6pPr>
      <a:lvl7pPr marL="1865650">
        <a:defRPr>
          <a:latin typeface="+mn-lt"/>
          <a:ea typeface="+mn-ea"/>
          <a:cs typeface="+mn-cs"/>
        </a:defRPr>
      </a:lvl7pPr>
      <a:lvl8pPr marL="2176592">
        <a:defRPr>
          <a:latin typeface="+mn-lt"/>
          <a:ea typeface="+mn-ea"/>
          <a:cs typeface="+mn-cs"/>
        </a:defRPr>
      </a:lvl8pPr>
      <a:lvl9pPr marL="2487534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40">
          <p15:clr>
            <a:srgbClr val="F26B43"/>
          </p15:clr>
        </p15:guide>
        <p15:guide id="2" pos="802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79430" y="213126"/>
            <a:ext cx="7064375" cy="529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1" y="971550"/>
            <a:ext cx="7221539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2" y="4917232"/>
            <a:ext cx="402769" cy="283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731">
                <a:latin typeface="Arial" pitchFamily="34" charset="0"/>
              </a:defRPr>
            </a:lvl1pPr>
          </a:lstStyle>
          <a:p>
            <a:pPr algn="ctr" defTabSz="68578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72CDBCD-DC01-4FAC-8FDF-C9CFE58E3371}" type="slidenum">
              <a:rPr lang="sv-SE" smtClean="0">
                <a:solidFill>
                  <a:srgbClr val="000000"/>
                </a:solidFill>
                <a:ea typeface="MS PGothic" pitchFamily="34" charset="-128"/>
              </a:rPr>
              <a:pPr algn="ctr" defTabSz="685783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sv-SE" dirty="0">
              <a:solidFill>
                <a:srgbClr val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4841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7" r:id="rId8"/>
  </p:sldLayoutIdLst>
  <p:hf hdr="0" ftr="0"/>
  <p:txStyles>
    <p:titleStyle>
      <a:lvl1pPr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1829" b="1">
          <a:solidFill>
            <a:srgbClr val="595959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1829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1829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1829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1829" b="1">
          <a:solidFill>
            <a:srgbClr val="595959"/>
          </a:solidFill>
          <a:latin typeface="Arial" charset="0"/>
          <a:ea typeface="MS PGothic" pitchFamily="34" charset="-128"/>
          <a:cs typeface="ＭＳ Ｐゴシック" charset="0"/>
        </a:defRPr>
      </a:lvl5pPr>
      <a:lvl6pPr marL="278599"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2072" b="1">
          <a:solidFill>
            <a:srgbClr val="993333"/>
          </a:solidFill>
          <a:latin typeface="Arial" charset="0"/>
          <a:ea typeface="ＭＳ Ｐゴシック" charset="0"/>
        </a:defRPr>
      </a:lvl6pPr>
      <a:lvl7pPr marL="557199"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2072" b="1">
          <a:solidFill>
            <a:srgbClr val="993333"/>
          </a:solidFill>
          <a:latin typeface="Arial" charset="0"/>
          <a:ea typeface="ＭＳ Ｐゴシック" charset="0"/>
        </a:defRPr>
      </a:lvl7pPr>
      <a:lvl8pPr marL="835798"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2072" b="1">
          <a:solidFill>
            <a:srgbClr val="993333"/>
          </a:solidFill>
          <a:latin typeface="Arial" charset="0"/>
          <a:ea typeface="ＭＳ Ｐゴシック" charset="0"/>
        </a:defRPr>
      </a:lvl8pPr>
      <a:lvl9pPr marL="1114397" algn="l" rtl="0" eaLnBrk="1" fontAlgn="base" hangingPunct="1">
        <a:lnSpc>
          <a:spcPts val="2438"/>
        </a:lnSpc>
        <a:spcBef>
          <a:spcPct val="0"/>
        </a:spcBef>
        <a:spcAft>
          <a:spcPct val="0"/>
        </a:spcAft>
        <a:defRPr sz="2072" b="1">
          <a:solidFill>
            <a:srgbClr val="993333"/>
          </a:solidFill>
          <a:latin typeface="Arial" charset="0"/>
          <a:ea typeface="ＭＳ Ｐゴシック" charset="0"/>
        </a:defRPr>
      </a:lvl9pPr>
    </p:titleStyle>
    <p:bodyStyle>
      <a:lvl1pPr marL="208950" indent="-208950" algn="l" rtl="0" eaLnBrk="1" fontAlgn="base" hangingPunct="1">
        <a:lnSpc>
          <a:spcPts val="1645"/>
        </a:lnSpc>
        <a:spcBef>
          <a:spcPct val="0"/>
        </a:spcBef>
        <a:spcAft>
          <a:spcPts val="854"/>
        </a:spcAft>
        <a:buClr>
          <a:srgbClr val="9FAD28"/>
        </a:buClr>
        <a:buFont typeface="Lucida Grande" charset="0"/>
        <a:buChar char="➜"/>
        <a:defRPr sz="1402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marL="487549" indent="-208950" algn="l" rtl="0" eaLnBrk="1" fontAlgn="base" hangingPunct="1">
        <a:lnSpc>
          <a:spcPts val="1706"/>
        </a:lnSpc>
        <a:spcBef>
          <a:spcPct val="0"/>
        </a:spcBef>
        <a:spcAft>
          <a:spcPts val="854"/>
        </a:spcAft>
        <a:buClr>
          <a:srgbClr val="9FAD28"/>
        </a:buClr>
        <a:buFont typeface="Lucida Grande" charset="0"/>
        <a:buChar char="➜"/>
        <a:defRPr sz="1402">
          <a:solidFill>
            <a:schemeClr val="tx1"/>
          </a:solidFill>
          <a:latin typeface="+mj-lt"/>
          <a:ea typeface="MS PGothic" pitchFamily="34" charset="-128"/>
        </a:defRPr>
      </a:lvl2pPr>
      <a:lvl3pPr marL="766148" indent="-208950" algn="l" rtl="0" eaLnBrk="1" fontAlgn="base" hangingPunct="1">
        <a:spcBef>
          <a:spcPct val="20000"/>
        </a:spcBef>
        <a:spcAft>
          <a:spcPct val="0"/>
        </a:spcAft>
        <a:buClr>
          <a:srgbClr val="9FAD28"/>
        </a:buClr>
        <a:buFont typeface="Lucida Grande" charset="0"/>
        <a:buChar char="➜"/>
        <a:defRPr sz="1402">
          <a:solidFill>
            <a:schemeClr val="tx1"/>
          </a:solidFill>
          <a:latin typeface="+mj-lt"/>
          <a:ea typeface="MS PGothic" pitchFamily="34" charset="-128"/>
        </a:defRPr>
      </a:lvl3pPr>
      <a:lvl4pPr marL="1044747" indent="-208950" algn="l" rtl="0" eaLnBrk="1" fontAlgn="base" hangingPunct="1">
        <a:spcBef>
          <a:spcPct val="20000"/>
        </a:spcBef>
        <a:spcAft>
          <a:spcPct val="0"/>
        </a:spcAft>
        <a:buClr>
          <a:srgbClr val="9FAD28"/>
        </a:buClr>
        <a:buFont typeface="Lucida Grande" charset="0"/>
        <a:buChar char="➜"/>
        <a:defRPr sz="1402">
          <a:solidFill>
            <a:schemeClr val="tx1"/>
          </a:solidFill>
          <a:latin typeface="+mj-lt"/>
          <a:ea typeface="MS PGothic" pitchFamily="34" charset="-128"/>
        </a:defRPr>
      </a:lvl4pPr>
      <a:lvl5pPr marL="1323347" indent="-208950" algn="l" rtl="0" eaLnBrk="1" fontAlgn="base" hangingPunct="1">
        <a:spcBef>
          <a:spcPct val="20000"/>
        </a:spcBef>
        <a:spcAft>
          <a:spcPct val="0"/>
        </a:spcAft>
        <a:buClr>
          <a:srgbClr val="9FAD28"/>
        </a:buClr>
        <a:buFont typeface="Lucida Grande" charset="0"/>
        <a:buChar char="➜"/>
        <a:defRPr sz="1402">
          <a:solidFill>
            <a:schemeClr val="tx1"/>
          </a:solidFill>
          <a:latin typeface="+mj-lt"/>
          <a:ea typeface="MS PGothic" pitchFamily="34" charset="-128"/>
        </a:defRPr>
      </a:lvl5pPr>
      <a:lvl6pPr marL="1532297" indent="-139301" algn="l" rtl="0" eaLnBrk="1" fontAlgn="base" hangingPunct="1">
        <a:spcBef>
          <a:spcPct val="20000"/>
        </a:spcBef>
        <a:spcAft>
          <a:spcPct val="0"/>
        </a:spcAft>
        <a:buChar char="»"/>
        <a:defRPr sz="1402">
          <a:solidFill>
            <a:schemeClr val="tx1"/>
          </a:solidFill>
          <a:latin typeface="+mn-lt"/>
          <a:ea typeface="+mn-ea"/>
        </a:defRPr>
      </a:lvl6pPr>
      <a:lvl7pPr marL="1810896" indent="-139301" algn="l" rtl="0" eaLnBrk="1" fontAlgn="base" hangingPunct="1">
        <a:spcBef>
          <a:spcPct val="20000"/>
        </a:spcBef>
        <a:spcAft>
          <a:spcPct val="0"/>
        </a:spcAft>
        <a:buChar char="»"/>
        <a:defRPr sz="1402">
          <a:solidFill>
            <a:schemeClr val="tx1"/>
          </a:solidFill>
          <a:latin typeface="+mn-lt"/>
          <a:ea typeface="+mn-ea"/>
        </a:defRPr>
      </a:lvl7pPr>
      <a:lvl8pPr marL="2089495" indent="-139301" algn="l" rtl="0" eaLnBrk="1" fontAlgn="base" hangingPunct="1">
        <a:spcBef>
          <a:spcPct val="20000"/>
        </a:spcBef>
        <a:spcAft>
          <a:spcPct val="0"/>
        </a:spcAft>
        <a:buChar char="»"/>
        <a:defRPr sz="1402">
          <a:solidFill>
            <a:schemeClr val="tx1"/>
          </a:solidFill>
          <a:latin typeface="+mn-lt"/>
          <a:ea typeface="+mn-ea"/>
        </a:defRPr>
      </a:lvl8pPr>
      <a:lvl9pPr marL="2368095" indent="-139301" algn="l" rtl="0" eaLnBrk="1" fontAlgn="base" hangingPunct="1">
        <a:spcBef>
          <a:spcPct val="20000"/>
        </a:spcBef>
        <a:spcAft>
          <a:spcPct val="0"/>
        </a:spcAft>
        <a:buChar char="»"/>
        <a:defRPr sz="1402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599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199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798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397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2996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596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195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795" algn="l" defTabSz="278599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3.gif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11.jpe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Рисунок 9" descr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0680" y="275195"/>
            <a:ext cx="800303" cy="685974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object 28"/>
          <p:cNvSpPr txBox="1"/>
          <p:nvPr/>
        </p:nvSpPr>
        <p:spPr>
          <a:xfrm>
            <a:off x="1038686" y="4200038"/>
            <a:ext cx="7111401" cy="314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500" b="1" spc="10">
                <a:solidFill>
                  <a:schemeClr val="accent1"/>
                </a:solidFill>
              </a:defRPr>
            </a:pPr>
            <a:r>
              <a:rPr sz="1021" dirty="0" err="1"/>
              <a:t>Директор</a:t>
            </a:r>
            <a:r>
              <a:rPr sz="1021" dirty="0"/>
              <a:t> </a:t>
            </a:r>
            <a:r>
              <a:rPr sz="1021" dirty="0" err="1"/>
              <a:t>Центра</a:t>
            </a:r>
            <a:r>
              <a:rPr sz="1021" spc="10" dirty="0"/>
              <a:t> </a:t>
            </a:r>
            <a:r>
              <a:rPr sz="1021" dirty="0"/>
              <a:t>— д.ф.-</a:t>
            </a:r>
            <a:r>
              <a:rPr sz="1021" dirty="0" err="1"/>
              <a:t>м.н</a:t>
            </a:r>
            <a:r>
              <a:rPr sz="1021" dirty="0"/>
              <a:t>., </a:t>
            </a:r>
            <a:r>
              <a:rPr sz="1021" dirty="0" err="1"/>
              <a:t>проф</a:t>
            </a:r>
            <a:r>
              <a:rPr sz="1021" dirty="0"/>
              <a:t>. </a:t>
            </a:r>
            <a:r>
              <a:rPr sz="1021" dirty="0" err="1"/>
              <a:t>Евгений</a:t>
            </a:r>
            <a:r>
              <a:rPr sz="1021" spc="10" dirty="0"/>
              <a:t> </a:t>
            </a:r>
            <a:r>
              <a:rPr sz="1021" spc="-7" dirty="0" err="1"/>
              <a:t>Бурнаев</a:t>
            </a:r>
            <a:endParaRPr sz="1021" spc="-7" dirty="0"/>
          </a:p>
          <a:p>
            <a:pPr>
              <a:defRPr sz="1500" b="1" spc="-10">
                <a:solidFill>
                  <a:schemeClr val="accent1"/>
                </a:solidFill>
              </a:defRPr>
            </a:pPr>
            <a:r>
              <a:rPr sz="1021" dirty="0" err="1"/>
              <a:t>Зам</a:t>
            </a:r>
            <a:r>
              <a:rPr sz="1021" dirty="0"/>
              <a:t>. </a:t>
            </a:r>
            <a:r>
              <a:rPr sz="1021" dirty="0" err="1"/>
              <a:t>Директора</a:t>
            </a:r>
            <a:r>
              <a:rPr sz="1021" dirty="0"/>
              <a:t> </a:t>
            </a:r>
            <a:r>
              <a:rPr sz="1021" dirty="0" err="1"/>
              <a:t>Центра</a:t>
            </a:r>
            <a:r>
              <a:rPr sz="1021" dirty="0"/>
              <a:t> – </a:t>
            </a:r>
            <a:r>
              <a:rPr sz="1021" dirty="0" err="1"/>
              <a:t>Максим</a:t>
            </a:r>
            <a:r>
              <a:rPr sz="1021" dirty="0"/>
              <a:t> </a:t>
            </a:r>
            <a:r>
              <a:rPr sz="1021" dirty="0" err="1"/>
              <a:t>Мироненко</a:t>
            </a:r>
            <a:endParaRPr sz="1021" dirty="0"/>
          </a:p>
        </p:txBody>
      </p:sp>
      <p:pic>
        <p:nvPicPr>
          <p:cNvPr id="195" name="Рисунок 4" descr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6623" y="310563"/>
            <a:ext cx="1736250" cy="451426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object 4"/>
          <p:cNvSpPr txBox="1"/>
          <p:nvPr/>
        </p:nvSpPr>
        <p:spPr>
          <a:xfrm>
            <a:off x="1038686" y="3805765"/>
            <a:ext cx="7425964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marR="5080">
              <a:defRPr sz="5200" b="1" spc="-30">
                <a:solidFill>
                  <a:srgbClr val="FFFFFF"/>
                </a:solidFill>
              </a:defRPr>
            </a:lvl1pPr>
          </a:lstStyle>
          <a:p>
            <a:r>
              <a:rPr sz="1800" dirty="0" err="1"/>
              <a:t>Центр</a:t>
            </a:r>
            <a:r>
              <a:rPr sz="1800" dirty="0"/>
              <a:t> </a:t>
            </a:r>
            <a:r>
              <a:rPr sz="1800" dirty="0" err="1"/>
              <a:t>Прикладного</a:t>
            </a:r>
            <a:r>
              <a:rPr sz="1800" dirty="0"/>
              <a:t> </a:t>
            </a:r>
            <a:r>
              <a:rPr sz="1800" dirty="0" err="1"/>
              <a:t>Искусственного</a:t>
            </a:r>
            <a:r>
              <a:rPr sz="1800" dirty="0"/>
              <a:t> </a:t>
            </a:r>
            <a:r>
              <a:rPr sz="1800" dirty="0" err="1"/>
              <a:t>Интеллекта</a:t>
            </a:r>
            <a:endParaRPr sz="1800" dirty="0"/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id="{14870072-A96B-15A4-9C76-31672C25A33B}"/>
              </a:ext>
            </a:extLst>
          </p:cNvPr>
          <p:cNvSpPr txBox="1"/>
          <p:nvPr/>
        </p:nvSpPr>
        <p:spPr>
          <a:xfrm>
            <a:off x="1038686" y="1646562"/>
            <a:ext cx="7425964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marR="5080">
              <a:defRPr sz="5200" b="1" spc="-30">
                <a:solidFill>
                  <a:srgbClr val="FFFFFF"/>
                </a:solidFill>
              </a:defRPr>
            </a:lvl1pPr>
          </a:lstStyle>
          <a:p>
            <a:r>
              <a:rPr lang="ru-RU" sz="2400" dirty="0"/>
              <a:t>Применение алгоритмов ИИ в ДЗЗ для оценки характеристик окружающей среды, детекции объектов интереса и прогнозирования</a:t>
            </a:r>
            <a:endParaRPr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>
            <a:spLocks noGrp="1"/>
          </p:cNvSpPr>
          <p:nvPr>
            <p:ph type="title" idx="4294967295"/>
          </p:nvPr>
        </p:nvSpPr>
        <p:spPr>
          <a:xfrm>
            <a:off x="9824" y="-100500"/>
            <a:ext cx="8788575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/>
          <a:p>
            <a:r>
              <a:rPr lang="en-US" sz="1600" b="1" dirty="0"/>
              <a:t> </a:t>
            </a:r>
            <a:r>
              <a:rPr lang="ru-RU" sz="1600" b="1" dirty="0"/>
              <a:t>Прогнозирование распространения пожаров, </a:t>
            </a:r>
            <a:r>
              <a:rPr lang="ru" sz="1600" b="1" dirty="0"/>
              <a:t>описание данных</a:t>
            </a:r>
            <a:endParaRPr sz="1600" b="1" dirty="0"/>
          </a:p>
        </p:txBody>
      </p:sp>
      <p:sp>
        <p:nvSpPr>
          <p:cNvPr id="116" name="Google Shape;116;p18"/>
          <p:cNvSpPr txBox="1"/>
          <p:nvPr/>
        </p:nvSpPr>
        <p:spPr>
          <a:xfrm>
            <a:off x="86025" y="298303"/>
            <a:ext cx="4838775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" sz="1200" dirty="0"/>
              <a:t>Данные о пожарах </a:t>
            </a:r>
            <a:r>
              <a:rPr lang="en-US" sz="1200" dirty="0"/>
              <a:t>c 8-</a:t>
            </a:r>
            <a:r>
              <a:rPr lang="ru-RU" sz="1200" dirty="0"/>
              <a:t>ми пилотных регионов использовались при обучении модели </a:t>
            </a:r>
            <a:endParaRPr sz="1200" dirty="0"/>
          </a:p>
        </p:txBody>
      </p:sp>
      <p:sp>
        <p:nvSpPr>
          <p:cNvPr id="117" name="Google Shape;117;p18"/>
          <p:cNvSpPr txBox="1"/>
          <p:nvPr/>
        </p:nvSpPr>
        <p:spPr>
          <a:xfrm>
            <a:off x="86025" y="678373"/>
            <a:ext cx="4997175" cy="4478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" sz="1300" u="sng" dirty="0"/>
              <a:t>Входные данные модели:</a:t>
            </a:r>
            <a:endParaRPr sz="1300" u="sng" dirty="0"/>
          </a:p>
          <a:p>
            <a:endParaRPr sz="1300" u="sng" dirty="0"/>
          </a:p>
          <a:p>
            <a:pPr marL="457189" indent="-298442">
              <a:buClr>
                <a:schemeClr val="dk1"/>
              </a:buClr>
              <a:buSzPts val="1100"/>
              <a:buChar char="●"/>
            </a:pPr>
            <a:r>
              <a:rPr lang="ru" sz="1100" dirty="0">
                <a:solidFill>
                  <a:schemeClr val="dk1"/>
                </a:solidFill>
              </a:rPr>
              <a:t>Координаты возгорания</a:t>
            </a:r>
            <a:endParaRPr sz="1100" dirty="0">
              <a:solidFill>
                <a:schemeClr val="dk1"/>
              </a:solidFill>
            </a:endParaRPr>
          </a:p>
          <a:p>
            <a:pPr marL="457189" indent="-298442">
              <a:buClr>
                <a:schemeClr val="dk1"/>
              </a:buClr>
              <a:buSzPts val="1100"/>
              <a:buChar char="●"/>
            </a:pPr>
            <a:r>
              <a:rPr lang="ru" sz="1100" dirty="0">
                <a:solidFill>
                  <a:schemeClr val="dk1"/>
                </a:solidFill>
              </a:rPr>
              <a:t>Статические признаки перед началом пожара: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Типы растительного покрова (17 классов)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Высота над уровнем моря (m)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Направление склона (градусы, 0 - 360)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Уклон (градусы, 0 - 90)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Плотность населения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Доля поглощенной ФА радиации (проценты)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Индекс листовой поверхности (m^2/m^2)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Нормализованный вегетационный индекс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Усовершенствованный вегетационный индекс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Общее испарение (kg/m^2)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Потенциальное испарение (kg/m^2)</a:t>
            </a:r>
            <a:endParaRPr sz="1100" dirty="0">
              <a:solidFill>
                <a:schemeClr val="dk1"/>
              </a:solidFill>
            </a:endParaRPr>
          </a:p>
          <a:p>
            <a:endParaRPr sz="1100" dirty="0">
              <a:solidFill>
                <a:schemeClr val="dk1"/>
              </a:solidFill>
            </a:endParaRPr>
          </a:p>
          <a:p>
            <a:pPr marL="457189" indent="-298442">
              <a:buClr>
                <a:schemeClr val="dk1"/>
              </a:buClr>
              <a:buSzPts val="1100"/>
              <a:buChar char="●"/>
            </a:pPr>
            <a:r>
              <a:rPr lang="ru" sz="1100" dirty="0">
                <a:solidFill>
                  <a:schemeClr val="dk1"/>
                </a:solidFill>
              </a:rPr>
              <a:t>Динамические признаки (обновляются ежедневно)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Дневная температура поверхности Земли (Kelvin)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Ночная температура поверхности Земли (Kelvin)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Восточная компонента ветра (m/s)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Северная компонента ветра (m/s)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Температура воздуха на высоте 2м (Kelvin)</a:t>
            </a:r>
            <a:endParaRPr sz="1100" dirty="0">
              <a:solidFill>
                <a:schemeClr val="dk1"/>
              </a:solidFill>
            </a:endParaRPr>
          </a:p>
          <a:p>
            <a:pPr marL="914378" indent="-298442">
              <a:buClr>
                <a:schemeClr val="dk1"/>
              </a:buClr>
              <a:buSzPts val="1100"/>
              <a:buAutoNum type="arabicParenR"/>
            </a:pPr>
            <a:r>
              <a:rPr lang="ru" sz="1100" dirty="0">
                <a:solidFill>
                  <a:schemeClr val="dk1"/>
                </a:solidFill>
              </a:rPr>
              <a:t>Количество осадков (m)</a:t>
            </a:r>
            <a:endParaRPr sz="1100" dirty="0">
              <a:solidFill>
                <a:schemeClr val="dk1"/>
              </a:solidFill>
            </a:endParaRPr>
          </a:p>
          <a:p>
            <a:endParaRPr sz="100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ru" sz="1200" u="sng" dirty="0">
                <a:solidFill>
                  <a:schemeClr val="dk1"/>
                </a:solidFill>
              </a:rPr>
              <a:t>Предсказание модели:</a:t>
            </a:r>
            <a:r>
              <a:rPr lang="ru" sz="1200" dirty="0">
                <a:solidFill>
                  <a:schemeClr val="dk1"/>
                </a:solidFill>
              </a:rPr>
              <a:t> выгоревшая территория (маска) на i-й день</a:t>
            </a:r>
            <a:endParaRPr sz="900" dirty="0">
              <a:solidFill>
                <a:schemeClr val="dk1"/>
              </a:solidFill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5174325" y="488351"/>
            <a:ext cx="332430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" sz="1200"/>
              <a:t>Примеры используемых признаков</a:t>
            </a:r>
            <a:endParaRPr sz="1200"/>
          </a:p>
        </p:txBody>
      </p:sp>
      <p:pic>
        <p:nvPicPr>
          <p:cNvPr id="119" name="Google Shape;119;p18"/>
          <p:cNvPicPr preferRelativeResize="0"/>
          <p:nvPr/>
        </p:nvPicPr>
        <p:blipFill rotWithShape="1">
          <a:blip r:embed="rId3">
            <a:alphaModFix/>
          </a:blip>
          <a:srcRect t="2085" r="2037"/>
          <a:stretch/>
        </p:blipFill>
        <p:spPr>
          <a:xfrm>
            <a:off x="4284201" y="951501"/>
            <a:ext cx="4713850" cy="244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8"/>
          <p:cNvPicPr preferRelativeResize="0"/>
          <p:nvPr/>
        </p:nvPicPr>
        <p:blipFill rotWithShape="1">
          <a:blip r:embed="rId4">
            <a:alphaModFix/>
          </a:blip>
          <a:srcRect l="8519" t="9494" r="50443" b="69212"/>
          <a:stretch/>
        </p:blipFill>
        <p:spPr>
          <a:xfrm>
            <a:off x="4284201" y="3459446"/>
            <a:ext cx="2272624" cy="1257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8"/>
          <p:cNvPicPr preferRelativeResize="0"/>
          <p:nvPr/>
        </p:nvPicPr>
        <p:blipFill rotWithShape="1">
          <a:blip r:embed="rId4">
            <a:alphaModFix/>
          </a:blip>
          <a:srcRect l="51540" t="50732" r="6709" b="29354"/>
          <a:stretch/>
        </p:blipFill>
        <p:spPr>
          <a:xfrm>
            <a:off x="6715426" y="3495201"/>
            <a:ext cx="2331701" cy="118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4563E2F0-8D29-F164-E5C7-35FB4AED36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2488" y="1893300"/>
            <a:ext cx="2146125" cy="1434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 txBox="1"/>
          <p:nvPr/>
        </p:nvSpPr>
        <p:spPr>
          <a:xfrm>
            <a:off x="504113" y="619925"/>
            <a:ext cx="3117600" cy="369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/>
              <a:t>Примеры</a:t>
            </a:r>
            <a:r>
              <a:rPr lang="en-GB" sz="1200" dirty="0"/>
              <a:t> </a:t>
            </a:r>
            <a:r>
              <a:rPr lang="en-GB" sz="1200" dirty="0" err="1"/>
              <a:t>используемых</a:t>
            </a:r>
            <a:r>
              <a:rPr lang="en-GB" sz="1200" dirty="0"/>
              <a:t> </a:t>
            </a:r>
            <a:r>
              <a:rPr lang="en-GB" sz="1200" dirty="0" err="1"/>
              <a:t>признаков</a:t>
            </a:r>
            <a:endParaRPr sz="1200" dirty="0"/>
          </a:p>
        </p:txBody>
      </p:sp>
      <p:sp>
        <p:nvSpPr>
          <p:cNvPr id="130" name="Google Shape;130;p20"/>
          <p:cNvSpPr txBox="1"/>
          <p:nvPr/>
        </p:nvSpPr>
        <p:spPr>
          <a:xfrm>
            <a:off x="5608800" y="619925"/>
            <a:ext cx="3535188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 err="1"/>
              <a:t>Примеры</a:t>
            </a:r>
            <a:r>
              <a:rPr lang="en-GB" sz="1200" dirty="0"/>
              <a:t> </a:t>
            </a:r>
            <a:r>
              <a:rPr lang="en-GB" sz="1200" dirty="0" err="1"/>
              <a:t>прогноза</a:t>
            </a:r>
            <a:r>
              <a:rPr lang="en-GB" sz="1200" dirty="0"/>
              <a:t> </a:t>
            </a:r>
            <a:r>
              <a:rPr lang="en-GB" sz="1200" dirty="0" err="1"/>
              <a:t>распространения</a:t>
            </a:r>
            <a:r>
              <a:rPr lang="en-GB" sz="1200" dirty="0"/>
              <a:t> </a:t>
            </a:r>
            <a:r>
              <a:rPr lang="en-GB" sz="1200" dirty="0" err="1"/>
              <a:t>пожара</a:t>
            </a:r>
            <a:r>
              <a:rPr lang="en-GB" sz="1200" dirty="0"/>
              <a:t> </a:t>
            </a:r>
            <a:r>
              <a:rPr lang="en-GB" sz="1200" dirty="0" err="1"/>
              <a:t>на</a:t>
            </a:r>
            <a:r>
              <a:rPr lang="en-GB" sz="1200" dirty="0"/>
              <a:t> 3 </a:t>
            </a:r>
            <a:r>
              <a:rPr lang="en-GB" sz="1200" dirty="0" err="1"/>
              <a:t>дня</a:t>
            </a:r>
            <a:r>
              <a:rPr lang="en-GB" sz="1200" dirty="0"/>
              <a:t> </a:t>
            </a:r>
            <a:r>
              <a:rPr lang="en-GB" sz="1200" dirty="0" err="1"/>
              <a:t>вперед</a:t>
            </a:r>
            <a:endParaRPr sz="1200" dirty="0"/>
          </a:p>
        </p:txBody>
      </p:sp>
      <p:sp>
        <p:nvSpPr>
          <p:cNvPr id="131" name="Google Shape;131;p20"/>
          <p:cNvSpPr txBox="1"/>
          <p:nvPr/>
        </p:nvSpPr>
        <p:spPr>
          <a:xfrm>
            <a:off x="4187013" y="1554610"/>
            <a:ext cx="1757100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dirty="0" err="1"/>
              <a:t>Нейросетевая</a:t>
            </a:r>
            <a:r>
              <a:rPr lang="en-GB" sz="1000" dirty="0"/>
              <a:t> </a:t>
            </a:r>
            <a:r>
              <a:rPr lang="en-GB" sz="1000" dirty="0" err="1"/>
              <a:t>модель</a:t>
            </a:r>
            <a:r>
              <a:rPr lang="en-GB" sz="1000" dirty="0"/>
              <a:t> </a:t>
            </a:r>
            <a:r>
              <a:rPr lang="en-US" sz="1000" dirty="0" err="1"/>
              <a:t>DeepLab</a:t>
            </a:r>
            <a:r>
              <a:rPr lang="en-US" sz="1000" dirty="0"/>
              <a:t>/</a:t>
            </a:r>
            <a:r>
              <a:rPr lang="en-US" sz="1000" dirty="0" err="1"/>
              <a:t>Unet</a:t>
            </a:r>
            <a:r>
              <a:rPr lang="en-US" sz="1000" dirty="0"/>
              <a:t>++</a:t>
            </a:r>
            <a:endParaRPr sz="1000" dirty="0"/>
          </a:p>
        </p:txBody>
      </p:sp>
      <p:sp>
        <p:nvSpPr>
          <p:cNvPr id="132" name="Google Shape;132;p20"/>
          <p:cNvSpPr/>
          <p:nvPr/>
        </p:nvSpPr>
        <p:spPr>
          <a:xfrm>
            <a:off x="3786875" y="2462700"/>
            <a:ext cx="375300" cy="2955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20"/>
          <p:cNvSpPr/>
          <p:nvPr/>
        </p:nvSpPr>
        <p:spPr>
          <a:xfrm>
            <a:off x="5817875" y="2462700"/>
            <a:ext cx="375300" cy="2955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20"/>
          <p:cNvSpPr/>
          <p:nvPr/>
        </p:nvSpPr>
        <p:spPr>
          <a:xfrm>
            <a:off x="4618263" y="2990900"/>
            <a:ext cx="894600" cy="199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20"/>
          <p:cNvSpPr/>
          <p:nvPr/>
        </p:nvSpPr>
        <p:spPr>
          <a:xfrm>
            <a:off x="4754463" y="2073450"/>
            <a:ext cx="622200" cy="127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0"/>
          <p:cNvSpPr/>
          <p:nvPr/>
        </p:nvSpPr>
        <p:spPr>
          <a:xfrm>
            <a:off x="4847300" y="3882438"/>
            <a:ext cx="622200" cy="199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0"/>
          <p:cNvSpPr/>
          <p:nvPr/>
        </p:nvSpPr>
        <p:spPr>
          <a:xfrm>
            <a:off x="4877913" y="2806575"/>
            <a:ext cx="375300" cy="1626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0"/>
          <p:cNvSpPr/>
          <p:nvPr/>
        </p:nvSpPr>
        <p:spPr>
          <a:xfrm>
            <a:off x="4917550" y="2956188"/>
            <a:ext cx="126900" cy="1998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9" name="Google Shape;139;p20"/>
          <p:cNvPicPr preferRelativeResize="0"/>
          <p:nvPr/>
        </p:nvPicPr>
        <p:blipFill rotWithShape="1">
          <a:blip r:embed="rId4">
            <a:alphaModFix/>
          </a:blip>
          <a:srcRect t="2085" r="2037"/>
          <a:stretch/>
        </p:blipFill>
        <p:spPr>
          <a:xfrm>
            <a:off x="62775" y="989225"/>
            <a:ext cx="3683475" cy="191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0"/>
          <p:cNvPicPr preferRelativeResize="0"/>
          <p:nvPr/>
        </p:nvPicPr>
        <p:blipFill rotWithShape="1">
          <a:blip r:embed="rId5">
            <a:alphaModFix/>
          </a:blip>
          <a:srcRect l="8519" t="9494" r="50443" b="69212"/>
          <a:stretch/>
        </p:blipFill>
        <p:spPr>
          <a:xfrm>
            <a:off x="62775" y="2883825"/>
            <a:ext cx="1767127" cy="1067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0"/>
          <p:cNvPicPr preferRelativeResize="0"/>
          <p:nvPr/>
        </p:nvPicPr>
        <p:blipFill rotWithShape="1">
          <a:blip r:embed="rId5">
            <a:alphaModFix/>
          </a:blip>
          <a:srcRect l="51540" t="50565" r="6709" b="29355"/>
          <a:stretch/>
        </p:blipFill>
        <p:spPr>
          <a:xfrm>
            <a:off x="1880400" y="2900650"/>
            <a:ext cx="1865850" cy="1044704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0"/>
          <p:cNvSpPr txBox="1"/>
          <p:nvPr/>
        </p:nvSpPr>
        <p:spPr>
          <a:xfrm>
            <a:off x="7308450" y="3766125"/>
            <a:ext cx="656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21 км</a:t>
            </a:r>
            <a:endParaRPr sz="1100"/>
          </a:p>
        </p:txBody>
      </p:sp>
      <p:sp>
        <p:nvSpPr>
          <p:cNvPr id="146" name="Google Shape;146;p20"/>
          <p:cNvSpPr txBox="1"/>
          <p:nvPr/>
        </p:nvSpPr>
        <p:spPr>
          <a:xfrm rot="-5400000">
            <a:off x="8612175" y="2433450"/>
            <a:ext cx="6897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/>
              <a:t>21 км</a:t>
            </a:r>
            <a:endParaRPr sz="1100"/>
          </a:p>
        </p:txBody>
      </p:sp>
      <p:pic>
        <p:nvPicPr>
          <p:cNvPr id="147" name="Google Shape;147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73600" y="1204924"/>
            <a:ext cx="2552100" cy="2552076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0"/>
          <p:cNvSpPr txBox="1"/>
          <p:nvPr/>
        </p:nvSpPr>
        <p:spPr>
          <a:xfrm>
            <a:off x="86925" y="3943125"/>
            <a:ext cx="2726400" cy="104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arenR"/>
            </a:pPr>
            <a:r>
              <a:rPr lang="en-GB" sz="1100" dirty="0" err="1">
                <a:solidFill>
                  <a:schemeClr val="dk1"/>
                </a:solidFill>
              </a:rPr>
              <a:t>Статические</a:t>
            </a:r>
            <a:r>
              <a:rPr lang="en-GB" sz="1100" dirty="0">
                <a:solidFill>
                  <a:schemeClr val="dk1"/>
                </a:solidFill>
              </a:rPr>
              <a:t> </a:t>
            </a:r>
            <a:r>
              <a:rPr lang="en-GB" sz="1100" dirty="0" err="1">
                <a:solidFill>
                  <a:schemeClr val="dk1"/>
                </a:solidFill>
              </a:rPr>
              <a:t>признаки</a:t>
            </a:r>
            <a:r>
              <a:rPr lang="en-GB" sz="1100" dirty="0">
                <a:solidFill>
                  <a:schemeClr val="dk1"/>
                </a:solidFill>
              </a:rPr>
              <a:t>:</a:t>
            </a:r>
            <a:r>
              <a:rPr lang="ru-RU" sz="1100" dirty="0">
                <a:solidFill>
                  <a:schemeClr val="dk1"/>
                </a:solidFill>
              </a:rPr>
              <a:t> 11</a:t>
            </a:r>
            <a:r>
              <a:rPr lang="en-GB" sz="1100" dirty="0">
                <a:solidFill>
                  <a:schemeClr val="dk1"/>
                </a:solidFill>
              </a:rPr>
              <a:t> </a:t>
            </a:r>
            <a:r>
              <a:rPr lang="en-GB" sz="1100" dirty="0" err="1">
                <a:solidFill>
                  <a:schemeClr val="dk1"/>
                </a:solidFill>
              </a:rPr>
              <a:t>признаков</a:t>
            </a:r>
            <a:endParaRPr sz="1100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arenR"/>
            </a:pPr>
            <a:r>
              <a:rPr lang="en-GB" sz="1100" dirty="0" err="1"/>
              <a:t>Динамические</a:t>
            </a:r>
            <a:r>
              <a:rPr lang="en-GB" sz="1100" dirty="0"/>
              <a:t> </a:t>
            </a:r>
            <a:r>
              <a:rPr lang="en-GB" sz="1100" dirty="0" err="1"/>
              <a:t>признаки</a:t>
            </a:r>
            <a:r>
              <a:rPr lang="en-GB" sz="1100" dirty="0"/>
              <a:t>: </a:t>
            </a:r>
            <a:r>
              <a:rPr lang="ru-RU" sz="1100" dirty="0"/>
              <a:t>6</a:t>
            </a:r>
            <a:r>
              <a:rPr lang="en-GB" sz="1100" dirty="0"/>
              <a:t> </a:t>
            </a:r>
            <a:r>
              <a:rPr lang="en-GB" sz="1100" dirty="0" err="1"/>
              <a:t>признаков</a:t>
            </a:r>
            <a:endParaRPr sz="1100" dirty="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arenR"/>
            </a:pPr>
            <a:r>
              <a:rPr lang="en-GB" sz="1100" dirty="0" err="1"/>
              <a:t>Точки</a:t>
            </a:r>
            <a:r>
              <a:rPr lang="en-GB" sz="1100" dirty="0"/>
              <a:t> </a:t>
            </a:r>
            <a:r>
              <a:rPr lang="en-GB" sz="1100" dirty="0" err="1"/>
              <a:t>возгорания</a:t>
            </a:r>
            <a:endParaRPr sz="1100" dirty="0"/>
          </a:p>
        </p:txBody>
      </p:sp>
      <p:sp>
        <p:nvSpPr>
          <p:cNvPr id="149" name="Google Shape;149;p20"/>
          <p:cNvSpPr txBox="1">
            <a:spLocks noGrp="1"/>
          </p:cNvSpPr>
          <p:nvPr>
            <p:ph type="title" idx="4294967295"/>
          </p:nvPr>
        </p:nvSpPr>
        <p:spPr>
          <a:xfrm>
            <a:off x="311700" y="1154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 err="1"/>
              <a:t>Прогнозирование</a:t>
            </a:r>
            <a:r>
              <a:rPr lang="ru-RU" sz="1600" b="1" dirty="0"/>
              <a:t> распространения</a:t>
            </a:r>
            <a:r>
              <a:rPr lang="en-GB" sz="1600" b="1" dirty="0"/>
              <a:t> </a:t>
            </a:r>
            <a:r>
              <a:rPr lang="en-GB" sz="1600" b="1" dirty="0" err="1"/>
              <a:t>пожаров</a:t>
            </a:r>
            <a:endParaRPr sz="1600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127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/>
              <a:t>Мониторинг и количественная оценка характеристик поверхности земли</a:t>
            </a:r>
            <a:endParaRPr sz="1600" b="1" dirty="0"/>
          </a:p>
        </p:txBody>
      </p:sp>
      <p:sp>
        <p:nvSpPr>
          <p:cNvPr id="63" name="Google Shape;63;p14"/>
          <p:cNvSpPr txBox="1"/>
          <p:nvPr/>
        </p:nvSpPr>
        <p:spPr>
          <a:xfrm>
            <a:off x="311700" y="1712567"/>
            <a:ext cx="6175500" cy="2985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dk1"/>
                </a:solidFill>
              </a:rPr>
              <a:t>Определение типов землепользования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en-US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dk1"/>
                </a:solidFill>
              </a:rPr>
              <a:t>Определение запаса углерода лесов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dk1"/>
                </a:solidFill>
              </a:rPr>
              <a:t>Определение изменение поверхности и эмиссии</a:t>
            </a:r>
            <a:r>
              <a:rPr lang="en-US" b="1" dirty="0">
                <a:solidFill>
                  <a:schemeClr val="dk1"/>
                </a:solidFill>
              </a:rPr>
              <a:t>/</a:t>
            </a:r>
            <a:r>
              <a:rPr lang="ru-RU" b="1" dirty="0">
                <a:solidFill>
                  <a:schemeClr val="dk1"/>
                </a:solidFill>
              </a:rPr>
              <a:t>поглощения с определенной территории</a:t>
            </a: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4017075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 txBox="1">
            <a:spLocks noGrp="1"/>
          </p:cNvSpPr>
          <p:nvPr>
            <p:ph type="title"/>
          </p:nvPr>
        </p:nvSpPr>
        <p:spPr>
          <a:xfrm>
            <a:off x="258200" y="155013"/>
            <a:ext cx="883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 err="1"/>
              <a:t>Определение</a:t>
            </a:r>
            <a:r>
              <a:rPr lang="en-GB" sz="1600" b="1" dirty="0"/>
              <a:t> </a:t>
            </a:r>
            <a:r>
              <a:rPr lang="en-GB" sz="1600" b="1" dirty="0" err="1"/>
              <a:t>типов</a:t>
            </a:r>
            <a:r>
              <a:rPr lang="en-GB" sz="1600" b="1" dirty="0"/>
              <a:t> </a:t>
            </a:r>
            <a:r>
              <a:rPr lang="en-GB" sz="1600" b="1" dirty="0" err="1"/>
              <a:t>землепользования</a:t>
            </a:r>
            <a:r>
              <a:rPr lang="en-GB" sz="1600" b="1" dirty="0"/>
              <a:t>, change detection</a:t>
            </a:r>
            <a:endParaRPr sz="1600" b="1" dirty="0"/>
          </a:p>
        </p:txBody>
      </p:sp>
      <p:sp>
        <p:nvSpPr>
          <p:cNvPr id="187" name="Google Shape;187;p23"/>
          <p:cNvSpPr txBox="1">
            <a:spLocks noGrp="1"/>
          </p:cNvSpPr>
          <p:nvPr>
            <p:ph type="body" idx="1"/>
          </p:nvPr>
        </p:nvSpPr>
        <p:spPr>
          <a:xfrm>
            <a:off x="241650" y="1056675"/>
            <a:ext cx="2830800" cy="19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i="1" u="sng">
                <a:solidFill>
                  <a:schemeClr val="dk1"/>
                </a:solidFill>
              </a:rPr>
              <a:t>Постановка задачи: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Мониторинг изменений типов землепользования по спутниковым данным среднего пространственного разрешения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400" i="1" u="sng">
                <a:solidFill>
                  <a:schemeClr val="dk1"/>
                </a:solidFill>
              </a:rPr>
              <a:t>Процентное содержание типов землепользования:</a:t>
            </a:r>
            <a:endParaRPr sz="1400" i="1" u="sng">
              <a:solidFill>
                <a:schemeClr val="dk1"/>
              </a:solidFill>
            </a:endParaRPr>
          </a:p>
        </p:txBody>
      </p:sp>
      <p:pic>
        <p:nvPicPr>
          <p:cNvPr id="188" name="Google Shape;188;p23"/>
          <p:cNvPicPr preferRelativeResize="0"/>
          <p:nvPr/>
        </p:nvPicPr>
        <p:blipFill rotWithShape="1">
          <a:blip r:embed="rId3">
            <a:alphaModFix/>
          </a:blip>
          <a:srcRect l="11263" t="8417" r="32645" b="34124"/>
          <a:stretch/>
        </p:blipFill>
        <p:spPr>
          <a:xfrm>
            <a:off x="5683525" y="1546925"/>
            <a:ext cx="3460475" cy="3072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3"/>
          <p:cNvPicPr preferRelativeResize="0"/>
          <p:nvPr/>
        </p:nvPicPr>
        <p:blipFill rotWithShape="1">
          <a:blip r:embed="rId4">
            <a:alphaModFix/>
          </a:blip>
          <a:srcRect r="72188"/>
          <a:stretch/>
        </p:blipFill>
        <p:spPr>
          <a:xfrm>
            <a:off x="3172025" y="1505475"/>
            <a:ext cx="2511499" cy="2698575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3"/>
          <p:cNvSpPr txBox="1"/>
          <p:nvPr/>
        </p:nvSpPr>
        <p:spPr>
          <a:xfrm>
            <a:off x="3494000" y="1061500"/>
            <a:ext cx="4818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u="sng"/>
              <a:t>Предсказания на примере территории Сколково:</a:t>
            </a:r>
            <a:endParaRPr i="1" u="sng"/>
          </a:p>
        </p:txBody>
      </p:sp>
      <p:sp>
        <p:nvSpPr>
          <p:cNvPr id="191" name="Google Shape;191;p23"/>
          <p:cNvSpPr txBox="1"/>
          <p:nvPr/>
        </p:nvSpPr>
        <p:spPr>
          <a:xfrm>
            <a:off x="3494000" y="4059575"/>
            <a:ext cx="2360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Точность распознавания F1-score = 0.78</a:t>
            </a:r>
            <a:endParaRPr/>
          </a:p>
        </p:txBody>
      </p:sp>
      <p:sp>
        <p:nvSpPr>
          <p:cNvPr id="192" name="Google Shape;192;p23"/>
          <p:cNvSpPr txBox="1"/>
          <p:nvPr/>
        </p:nvSpPr>
        <p:spPr>
          <a:xfrm>
            <a:off x="3577525" y="4527900"/>
            <a:ext cx="5411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0000"/>
                </a:solidFill>
              </a:rPr>
              <a:t>1-Open Water  </a:t>
            </a:r>
            <a:r>
              <a:rPr lang="en-GB">
                <a:solidFill>
                  <a:srgbClr val="FF9900"/>
                </a:solidFill>
              </a:rPr>
              <a:t>2-Settlements </a:t>
            </a:r>
            <a:r>
              <a:rPr lang="en-GB">
                <a:solidFill>
                  <a:srgbClr val="00FF00"/>
                </a:solidFill>
              </a:rPr>
              <a:t>3-Bare Soil  </a:t>
            </a:r>
            <a:r>
              <a:rPr lang="en-GB">
                <a:solidFill>
                  <a:srgbClr val="6AA84F"/>
                </a:solidFill>
              </a:rPr>
              <a:t>4-Forest</a:t>
            </a:r>
            <a:r>
              <a:rPr lang="en-GB">
                <a:solidFill>
                  <a:srgbClr val="93C47D"/>
                </a:solidFill>
              </a:rPr>
              <a:t> </a:t>
            </a:r>
            <a:r>
              <a:rPr lang="en-GB">
                <a:solidFill>
                  <a:srgbClr val="3C78D8"/>
                </a:solidFill>
              </a:rPr>
              <a:t>5-Grassland </a:t>
            </a:r>
            <a:r>
              <a:rPr lang="en-GB">
                <a:solidFill>
                  <a:srgbClr val="0000FF"/>
                </a:solidFill>
              </a:rPr>
              <a:t>6-Agriculture  </a:t>
            </a:r>
            <a:r>
              <a:rPr lang="en-GB">
                <a:solidFill>
                  <a:srgbClr val="FF00FF"/>
                </a:solidFill>
              </a:rPr>
              <a:t>7-Swamps</a:t>
            </a:r>
            <a:endParaRPr>
              <a:solidFill>
                <a:srgbClr val="FF00FF"/>
              </a:solidFill>
            </a:endParaRPr>
          </a:p>
        </p:txBody>
      </p:sp>
      <p:graphicFrame>
        <p:nvGraphicFramePr>
          <p:cNvPr id="193" name="Google Shape;193;p23"/>
          <p:cNvGraphicFramePr/>
          <p:nvPr/>
        </p:nvGraphicFramePr>
        <p:xfrm>
          <a:off x="68625" y="3037875"/>
          <a:ext cx="3176850" cy="1974500"/>
        </p:xfrm>
        <a:graphic>
          <a:graphicData uri="http://schemas.openxmlformats.org/drawingml/2006/table">
            <a:tbl>
              <a:tblPr>
                <a:noFill/>
                <a:tableStyleId>{B85B3032-643A-4382-A795-4C51E0348176}</a:tableStyleId>
              </a:tblPr>
              <a:tblGrid>
                <a:gridCol w="1038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4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4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28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2017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2020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2021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4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Open Water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1.09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1.21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1.01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4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Settlements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50.97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60.72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56.41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4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Forest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</a:rPr>
                        <a:t>38.15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</a:rPr>
                        <a:t>34.00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rgbClr val="000000"/>
                          </a:solidFill>
                        </a:rPr>
                        <a:t>38.61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4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Grassland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7.98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3.74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/>
                        <a:t>3.02</a:t>
                      </a: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A5E7BC1E-BE99-7389-54D2-C7581A46F1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a3dc20a734_0_8"/>
          <p:cNvSpPr txBox="1"/>
          <p:nvPr/>
        </p:nvSpPr>
        <p:spPr>
          <a:xfrm>
            <a:off x="95475" y="107156"/>
            <a:ext cx="5983456" cy="1564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3600"/>
            </a:pPr>
            <a:r>
              <a:rPr lang="ru-RU" sz="1600" b="1" dirty="0">
                <a:solidFill>
                  <a:schemeClr val="tx1"/>
                </a:solidFill>
              </a:rPr>
              <a:t>Описание модуля определения запаса углерода лесов</a:t>
            </a:r>
            <a:endParaRPr sz="1600" b="1" dirty="0">
              <a:solidFill>
                <a:schemeClr val="tx1"/>
              </a:solidFill>
            </a:endParaRPr>
          </a:p>
        </p:txBody>
      </p:sp>
      <p:sp>
        <p:nvSpPr>
          <p:cNvPr id="171" name="Google Shape;171;g2a3dc20a734_0_8"/>
          <p:cNvSpPr txBox="1"/>
          <p:nvPr/>
        </p:nvSpPr>
        <p:spPr>
          <a:xfrm>
            <a:off x="112690" y="749066"/>
            <a:ext cx="24464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Задачи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72" name="Google Shape;172;g2a3dc20a734_0_8"/>
          <p:cNvSpPr txBox="1"/>
          <p:nvPr/>
        </p:nvSpPr>
        <p:spPr>
          <a:xfrm>
            <a:off x="112690" y="2265182"/>
            <a:ext cx="20558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Входные данные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73" name="Google Shape;173;g2a3dc20a734_0_8"/>
          <p:cNvSpPr/>
          <p:nvPr/>
        </p:nvSpPr>
        <p:spPr>
          <a:xfrm>
            <a:off x="242372" y="1073519"/>
            <a:ext cx="4447125" cy="1392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SzPts val="1400"/>
            </a:pPr>
            <a:r>
              <a:rPr lang="ru-RU" sz="1050" dirty="0">
                <a:solidFill>
                  <a:schemeClr val="dk1"/>
                </a:solidFill>
              </a:rPr>
              <a:t>оценка запасов углерода в лесных экосистемах с учетом: </a:t>
            </a:r>
            <a:endParaRPr sz="1050" dirty="0"/>
          </a:p>
          <a:p>
            <a:pPr>
              <a:buSzPts val="1400"/>
            </a:pPr>
            <a:endParaRPr sz="1050" dirty="0">
              <a:solidFill>
                <a:schemeClr val="dk1"/>
              </a:solidFill>
            </a:endParaRPr>
          </a:p>
          <a:p>
            <a:pPr marL="214313" indent="-214313">
              <a:buSzPts val="1400"/>
              <a:buFont typeface="Arial"/>
              <a:buChar char="-"/>
            </a:pPr>
            <a:r>
              <a:rPr lang="ru-RU" sz="1050" dirty="0">
                <a:solidFill>
                  <a:schemeClr val="dk1"/>
                </a:solidFill>
              </a:rPr>
              <a:t>суммарного углерода</a:t>
            </a:r>
            <a:endParaRPr sz="1050" dirty="0"/>
          </a:p>
          <a:p>
            <a:pPr marL="214313" indent="-214313">
              <a:buSzPts val="1400"/>
              <a:buFont typeface="Arial"/>
              <a:buChar char="-"/>
            </a:pPr>
            <a:r>
              <a:rPr lang="ru-RU" sz="1050" dirty="0">
                <a:solidFill>
                  <a:schemeClr val="dk1"/>
                </a:solidFill>
              </a:rPr>
              <a:t>запаса углерода живой части (листья, ветви, ствол, корни) </a:t>
            </a:r>
            <a:endParaRPr sz="1050" dirty="0"/>
          </a:p>
          <a:p>
            <a:pPr marL="214313" indent="-214313">
              <a:buSzPts val="1400"/>
              <a:buFont typeface="Arial"/>
              <a:buChar char="-"/>
            </a:pPr>
            <a:r>
              <a:rPr lang="ru-RU" sz="1050" dirty="0">
                <a:solidFill>
                  <a:schemeClr val="dk1"/>
                </a:solidFill>
              </a:rPr>
              <a:t>детрита (мертвая древесина и подстилка)</a:t>
            </a:r>
            <a:endParaRPr sz="1050" dirty="0"/>
          </a:p>
          <a:p>
            <a:pPr marL="214313" indent="-214313">
              <a:buSzPts val="1400"/>
              <a:buFont typeface="Arial"/>
              <a:buChar char="-"/>
            </a:pPr>
            <a:r>
              <a:rPr lang="ru-RU" sz="1050" dirty="0">
                <a:solidFill>
                  <a:schemeClr val="dk1"/>
                </a:solidFill>
              </a:rPr>
              <a:t>средних значений запаса углерода в верхних 30 см почвы </a:t>
            </a:r>
            <a:endParaRPr sz="1050" dirty="0"/>
          </a:p>
        </p:txBody>
      </p:sp>
      <p:sp>
        <p:nvSpPr>
          <p:cNvPr id="174" name="Google Shape;174;g2a3dc20a734_0_8"/>
          <p:cNvSpPr txBox="1"/>
          <p:nvPr/>
        </p:nvSpPr>
        <p:spPr>
          <a:xfrm>
            <a:off x="5354065" y="1163638"/>
            <a:ext cx="304177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Визуализация работы модуля на платформе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75" name="Google Shape;175;g2a3dc20a734_0_8"/>
          <p:cNvSpPr/>
          <p:nvPr/>
        </p:nvSpPr>
        <p:spPr>
          <a:xfrm>
            <a:off x="242381" y="2638313"/>
            <a:ext cx="4496625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ru-RU" sz="1050" dirty="0">
                <a:solidFill>
                  <a:schemeClr val="dk1"/>
                </a:solidFill>
              </a:rPr>
              <a:t>Растровый </a:t>
            </a:r>
            <a:r>
              <a:rPr lang="ru-RU" sz="1050" dirty="0" err="1">
                <a:solidFill>
                  <a:schemeClr val="dk1"/>
                </a:solidFill>
              </a:rPr>
              <a:t>геопривязанный</a:t>
            </a:r>
            <a:r>
              <a:rPr lang="ru-RU" sz="1050" dirty="0">
                <a:solidFill>
                  <a:schemeClr val="dk1"/>
                </a:solidFill>
              </a:rPr>
              <a:t> файл в формате </a:t>
            </a:r>
            <a:r>
              <a:rPr lang="ru-RU" sz="1050" dirty="0" err="1">
                <a:solidFill>
                  <a:schemeClr val="dk1"/>
                </a:solidFill>
              </a:rPr>
              <a:t>GeoTIFF</a:t>
            </a:r>
            <a:r>
              <a:rPr lang="ru-RU" sz="1050" dirty="0">
                <a:solidFill>
                  <a:schemeClr val="dk1"/>
                </a:solidFill>
              </a:rPr>
              <a:t> с 11 мультиспектральным каналами, получаемыми со спутника Sentinel-2</a:t>
            </a:r>
            <a:endParaRPr sz="1050" dirty="0"/>
          </a:p>
        </p:txBody>
      </p:sp>
      <p:sp>
        <p:nvSpPr>
          <p:cNvPr id="176" name="Google Shape;176;g2a3dc20a734_0_8"/>
          <p:cNvSpPr txBox="1"/>
          <p:nvPr/>
        </p:nvSpPr>
        <p:spPr>
          <a:xfrm>
            <a:off x="95477" y="3406180"/>
            <a:ext cx="20558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Выходные данные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77" name="Google Shape;177;g2a3dc20a734_0_8"/>
          <p:cNvSpPr/>
          <p:nvPr/>
        </p:nvSpPr>
        <p:spPr>
          <a:xfrm>
            <a:off x="192975" y="3781313"/>
            <a:ext cx="4496625" cy="901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ru-RU" sz="1050" dirty="0" err="1">
                <a:solidFill>
                  <a:schemeClr val="dk1"/>
                </a:solidFill>
              </a:rPr>
              <a:t>Геопривязанные</a:t>
            </a:r>
            <a:r>
              <a:rPr lang="ru-RU" sz="1050" dirty="0">
                <a:solidFill>
                  <a:schemeClr val="dk1"/>
                </a:solidFill>
              </a:rPr>
              <a:t> изображения в формате </a:t>
            </a:r>
            <a:r>
              <a:rPr lang="ru-RU" sz="1050" dirty="0" err="1">
                <a:solidFill>
                  <a:schemeClr val="dk1"/>
                </a:solidFill>
              </a:rPr>
              <a:t>GeoTIFF</a:t>
            </a:r>
            <a:r>
              <a:rPr lang="ru-RU" sz="1050" dirty="0">
                <a:solidFill>
                  <a:schemeClr val="dk1"/>
                </a:solidFill>
              </a:rPr>
              <a:t> с рассчитанными значениями запаса углерода в основных пулах лесных экосистем.</a:t>
            </a:r>
            <a:endParaRPr sz="1050" dirty="0">
              <a:solidFill>
                <a:schemeClr val="dk1"/>
              </a:solidFill>
            </a:endParaRPr>
          </a:p>
        </p:txBody>
      </p:sp>
      <p:pic>
        <p:nvPicPr>
          <p:cNvPr id="179" name="Google Shape;179;g2a3dc20a734_0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9496" y="1671581"/>
            <a:ext cx="4447125" cy="239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g2a3dc20a734_0_8"/>
          <p:cNvSpPr txBox="1">
            <a:spLocks noGrp="1"/>
          </p:cNvSpPr>
          <p:nvPr>
            <p:ph type="sldNum" idx="12"/>
          </p:nvPr>
        </p:nvSpPr>
        <p:spPr>
          <a:xfrm>
            <a:off x="3475950" y="4820194"/>
            <a:ext cx="2057400" cy="27382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fld id="{00000000-1234-1234-1234-123412341234}" type="slidenum">
              <a:rPr lang="ru-RU" sz="975" b="1">
                <a:latin typeface="Arial"/>
                <a:ea typeface="Arial"/>
                <a:cs typeface="Arial"/>
                <a:sym typeface="Arial"/>
              </a:rPr>
              <a:pPr algn="ctr"/>
              <a:t>14</a:t>
            </a:fld>
            <a:endParaRPr/>
          </a:p>
        </p:txBody>
      </p:sp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BCF5B8A3-721A-7090-09AB-536B04EC3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a3dc20a734_0_8"/>
          <p:cNvSpPr txBox="1"/>
          <p:nvPr/>
        </p:nvSpPr>
        <p:spPr>
          <a:xfrm>
            <a:off x="95475" y="107156"/>
            <a:ext cx="5241375" cy="427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3600"/>
            </a:pPr>
            <a:r>
              <a:rPr lang="ru-RU" sz="1600" b="1" dirty="0">
                <a:solidFill>
                  <a:schemeClr val="tx1"/>
                </a:solidFill>
              </a:rPr>
              <a:t>Промежуточные расчеты модуля на платформе</a:t>
            </a:r>
            <a:endParaRPr sz="1600" b="1" dirty="0">
              <a:solidFill>
                <a:schemeClr val="tx1"/>
              </a:solidFill>
            </a:endParaRPr>
          </a:p>
        </p:txBody>
      </p:sp>
      <p:sp>
        <p:nvSpPr>
          <p:cNvPr id="180" name="Google Shape;180;g2a3dc20a734_0_8"/>
          <p:cNvSpPr txBox="1">
            <a:spLocks noGrp="1"/>
          </p:cNvSpPr>
          <p:nvPr>
            <p:ph type="sldNum" idx="12"/>
          </p:nvPr>
        </p:nvSpPr>
        <p:spPr>
          <a:xfrm>
            <a:off x="3475950" y="4820194"/>
            <a:ext cx="2057400" cy="27382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fld id="{00000000-1234-1234-1234-123412341234}" type="slidenum">
              <a:rPr lang="ru-RU" sz="975" b="1">
                <a:latin typeface="Arial"/>
                <a:ea typeface="Arial"/>
                <a:cs typeface="Arial"/>
                <a:sym typeface="Arial"/>
              </a:rPr>
              <a:pPr algn="ctr"/>
              <a:t>15</a:t>
            </a:fld>
            <a:endParaRPr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BDA18E-AEBB-77A5-C6B4-3CC0C3011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0868" y="1695881"/>
            <a:ext cx="2164425" cy="2409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5664B5-FD06-AD5E-6A48-E9F893EFC9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0868" y="3253476"/>
            <a:ext cx="2164425" cy="2409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D29B60F-8B9A-36F0-39A0-4988E097DC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0867" y="4773156"/>
            <a:ext cx="2164425" cy="26318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4226A3-0914-B2B9-E3BC-AE04104497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6850" y="354259"/>
            <a:ext cx="3355046" cy="431537"/>
          </a:xfrm>
          <a:prstGeom prst="rect">
            <a:avLst/>
          </a:prstGeom>
        </p:spPr>
      </p:pic>
      <p:pic>
        <p:nvPicPr>
          <p:cNvPr id="15" name="Picture 14" descr="A black and yellow background&#10;&#10;Description automatically generated with medium confidence">
            <a:extLst>
              <a:ext uri="{FF2B5EF4-FFF2-40B4-BE49-F238E27FC236}">
                <a16:creationId xmlns:a16="http://schemas.microsoft.com/office/drawing/2014/main" id="{EF70CF2D-F19B-1864-FB94-9C19AF2EA8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474" y="406614"/>
            <a:ext cx="3859657" cy="1217087"/>
          </a:xfrm>
          <a:prstGeom prst="rect">
            <a:avLst/>
          </a:prstGeom>
        </p:spPr>
      </p:pic>
      <p:pic>
        <p:nvPicPr>
          <p:cNvPr id="17" name="Picture 16" descr="A yellow and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DF78623-6FDA-F8BB-919F-0111475F5B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475" y="2012882"/>
            <a:ext cx="3859657" cy="12170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6603C7C-2C97-50D9-125B-1FE67097FC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8847" y="785796"/>
            <a:ext cx="4571998" cy="144171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FBCC21D-F317-6245-2714-28B934388E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7200" y="4569061"/>
            <a:ext cx="2271112" cy="22018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136EFE1-E035-6732-BE6C-4EA863AC580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474" y="3502722"/>
            <a:ext cx="3859658" cy="1217087"/>
          </a:xfrm>
          <a:prstGeom prst="rect">
            <a:avLst/>
          </a:prstGeom>
        </p:spPr>
      </p:pic>
      <p:pic>
        <p:nvPicPr>
          <p:cNvPr id="25" name="Picture 24" descr="A blue and black background&#10;&#10;Description automatically generated">
            <a:extLst>
              <a:ext uri="{FF2B5EF4-FFF2-40B4-BE49-F238E27FC236}">
                <a16:creationId xmlns:a16="http://schemas.microsoft.com/office/drawing/2014/main" id="{CA342E2F-BCA9-68EC-3ADF-98F741C48B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08100" y="2894598"/>
            <a:ext cx="4572000" cy="1441714"/>
          </a:xfrm>
          <a:prstGeom prst="rect">
            <a:avLst/>
          </a:prstGeom>
        </p:spPr>
      </p:pic>
      <p:sp>
        <p:nvSpPr>
          <p:cNvPr id="26" name="Right Brace 25">
            <a:extLst>
              <a:ext uri="{FF2B5EF4-FFF2-40B4-BE49-F238E27FC236}">
                <a16:creationId xmlns:a16="http://schemas.microsoft.com/office/drawing/2014/main" id="{9D079FE8-CC6E-CB31-AC28-9CDB5866B125}"/>
              </a:ext>
            </a:extLst>
          </p:cNvPr>
          <p:cNvSpPr/>
          <p:nvPr/>
        </p:nvSpPr>
        <p:spPr>
          <a:xfrm>
            <a:off x="3955131" y="406614"/>
            <a:ext cx="249669" cy="4413580"/>
          </a:xfrm>
          <a:prstGeom prst="rightBrace">
            <a:avLst>
              <a:gd name="adj1" fmla="val 8333"/>
              <a:gd name="adj2" fmla="val 7381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4025C587-CED6-8F60-5983-373181D17463}"/>
              </a:ext>
            </a:extLst>
          </p:cNvPr>
          <p:cNvSpPr/>
          <p:nvPr/>
        </p:nvSpPr>
        <p:spPr>
          <a:xfrm>
            <a:off x="6764704" y="2281608"/>
            <a:ext cx="249669" cy="55889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Down 27">
            <a:extLst>
              <a:ext uri="{FF2B5EF4-FFF2-40B4-BE49-F238E27FC236}">
                <a16:creationId xmlns:a16="http://schemas.microsoft.com/office/drawing/2014/main" id="{3B14D90C-E91F-7E65-5B65-C3685AC8CB1F}"/>
              </a:ext>
            </a:extLst>
          </p:cNvPr>
          <p:cNvSpPr/>
          <p:nvPr/>
        </p:nvSpPr>
        <p:spPr>
          <a:xfrm rot="16200000">
            <a:off x="4148644" y="3469448"/>
            <a:ext cx="249669" cy="32166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Google Shape;188;g2a5f79a6bed_4_3">
            <a:extLst>
              <a:ext uri="{FF2B5EF4-FFF2-40B4-BE49-F238E27FC236}">
                <a16:creationId xmlns:a16="http://schemas.microsoft.com/office/drawing/2014/main" id="{317CE7A5-5E51-22EC-B4D9-B1E435056375}"/>
              </a:ext>
            </a:extLst>
          </p:cNvPr>
          <p:cNvSpPr txBox="1"/>
          <p:nvPr/>
        </p:nvSpPr>
        <p:spPr>
          <a:xfrm>
            <a:off x="95474" y="1657259"/>
            <a:ext cx="24464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sz="1000" b="1" dirty="0">
                <a:solidFill>
                  <a:schemeClr val="tx1"/>
                </a:solidFill>
              </a:rPr>
              <a:t>Возраст</a:t>
            </a:r>
            <a:endParaRPr sz="1000" b="1" dirty="0">
              <a:solidFill>
                <a:schemeClr val="tx1"/>
              </a:solidFill>
            </a:endParaRPr>
          </a:p>
        </p:txBody>
      </p:sp>
      <p:sp>
        <p:nvSpPr>
          <p:cNvPr id="30" name="Google Shape;188;g2a5f79a6bed_4_3">
            <a:extLst>
              <a:ext uri="{FF2B5EF4-FFF2-40B4-BE49-F238E27FC236}">
                <a16:creationId xmlns:a16="http://schemas.microsoft.com/office/drawing/2014/main" id="{484E0FF2-F22E-04D4-13E4-4C87026F6DB7}"/>
              </a:ext>
            </a:extLst>
          </p:cNvPr>
          <p:cNvSpPr txBox="1"/>
          <p:nvPr/>
        </p:nvSpPr>
        <p:spPr>
          <a:xfrm>
            <a:off x="63900" y="3197630"/>
            <a:ext cx="24464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sz="1000" b="1" dirty="0">
                <a:solidFill>
                  <a:schemeClr val="tx1"/>
                </a:solidFill>
              </a:rPr>
              <a:t>Площадь поперечного сеч.</a:t>
            </a:r>
            <a:endParaRPr sz="1000" b="1" dirty="0">
              <a:solidFill>
                <a:schemeClr val="tx1"/>
              </a:solidFill>
            </a:endParaRPr>
          </a:p>
        </p:txBody>
      </p:sp>
      <p:sp>
        <p:nvSpPr>
          <p:cNvPr id="31" name="Google Shape;188;g2a5f79a6bed_4_3">
            <a:extLst>
              <a:ext uri="{FF2B5EF4-FFF2-40B4-BE49-F238E27FC236}">
                <a16:creationId xmlns:a16="http://schemas.microsoft.com/office/drawing/2014/main" id="{617B22E0-C515-C0B8-D95A-65310501D534}"/>
              </a:ext>
            </a:extLst>
          </p:cNvPr>
          <p:cNvSpPr txBox="1"/>
          <p:nvPr/>
        </p:nvSpPr>
        <p:spPr>
          <a:xfrm>
            <a:off x="63900" y="4800203"/>
            <a:ext cx="24464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sz="1000" b="1" dirty="0">
                <a:solidFill>
                  <a:schemeClr val="tx1"/>
                </a:solidFill>
              </a:rPr>
              <a:t>Высота</a:t>
            </a:r>
            <a:endParaRPr sz="1000" b="1" dirty="0">
              <a:solidFill>
                <a:schemeClr val="tx1"/>
              </a:solidFill>
            </a:endParaRPr>
          </a:p>
        </p:txBody>
      </p:sp>
      <p:sp>
        <p:nvSpPr>
          <p:cNvPr id="32" name="Google Shape;188;g2a5f79a6bed_4_3">
            <a:extLst>
              <a:ext uri="{FF2B5EF4-FFF2-40B4-BE49-F238E27FC236}">
                <a16:creationId xmlns:a16="http://schemas.microsoft.com/office/drawing/2014/main" id="{2AD18948-BE5D-D72B-B219-A91FB67901EE}"/>
              </a:ext>
            </a:extLst>
          </p:cNvPr>
          <p:cNvSpPr txBox="1"/>
          <p:nvPr/>
        </p:nvSpPr>
        <p:spPr>
          <a:xfrm>
            <a:off x="6591575" y="186108"/>
            <a:ext cx="673226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sz="1000" b="1" dirty="0">
                <a:solidFill>
                  <a:schemeClr val="tx1"/>
                </a:solidFill>
              </a:rPr>
              <a:t>Породы</a:t>
            </a:r>
            <a:endParaRPr sz="1000" b="1" dirty="0">
              <a:solidFill>
                <a:schemeClr val="tx1"/>
              </a:solidFill>
            </a:endParaRPr>
          </a:p>
        </p:txBody>
      </p:sp>
      <p:sp>
        <p:nvSpPr>
          <p:cNvPr id="33" name="Google Shape;188;g2a5f79a6bed_4_3">
            <a:extLst>
              <a:ext uri="{FF2B5EF4-FFF2-40B4-BE49-F238E27FC236}">
                <a16:creationId xmlns:a16="http://schemas.microsoft.com/office/drawing/2014/main" id="{70B12456-DD04-8B25-3AE3-591767C65F9F}"/>
              </a:ext>
            </a:extLst>
          </p:cNvPr>
          <p:cNvSpPr txBox="1"/>
          <p:nvPr/>
        </p:nvSpPr>
        <p:spPr>
          <a:xfrm>
            <a:off x="7535230" y="2697236"/>
            <a:ext cx="1414370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sz="1000" b="1" dirty="0">
                <a:solidFill>
                  <a:schemeClr val="tx1"/>
                </a:solidFill>
              </a:rPr>
              <a:t>Запасы древесины</a:t>
            </a:r>
            <a:endParaRPr sz="1000" b="1" dirty="0">
              <a:solidFill>
                <a:schemeClr val="tx1"/>
              </a:solidFill>
            </a:endParaRPr>
          </a:p>
        </p:txBody>
      </p:sp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262328D8-059C-DE53-1FBA-C51C198F56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16056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/>
        </p:nvSpPr>
        <p:spPr>
          <a:xfrm>
            <a:off x="88618" y="68801"/>
            <a:ext cx="6443856" cy="694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50B589"/>
              </a:buClr>
              <a:buSzPts val="3600"/>
            </a:pPr>
            <a:r>
              <a:rPr lang="ru-RU" sz="1600" b="1" dirty="0">
                <a:solidFill>
                  <a:schemeClr val="tx1"/>
                </a:solidFill>
              </a:rPr>
              <a:t>Описание ПО для оценки динамики выбросов</a:t>
            </a:r>
            <a:r>
              <a:rPr lang="en-US" sz="1600" b="1" dirty="0">
                <a:solidFill>
                  <a:schemeClr val="tx1"/>
                </a:solidFill>
              </a:rPr>
              <a:t>/</a:t>
            </a:r>
            <a:r>
              <a:rPr lang="ru-RU" sz="1600" b="1" dirty="0">
                <a:solidFill>
                  <a:schemeClr val="tx1"/>
                </a:solidFill>
              </a:rPr>
              <a:t>поглощения</a:t>
            </a:r>
            <a:endParaRPr sz="1600" b="1" dirty="0">
              <a:solidFill>
                <a:schemeClr val="tx1"/>
              </a:solidFill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112690" y="637541"/>
            <a:ext cx="24464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Задачи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88610" y="1929155"/>
            <a:ext cx="41231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Входные данные 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98" name="Google Shape;98;p18"/>
          <p:cNvSpPr/>
          <p:nvPr/>
        </p:nvSpPr>
        <p:spPr>
          <a:xfrm>
            <a:off x="110196" y="934410"/>
            <a:ext cx="8820225" cy="1027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171450" indent="-171450">
              <a:buSzPts val="1400"/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dk1"/>
                </a:solidFill>
              </a:rPr>
              <a:t>мониторинг и картирование изменения типов поверхности земли для выбранных промежутков времени и региона интереса</a:t>
            </a:r>
            <a:endParaRPr sz="1100" dirty="0"/>
          </a:p>
          <a:p>
            <a:pPr marL="171450" indent="-171450">
              <a:spcBef>
                <a:spcPts val="750"/>
              </a:spcBef>
              <a:buSzPts val="1400"/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dk1"/>
                </a:solidFill>
              </a:rPr>
              <a:t>мониторинг изменений категорий землепользования за выбранный промежуток времени на уровне не ниже регионального</a:t>
            </a:r>
            <a:endParaRPr sz="1100" dirty="0"/>
          </a:p>
          <a:p>
            <a:pPr marL="171450" indent="-171450">
              <a:spcBef>
                <a:spcPts val="750"/>
              </a:spcBef>
              <a:buSzPts val="1400"/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dk1"/>
                </a:solidFill>
              </a:rPr>
              <a:t>оценка запасов и выбросов углерода для управляемых экосистем с учетом природно-климатических особенностей региона согласно интегрированных методикам</a:t>
            </a:r>
            <a:endParaRPr sz="1100" dirty="0"/>
          </a:p>
        </p:txBody>
      </p:sp>
      <p:sp>
        <p:nvSpPr>
          <p:cNvPr id="102" name="Google Shape;102;p18"/>
          <p:cNvSpPr/>
          <p:nvPr/>
        </p:nvSpPr>
        <p:spPr>
          <a:xfrm>
            <a:off x="88610" y="2139826"/>
            <a:ext cx="4572000" cy="89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171450" indent="-171450">
              <a:lnSpc>
                <a:spcPct val="150000"/>
              </a:lnSpc>
              <a:buSzPts val="1400"/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dk1"/>
                </a:solidFill>
              </a:rPr>
              <a:t>спутниковые снимки среднего пространственного разрешения</a:t>
            </a:r>
            <a:endParaRPr sz="1100" dirty="0">
              <a:solidFill>
                <a:schemeClr val="dk1"/>
              </a:solidFill>
            </a:endParaRPr>
          </a:p>
          <a:p>
            <a:pPr marL="171450" indent="-171450">
              <a:lnSpc>
                <a:spcPct val="150000"/>
              </a:lnSpc>
              <a:buSzPts val="1400"/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dk1"/>
                </a:solidFill>
              </a:rPr>
              <a:t>данные статистической отчетности</a:t>
            </a:r>
            <a:endParaRPr sz="1100" dirty="0">
              <a:solidFill>
                <a:schemeClr val="dk1"/>
              </a:solidFill>
            </a:endParaRPr>
          </a:p>
          <a:p>
            <a:pPr marL="171450" indent="-171450">
              <a:lnSpc>
                <a:spcPct val="150000"/>
              </a:lnSpc>
              <a:buSzPts val="1400"/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chemeClr val="dk1"/>
                </a:solidFill>
              </a:rPr>
              <a:t>временной диапазон обработки</a:t>
            </a:r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110196" y="3048794"/>
            <a:ext cx="2055825" cy="417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b="1" dirty="0">
                <a:solidFill>
                  <a:schemeClr val="tx1"/>
                </a:solidFill>
              </a:rPr>
              <a:t>Выходные данные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05" name="Google Shape;105;p18"/>
          <p:cNvSpPr/>
          <p:nvPr/>
        </p:nvSpPr>
        <p:spPr>
          <a:xfrm>
            <a:off x="145763" y="3283463"/>
            <a:ext cx="4348575" cy="23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SzPts val="1400"/>
            </a:pPr>
            <a:r>
              <a:rPr lang="ru-RU" sz="1050" b="1" dirty="0">
                <a:solidFill>
                  <a:schemeClr val="dk1"/>
                </a:solidFill>
              </a:rPr>
              <a:t>Карты</a:t>
            </a:r>
            <a:endParaRPr sz="1050" b="1" dirty="0">
              <a:solidFill>
                <a:schemeClr val="dk1"/>
              </a:solidFill>
            </a:endParaRPr>
          </a:p>
          <a:p>
            <a:pPr marL="171450" indent="-171450"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dk1"/>
                </a:solidFill>
              </a:rPr>
              <a:t>типов поверхности и их изменений</a:t>
            </a:r>
            <a:endParaRPr sz="1050" dirty="0">
              <a:solidFill>
                <a:schemeClr val="dk1"/>
              </a:solidFill>
            </a:endParaRPr>
          </a:p>
          <a:p>
            <a:pPr marL="171450" indent="-171450"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dk1"/>
                </a:solidFill>
              </a:rPr>
              <a:t>запасов углерода и их изменений</a:t>
            </a:r>
            <a:endParaRPr sz="1050" dirty="0">
              <a:solidFill>
                <a:schemeClr val="dk1"/>
              </a:solidFill>
            </a:endParaRPr>
          </a:p>
          <a:p>
            <a:pPr marL="171450" indent="-171450">
              <a:buClr>
                <a:schemeClr val="dk1"/>
              </a:buClr>
              <a:buSzPts val="1100"/>
              <a:buFont typeface="Arial" panose="020B0604020202020204" pitchFamily="34" charset="0"/>
              <a:buChar char="•"/>
            </a:pPr>
            <a:r>
              <a:rPr lang="ru-RU" sz="1050" dirty="0">
                <a:solidFill>
                  <a:schemeClr val="dk1"/>
                </a:solidFill>
              </a:rPr>
              <a:t>характеристик лесов: возраста, площади поперечного сечения ствола, высоты, оценки преобладающей породы и запасов древесины</a:t>
            </a: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endParaRPr sz="1050" b="1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ru-RU" sz="1050" b="1" dirty="0">
                <a:solidFill>
                  <a:schemeClr val="dk1"/>
                </a:solidFill>
              </a:rPr>
              <a:t>Таблицы</a:t>
            </a:r>
            <a:r>
              <a:rPr lang="ru-RU" sz="1050" dirty="0">
                <a:solidFill>
                  <a:schemeClr val="dk1"/>
                </a:solidFill>
              </a:rPr>
              <a:t> с значениями и оценкой изменений </a:t>
            </a: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ru-RU" sz="1050" dirty="0">
                <a:solidFill>
                  <a:schemeClr val="dk1"/>
                </a:solidFill>
              </a:rPr>
              <a:t>площадей разных типов поверхности</a:t>
            </a: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ru-RU" sz="1050" dirty="0">
                <a:solidFill>
                  <a:schemeClr val="dk1"/>
                </a:solidFill>
              </a:rPr>
              <a:t>площадей разных категорий землепользования</a:t>
            </a: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r>
              <a:rPr lang="ru-RU" sz="1050" dirty="0">
                <a:solidFill>
                  <a:schemeClr val="dk1"/>
                </a:solidFill>
              </a:rPr>
              <a:t>запасов углерода</a:t>
            </a: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endParaRPr sz="1050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SzPts val="1100"/>
            </a:pPr>
            <a:endParaRPr sz="1050" dirty="0">
              <a:solidFill>
                <a:schemeClr val="dk1"/>
              </a:solidFill>
            </a:endParaRPr>
          </a:p>
          <a:p>
            <a:pPr>
              <a:buSzPts val="1400"/>
            </a:pPr>
            <a:endParaRPr sz="1050" dirty="0">
              <a:solidFill>
                <a:schemeClr val="dk1"/>
              </a:solidFill>
            </a:endParaRPr>
          </a:p>
          <a:p>
            <a:pPr>
              <a:buSzPts val="1400"/>
            </a:pPr>
            <a:endParaRPr sz="1050" dirty="0">
              <a:solidFill>
                <a:schemeClr val="dk1"/>
              </a:solidFill>
            </a:endParaRPr>
          </a:p>
        </p:txBody>
      </p:sp>
      <p:sp>
        <p:nvSpPr>
          <p:cNvPr id="108" name="Google Shape;108;p18"/>
          <p:cNvSpPr txBox="1"/>
          <p:nvPr/>
        </p:nvSpPr>
        <p:spPr>
          <a:xfrm>
            <a:off x="8014876" y="2174072"/>
            <a:ext cx="668475" cy="309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50B589"/>
              </a:buClr>
              <a:buSzPts val="1800"/>
            </a:pPr>
            <a:r>
              <a:rPr lang="ru-RU" sz="1350" b="1">
                <a:solidFill>
                  <a:schemeClr val="lt1"/>
                </a:solidFill>
              </a:rPr>
              <a:t>СО</a:t>
            </a:r>
            <a:r>
              <a:rPr lang="ru-RU" sz="1050" b="1">
                <a:solidFill>
                  <a:schemeClr val="lt1"/>
                </a:solidFill>
              </a:rPr>
              <a:t>2</a:t>
            </a:r>
            <a:endParaRPr sz="1350" b="1">
              <a:solidFill>
                <a:schemeClr val="lt1"/>
              </a:solidFill>
            </a:endParaRPr>
          </a:p>
        </p:txBody>
      </p:sp>
      <p:pic>
        <p:nvPicPr>
          <p:cNvPr id="110" name="Google Shape;11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98848" y="2172206"/>
            <a:ext cx="4745152" cy="2781394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8"/>
          <p:cNvSpPr txBox="1"/>
          <p:nvPr/>
        </p:nvSpPr>
        <p:spPr>
          <a:xfrm>
            <a:off x="4391972" y="1877785"/>
            <a:ext cx="4902075" cy="35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Интерфейс ПО</a:t>
            </a:r>
            <a:endParaRPr b="1" dirty="0">
              <a:solidFill>
                <a:schemeClr val="tx1"/>
              </a:solidFill>
            </a:endParaRPr>
          </a:p>
        </p:txBody>
      </p:sp>
      <p:sp>
        <p:nvSpPr>
          <p:cNvPr id="112" name="Google Shape;112;p18"/>
          <p:cNvSpPr txBox="1">
            <a:spLocks noGrp="1"/>
          </p:cNvSpPr>
          <p:nvPr>
            <p:ph type="sldNum" idx="12"/>
          </p:nvPr>
        </p:nvSpPr>
        <p:spPr>
          <a:xfrm>
            <a:off x="3272588" y="4869675"/>
            <a:ext cx="2057400" cy="273825"/>
          </a:xfrm>
          <a:prstGeom prst="rect">
            <a:avLst/>
          </a:prstGeom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fld id="{00000000-1234-1234-1234-123412341234}" type="slidenum">
              <a:rPr lang="ru-RU" sz="975" b="1">
                <a:latin typeface="Arial"/>
                <a:ea typeface="Arial"/>
                <a:cs typeface="Arial"/>
                <a:sym typeface="Arial"/>
              </a:rPr>
              <a:pPr algn="ctr"/>
              <a:t>16</a:t>
            </a:fld>
            <a:endParaRPr sz="975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1E23FBC0-AA22-BC09-0C16-A42F161189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127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/>
              <a:t>Научный задел, применяемый в разработке решений</a:t>
            </a:r>
            <a:endParaRPr sz="1600" b="1" dirty="0"/>
          </a:p>
        </p:txBody>
      </p:sp>
      <p:sp>
        <p:nvSpPr>
          <p:cNvPr id="63" name="Google Shape;63;p14"/>
          <p:cNvSpPr txBox="1"/>
          <p:nvPr/>
        </p:nvSpPr>
        <p:spPr>
          <a:xfrm>
            <a:off x="311700" y="1712567"/>
            <a:ext cx="6175500" cy="2985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dk1"/>
                </a:solidFill>
              </a:rPr>
              <a:t>Увеличение эквивалентного разрешения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dk1"/>
                </a:solidFill>
              </a:rPr>
              <a:t>Синтез данных (аугментация)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lvl="0" algn="l" rtl="0">
              <a:spcBef>
                <a:spcPts val="0"/>
              </a:spcBef>
              <a:spcAft>
                <a:spcPts val="0"/>
              </a:spcAft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3130524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Снимок экрана 2024-06-20 в 18.34.50.png" descr="Снимок экрана 2024-06-20 в 18.34.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3" y="2419981"/>
            <a:ext cx="2515496" cy="158068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Google Shape;63;p14" descr="Google Shape;63;p14"/>
          <p:cNvPicPr>
            <a:picLocks noChangeAspect="1"/>
          </p:cNvPicPr>
          <p:nvPr/>
        </p:nvPicPr>
        <p:blipFill>
          <a:blip r:embed="rId3"/>
          <a:srcRect t="6875" r="32207" b="48219"/>
          <a:stretch>
            <a:fillRect/>
          </a:stretch>
        </p:blipFill>
        <p:spPr>
          <a:xfrm>
            <a:off x="3143315" y="1391681"/>
            <a:ext cx="6000686" cy="2791776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Заголовок 1"/>
          <p:cNvSpPr txBox="1"/>
          <p:nvPr/>
        </p:nvSpPr>
        <p:spPr>
          <a:xfrm>
            <a:off x="106478" y="123826"/>
            <a:ext cx="7684209" cy="713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 anchor="ctr">
            <a:normAutofit/>
          </a:bodyPr>
          <a:lstStyle/>
          <a:p>
            <a:pPr>
              <a:lnSpc>
                <a:spcPct val="90000"/>
              </a:lnSpc>
              <a:defRPr sz="2500" b="1">
                <a:latin typeface="Arial"/>
                <a:ea typeface="Arial"/>
                <a:cs typeface="Arial"/>
                <a:sym typeface="Arial"/>
              </a:defRPr>
            </a:pPr>
            <a:r>
              <a:rPr lang="ru-RU" sz="1600" dirty="0"/>
              <a:t>Подходы</a:t>
            </a:r>
            <a:r>
              <a:rPr sz="1600" dirty="0"/>
              <a:t> </a:t>
            </a:r>
            <a:r>
              <a:rPr sz="1600" dirty="0" err="1"/>
              <a:t>повышения</a:t>
            </a:r>
            <a:r>
              <a:rPr sz="1600" dirty="0"/>
              <a:t> </a:t>
            </a:r>
            <a:r>
              <a:rPr sz="1600" dirty="0" err="1"/>
              <a:t>эквивалентного</a:t>
            </a:r>
            <a:r>
              <a:rPr sz="1600" dirty="0"/>
              <a:t> </a:t>
            </a:r>
            <a:r>
              <a:rPr sz="1600" dirty="0" err="1"/>
              <a:t>разрешения</a:t>
            </a:r>
            <a:r>
              <a:rPr sz="1600" dirty="0"/>
              <a:t> (10 м/</a:t>
            </a:r>
            <a:r>
              <a:rPr sz="1600" dirty="0" err="1"/>
              <a:t>пикс</a:t>
            </a:r>
            <a:r>
              <a:rPr sz="1600" dirty="0"/>
              <a:t> -&gt; 2.5 м/</a:t>
            </a:r>
            <a:r>
              <a:rPr sz="1600" dirty="0" err="1"/>
              <a:t>пикс</a:t>
            </a:r>
            <a:r>
              <a:rPr sz="1600" dirty="0"/>
              <a:t>)</a:t>
            </a:r>
          </a:p>
        </p:txBody>
      </p:sp>
      <p:pic>
        <p:nvPicPr>
          <p:cNvPr id="105" name="Picture 4" descr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  <p:sp>
        <p:nvSpPr>
          <p:cNvPr id="106" name="Google Shape;64;p14"/>
          <p:cNvSpPr txBox="1"/>
          <p:nvPr/>
        </p:nvSpPr>
        <p:spPr>
          <a:xfrm>
            <a:off x="3280611" y="909642"/>
            <a:ext cx="2582777" cy="507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/>
          <a:p>
            <a:pPr algn="ctr">
              <a:defRPr sz="1600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Исходный снимок Sentinel-2, </a:t>
            </a:r>
          </a:p>
          <a:p>
            <a:pPr algn="ctr">
              <a:defRPr sz="1600" b="1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10 метров/пикс</a:t>
            </a:r>
          </a:p>
        </p:txBody>
      </p:sp>
      <p:sp>
        <p:nvSpPr>
          <p:cNvPr id="107" name="Google Shape;65;p14"/>
          <p:cNvSpPr txBox="1"/>
          <p:nvPr/>
        </p:nvSpPr>
        <p:spPr>
          <a:xfrm>
            <a:off x="3453285" y="4051903"/>
            <a:ext cx="2582777" cy="2769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>
            <a:lvl1pPr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900"/>
              <a:t>Не видно деталей объектов инфраструктуры</a:t>
            </a:r>
          </a:p>
        </p:txBody>
      </p:sp>
      <p:sp>
        <p:nvSpPr>
          <p:cNvPr id="108" name="Google Shape;66;p14"/>
          <p:cNvSpPr txBox="1"/>
          <p:nvPr/>
        </p:nvSpPr>
        <p:spPr>
          <a:xfrm>
            <a:off x="5863387" y="928023"/>
            <a:ext cx="3346877" cy="507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/>
          <a:p>
            <a:pPr algn="ctr">
              <a:defRPr sz="1600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Разрешение повышено до </a:t>
            </a:r>
          </a:p>
          <a:p>
            <a:pPr algn="ctr">
              <a:defRPr sz="1600" b="1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2.5 метров/пикс </a:t>
            </a:r>
          </a:p>
        </p:txBody>
      </p:sp>
      <p:sp>
        <p:nvSpPr>
          <p:cNvPr id="109" name="Google Shape;67;p14"/>
          <p:cNvSpPr txBox="1"/>
          <p:nvPr/>
        </p:nvSpPr>
        <p:spPr>
          <a:xfrm>
            <a:off x="6346031" y="4064290"/>
            <a:ext cx="2582777" cy="415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>
            <a:lvl1pPr algn="ctr"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900"/>
              <a:t>Четкие границы объектов инфраструктуры, появились детали</a:t>
            </a:r>
          </a:p>
        </p:txBody>
      </p:sp>
      <p:sp>
        <p:nvSpPr>
          <p:cNvPr id="110" name="Rectangle 24"/>
          <p:cNvSpPr txBox="1"/>
          <p:nvPr/>
        </p:nvSpPr>
        <p:spPr>
          <a:xfrm>
            <a:off x="165925" y="863758"/>
            <a:ext cx="3414287" cy="211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/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Увеличение</a:t>
            </a:r>
            <a:r>
              <a:rPr sz="1200" dirty="0"/>
              <a:t> </a:t>
            </a:r>
            <a:r>
              <a:rPr sz="1200" dirty="0" err="1"/>
              <a:t>разрешения</a:t>
            </a:r>
            <a:r>
              <a:rPr sz="1200" dirty="0"/>
              <a:t> с </a:t>
            </a:r>
            <a:r>
              <a:rPr sz="1200" dirty="0" err="1"/>
              <a:t>на</a:t>
            </a:r>
            <a:r>
              <a:rPr sz="1200" dirty="0"/>
              <a:t> </a:t>
            </a:r>
            <a:r>
              <a:rPr sz="1200" dirty="0" err="1"/>
              <a:t>основе</a:t>
            </a:r>
            <a:r>
              <a:rPr sz="1200" dirty="0"/>
              <a:t> </a:t>
            </a:r>
            <a:r>
              <a:rPr sz="1200" dirty="0" err="1"/>
              <a:t>генеративных</a:t>
            </a:r>
            <a:r>
              <a:rPr sz="1200" dirty="0"/>
              <a:t> </a:t>
            </a:r>
            <a:r>
              <a:rPr sz="1200" dirty="0" err="1"/>
              <a:t>нейронных</a:t>
            </a:r>
            <a:r>
              <a:rPr sz="1200" dirty="0"/>
              <a:t> </a:t>
            </a:r>
            <a:r>
              <a:rPr sz="1200" dirty="0" err="1"/>
              <a:t>сетей</a:t>
            </a:r>
            <a:r>
              <a:rPr sz="1200" dirty="0"/>
              <a:t> (</a:t>
            </a:r>
            <a:r>
              <a:rPr lang="en-US" sz="1200" dirty="0"/>
              <a:t>Real - </a:t>
            </a:r>
            <a:r>
              <a:rPr sz="1200" dirty="0"/>
              <a:t>ESRGAN)</a:t>
            </a:r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endParaRPr sz="1200" dirty="0"/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Метрики</a:t>
            </a:r>
            <a:r>
              <a:rPr sz="1200" dirty="0"/>
              <a:t>: SSIM 0.79, PSNR 27</a:t>
            </a:r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Используемые</a:t>
            </a:r>
            <a:r>
              <a:rPr sz="1200" dirty="0"/>
              <a:t> </a:t>
            </a:r>
            <a:r>
              <a:rPr sz="1200" dirty="0" err="1"/>
              <a:t>данные</a:t>
            </a:r>
            <a:r>
              <a:rPr sz="1200" dirty="0"/>
              <a:t>:  ~5тыс </a:t>
            </a:r>
            <a:r>
              <a:rPr sz="1200" dirty="0" err="1"/>
              <a:t>км</a:t>
            </a:r>
            <a:r>
              <a:rPr sz="1200" dirty="0"/>
              <a:t> </a:t>
            </a:r>
            <a:r>
              <a:rPr sz="1200" dirty="0" err="1"/>
              <a:t>кв</a:t>
            </a:r>
            <a:endParaRPr sz="1200" dirty="0"/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Подход</a:t>
            </a:r>
            <a:r>
              <a:rPr sz="1200" dirty="0"/>
              <a:t> к </a:t>
            </a:r>
            <a:r>
              <a:rPr sz="1200" dirty="0" err="1"/>
              <a:t>обучению</a:t>
            </a:r>
            <a:r>
              <a:rPr sz="1200" dirty="0"/>
              <a:t>:</a:t>
            </a:r>
            <a:endParaRPr sz="1200" dirty="0">
              <a:solidFill>
                <a:srgbClr val="FF0000"/>
              </a:solidFill>
            </a:endParaRPr>
          </a:p>
          <a:p>
            <a:pPr>
              <a:spcBef>
                <a:spcPts val="450"/>
              </a:spcBef>
              <a:defRPr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rgbClr val="FF0000"/>
              </a:solidFill>
            </a:endParaRPr>
          </a:p>
          <a:p>
            <a:pPr>
              <a:spcBef>
                <a:spcPts val="450"/>
              </a:spcBef>
              <a:defRPr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rgbClr val="FF0000"/>
              </a:solidFill>
            </a:endParaRPr>
          </a:p>
        </p:txBody>
      </p:sp>
      <p:sp>
        <p:nvSpPr>
          <p:cNvPr id="111" name="Google Shape;65;p14"/>
          <p:cNvSpPr txBox="1"/>
          <p:nvPr/>
        </p:nvSpPr>
        <p:spPr>
          <a:xfrm>
            <a:off x="3246413" y="4711381"/>
            <a:ext cx="5897587" cy="3923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/>
          <a:p>
            <a:pPr>
              <a:defRPr sz="1100">
                <a:solidFill>
                  <a:schemeClr val="accent1">
                    <a:lumOff val="-5921"/>
                  </a:schemeClr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825"/>
              <a:t>Illarionova, S., Shadrin, D., Shukhratov, I., Evteeva, K., Popandopulo, G., Sotiriadi, N., ... &amp; Burnaev, E. (2023). Benchmark for building segmentation on up-scaled Sentinel-2 imagery. </a:t>
            </a:r>
            <a:r>
              <a:rPr sz="825" i="1"/>
              <a:t>Remote Sensing</a:t>
            </a:r>
            <a:r>
              <a:rPr sz="825"/>
              <a:t>, </a:t>
            </a:r>
            <a:r>
              <a:rPr sz="825" i="1"/>
              <a:t>15</a:t>
            </a:r>
            <a:r>
              <a:rPr sz="825"/>
              <a:t>(9), 2347.</a:t>
            </a:r>
          </a:p>
        </p:txBody>
      </p:sp>
      <p:sp>
        <p:nvSpPr>
          <p:cNvPr id="112" name="Google Shape;65;p14"/>
          <p:cNvSpPr txBox="1"/>
          <p:nvPr/>
        </p:nvSpPr>
        <p:spPr>
          <a:xfrm>
            <a:off x="3246412" y="4463119"/>
            <a:ext cx="2582777" cy="32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>
            <a:lvl1pPr>
              <a:spcBef>
                <a:spcPts val="6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1200"/>
              <a:t>Результаты опубликованы: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нимок экрана 2024-06-20 в 18.34.50.png" descr="Снимок экрана 2024-06-20 в 18.34.5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38" y="2383749"/>
            <a:ext cx="2693861" cy="16927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icture 4" descr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4249" y="123825"/>
            <a:ext cx="1192109" cy="419100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Google Shape;72;p15"/>
          <p:cNvSpPr txBox="1"/>
          <p:nvPr/>
        </p:nvSpPr>
        <p:spPr>
          <a:xfrm>
            <a:off x="3351584" y="803095"/>
            <a:ext cx="2250002" cy="507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/>
          <a:p>
            <a:pPr algn="ctr">
              <a:defRPr sz="1600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Исходный снимок mapbox, </a:t>
            </a:r>
            <a:br>
              <a:rPr sz="1200"/>
            </a:br>
            <a:r>
              <a:rPr sz="1200" b="1"/>
              <a:t>4 метров/пикс</a:t>
            </a:r>
          </a:p>
        </p:txBody>
      </p:sp>
      <p:sp>
        <p:nvSpPr>
          <p:cNvPr id="117" name="Google Shape;73;p15"/>
          <p:cNvSpPr txBox="1"/>
          <p:nvPr/>
        </p:nvSpPr>
        <p:spPr>
          <a:xfrm>
            <a:off x="6438959" y="803095"/>
            <a:ext cx="2250002" cy="507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8567" tIns="68567" rIns="68567" bIns="68567">
            <a:spAutoFit/>
          </a:bodyPr>
          <a:lstStyle/>
          <a:p>
            <a:pPr algn="ctr">
              <a:defRPr sz="1600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Разрешение повышено до </a:t>
            </a:r>
          </a:p>
          <a:p>
            <a:pPr algn="ctr">
              <a:defRPr sz="1600" b="1">
                <a:solidFill>
                  <a:srgbClr val="0E2841"/>
                </a:solidFill>
                <a:latin typeface="+mj-lt"/>
                <a:ea typeface="+mj-ea"/>
                <a:cs typeface="+mj-cs"/>
                <a:sym typeface="Aptos"/>
              </a:defRPr>
            </a:pPr>
            <a:r>
              <a:rPr sz="1200"/>
              <a:t>1 метра/пикс </a:t>
            </a:r>
          </a:p>
        </p:txBody>
      </p:sp>
      <p:pic>
        <p:nvPicPr>
          <p:cNvPr id="118" name="Google Shape;74;p15" descr="Google Shape;74;p15"/>
          <p:cNvPicPr>
            <a:picLocks noChangeAspect="1"/>
          </p:cNvPicPr>
          <p:nvPr/>
        </p:nvPicPr>
        <p:blipFill>
          <a:blip r:embed="rId4"/>
          <a:srcRect t="6367" r="34288"/>
          <a:stretch>
            <a:fillRect/>
          </a:stretch>
        </p:blipFill>
        <p:spPr>
          <a:xfrm>
            <a:off x="3161211" y="1349963"/>
            <a:ext cx="5785146" cy="272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19" name="Rectangle 24"/>
          <p:cNvSpPr txBox="1"/>
          <p:nvPr/>
        </p:nvSpPr>
        <p:spPr>
          <a:xfrm>
            <a:off x="165925" y="863758"/>
            <a:ext cx="3241645" cy="2115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/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Увеличение</a:t>
            </a:r>
            <a:r>
              <a:rPr sz="1200" dirty="0"/>
              <a:t> </a:t>
            </a:r>
            <a:r>
              <a:rPr sz="1200" dirty="0" err="1"/>
              <a:t>разрешения</a:t>
            </a:r>
            <a:r>
              <a:rPr sz="1200" dirty="0"/>
              <a:t> с </a:t>
            </a:r>
            <a:r>
              <a:rPr sz="1200" dirty="0" err="1"/>
              <a:t>на</a:t>
            </a:r>
            <a:r>
              <a:rPr sz="1200" dirty="0"/>
              <a:t> </a:t>
            </a:r>
            <a:r>
              <a:rPr sz="1200" dirty="0" err="1"/>
              <a:t>основе</a:t>
            </a:r>
            <a:r>
              <a:rPr sz="1200" dirty="0"/>
              <a:t> </a:t>
            </a:r>
            <a:r>
              <a:rPr sz="1200" dirty="0" err="1"/>
              <a:t>генеративных</a:t>
            </a:r>
            <a:r>
              <a:rPr sz="1200" dirty="0"/>
              <a:t> </a:t>
            </a:r>
            <a:r>
              <a:rPr sz="1200" dirty="0" err="1"/>
              <a:t>нейронных</a:t>
            </a:r>
            <a:r>
              <a:rPr sz="1200" dirty="0"/>
              <a:t> </a:t>
            </a:r>
            <a:r>
              <a:rPr sz="1200" dirty="0" err="1"/>
              <a:t>сетей</a:t>
            </a:r>
            <a:r>
              <a:rPr sz="1200" dirty="0"/>
              <a:t> (</a:t>
            </a:r>
            <a:r>
              <a:rPr lang="en-US" sz="1200" dirty="0"/>
              <a:t>Real - </a:t>
            </a:r>
            <a:r>
              <a:rPr sz="1200" dirty="0"/>
              <a:t>ESRGAN)</a:t>
            </a:r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endParaRPr sz="1200" dirty="0"/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Метрики</a:t>
            </a:r>
            <a:r>
              <a:rPr sz="1200" dirty="0"/>
              <a:t>: SSIM 0.6, PSNR 23</a:t>
            </a:r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Используемые</a:t>
            </a:r>
            <a:r>
              <a:rPr sz="1200" dirty="0"/>
              <a:t> </a:t>
            </a:r>
            <a:r>
              <a:rPr sz="1200" dirty="0" err="1"/>
              <a:t>данные</a:t>
            </a:r>
            <a:r>
              <a:rPr sz="1200" dirty="0"/>
              <a:t>: ~5 </a:t>
            </a:r>
            <a:r>
              <a:rPr sz="1200" dirty="0" err="1"/>
              <a:t>тыс</a:t>
            </a:r>
            <a:r>
              <a:rPr sz="1200" dirty="0"/>
              <a:t> </a:t>
            </a:r>
            <a:r>
              <a:rPr sz="1200" dirty="0" err="1"/>
              <a:t>км</a:t>
            </a:r>
            <a:r>
              <a:rPr sz="1200" dirty="0"/>
              <a:t> </a:t>
            </a:r>
            <a:r>
              <a:rPr sz="1200" dirty="0" err="1"/>
              <a:t>кв</a:t>
            </a:r>
            <a:endParaRPr sz="1200" dirty="0"/>
          </a:p>
          <a:p>
            <a:pPr>
              <a:spcBef>
                <a:spcPts val="45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rPr sz="1200" dirty="0" err="1"/>
              <a:t>Подход</a:t>
            </a:r>
            <a:r>
              <a:rPr sz="1200" dirty="0"/>
              <a:t> к </a:t>
            </a:r>
            <a:r>
              <a:rPr sz="1200" dirty="0" err="1"/>
              <a:t>обучению</a:t>
            </a:r>
            <a:r>
              <a:rPr sz="1200" dirty="0"/>
              <a:t>:</a:t>
            </a:r>
            <a:endParaRPr sz="1200" dirty="0">
              <a:solidFill>
                <a:srgbClr val="FF0000"/>
              </a:solidFill>
            </a:endParaRPr>
          </a:p>
          <a:p>
            <a:pPr>
              <a:spcBef>
                <a:spcPts val="450"/>
              </a:spcBef>
              <a:defRPr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rgbClr val="FF0000"/>
              </a:solidFill>
            </a:endParaRPr>
          </a:p>
          <a:p>
            <a:pPr>
              <a:spcBef>
                <a:spcPts val="450"/>
              </a:spcBef>
              <a:defRPr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200" dirty="0">
              <a:solidFill>
                <a:srgbClr val="FF0000"/>
              </a:solidFill>
            </a:endParaRPr>
          </a:p>
        </p:txBody>
      </p:sp>
      <p:sp>
        <p:nvSpPr>
          <p:cNvPr id="120" name="Заголовок 1"/>
          <p:cNvSpPr txBox="1"/>
          <p:nvPr/>
        </p:nvSpPr>
        <p:spPr>
          <a:xfrm>
            <a:off x="106479" y="123826"/>
            <a:ext cx="7457438" cy="7132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tIns="34289" rIns="34289" bIns="34289" anchor="ctr">
            <a:normAutofit/>
          </a:bodyPr>
          <a:lstStyle/>
          <a:p>
            <a:pPr>
              <a:lnSpc>
                <a:spcPct val="90000"/>
              </a:lnSpc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rPr lang="ru-RU" sz="1600" dirty="0"/>
              <a:t>Подходы</a:t>
            </a:r>
            <a:r>
              <a:rPr sz="1600" dirty="0"/>
              <a:t> </a:t>
            </a:r>
            <a:r>
              <a:rPr sz="1600" dirty="0" err="1"/>
              <a:t>повышения</a:t>
            </a:r>
            <a:r>
              <a:rPr sz="1600" dirty="0"/>
              <a:t> </a:t>
            </a:r>
            <a:r>
              <a:rPr sz="1600" dirty="0" err="1"/>
              <a:t>эквивалентного</a:t>
            </a:r>
            <a:r>
              <a:rPr sz="1600" dirty="0"/>
              <a:t> </a:t>
            </a:r>
            <a:r>
              <a:rPr sz="1600" dirty="0" err="1"/>
              <a:t>разрешения</a:t>
            </a:r>
            <a:r>
              <a:rPr sz="1600" dirty="0"/>
              <a:t> (4 м/</a:t>
            </a:r>
            <a:r>
              <a:rPr sz="1600" dirty="0" err="1"/>
              <a:t>пикс</a:t>
            </a:r>
            <a:r>
              <a:rPr sz="1600" dirty="0"/>
              <a:t> -&gt; 1 м/</a:t>
            </a:r>
            <a:r>
              <a:rPr sz="1600" dirty="0" err="1"/>
              <a:t>пикс</a:t>
            </a:r>
            <a:r>
              <a:rPr sz="1600" dirty="0"/>
              <a:t>)</a:t>
            </a:r>
          </a:p>
        </p:txBody>
      </p:sp>
      <p:sp>
        <p:nvSpPr>
          <p:cNvPr id="121" name="TextBox 2"/>
          <p:cNvSpPr txBox="1"/>
          <p:nvPr/>
        </p:nvSpPr>
        <p:spPr>
          <a:xfrm>
            <a:off x="200214" y="4462460"/>
            <a:ext cx="451056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4289" rIns="34289">
            <a:spAutoFit/>
          </a:bodyPr>
          <a:lstStyle>
            <a:lvl1pPr>
              <a:spcBef>
                <a:spcPts val="6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sz="1200"/>
              <a:t>Работа алгоритма в оперативном режиме:</a:t>
            </a:r>
          </a:p>
        </p:txBody>
      </p:sp>
      <p:pic>
        <p:nvPicPr>
          <p:cNvPr id="122" name="Picture 4" descr="Picture 4"/>
          <p:cNvPicPr>
            <a:picLocks noChangeAspect="1"/>
          </p:cNvPicPr>
          <p:nvPr/>
        </p:nvPicPr>
        <p:blipFill>
          <a:blip r:embed="rId5"/>
          <a:srcRect t="2244"/>
          <a:stretch>
            <a:fillRect/>
          </a:stretch>
        </p:blipFill>
        <p:spPr>
          <a:xfrm>
            <a:off x="3659916" y="3994788"/>
            <a:ext cx="4691737" cy="113585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C5B8E7-AF67-B3F3-9FA3-DAA65E587162}"/>
              </a:ext>
            </a:extLst>
          </p:cNvPr>
          <p:cNvSpPr txBox="1"/>
          <p:nvPr/>
        </p:nvSpPr>
        <p:spPr>
          <a:xfrm>
            <a:off x="171771" y="27980"/>
            <a:ext cx="8238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1"/>
                </a:solidFill>
                <a:latin typeface="+mj-lt"/>
              </a:rPr>
              <a:t>Платформа для поддержки управленческих решений в области устойчивого развития территорий на основе мультимодальных данных</a:t>
            </a:r>
          </a:p>
        </p:txBody>
      </p:sp>
      <p:sp>
        <p:nvSpPr>
          <p:cNvPr id="4" name="object 32">
            <a:extLst>
              <a:ext uri="{FF2B5EF4-FFF2-40B4-BE49-F238E27FC236}">
                <a16:creationId xmlns:a16="http://schemas.microsoft.com/office/drawing/2014/main" id="{5201D858-9985-8AAB-E35D-A0D8DC463266}"/>
              </a:ext>
            </a:extLst>
          </p:cNvPr>
          <p:cNvSpPr txBox="1"/>
          <p:nvPr/>
        </p:nvSpPr>
        <p:spPr>
          <a:xfrm>
            <a:off x="255061" y="654274"/>
            <a:ext cx="4035859" cy="2773767"/>
          </a:xfrm>
          <a:prstGeom prst="rect">
            <a:avLst/>
          </a:prstGeom>
          <a:noFill/>
        </p:spPr>
        <p:txBody>
          <a:bodyPr vert="horz" wrap="square" lIns="0" tIns="8630" rIns="0" bIns="0" rtlCol="0">
            <a:spAutoFit/>
          </a:bodyPr>
          <a:lstStyle/>
          <a:p>
            <a:pPr marL="8630" marR="72495">
              <a:spcAft>
                <a:spcPts val="408"/>
              </a:spcAft>
              <a:buClr>
                <a:srgbClr val="006FB9"/>
              </a:buClr>
              <a:tabLst>
                <a:tab pos="202813" algn="l"/>
              </a:tabLst>
            </a:pPr>
            <a:r>
              <a:rPr lang="ru-RU" sz="1020" b="1" spc="-17" dirty="0">
                <a:solidFill>
                  <a:schemeClr val="tx1"/>
                </a:solidFill>
              </a:rPr>
              <a:t>Функциональные возможности: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мониторинг, оценка и прогнозирование состояния объектов интереса на поверхности Земли по данным дистанционных наблюдений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Прогнозирование ЧС</a:t>
            </a:r>
            <a:endParaRPr lang="en-US" sz="952" spc="-17" dirty="0">
              <a:solidFill>
                <a:schemeClr val="tx1"/>
              </a:solidFill>
            </a:endParaRP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проектирование нефтедобычи и нефтесервиса и снижение экологических последствий разработки месторождений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снижение ресурсоемкости и затрат на вычисления с помощью больших нейросетевых моделей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оценка кредитоспособности и прогнозирования экономических последствий для предприятий в случае наступления физических и климатических рисков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экологический мониторинг распространения загрязнений воздуха атмосферы и поиска источников загрязнений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обработка и анализ различных данных с карбоновых полигонов</a:t>
            </a:r>
            <a:endParaRPr lang="en-US" sz="952" spc="-17" dirty="0">
              <a:solidFill>
                <a:schemeClr val="tx1"/>
              </a:solidFill>
            </a:endParaRP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инструменты для построения моделей для оценки углеродного баланса территории/региона</a:t>
            </a:r>
          </a:p>
        </p:txBody>
      </p:sp>
      <p:cxnSp>
        <p:nvCxnSpPr>
          <p:cNvPr id="5" name="Прямая соединительная линия 24">
            <a:extLst>
              <a:ext uri="{FF2B5EF4-FFF2-40B4-BE49-F238E27FC236}">
                <a16:creationId xmlns:a16="http://schemas.microsoft.com/office/drawing/2014/main" id="{E43D0D6D-49B2-ED4D-DC45-0D9EFA11F838}"/>
              </a:ext>
            </a:extLst>
          </p:cNvPr>
          <p:cNvCxnSpPr>
            <a:cxnSpLocks/>
          </p:cNvCxnSpPr>
          <p:nvPr/>
        </p:nvCxnSpPr>
        <p:spPr>
          <a:xfrm>
            <a:off x="255060" y="861569"/>
            <a:ext cx="3798703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25">
            <a:extLst>
              <a:ext uri="{FF2B5EF4-FFF2-40B4-BE49-F238E27FC236}">
                <a16:creationId xmlns:a16="http://schemas.microsoft.com/office/drawing/2014/main" id="{806116BC-4273-B4EF-8376-CC2939EE2479}"/>
              </a:ext>
            </a:extLst>
          </p:cNvPr>
          <p:cNvSpPr/>
          <p:nvPr/>
        </p:nvSpPr>
        <p:spPr>
          <a:xfrm>
            <a:off x="5007401" y="500584"/>
            <a:ext cx="3595032" cy="374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406">
              <a:lnSpc>
                <a:spcPct val="90000"/>
              </a:lnSpc>
              <a:spcAft>
                <a:spcPts val="816"/>
              </a:spcAft>
            </a:pPr>
            <a:r>
              <a:rPr lang="ru-RU" sz="1020" b="1" kern="1200" dirty="0">
                <a:solidFill>
                  <a:schemeClr val="tx1"/>
                </a:solidFill>
              </a:rPr>
              <a:t>Работа модуля по онлайн классификации типов землепользования</a:t>
            </a:r>
            <a:r>
              <a:rPr lang="en-US" sz="1020" b="1" kern="1200" dirty="0">
                <a:solidFill>
                  <a:schemeClr val="tx1"/>
                </a:solidFill>
              </a:rPr>
              <a:t> </a:t>
            </a:r>
            <a:r>
              <a:rPr lang="ru-RU" sz="1020" b="1" kern="1200" dirty="0">
                <a:solidFill>
                  <a:schemeClr val="tx1"/>
                </a:solidFill>
              </a:rPr>
              <a:t>и оценке изменений территорий</a:t>
            </a:r>
          </a:p>
        </p:txBody>
      </p:sp>
      <p:cxnSp>
        <p:nvCxnSpPr>
          <p:cNvPr id="7" name="Прямая соединительная линия 26">
            <a:extLst>
              <a:ext uri="{FF2B5EF4-FFF2-40B4-BE49-F238E27FC236}">
                <a16:creationId xmlns:a16="http://schemas.microsoft.com/office/drawing/2014/main" id="{34087C38-10CD-4004-EB17-C814C3DC6443}"/>
              </a:ext>
            </a:extLst>
          </p:cNvPr>
          <p:cNvCxnSpPr>
            <a:cxnSpLocks/>
          </p:cNvCxnSpPr>
          <p:nvPr/>
        </p:nvCxnSpPr>
        <p:spPr>
          <a:xfrm>
            <a:off x="4620736" y="1100673"/>
            <a:ext cx="404533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object 32">
            <a:extLst>
              <a:ext uri="{FF2B5EF4-FFF2-40B4-BE49-F238E27FC236}">
                <a16:creationId xmlns:a16="http://schemas.microsoft.com/office/drawing/2014/main" id="{D720162A-94AA-EA20-7E52-F39A882DF989}"/>
              </a:ext>
            </a:extLst>
          </p:cNvPr>
          <p:cNvSpPr txBox="1"/>
          <p:nvPr/>
        </p:nvSpPr>
        <p:spPr>
          <a:xfrm>
            <a:off x="4675647" y="3245458"/>
            <a:ext cx="3510686" cy="1748165"/>
          </a:xfrm>
          <a:prstGeom prst="rect">
            <a:avLst/>
          </a:prstGeom>
        </p:spPr>
        <p:txBody>
          <a:bodyPr vert="horz" wrap="square" lIns="0" tIns="8630" rIns="0" bIns="0" rtlCol="0">
            <a:spAutoFit/>
          </a:bodyPr>
          <a:lstStyle/>
          <a:p>
            <a:pPr marL="8630" marR="72495">
              <a:spcAft>
                <a:spcPts val="408"/>
              </a:spcAft>
              <a:buClr>
                <a:srgbClr val="006FB9"/>
              </a:buClr>
              <a:tabLst>
                <a:tab pos="202813" algn="l"/>
              </a:tabLst>
            </a:pPr>
            <a:r>
              <a:rPr lang="ru-RU" sz="1020" b="1" spc="-17" dirty="0">
                <a:solidFill>
                  <a:schemeClr val="tx1"/>
                </a:solidFill>
              </a:rPr>
              <a:t>Примеры программных модулей: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классификации категорий земель 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классификации характеристик лесов 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мониторинг наводнений 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оценка вероятности возникновения пожаров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прогнозирование распространения пожаров 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оценка запаса углерода в лесах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Деградация лесов</a:t>
            </a:r>
          </a:p>
          <a:p>
            <a:pPr marL="180080" marR="72495" indent="-171450">
              <a:spcAft>
                <a:spcPts val="408"/>
              </a:spcAft>
              <a:buClr>
                <a:schemeClr val="tx1"/>
              </a:buClr>
              <a:buFont typeface="Arial" panose="020B0604020202020204" pitchFamily="34" charset="0"/>
              <a:buChar char="•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Выбросы углерода от лесных пожаров</a:t>
            </a:r>
          </a:p>
        </p:txBody>
      </p:sp>
      <p:cxnSp>
        <p:nvCxnSpPr>
          <p:cNvPr id="9" name="Прямая соединительная линия 28">
            <a:extLst>
              <a:ext uri="{FF2B5EF4-FFF2-40B4-BE49-F238E27FC236}">
                <a16:creationId xmlns:a16="http://schemas.microsoft.com/office/drawing/2014/main" id="{1B894E83-6A17-BD0F-FC1F-5D35D1C69DE4}"/>
              </a:ext>
            </a:extLst>
          </p:cNvPr>
          <p:cNvCxnSpPr>
            <a:cxnSpLocks/>
          </p:cNvCxnSpPr>
          <p:nvPr/>
        </p:nvCxnSpPr>
        <p:spPr>
          <a:xfrm>
            <a:off x="4675647" y="3452753"/>
            <a:ext cx="279847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E33B9460-C29A-159D-B765-35139870C5AF}"/>
              </a:ext>
            </a:extLst>
          </p:cNvPr>
          <p:cNvGrpSpPr/>
          <p:nvPr/>
        </p:nvGrpSpPr>
        <p:grpSpPr>
          <a:xfrm>
            <a:off x="280351" y="3504623"/>
            <a:ext cx="4340385" cy="1554616"/>
            <a:chOff x="88900" y="5229225"/>
            <a:chExt cx="6381973" cy="228586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E84172E-0AF7-C00F-1EB3-6BDB8AA5F821}"/>
                </a:ext>
              </a:extLst>
            </p:cNvPr>
            <p:cNvSpPr txBox="1"/>
            <p:nvPr/>
          </p:nvSpPr>
          <p:spPr>
            <a:xfrm>
              <a:off x="133573" y="6345714"/>
              <a:ext cx="6337300" cy="11693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2904" tIns="82904" rIns="82904" bIns="82904" anchor="t" anchorCtr="0">
              <a:spAutoFit/>
            </a:bodyPr>
            <a:lstStyle>
              <a:defPPr>
                <a:defRPr kern="0"/>
              </a:defPPr>
              <a:lvl1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0" i="0" u="none" strike="noStrike" kern="0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defRPr>
              </a:lvl1pPr>
            </a:lstStyle>
            <a:p>
              <a:r>
                <a:rPr lang="ru-RU" sz="1360" b="1" dirty="0">
                  <a:solidFill>
                    <a:schemeClr val="tx1"/>
                  </a:solidFill>
                </a:rPr>
                <a:t>Поддержка принятия решений в области </a:t>
              </a:r>
            </a:p>
            <a:p>
              <a:r>
                <a:rPr lang="ru-RU" sz="1360" b="1" dirty="0">
                  <a:solidFill>
                    <a:schemeClr val="tx1"/>
                  </a:solidFill>
                </a:rPr>
                <a:t>стратегического планирования  и мониторинга развития региона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747D232-F9DB-8F05-0CB4-16FB48F18C6A}"/>
                </a:ext>
              </a:extLst>
            </p:cNvPr>
            <p:cNvGrpSpPr/>
            <p:nvPr/>
          </p:nvGrpSpPr>
          <p:grpSpPr>
            <a:xfrm>
              <a:off x="88900" y="5229225"/>
              <a:ext cx="6216108" cy="752572"/>
              <a:chOff x="88900" y="6677025"/>
              <a:chExt cx="6216108" cy="752572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1D3A2F6-9AF1-B655-3777-BDBCC9498F00}"/>
                  </a:ext>
                </a:extLst>
              </p:cNvPr>
              <p:cNvSpPr/>
              <p:nvPr/>
            </p:nvSpPr>
            <p:spPr>
              <a:xfrm>
                <a:off x="88900" y="6677025"/>
                <a:ext cx="2438400" cy="75257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816" b="1" dirty="0">
                    <a:solidFill>
                      <a:schemeClr val="tx1"/>
                    </a:solidFill>
                  </a:rPr>
                  <a:t>баланс между экономическим </a:t>
                </a:r>
              </a:p>
              <a:p>
                <a:pPr algn="ctr"/>
                <a:r>
                  <a:rPr lang="ru-RU" sz="816" b="1" dirty="0">
                    <a:solidFill>
                      <a:schemeClr val="tx1"/>
                    </a:solidFill>
                  </a:rPr>
                  <a:t>потенциалом и комфортной средой для населения</a:t>
                </a: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49F154CB-EB16-56B6-E2C0-08A14A037898}"/>
                  </a:ext>
                </a:extLst>
              </p:cNvPr>
              <p:cNvSpPr/>
              <p:nvPr/>
            </p:nvSpPr>
            <p:spPr>
              <a:xfrm>
                <a:off x="2603500" y="6677025"/>
                <a:ext cx="1752600" cy="75257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816" b="1" dirty="0">
                    <a:solidFill>
                      <a:schemeClr val="tx1"/>
                    </a:solidFill>
                  </a:rPr>
                  <a:t>повышение эффективности бюджетных расходов</a:t>
                </a: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C753158-3918-00E9-6B24-E3BC25FBF1ED}"/>
                  </a:ext>
                </a:extLst>
              </p:cNvPr>
              <p:cNvSpPr/>
              <p:nvPr/>
            </p:nvSpPr>
            <p:spPr>
              <a:xfrm>
                <a:off x="4432300" y="6677025"/>
                <a:ext cx="1872708" cy="75257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816" b="1" dirty="0">
                    <a:solidFill>
                      <a:schemeClr val="tx1"/>
                    </a:solidFill>
                  </a:rPr>
                  <a:t>привлечение инвестиционных и трудовых ресурсов</a:t>
                </a:r>
              </a:p>
            </p:txBody>
          </p:sp>
        </p:grpSp>
        <p:sp>
          <p:nvSpPr>
            <p:cNvPr id="13" name="Arrow: Down 12">
              <a:extLst>
                <a:ext uri="{FF2B5EF4-FFF2-40B4-BE49-F238E27FC236}">
                  <a16:creationId xmlns:a16="http://schemas.microsoft.com/office/drawing/2014/main" id="{AEE093B2-5E66-1EC9-69E0-65F1A5DF158D}"/>
                </a:ext>
              </a:extLst>
            </p:cNvPr>
            <p:cNvSpPr/>
            <p:nvPr/>
          </p:nvSpPr>
          <p:spPr>
            <a:xfrm>
              <a:off x="2832100" y="6083782"/>
              <a:ext cx="1429777" cy="288443"/>
            </a:xfrm>
            <a:prstGeom prst="down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2" dirty="0">
                <a:highlight>
                  <a:srgbClr val="000000"/>
                </a:highlight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4B91E5-A044-D0F3-6A92-24D76C70BA9C}"/>
              </a:ext>
            </a:extLst>
          </p:cNvPr>
          <p:cNvGrpSpPr/>
          <p:nvPr/>
        </p:nvGrpSpPr>
        <p:grpSpPr>
          <a:xfrm>
            <a:off x="7584043" y="3628221"/>
            <a:ext cx="1559957" cy="1214898"/>
            <a:chOff x="11130185" y="5604970"/>
            <a:chExt cx="2293714" cy="178635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5CEAC20-F833-78F6-1AA5-57D0A5052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50181" y="6794368"/>
              <a:ext cx="2227446" cy="575932"/>
            </a:xfrm>
            <a:prstGeom prst="rect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3AA4B69-8574-4B5C-3E8D-64DD57641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50180" y="6219825"/>
              <a:ext cx="2273719" cy="575095"/>
            </a:xfrm>
            <a:prstGeom prst="rect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BB68952-FFC0-058F-C98E-1D09F042C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50180" y="5636500"/>
              <a:ext cx="2227447" cy="575932"/>
            </a:xfrm>
            <a:prstGeom prst="rect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98573B-3509-2F16-331A-1F7E4B8DBC41}"/>
                </a:ext>
              </a:extLst>
            </p:cNvPr>
            <p:cNvSpPr/>
            <p:nvPr/>
          </p:nvSpPr>
          <p:spPr>
            <a:xfrm>
              <a:off x="11130185" y="5604970"/>
              <a:ext cx="2273718" cy="1786350"/>
            </a:xfrm>
            <a:prstGeom prst="rect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52"/>
            </a:p>
          </p:txBody>
        </p:sp>
      </p:grpSp>
      <p:pic>
        <p:nvPicPr>
          <p:cNvPr id="22" name="Google Shape;110;p18">
            <a:extLst>
              <a:ext uri="{FF2B5EF4-FFF2-40B4-BE49-F238E27FC236}">
                <a16:creationId xmlns:a16="http://schemas.microsoft.com/office/drawing/2014/main" id="{4128EA66-3C7D-544A-6F7D-9FB359564DA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54636" y="858062"/>
            <a:ext cx="4752991" cy="23770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39973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>
            <a:spLocks noGrp="1"/>
          </p:cNvSpPr>
          <p:nvPr>
            <p:ph type="title"/>
          </p:nvPr>
        </p:nvSpPr>
        <p:spPr>
          <a:xfrm>
            <a:off x="311700" y="1885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 err="1"/>
              <a:t>Повышение</a:t>
            </a:r>
            <a:r>
              <a:rPr lang="en-GB" sz="1600" b="1" dirty="0"/>
              <a:t> </a:t>
            </a:r>
            <a:r>
              <a:rPr lang="en-GB" sz="1600" b="1" dirty="0" err="1"/>
              <a:t>разрешения</a:t>
            </a:r>
            <a:r>
              <a:rPr lang="en-GB" sz="1600" b="1" dirty="0"/>
              <a:t> и </a:t>
            </a:r>
            <a:r>
              <a:rPr lang="en-GB" sz="1600" b="1" dirty="0" err="1"/>
              <a:t>распознавание</a:t>
            </a:r>
            <a:r>
              <a:rPr lang="en-GB" sz="1600" b="1" dirty="0"/>
              <a:t> </a:t>
            </a:r>
            <a:r>
              <a:rPr lang="ru-RU" sz="1600" b="1" dirty="0"/>
              <a:t>объектов</a:t>
            </a:r>
            <a:endParaRPr sz="1600" b="1" dirty="0"/>
          </a:p>
        </p:txBody>
      </p:sp>
      <p:sp>
        <p:nvSpPr>
          <p:cNvPr id="89" name="Google Shape;89;p17"/>
          <p:cNvSpPr txBox="1">
            <a:spLocks noGrp="1"/>
          </p:cNvSpPr>
          <p:nvPr>
            <p:ph type="body" idx="1"/>
          </p:nvPr>
        </p:nvSpPr>
        <p:spPr>
          <a:xfrm>
            <a:off x="0" y="1152475"/>
            <a:ext cx="2492400" cy="365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i="1" u="sng">
                <a:solidFill>
                  <a:schemeClr val="dk1"/>
                </a:solidFill>
              </a:rPr>
              <a:t>Постановка задачи: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Разработка алгоритма, позволяющего использовать доступные спутниковые данные с высокой повторяемостью наблюдений для распознавания объектов инфраструктуры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Пространственное разрешение данных повышается с 10 до 2.5м   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4451" y="1564513"/>
            <a:ext cx="4125501" cy="3045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7"/>
          <p:cNvPicPr preferRelativeResize="0"/>
          <p:nvPr/>
        </p:nvPicPr>
        <p:blipFill rotWithShape="1">
          <a:blip r:embed="rId4">
            <a:alphaModFix/>
          </a:blip>
          <a:srcRect l="25256" r="25221"/>
          <a:stretch/>
        </p:blipFill>
        <p:spPr>
          <a:xfrm>
            <a:off x="6938550" y="1463150"/>
            <a:ext cx="1933124" cy="3416401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7"/>
          <p:cNvSpPr txBox="1"/>
          <p:nvPr/>
        </p:nvSpPr>
        <p:spPr>
          <a:xfrm>
            <a:off x="3134425" y="1152475"/>
            <a:ext cx="3976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u="sng"/>
              <a:t>Предложенная схема решения:</a:t>
            </a:r>
            <a:endParaRPr i="1" u="sng"/>
          </a:p>
        </p:txBody>
      </p:sp>
      <p:sp>
        <p:nvSpPr>
          <p:cNvPr id="93" name="Google Shape;93;p17"/>
          <p:cNvSpPr txBox="1"/>
          <p:nvPr/>
        </p:nvSpPr>
        <p:spPr>
          <a:xfrm>
            <a:off x="6603700" y="1152475"/>
            <a:ext cx="2492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u="sng"/>
              <a:t>Примеры предсказаний:</a:t>
            </a:r>
            <a:endParaRPr i="1" u="sng"/>
          </a:p>
        </p:txBody>
      </p:sp>
      <p:sp>
        <p:nvSpPr>
          <p:cNvPr id="94" name="Google Shape;94;p17"/>
          <p:cNvSpPr txBox="1"/>
          <p:nvPr/>
        </p:nvSpPr>
        <p:spPr>
          <a:xfrm>
            <a:off x="6434550" y="4774200"/>
            <a:ext cx="2761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/>
              <a:t>Получена метрика F1-score = 0.798</a:t>
            </a:r>
            <a:endParaRPr sz="1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1"/>
          <p:cNvSpPr txBox="1">
            <a:spLocks noGrp="1"/>
          </p:cNvSpPr>
          <p:nvPr>
            <p:ph type="title"/>
          </p:nvPr>
        </p:nvSpPr>
        <p:spPr>
          <a:xfrm>
            <a:off x="311700" y="182675"/>
            <a:ext cx="8520600" cy="8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 err="1"/>
              <a:t>Объектно</a:t>
            </a:r>
            <a:r>
              <a:rPr lang="en-GB" sz="1600" b="1" dirty="0"/>
              <a:t> </a:t>
            </a:r>
            <a:r>
              <a:rPr lang="en-GB" sz="1600" b="1" dirty="0" err="1"/>
              <a:t>ориентированный</a:t>
            </a:r>
            <a:r>
              <a:rPr lang="en-GB" sz="1600" b="1" dirty="0"/>
              <a:t> </a:t>
            </a:r>
            <a:r>
              <a:rPr lang="en-GB" sz="1600" b="1" dirty="0" err="1"/>
              <a:t>подход</a:t>
            </a:r>
            <a:r>
              <a:rPr lang="en-GB" sz="1600" b="1" dirty="0"/>
              <a:t> </a:t>
            </a:r>
            <a:r>
              <a:rPr lang="en-GB" sz="1600" b="1" dirty="0" err="1"/>
              <a:t>для</a:t>
            </a:r>
            <a:r>
              <a:rPr lang="en-GB" sz="1600" b="1" dirty="0"/>
              <a:t> </a:t>
            </a:r>
            <a:r>
              <a:rPr lang="en-GB" sz="1600" b="1" dirty="0" err="1"/>
              <a:t>аугментации</a:t>
            </a:r>
            <a:r>
              <a:rPr lang="en-GB" sz="1600" b="1" dirty="0"/>
              <a:t> </a:t>
            </a:r>
            <a:r>
              <a:rPr lang="en-GB" sz="1600" b="1" dirty="0" err="1"/>
              <a:t>пространственных</a:t>
            </a:r>
            <a:r>
              <a:rPr lang="en-GB" sz="1600" b="1" dirty="0"/>
              <a:t> </a:t>
            </a:r>
            <a:r>
              <a:rPr lang="en-GB" sz="1600" b="1" dirty="0" err="1"/>
              <a:t>данных</a:t>
            </a:r>
            <a:endParaRPr sz="1600" b="1" dirty="0"/>
          </a:p>
        </p:txBody>
      </p:sp>
      <p:sp>
        <p:nvSpPr>
          <p:cNvPr id="155" name="Google Shape;155;p21"/>
          <p:cNvSpPr txBox="1">
            <a:spLocks noGrp="1"/>
          </p:cNvSpPr>
          <p:nvPr>
            <p:ph type="body" idx="1"/>
          </p:nvPr>
        </p:nvSpPr>
        <p:spPr>
          <a:xfrm>
            <a:off x="139300" y="1001075"/>
            <a:ext cx="3057900" cy="40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i="1" u="sng">
                <a:solidFill>
                  <a:schemeClr val="dk1"/>
                </a:solidFill>
              </a:rPr>
              <a:t>Постановка задачи: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Повышение устойчивости алгоритмов к различным природным условиям за счет искусственного расширения обучающего набора данных 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 i="1" u="sng">
                <a:solidFill>
                  <a:schemeClr val="dk1"/>
                </a:solidFill>
              </a:rPr>
              <a:t>Результаты</a:t>
            </a:r>
            <a:r>
              <a:rPr lang="en-GB" sz="1400">
                <a:solidFill>
                  <a:schemeClr val="dk1"/>
                </a:solidFill>
              </a:rPr>
              <a:t>: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Улучшено распознавание зданий до F1-score = 0.835</a:t>
            </a: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400" i="1" u="sng">
                <a:solidFill>
                  <a:schemeClr val="dk1"/>
                </a:solidFill>
              </a:rPr>
              <a:t>Примеры для детальной маски леса:</a:t>
            </a:r>
            <a:endParaRPr sz="1400" i="1" u="sng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  <p:pic>
        <p:nvPicPr>
          <p:cNvPr id="156" name="Google Shape;15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97200" y="1334075"/>
            <a:ext cx="3827299" cy="333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1"/>
          <p:cNvPicPr preferRelativeResize="0"/>
          <p:nvPr/>
        </p:nvPicPr>
        <p:blipFill rotWithShape="1">
          <a:blip r:embed="rId4">
            <a:alphaModFix/>
          </a:blip>
          <a:srcRect l="33375" t="8966" r="32613"/>
          <a:stretch/>
        </p:blipFill>
        <p:spPr>
          <a:xfrm>
            <a:off x="7024500" y="1497330"/>
            <a:ext cx="1811574" cy="1761407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1"/>
          <p:cNvSpPr txBox="1"/>
          <p:nvPr/>
        </p:nvSpPr>
        <p:spPr>
          <a:xfrm>
            <a:off x="3197200" y="1001075"/>
            <a:ext cx="2402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u="sng"/>
              <a:t>Предложенный подход:</a:t>
            </a:r>
            <a:endParaRPr i="1" u="sng"/>
          </a:p>
        </p:txBody>
      </p:sp>
      <p:sp>
        <p:nvSpPr>
          <p:cNvPr id="159" name="Google Shape;159;p21"/>
          <p:cNvSpPr txBox="1"/>
          <p:nvPr/>
        </p:nvSpPr>
        <p:spPr>
          <a:xfrm>
            <a:off x="7072850" y="577250"/>
            <a:ext cx="19368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 u="sng"/>
              <a:t>Примеры сгенерированных данных:</a:t>
            </a:r>
            <a:endParaRPr i="1" u="sng"/>
          </a:p>
        </p:txBody>
      </p:sp>
      <p:pic>
        <p:nvPicPr>
          <p:cNvPr id="160" name="Google Shape;160;p21"/>
          <p:cNvPicPr preferRelativeResize="0"/>
          <p:nvPr/>
        </p:nvPicPr>
        <p:blipFill rotWithShape="1">
          <a:blip r:embed="rId4">
            <a:alphaModFix/>
          </a:blip>
          <a:srcRect l="67432" t="8966"/>
          <a:stretch/>
        </p:blipFill>
        <p:spPr>
          <a:xfrm>
            <a:off x="7129425" y="3258725"/>
            <a:ext cx="1706650" cy="173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 rotWithShape="1">
          <a:blip r:embed="rId5">
            <a:alphaModFix/>
          </a:blip>
          <a:srcRect t="2181"/>
          <a:stretch/>
        </p:blipFill>
        <p:spPr>
          <a:xfrm>
            <a:off x="2121196" y="4151676"/>
            <a:ext cx="2074602" cy="981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1"/>
          <p:cNvPicPr preferRelativeResize="0"/>
          <p:nvPr/>
        </p:nvPicPr>
        <p:blipFill rotWithShape="1">
          <a:blip r:embed="rId6">
            <a:alphaModFix/>
          </a:blip>
          <a:srcRect t="1874"/>
          <a:stretch/>
        </p:blipFill>
        <p:spPr>
          <a:xfrm>
            <a:off x="-6" y="4141739"/>
            <a:ext cx="2121206" cy="1001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Текст 2"/>
          <p:cNvSpPr txBox="1">
            <a:spLocks noGrp="1"/>
          </p:cNvSpPr>
          <p:nvPr>
            <p:ph type="body" sz="half" idx="4294967295"/>
          </p:nvPr>
        </p:nvSpPr>
        <p:spPr>
          <a:xfrm>
            <a:off x="336167" y="103606"/>
            <a:ext cx="4486090" cy="27501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600" b="1" dirty="0">
                <a:solidFill>
                  <a:schemeClr val="tx1"/>
                </a:solidFill>
              </a:rPr>
              <a:t>Аугментация спутниковых снимков</a:t>
            </a:r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dirty="0">
                <a:solidFill>
                  <a:schemeClr val="tx1"/>
                </a:solidFill>
              </a:rPr>
              <a:t>Подход </a:t>
            </a:r>
            <a:r>
              <a:rPr lang="ru-RU" sz="1400" b="1" dirty="0">
                <a:solidFill>
                  <a:schemeClr val="tx1"/>
                </a:solidFill>
              </a:rPr>
              <a:t>объектно-ориентированной</a:t>
            </a:r>
            <a:r>
              <a:rPr lang="ru-RU" sz="1400" dirty="0">
                <a:solidFill>
                  <a:schemeClr val="tx1"/>
                </a:solidFill>
              </a:rPr>
              <a:t> аугментации</a:t>
            </a:r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dirty="0">
                <a:solidFill>
                  <a:schemeClr val="tx1"/>
                </a:solidFill>
              </a:rPr>
              <a:t>Создание новых изображений путем композиции имеющихся объектов и фонов с применение стандартной аугментации к объектам и фонам</a:t>
            </a:r>
          </a:p>
        </p:txBody>
      </p:sp>
      <p:sp>
        <p:nvSpPr>
          <p:cNvPr id="2" name="AutoShape 4" descr="alexnet network architecture: tensorflow tutorial">
            <a:extLst>
              <a:ext uri="{FF2B5EF4-FFF2-40B4-BE49-F238E27FC236}">
                <a16:creationId xmlns:a16="http://schemas.microsoft.com/office/drawing/2014/main" id="{2BA9B545-0863-4561-AD5E-44343D6F45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9266" y="2537349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1E2D166-C2D6-4E04-8E92-EF4C5815F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67" y="3041815"/>
            <a:ext cx="5799220" cy="209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E812151-409F-41DB-9FE5-203D63C1F9C9}"/>
              </a:ext>
            </a:extLst>
          </p:cNvPr>
          <p:cNvSpPr txBox="1"/>
          <p:nvPr/>
        </p:nvSpPr>
        <p:spPr>
          <a:xfrm>
            <a:off x="336167" y="2657243"/>
            <a:ext cx="1882942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Исходное изображение и разметка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377EEE-2937-4B21-9CBE-3CE4230204F7}"/>
              </a:ext>
            </a:extLst>
          </p:cNvPr>
          <p:cNvSpPr txBox="1"/>
          <p:nvPr/>
        </p:nvSpPr>
        <p:spPr>
          <a:xfrm>
            <a:off x="2276860" y="2713009"/>
            <a:ext cx="223967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/>
            </a:pPr>
            <a:r>
              <a:rPr lang="ru-RU" sz="1350" dirty="0"/>
              <a:t>Стандартный прогноз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EED2DE-856B-4084-A08C-FE14F0DD3C20}"/>
              </a:ext>
            </a:extLst>
          </p:cNvPr>
          <p:cNvSpPr txBox="1"/>
          <p:nvPr/>
        </p:nvSpPr>
        <p:spPr>
          <a:xfrm>
            <a:off x="4097838" y="2427291"/>
            <a:ext cx="2239679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Прогноз с использованием аугментаций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D954D52A-433D-4E2B-B1C2-A729D038B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387" y="565341"/>
            <a:ext cx="4047423" cy="193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2B0AD77-056A-4A07-9136-A8556E533903}"/>
              </a:ext>
            </a:extLst>
          </p:cNvPr>
          <p:cNvSpPr txBox="1"/>
          <p:nvPr/>
        </p:nvSpPr>
        <p:spPr>
          <a:xfrm>
            <a:off x="6218522" y="4001443"/>
            <a:ext cx="285328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Illarionova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S.,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Nesteruk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S.,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Shadrin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D.,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Ignatiev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V.,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Pukalchik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M., &amp;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Oseledets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I. (2021). Object-Based Augmentation for Building Semantic Segmentation: Ventura and Santa Rosa Case Study. In </a:t>
            </a:r>
            <a:r>
              <a:rPr lang="en-US" sz="900" i="1" dirty="0">
                <a:solidFill>
                  <a:srgbClr val="222222"/>
                </a:solidFill>
                <a:latin typeface="Arial" panose="020B0604020202020204" pitchFamily="34" charset="0"/>
              </a:rPr>
              <a:t>Proceedings of the IEEE/CVF International Conference on Computer Vision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 (pp. 1659-1668).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578297474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alexnet network architecture: tensorflow tutorial">
            <a:extLst>
              <a:ext uri="{FF2B5EF4-FFF2-40B4-BE49-F238E27FC236}">
                <a16:creationId xmlns:a16="http://schemas.microsoft.com/office/drawing/2014/main" id="{2BA9B545-0863-4561-AD5E-44343D6F45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9266" y="2537349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C57D5D0-1C6C-4AE3-923E-C27EF2274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488" y="649705"/>
            <a:ext cx="4219943" cy="366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6914F-5DD6-44E1-BE6B-63037CEB29E5}"/>
              </a:ext>
            </a:extLst>
          </p:cNvPr>
          <p:cNvSpPr txBox="1"/>
          <p:nvPr/>
        </p:nvSpPr>
        <p:spPr>
          <a:xfrm>
            <a:off x="4570797" y="4484367"/>
            <a:ext cx="457320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 err="1"/>
              <a:t>Illarionova</a:t>
            </a:r>
            <a:r>
              <a:rPr lang="en-US" sz="900" dirty="0"/>
              <a:t>, S., </a:t>
            </a:r>
            <a:r>
              <a:rPr lang="en-US" sz="900" dirty="0" err="1"/>
              <a:t>Nesteruk</a:t>
            </a:r>
            <a:r>
              <a:rPr lang="en-US" sz="900" dirty="0"/>
              <a:t>, S., </a:t>
            </a:r>
            <a:r>
              <a:rPr lang="en-US" sz="900" dirty="0" err="1"/>
              <a:t>Shadrin</a:t>
            </a:r>
            <a:r>
              <a:rPr lang="en-US" sz="900" dirty="0"/>
              <a:t>, D., </a:t>
            </a:r>
            <a:r>
              <a:rPr lang="en-US" sz="900" dirty="0" err="1"/>
              <a:t>Ignatiev</a:t>
            </a:r>
            <a:r>
              <a:rPr lang="en-US" sz="900" dirty="0"/>
              <a:t>, V., </a:t>
            </a:r>
            <a:r>
              <a:rPr lang="en-US" sz="900" dirty="0" err="1"/>
              <a:t>Pukalchik</a:t>
            </a:r>
            <a:r>
              <a:rPr lang="en-US" sz="900" dirty="0"/>
              <a:t>, M., &amp; </a:t>
            </a:r>
            <a:r>
              <a:rPr lang="en-US" sz="900" dirty="0" err="1"/>
              <a:t>Oseledets</a:t>
            </a:r>
            <a:r>
              <a:rPr lang="en-US" sz="900" dirty="0"/>
              <a:t>, I. (2021). </a:t>
            </a:r>
            <a:r>
              <a:rPr lang="en-US" sz="900" dirty="0" err="1"/>
              <a:t>MixChannel</a:t>
            </a:r>
            <a:r>
              <a:rPr lang="en-US" sz="900" dirty="0"/>
              <a:t>: Advanced Augmentation for Multispectral Satellite Images. Remote Sensing, 13(11), 2181.</a:t>
            </a:r>
          </a:p>
        </p:txBody>
      </p:sp>
      <p:sp>
        <p:nvSpPr>
          <p:cNvPr id="8" name="Текст 2">
            <a:extLst>
              <a:ext uri="{FF2B5EF4-FFF2-40B4-BE49-F238E27FC236}">
                <a16:creationId xmlns:a16="http://schemas.microsoft.com/office/drawing/2014/main" id="{42B97E1D-A027-4891-6D87-15FC01783A03}"/>
              </a:ext>
            </a:extLst>
          </p:cNvPr>
          <p:cNvSpPr txBox="1">
            <a:spLocks/>
          </p:cNvSpPr>
          <p:nvPr/>
        </p:nvSpPr>
        <p:spPr>
          <a:xfrm>
            <a:off x="336167" y="103606"/>
            <a:ext cx="4219943" cy="2750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600" b="1" dirty="0">
                <a:solidFill>
                  <a:schemeClr val="tx1"/>
                </a:solidFill>
              </a:rPr>
              <a:t>Аугментация спутниковых снимков</a:t>
            </a: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400" dirty="0">
                <a:solidFill>
                  <a:schemeClr val="tx1"/>
                </a:solidFill>
              </a:rPr>
              <a:t>Подход </a:t>
            </a:r>
            <a:r>
              <a:rPr lang="ru-RU" sz="1400" dirty="0" err="1">
                <a:solidFill>
                  <a:schemeClr val="tx1"/>
                </a:solidFill>
              </a:rPr>
              <a:t>MixChannel</a:t>
            </a:r>
            <a:r>
              <a:rPr lang="ru-RU" sz="1400" dirty="0">
                <a:solidFill>
                  <a:schemeClr val="tx1"/>
                </a:solidFill>
              </a:rPr>
              <a:t>, каждый спектральный канал в изображении может быть подменен с некоторой вероятностью в процессе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1553158046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alexnet network architecture: tensorflow tutorial">
            <a:extLst>
              <a:ext uri="{FF2B5EF4-FFF2-40B4-BE49-F238E27FC236}">
                <a16:creationId xmlns:a16="http://schemas.microsoft.com/office/drawing/2014/main" id="{2BA9B545-0863-4561-AD5E-44343D6F45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9266" y="2537349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3079" name="Picture 7">
            <a:extLst>
              <a:ext uri="{FF2B5EF4-FFF2-40B4-BE49-F238E27FC236}">
                <a16:creationId xmlns:a16="http://schemas.microsoft.com/office/drawing/2014/main" id="{A2A9DF81-2403-4BF3-9605-DD1F68860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" y="3466271"/>
            <a:ext cx="1836019" cy="152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>
            <a:extLst>
              <a:ext uri="{FF2B5EF4-FFF2-40B4-BE49-F238E27FC236}">
                <a16:creationId xmlns:a16="http://schemas.microsoft.com/office/drawing/2014/main" id="{89264FEE-CCD2-430E-ADC7-35DB0C348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530" y="3466271"/>
            <a:ext cx="1836020" cy="152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>
            <a:extLst>
              <a:ext uri="{FF2B5EF4-FFF2-40B4-BE49-F238E27FC236}">
                <a16:creationId xmlns:a16="http://schemas.microsoft.com/office/drawing/2014/main" id="{0714FE65-7BE8-4796-952A-42A65A8B7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581" y="3466271"/>
            <a:ext cx="1836019" cy="152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>
            <a:extLst>
              <a:ext uri="{FF2B5EF4-FFF2-40B4-BE49-F238E27FC236}">
                <a16:creationId xmlns:a16="http://schemas.microsoft.com/office/drawing/2014/main" id="{896E0EFB-2FFC-4DEA-8DF9-78E6CFB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632" y="3466271"/>
            <a:ext cx="1831793" cy="152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8ABEFAF-6051-4B24-8B40-3723B9BDF715}"/>
              </a:ext>
            </a:extLst>
          </p:cNvPr>
          <p:cNvSpPr txBox="1"/>
          <p:nvPr/>
        </p:nvSpPr>
        <p:spPr>
          <a:xfrm>
            <a:off x="336166" y="3114551"/>
            <a:ext cx="223967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/>
            </a:pPr>
            <a:r>
              <a:rPr lang="ru-RU" sz="1350" dirty="0"/>
              <a:t>Исходное изображение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742DA7-B73A-4990-9F9F-6FCC99DB5D01}"/>
              </a:ext>
            </a:extLst>
          </p:cNvPr>
          <p:cNvSpPr txBox="1"/>
          <p:nvPr/>
        </p:nvSpPr>
        <p:spPr>
          <a:xfrm>
            <a:off x="2754074" y="3114551"/>
            <a:ext cx="120591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/>
            </a:pPr>
            <a:r>
              <a:rPr lang="en-US" sz="1350" dirty="0"/>
              <a:t> </a:t>
            </a:r>
            <a:r>
              <a:rPr lang="ru-RU" sz="1350" dirty="0"/>
              <a:t>Разметка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7D7ED2-6C84-4C8E-B7F4-3F4A1E83ACFB}"/>
              </a:ext>
            </a:extLst>
          </p:cNvPr>
          <p:cNvSpPr txBox="1"/>
          <p:nvPr/>
        </p:nvSpPr>
        <p:spPr>
          <a:xfrm>
            <a:off x="4572000" y="3114551"/>
            <a:ext cx="171846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/>
            </a:pPr>
            <a:r>
              <a:rPr lang="ru-RU" sz="1350" dirty="0"/>
              <a:t>Прогноз основной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4CCC38-F0DC-4AD6-8ED3-59988CB7BC68}"/>
              </a:ext>
            </a:extLst>
          </p:cNvPr>
          <p:cNvSpPr txBox="1"/>
          <p:nvPr/>
        </p:nvSpPr>
        <p:spPr>
          <a:xfrm>
            <a:off x="6166977" y="2802231"/>
            <a:ext cx="2267102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Прогноз с использованием аугментаций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918FC1-BB50-3C90-E13A-B103EAF5C43E}"/>
              </a:ext>
            </a:extLst>
          </p:cNvPr>
          <p:cNvSpPr txBox="1">
            <a:spLocks/>
          </p:cNvSpPr>
          <p:nvPr/>
        </p:nvSpPr>
        <p:spPr>
          <a:xfrm>
            <a:off x="336167" y="103606"/>
            <a:ext cx="4219943" cy="2750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600" b="1" dirty="0">
                <a:solidFill>
                  <a:schemeClr val="tx1"/>
                </a:solidFill>
              </a:rPr>
              <a:t>Аугментация спутниковых снимков</a:t>
            </a: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400" dirty="0">
                <a:solidFill>
                  <a:schemeClr val="tx1"/>
                </a:solidFill>
              </a:rPr>
              <a:t>Подход </a:t>
            </a:r>
            <a:r>
              <a:rPr lang="ru-RU" sz="1400" dirty="0" err="1">
                <a:solidFill>
                  <a:schemeClr val="tx1"/>
                </a:solidFill>
              </a:rPr>
              <a:t>MixChannel</a:t>
            </a:r>
            <a:r>
              <a:rPr lang="ru-RU" sz="1400" dirty="0">
                <a:solidFill>
                  <a:schemeClr val="tx1"/>
                </a:solidFill>
              </a:rPr>
              <a:t>, каждый спектральный канал в изображении может быть подменен с некоторой вероятностью в процессе обучения</a:t>
            </a: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400" dirty="0">
                <a:solidFill>
                  <a:schemeClr val="tx1"/>
                </a:solidFill>
              </a:rPr>
              <a:t>Улучшение качества классификации по метрике </a:t>
            </a:r>
            <a:r>
              <a:rPr lang="en-US" sz="1400" dirty="0">
                <a:solidFill>
                  <a:schemeClr val="tx1"/>
                </a:solidFill>
              </a:rPr>
              <a:t>F1 c 0.69 </a:t>
            </a:r>
            <a:r>
              <a:rPr lang="ru-RU" sz="1400" dirty="0">
                <a:solidFill>
                  <a:schemeClr val="tx1"/>
                </a:solidFill>
              </a:rPr>
              <a:t>до 0.</a:t>
            </a:r>
            <a:r>
              <a:rPr lang="en-US" sz="1400" dirty="0">
                <a:solidFill>
                  <a:schemeClr val="tx1"/>
                </a:solidFill>
              </a:rPr>
              <a:t>75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069832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Текст 2"/>
          <p:cNvSpPr txBox="1">
            <a:spLocks noGrp="1"/>
          </p:cNvSpPr>
          <p:nvPr>
            <p:ph type="body" sz="half" idx="4294967295"/>
          </p:nvPr>
        </p:nvSpPr>
        <p:spPr>
          <a:xfrm>
            <a:off x="336167" y="917061"/>
            <a:ext cx="4486090" cy="275016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SzTx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b="1" dirty="0">
                <a:solidFill>
                  <a:schemeClr val="tx1"/>
                </a:solidFill>
              </a:rPr>
              <a:t>Подход генерации </a:t>
            </a:r>
            <a:r>
              <a:rPr lang="en-US" sz="1400" b="1" dirty="0">
                <a:solidFill>
                  <a:schemeClr val="tx1"/>
                </a:solidFill>
              </a:rPr>
              <a:t>NIR </a:t>
            </a:r>
            <a:r>
              <a:rPr lang="ru-RU" sz="1400" b="1" dirty="0">
                <a:solidFill>
                  <a:schemeClr val="tx1"/>
                </a:solidFill>
              </a:rPr>
              <a:t>для спутниковых изображений</a:t>
            </a:r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b="1" dirty="0">
                <a:solidFill>
                  <a:schemeClr val="tx1"/>
                </a:solidFill>
              </a:rPr>
              <a:t>Использование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архитектуры </a:t>
            </a:r>
            <a:r>
              <a:rPr lang="en-US" sz="1400" b="1" dirty="0">
                <a:solidFill>
                  <a:schemeClr val="tx1"/>
                </a:solidFill>
              </a:rPr>
              <a:t>GAN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" name="AutoShape 4" descr="alexnet network architecture: tensorflow tutorial">
            <a:extLst>
              <a:ext uri="{FF2B5EF4-FFF2-40B4-BE49-F238E27FC236}">
                <a16:creationId xmlns:a16="http://schemas.microsoft.com/office/drawing/2014/main" id="{2BA9B545-0863-4561-AD5E-44343D6F45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43951" y="289829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D144B31-5192-4712-B96B-8056DFE9D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67" y="2342469"/>
            <a:ext cx="3270183" cy="220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1B57E131-1829-449E-ACCC-5F3AC7905C6F}"/>
              </a:ext>
            </a:extLst>
          </p:cNvPr>
          <p:cNvSpPr/>
          <p:nvPr/>
        </p:nvSpPr>
        <p:spPr>
          <a:xfrm>
            <a:off x="1101375" y="2811780"/>
            <a:ext cx="1147813" cy="1151423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DF7B4CB7-2EFE-4EB0-87A7-CB277DFD79C2}"/>
              </a:ext>
            </a:extLst>
          </p:cNvPr>
          <p:cNvSpPr/>
          <p:nvPr/>
        </p:nvSpPr>
        <p:spPr>
          <a:xfrm>
            <a:off x="2249188" y="3544568"/>
            <a:ext cx="626015" cy="62798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952415A-5033-4B84-9233-916D62A940AE}"/>
              </a:ext>
            </a:extLst>
          </p:cNvPr>
          <p:cNvCxnSpPr>
            <a:cxnSpLocks/>
          </p:cNvCxnSpPr>
          <p:nvPr/>
        </p:nvCxnSpPr>
        <p:spPr>
          <a:xfrm>
            <a:off x="1653139" y="3963203"/>
            <a:ext cx="0" cy="736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F1BA934-3499-473F-AD69-EB4DB7280BF9}"/>
              </a:ext>
            </a:extLst>
          </p:cNvPr>
          <p:cNvCxnSpPr>
            <a:cxnSpLocks/>
            <a:stCxn id="15" idx="4"/>
          </p:cNvCxnSpPr>
          <p:nvPr/>
        </p:nvCxnSpPr>
        <p:spPr>
          <a:xfrm>
            <a:off x="2562195" y="4172552"/>
            <a:ext cx="0" cy="52698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3D34304-C34E-40B2-80A4-FA37CA50540A}"/>
              </a:ext>
            </a:extLst>
          </p:cNvPr>
          <p:cNvSpPr txBox="1"/>
          <p:nvPr/>
        </p:nvSpPr>
        <p:spPr>
          <a:xfrm>
            <a:off x="1148631" y="4739055"/>
            <a:ext cx="100901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Знаем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41A9B1-BE02-45D6-B19B-C60863DE1A1A}"/>
              </a:ext>
            </a:extLst>
          </p:cNvPr>
          <p:cNvSpPr txBox="1"/>
          <p:nvPr/>
        </p:nvSpPr>
        <p:spPr>
          <a:xfrm>
            <a:off x="1784905" y="4658752"/>
            <a:ext cx="1548661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Хотим спрогнозирвоать 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32DDB37F-071B-4A93-B7F4-678CA37C0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450" y="0"/>
            <a:ext cx="3204416" cy="315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88609BD1-17A7-41A4-8C5C-390831221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5" y="3158356"/>
            <a:ext cx="4260902" cy="189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id="{0A7CFAAC-9108-1C11-E306-966BF2FC7FBE}"/>
              </a:ext>
            </a:extLst>
          </p:cNvPr>
          <p:cNvSpPr txBox="1">
            <a:spLocks/>
          </p:cNvSpPr>
          <p:nvPr/>
        </p:nvSpPr>
        <p:spPr>
          <a:xfrm>
            <a:off x="336167" y="103606"/>
            <a:ext cx="4219943" cy="8134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600" b="1" dirty="0">
                <a:solidFill>
                  <a:schemeClr val="tx1"/>
                </a:solidFill>
              </a:rPr>
              <a:t>Аугментация спутниковых снимков</a:t>
            </a: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426013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alexnet network architecture: tensorflow tutorial">
            <a:extLst>
              <a:ext uri="{FF2B5EF4-FFF2-40B4-BE49-F238E27FC236}">
                <a16:creationId xmlns:a16="http://schemas.microsoft.com/office/drawing/2014/main" id="{2BA9B545-0863-4561-AD5E-44343D6F452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43951" y="2898296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22B15C8-F57D-407C-85BC-117677998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465" y="1731741"/>
            <a:ext cx="5013741" cy="3128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1C1D41B-0987-441B-BFF7-697770151BD7}"/>
              </a:ext>
            </a:extLst>
          </p:cNvPr>
          <p:cNvSpPr txBox="1"/>
          <p:nvPr/>
        </p:nvSpPr>
        <p:spPr>
          <a:xfrm>
            <a:off x="3508503" y="1422726"/>
            <a:ext cx="188294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Исходное тестовое изображение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1426A5-D579-46E0-B9E5-6B9B3A8D492B}"/>
              </a:ext>
            </a:extLst>
          </p:cNvPr>
          <p:cNvSpPr txBox="1"/>
          <p:nvPr/>
        </p:nvSpPr>
        <p:spPr>
          <a:xfrm>
            <a:off x="5007153" y="1526599"/>
            <a:ext cx="18829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Исходный </a:t>
            </a:r>
            <a:r>
              <a:rPr lang="en-US" sz="1350" dirty="0"/>
              <a:t>NIR</a:t>
            </a:r>
            <a:endParaRPr lang="ru-RU" sz="135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42308B-A548-4E18-865B-2B9ECA99A6BF}"/>
              </a:ext>
            </a:extLst>
          </p:cNvPr>
          <p:cNvSpPr txBox="1"/>
          <p:nvPr/>
        </p:nvSpPr>
        <p:spPr>
          <a:xfrm>
            <a:off x="6804264" y="1422724"/>
            <a:ext cx="188294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/>
            </a:pPr>
            <a:r>
              <a:rPr lang="ru-RU" sz="1350" dirty="0"/>
              <a:t>Сгенерированный </a:t>
            </a:r>
            <a:r>
              <a:rPr lang="en-US" sz="1350" dirty="0"/>
              <a:t>NIR</a:t>
            </a:r>
            <a:endParaRPr lang="ru-RU" sz="135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AB3332-2D98-4F81-8887-A0421D55E221}"/>
              </a:ext>
            </a:extLst>
          </p:cNvPr>
          <p:cNvSpPr txBox="1"/>
          <p:nvPr/>
        </p:nvSpPr>
        <p:spPr>
          <a:xfrm>
            <a:off x="272515" y="4091745"/>
            <a:ext cx="31000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Illarionova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S.,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Shadrin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D.,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Trekin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A.,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Ignatiev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V., &amp; </a:t>
            </a:r>
            <a:r>
              <a:rPr lang="en-US" sz="900" dirty="0" err="1">
                <a:solidFill>
                  <a:srgbClr val="222222"/>
                </a:solidFill>
                <a:latin typeface="Arial" panose="020B0604020202020204" pitchFamily="34" charset="0"/>
              </a:rPr>
              <a:t>Oseledets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, I. (2021). Generation of the NIR spectral Band for Satellite Images with Convolutional Neural Networks. </a:t>
            </a:r>
            <a:r>
              <a:rPr lang="en-US" sz="900" i="1" dirty="0" err="1">
                <a:solidFill>
                  <a:srgbClr val="222222"/>
                </a:solidFill>
                <a:latin typeface="Arial" panose="020B0604020202020204" pitchFamily="34" charset="0"/>
              </a:rPr>
              <a:t>arXiv</a:t>
            </a:r>
            <a:r>
              <a:rPr lang="en-US" sz="900" i="1" dirty="0">
                <a:solidFill>
                  <a:srgbClr val="222222"/>
                </a:solidFill>
                <a:latin typeface="Arial" panose="020B0604020202020204" pitchFamily="34" charset="0"/>
              </a:rPr>
              <a:t> preprint arXiv:2106.07020</a:t>
            </a:r>
            <a:r>
              <a:rPr lang="en-US" sz="900" dirty="0">
                <a:solidFill>
                  <a:srgbClr val="222222"/>
                </a:solidFill>
                <a:latin typeface="Arial" panose="020B0604020202020204" pitchFamily="34" charset="0"/>
              </a:rPr>
              <a:t>.</a:t>
            </a:r>
            <a:endParaRPr lang="en-US" sz="9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B3E503-CCD5-31B2-B8D0-9F10FB47F20D}"/>
              </a:ext>
            </a:extLst>
          </p:cNvPr>
          <p:cNvSpPr txBox="1">
            <a:spLocks/>
          </p:cNvSpPr>
          <p:nvPr/>
        </p:nvSpPr>
        <p:spPr>
          <a:xfrm>
            <a:off x="336167" y="103606"/>
            <a:ext cx="4219943" cy="2750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r>
              <a:rPr lang="ru-RU" sz="1600" b="1" dirty="0">
                <a:solidFill>
                  <a:schemeClr val="tx1"/>
                </a:solidFill>
              </a:rPr>
              <a:t>Аугментация спутниковых снимков</a:t>
            </a: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endParaRPr lang="en-US" dirty="0"/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b="1" dirty="0">
                <a:solidFill>
                  <a:schemeClr val="tx1"/>
                </a:solidFill>
              </a:rPr>
              <a:t>Подход генерации </a:t>
            </a:r>
            <a:r>
              <a:rPr lang="en-US" sz="1400" b="1" dirty="0">
                <a:solidFill>
                  <a:schemeClr val="tx1"/>
                </a:solidFill>
              </a:rPr>
              <a:t>NIR </a:t>
            </a:r>
            <a:r>
              <a:rPr lang="ru-RU" sz="1400" b="1" dirty="0">
                <a:solidFill>
                  <a:schemeClr val="tx1"/>
                </a:solidFill>
              </a:rPr>
              <a:t>для </a:t>
            </a: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b="1" dirty="0">
                <a:solidFill>
                  <a:schemeClr val="tx1"/>
                </a:solidFill>
              </a:rPr>
              <a:t>спутниковых изображений</a:t>
            </a:r>
          </a:p>
          <a:p>
            <a:pPr marL="0" indent="0">
              <a:lnSpc>
                <a:spcPct val="100000"/>
              </a:lnSpc>
              <a:buSzTx/>
              <a:buNone/>
              <a:defRPr sz="1800"/>
            </a:pPr>
            <a:r>
              <a:rPr lang="ru-RU" sz="1400" b="1" dirty="0">
                <a:solidFill>
                  <a:schemeClr val="tx1"/>
                </a:solidFill>
              </a:rPr>
              <a:t>Использование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</a:rPr>
              <a:t>архитектуры </a:t>
            </a:r>
            <a:r>
              <a:rPr lang="en-US" sz="1400" b="1" dirty="0">
                <a:solidFill>
                  <a:schemeClr val="tx1"/>
                </a:solidFill>
              </a:rPr>
              <a:t>GAN</a:t>
            </a:r>
            <a:endParaRPr lang="ru-RU" sz="1400" b="1" dirty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ru-RU" dirty="0"/>
          </a:p>
          <a:p>
            <a:pPr marL="0" indent="0">
              <a:lnSpc>
                <a:spcPct val="100000"/>
              </a:lnSpc>
              <a:buSzTx/>
              <a:buFont typeface="Arial"/>
              <a:buNone/>
              <a:defRPr sz="1800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229001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D8444C1-1683-8525-C86F-AE1934C92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892" y="286525"/>
            <a:ext cx="799798" cy="685542"/>
          </a:xfrm>
          <a:prstGeom prst="rect">
            <a:avLst/>
          </a:prstGeom>
        </p:spPr>
      </p:pic>
      <p:sp>
        <p:nvSpPr>
          <p:cNvPr id="14" name="object 4">
            <a:extLst>
              <a:ext uri="{FF2B5EF4-FFF2-40B4-BE49-F238E27FC236}">
                <a16:creationId xmlns:a16="http://schemas.microsoft.com/office/drawing/2014/main" id="{F842E8B6-E7FB-D0D3-C67B-EF515D66B580}"/>
              </a:ext>
            </a:extLst>
          </p:cNvPr>
          <p:cNvSpPr txBox="1"/>
          <p:nvPr/>
        </p:nvSpPr>
        <p:spPr>
          <a:xfrm>
            <a:off x="3013326" y="2373810"/>
            <a:ext cx="4148255" cy="395879"/>
          </a:xfrm>
          <a:prstGeom prst="rect">
            <a:avLst/>
          </a:prstGeom>
        </p:spPr>
        <p:txBody>
          <a:bodyPr vert="horz" wrap="square" lIns="0" tIns="8637" rIns="0" bIns="0" rtlCol="0">
            <a:spAutoFit/>
          </a:bodyPr>
          <a:lstStyle/>
          <a:p>
            <a:pPr marL="0" marR="3455" lvl="0" indent="0" algn="l" defTabSz="6218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2516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Спасибо за внимание!</a:t>
            </a:r>
            <a:endParaRPr kumimoji="0" lang="ru-RU" sz="2516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BEBBBB-6804-0EA9-9F13-6DB942CCE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219" y="403726"/>
            <a:ext cx="1735157" cy="45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831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127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/>
              <a:t>Фреймворк </a:t>
            </a:r>
            <a:r>
              <a:rPr lang="en-US" sz="1600" b="1" dirty="0" err="1"/>
              <a:t>DataFusion</a:t>
            </a:r>
            <a:r>
              <a:rPr lang="en-US" sz="1600" b="1" dirty="0"/>
              <a:t> </a:t>
            </a:r>
            <a:r>
              <a:rPr lang="ru-RU" sz="1600" b="1" dirty="0"/>
              <a:t>для работы с мультимодальными данными</a:t>
            </a:r>
            <a:endParaRPr sz="1600" b="1" dirty="0"/>
          </a:p>
        </p:txBody>
      </p:sp>
      <p:sp>
        <p:nvSpPr>
          <p:cNvPr id="62" name="Google Shape;62;p14"/>
          <p:cNvSpPr txBox="1"/>
          <p:nvPr/>
        </p:nvSpPr>
        <p:spPr>
          <a:xfrm>
            <a:off x="311700" y="1907465"/>
            <a:ext cx="3889800" cy="2728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 err="1">
                <a:solidFill>
                  <a:schemeClr val="dk1"/>
                </a:solidFill>
              </a:rPr>
              <a:t>Возможности</a:t>
            </a:r>
            <a:r>
              <a:rPr lang="en-GB" sz="1200" b="1" dirty="0">
                <a:solidFill>
                  <a:schemeClr val="dk1"/>
                </a:solidFill>
              </a:rPr>
              <a:t> </a:t>
            </a:r>
            <a:r>
              <a:rPr lang="en-GB" sz="1200" b="1" dirty="0" err="1">
                <a:solidFill>
                  <a:schemeClr val="dk1"/>
                </a:solidFill>
              </a:rPr>
              <a:t>фреймворка</a:t>
            </a:r>
            <a:r>
              <a:rPr lang="en-GB" sz="1200" b="1" dirty="0">
                <a:solidFill>
                  <a:schemeClr val="dk1"/>
                </a:solidFill>
              </a:rPr>
              <a:t>:</a:t>
            </a:r>
            <a:endParaRPr sz="1200" b="1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chemeClr val="dk1"/>
                </a:solidFill>
              </a:rPr>
              <a:t>Встраивание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новых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модулей</a:t>
            </a:r>
            <a:r>
              <a:rPr lang="en-GB" sz="1200" dirty="0">
                <a:solidFill>
                  <a:schemeClr val="dk1"/>
                </a:solidFill>
              </a:rPr>
              <a:t> в </a:t>
            </a:r>
            <a:r>
              <a:rPr lang="en-GB" sz="1200" dirty="0" err="1">
                <a:solidFill>
                  <a:schemeClr val="dk1"/>
                </a:solidFill>
              </a:rPr>
              <a:t>программный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код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приложения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chemeClr val="dk1"/>
                </a:solidFill>
              </a:rPr>
              <a:t>“</a:t>
            </a:r>
            <a:r>
              <a:rPr lang="en-GB" sz="1200" dirty="0" err="1">
                <a:solidFill>
                  <a:schemeClr val="dk1"/>
                </a:solidFill>
              </a:rPr>
              <a:t>Бесшовное</a:t>
            </a:r>
            <a:r>
              <a:rPr lang="en-GB" sz="1200" dirty="0">
                <a:solidFill>
                  <a:schemeClr val="dk1"/>
                </a:solidFill>
              </a:rPr>
              <a:t>” </a:t>
            </a:r>
            <a:r>
              <a:rPr lang="en-GB" sz="1200" dirty="0" err="1">
                <a:solidFill>
                  <a:schemeClr val="dk1"/>
                </a:solidFill>
              </a:rPr>
              <a:t>объединение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нескольких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готовых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модулей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для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последовательной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обработки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данных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chemeClr val="dk1"/>
                </a:solidFill>
              </a:rPr>
              <a:t>Автоматизация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организации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очереди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выполнения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типовых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задач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 pitchFamily="34" charset="0"/>
              <a:buChar char="•"/>
            </a:pPr>
            <a:r>
              <a:rPr lang="en-GB" sz="1200" dirty="0" err="1">
                <a:solidFill>
                  <a:schemeClr val="dk1"/>
                </a:solidFill>
              </a:rPr>
              <a:t>Самостоятельный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вызов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необходимых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методов</a:t>
            </a:r>
            <a:r>
              <a:rPr lang="en-GB" sz="1200" dirty="0">
                <a:solidFill>
                  <a:schemeClr val="dk1"/>
                </a:solidFill>
              </a:rPr>
              <a:t>, </a:t>
            </a:r>
            <a:r>
              <a:rPr lang="en-GB" sz="1200" dirty="0" err="1">
                <a:solidFill>
                  <a:schemeClr val="dk1"/>
                </a:solidFill>
              </a:rPr>
              <a:t>функций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библиотеки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более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низкого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уровня</a:t>
            </a:r>
            <a:r>
              <a:rPr lang="en-GB" sz="1200" dirty="0">
                <a:solidFill>
                  <a:schemeClr val="dk1"/>
                </a:solidFill>
              </a:rPr>
              <a:t> и </a:t>
            </a:r>
            <a:r>
              <a:rPr lang="en-GB" sz="1200" dirty="0" err="1">
                <a:solidFill>
                  <a:schemeClr val="dk1"/>
                </a:solidFill>
              </a:rPr>
              <a:t>внешних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источников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данных</a:t>
            </a:r>
            <a:endParaRPr sz="1200" dirty="0">
              <a:solidFill>
                <a:schemeClr val="dk1"/>
              </a:solidFill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365250" y="704567"/>
            <a:ext cx="4060950" cy="110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 err="1">
                <a:solidFill>
                  <a:schemeClr val="dk1"/>
                </a:solidFill>
              </a:rPr>
              <a:t>Фреймворк</a:t>
            </a:r>
            <a:r>
              <a:rPr lang="en-GB" sz="1200" dirty="0">
                <a:solidFill>
                  <a:schemeClr val="dk1"/>
                </a:solidFill>
              </a:rPr>
              <a:t> - </a:t>
            </a:r>
            <a:r>
              <a:rPr lang="en-GB" sz="1200" dirty="0" err="1">
                <a:solidFill>
                  <a:schemeClr val="dk1"/>
                </a:solidFill>
              </a:rPr>
              <a:t>набор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программных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инструментов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для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быстрой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разработки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новых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приложений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на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основе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готовых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программных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модулей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ru-RU" sz="1200" dirty="0">
                <a:solidFill>
                  <a:schemeClr val="dk1"/>
                </a:solidFill>
              </a:rPr>
              <a:t>в целях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решения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типовых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задач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мониторинга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окружающей</a:t>
            </a:r>
            <a:r>
              <a:rPr lang="en-GB" sz="1200" dirty="0">
                <a:solidFill>
                  <a:schemeClr val="dk1"/>
                </a:solidFill>
              </a:rPr>
              <a:t> </a:t>
            </a:r>
            <a:r>
              <a:rPr lang="en-GB" sz="1200" dirty="0" err="1">
                <a:solidFill>
                  <a:schemeClr val="dk1"/>
                </a:solidFill>
              </a:rPr>
              <a:t>среды</a:t>
            </a:r>
            <a:r>
              <a:rPr lang="ru-RU" sz="1200" dirty="0">
                <a:solidFill>
                  <a:schemeClr val="dk1"/>
                </a:solidFill>
              </a:rPr>
              <a:t> и прогноза состояния территории</a:t>
            </a:r>
            <a:endParaRPr sz="1200" dirty="0"/>
          </a:p>
        </p:txBody>
      </p:sp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l="18864" t="32730" r="33256" b="23610"/>
          <a:stretch/>
        </p:blipFill>
        <p:spPr>
          <a:xfrm>
            <a:off x="4717800" y="700400"/>
            <a:ext cx="4060950" cy="2164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B29739-33DC-4E1A-96BE-F71100DF18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7800" y="2956808"/>
            <a:ext cx="4156162" cy="2186692"/>
          </a:xfrm>
          <a:prstGeom prst="rect">
            <a:avLst/>
          </a:prstGeom>
        </p:spPr>
      </p:pic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4B149060-5482-34E5-7DC2-DF3728FDBC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127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/>
              <a:t>Мониторинг и прогнозирование ЧС</a:t>
            </a:r>
            <a:endParaRPr sz="1600" b="1" dirty="0"/>
          </a:p>
        </p:txBody>
      </p:sp>
      <p:sp>
        <p:nvSpPr>
          <p:cNvPr id="63" name="Google Shape;63;p14"/>
          <p:cNvSpPr txBox="1"/>
          <p:nvPr/>
        </p:nvSpPr>
        <p:spPr>
          <a:xfrm>
            <a:off x="311700" y="1712567"/>
            <a:ext cx="6175500" cy="169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dk1"/>
                </a:solidFill>
              </a:rPr>
              <a:t>Мониторинг наводнений и ущерба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>
              <a:solidFill>
                <a:schemeClr val="dk1"/>
              </a:solidFill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Прогнозирование вероятности возникновения пожаров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b="1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/>
              <a:t>Прогнозирование распространения пожаров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2914566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>
            <a:spLocks noGrp="1"/>
          </p:cNvSpPr>
          <p:nvPr>
            <p:ph type="title"/>
          </p:nvPr>
        </p:nvSpPr>
        <p:spPr>
          <a:xfrm>
            <a:off x="11517" y="-19434"/>
            <a:ext cx="9064320" cy="634645"/>
          </a:xfrm>
          <a:prstGeom prst="rect">
            <a:avLst/>
          </a:prstGeom>
        </p:spPr>
        <p:txBody>
          <a:bodyPr spcFirstLastPara="1" wrap="square" lIns="91367" tIns="91367" rIns="91367" bIns="91367" anchor="t" anchorCtr="0">
            <a:noAutofit/>
          </a:bodyPr>
          <a:lstStyle/>
          <a:p>
            <a:pPr algn="l" rtl="0">
              <a:buSzPts val="990"/>
            </a:pPr>
            <a:r>
              <a:rPr lang="ru-RU" sz="1600" dirty="0"/>
              <a:t>Пример работы платформенного решения: </a:t>
            </a:r>
            <a:br>
              <a:rPr lang="ru-RU" sz="1600" dirty="0"/>
            </a:br>
            <a:r>
              <a:rPr lang="ru" sz="1600" dirty="0"/>
              <a:t>Мониторинг изменения водной поверхности, </a:t>
            </a:r>
            <a:r>
              <a:rPr lang="ru-RU" sz="1600" dirty="0"/>
              <a:t>Орск, район </a:t>
            </a:r>
            <a:r>
              <a:rPr lang="ru" sz="1600" dirty="0"/>
              <a:t>Старый город</a:t>
            </a:r>
            <a:endParaRPr sz="1600" dirty="0"/>
          </a:p>
        </p:txBody>
      </p:sp>
      <p:pic>
        <p:nvPicPr>
          <p:cNvPr id="91" name="Google Shape;91;p16"/>
          <p:cNvPicPr preferRelativeResize="0"/>
          <p:nvPr/>
        </p:nvPicPr>
        <p:blipFill rotWithShape="1">
          <a:blip r:embed="rId3">
            <a:alphaModFix/>
          </a:blip>
          <a:srcRect t="8039" b="20054"/>
          <a:stretch/>
        </p:blipFill>
        <p:spPr>
          <a:xfrm>
            <a:off x="1763896" y="776218"/>
            <a:ext cx="5554760" cy="21582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 rotWithShape="1">
          <a:blip r:embed="rId4">
            <a:alphaModFix/>
          </a:blip>
          <a:srcRect t="8327" b="20800"/>
          <a:stretch/>
        </p:blipFill>
        <p:spPr>
          <a:xfrm>
            <a:off x="1742309" y="2861225"/>
            <a:ext cx="5554760" cy="212715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6"/>
          <p:cNvSpPr txBox="1"/>
          <p:nvPr/>
        </p:nvSpPr>
        <p:spPr>
          <a:xfrm rot="-5400000">
            <a:off x="864286" y="3701948"/>
            <a:ext cx="1470274" cy="415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67" tIns="91367" rIns="91367" bIns="91367" anchor="t" anchorCtr="0">
            <a:spAutoFit/>
          </a:bodyPr>
          <a:lstStyle/>
          <a:p>
            <a:pPr algn="ctr" rtl="0">
              <a:buClr>
                <a:schemeClr val="dk1"/>
              </a:buClr>
              <a:buSzPts val="1100"/>
            </a:pPr>
            <a:r>
              <a:rPr lang="ru" sz="1499" dirty="0">
                <a:solidFill>
                  <a:schemeClr val="dk1"/>
                </a:solidFill>
                <a:latin typeface="+mj-lt"/>
              </a:rPr>
              <a:t>11.04.2024</a:t>
            </a:r>
            <a:endParaRPr sz="500" dirty="0">
              <a:solidFill>
                <a:schemeClr val="dk2"/>
              </a:solidFill>
              <a:latin typeface="+mj-lt"/>
            </a:endParaRPr>
          </a:p>
        </p:txBody>
      </p:sp>
      <p:sp>
        <p:nvSpPr>
          <p:cNvPr id="94" name="Google Shape;94;p16"/>
          <p:cNvSpPr txBox="1"/>
          <p:nvPr/>
        </p:nvSpPr>
        <p:spPr>
          <a:xfrm rot="-5400000">
            <a:off x="755755" y="1520469"/>
            <a:ext cx="1687337" cy="415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67" tIns="91367" rIns="91367" bIns="91367" anchor="t" anchorCtr="0">
            <a:spAutoFit/>
          </a:bodyPr>
          <a:lstStyle/>
          <a:p>
            <a:pPr algn="ctr" rtl="0"/>
            <a:r>
              <a:rPr lang="ru" sz="1499">
                <a:solidFill>
                  <a:schemeClr val="dk1"/>
                </a:solidFill>
                <a:latin typeface="+mj-lt"/>
              </a:rPr>
              <a:t>До затопления</a:t>
            </a:r>
            <a:endParaRPr sz="500">
              <a:solidFill>
                <a:schemeClr val="dk2"/>
              </a:solidFill>
              <a:latin typeface="+mj-lt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7380106" y="978882"/>
            <a:ext cx="1695731" cy="770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67" tIns="91367" rIns="91367" bIns="91367" anchor="t" anchorCtr="0">
            <a:spAutoFit/>
          </a:bodyPr>
          <a:lstStyle/>
          <a:p>
            <a:pPr algn="l" rtl="0"/>
            <a:r>
              <a:rPr lang="ru" sz="952" b="1" dirty="0">
                <a:solidFill>
                  <a:schemeClr val="dk2"/>
                </a:solidFill>
              </a:rPr>
              <a:t>Площадь водной поверхности до затопления:</a:t>
            </a:r>
            <a:endParaRPr sz="952" b="1" dirty="0">
              <a:solidFill>
                <a:schemeClr val="dk2"/>
              </a:solidFill>
            </a:endParaRPr>
          </a:p>
          <a:p>
            <a:pPr algn="l" rtl="0">
              <a:buClr>
                <a:schemeClr val="dk1"/>
              </a:buClr>
              <a:buSzPts val="1100"/>
            </a:pPr>
            <a:r>
              <a:rPr lang="ru" sz="952" b="1" dirty="0">
                <a:solidFill>
                  <a:schemeClr val="dk2"/>
                </a:solidFill>
              </a:rPr>
              <a:t>68.89 Га</a:t>
            </a:r>
            <a:endParaRPr sz="952" b="1" dirty="0">
              <a:solidFill>
                <a:schemeClr val="dk2"/>
              </a:solidFill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7380106" y="3000005"/>
            <a:ext cx="1695731" cy="917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67" tIns="91367" rIns="91367" bIns="91367" anchor="t" anchorCtr="0">
            <a:spAutoFit/>
          </a:bodyPr>
          <a:lstStyle/>
          <a:p>
            <a:pPr algn="l" rtl="0"/>
            <a:r>
              <a:rPr lang="ru" sz="952" b="1">
                <a:solidFill>
                  <a:schemeClr val="dk2"/>
                </a:solidFill>
              </a:rPr>
              <a:t>Площадь водной поверхности во время затопления:</a:t>
            </a:r>
            <a:endParaRPr sz="952" b="1">
              <a:solidFill>
                <a:schemeClr val="dk2"/>
              </a:solidFill>
            </a:endParaRPr>
          </a:p>
          <a:p>
            <a:pPr algn="l" rtl="0">
              <a:buClr>
                <a:schemeClr val="dk1"/>
              </a:buClr>
              <a:buSzPts val="1100"/>
            </a:pPr>
            <a:r>
              <a:rPr lang="ru" sz="952" b="1">
                <a:solidFill>
                  <a:schemeClr val="dk2"/>
                </a:solidFill>
              </a:rPr>
              <a:t>1409.44 Га</a:t>
            </a:r>
            <a:endParaRPr sz="952" b="1">
              <a:solidFill>
                <a:schemeClr val="dk2"/>
              </a:solidFill>
            </a:endParaRPr>
          </a:p>
          <a:p>
            <a:pPr algn="l" rtl="0"/>
            <a:endParaRPr sz="952" b="1">
              <a:solidFill>
                <a:schemeClr val="dk2"/>
              </a:solidFill>
            </a:endParaRPr>
          </a:p>
        </p:txBody>
      </p:sp>
      <p:pic>
        <p:nvPicPr>
          <p:cNvPr id="97" name="Google Shape;9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10976" y="2892352"/>
            <a:ext cx="2678953" cy="2045906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6"/>
          <p:cNvSpPr/>
          <p:nvPr/>
        </p:nvSpPr>
        <p:spPr>
          <a:xfrm>
            <a:off x="2299357" y="4981210"/>
            <a:ext cx="308805" cy="14151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367" tIns="91367" rIns="91367" bIns="91367" anchor="ctr" anchorCtr="0">
            <a:noAutofit/>
          </a:bodyPr>
          <a:lstStyle/>
          <a:p>
            <a:pPr algn="ctr" rtl="0"/>
            <a:endParaRPr sz="952"/>
          </a:p>
        </p:txBody>
      </p:sp>
      <p:sp>
        <p:nvSpPr>
          <p:cNvPr id="99" name="Google Shape;99;p16"/>
          <p:cNvSpPr txBox="1"/>
          <p:nvPr/>
        </p:nvSpPr>
        <p:spPr>
          <a:xfrm>
            <a:off x="2608162" y="4851992"/>
            <a:ext cx="2191619" cy="331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67" tIns="91367" rIns="91367" bIns="91367" anchor="t" anchorCtr="0">
            <a:spAutoFit/>
          </a:bodyPr>
          <a:lstStyle/>
          <a:p>
            <a:pPr algn="l" rtl="0"/>
            <a:r>
              <a:rPr lang="ru" sz="952" dirty="0">
                <a:solidFill>
                  <a:schemeClr val="dk2"/>
                </a:solidFill>
              </a:rPr>
              <a:t>Населенные пункты</a:t>
            </a:r>
            <a:endParaRPr sz="952" dirty="0">
              <a:solidFill>
                <a:schemeClr val="dk2"/>
              </a:solidFill>
            </a:endParaRPr>
          </a:p>
        </p:txBody>
      </p:sp>
      <p:sp>
        <p:nvSpPr>
          <p:cNvPr id="100" name="Google Shape;100;p16"/>
          <p:cNvSpPr/>
          <p:nvPr/>
        </p:nvSpPr>
        <p:spPr>
          <a:xfrm>
            <a:off x="4609102" y="4981210"/>
            <a:ext cx="308805" cy="141511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367" tIns="91367" rIns="91367" bIns="91367" anchor="ctr" anchorCtr="0">
            <a:noAutofit/>
          </a:bodyPr>
          <a:lstStyle/>
          <a:p>
            <a:pPr algn="ctr" rtl="0"/>
            <a:endParaRPr sz="952"/>
          </a:p>
        </p:txBody>
      </p:sp>
      <p:sp>
        <p:nvSpPr>
          <p:cNvPr id="101" name="Google Shape;101;p16"/>
          <p:cNvSpPr txBox="1"/>
          <p:nvPr/>
        </p:nvSpPr>
        <p:spPr>
          <a:xfrm>
            <a:off x="4917907" y="4851992"/>
            <a:ext cx="2191619" cy="3310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67" tIns="91367" rIns="91367" bIns="91367" anchor="t" anchorCtr="0">
            <a:spAutoFit/>
          </a:bodyPr>
          <a:lstStyle/>
          <a:p>
            <a:pPr algn="l" rtl="0"/>
            <a:r>
              <a:rPr lang="ru" sz="952">
                <a:solidFill>
                  <a:schemeClr val="dk2"/>
                </a:solidFill>
              </a:rPr>
              <a:t>Водная поверхность</a:t>
            </a:r>
            <a:endParaRPr sz="952">
              <a:solidFill>
                <a:schemeClr val="dk2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A1EEA8-6137-4419-AD34-DB76CB120A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39549" y="4653299"/>
            <a:ext cx="1514888" cy="391692"/>
          </a:xfrm>
          <a:prstGeom prst="rect">
            <a:avLst/>
          </a:prstGeom>
        </p:spPr>
      </p:pic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2985B58F-F2DD-0BB2-3B9A-3166ED4FFB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>
            <a:spLocks noGrp="1"/>
          </p:cNvSpPr>
          <p:nvPr>
            <p:ph type="title"/>
          </p:nvPr>
        </p:nvSpPr>
        <p:spPr>
          <a:xfrm>
            <a:off x="11517" y="-19434"/>
            <a:ext cx="9064320" cy="634645"/>
          </a:xfrm>
          <a:prstGeom prst="rect">
            <a:avLst/>
          </a:prstGeom>
        </p:spPr>
        <p:txBody>
          <a:bodyPr spcFirstLastPara="1" wrap="square" lIns="91367" tIns="91367" rIns="91367" bIns="91367" anchor="t" anchorCtr="0">
            <a:noAutofit/>
          </a:bodyPr>
          <a:lstStyle/>
          <a:p>
            <a:pPr algn="l" rtl="0">
              <a:buSzPts val="990"/>
            </a:pPr>
            <a:r>
              <a:rPr lang="ru-RU" sz="1600" dirty="0"/>
              <a:t>Пример работы платформенного решения: </a:t>
            </a:r>
            <a:br>
              <a:rPr lang="ru-RU" sz="1600" dirty="0"/>
            </a:br>
            <a:r>
              <a:rPr lang="ru-RU" sz="1600" dirty="0"/>
              <a:t>Затопленные здания</a:t>
            </a:r>
            <a:r>
              <a:rPr lang="ru" sz="1600" dirty="0"/>
              <a:t>, </a:t>
            </a:r>
            <a:r>
              <a:rPr lang="ru-RU" sz="1600" dirty="0"/>
              <a:t>Орск, район </a:t>
            </a:r>
            <a:r>
              <a:rPr lang="ru" sz="1600" dirty="0"/>
              <a:t>Старый город</a:t>
            </a:r>
            <a:endParaRPr sz="1600" dirty="0"/>
          </a:p>
        </p:txBody>
      </p:sp>
      <p:sp>
        <p:nvSpPr>
          <p:cNvPr id="14" name="Google Shape;123;p18">
            <a:extLst>
              <a:ext uri="{FF2B5EF4-FFF2-40B4-BE49-F238E27FC236}">
                <a16:creationId xmlns:a16="http://schemas.microsoft.com/office/drawing/2014/main" id="{B98FBD1E-24E9-4070-93A4-006685BD34E1}"/>
              </a:ext>
            </a:extLst>
          </p:cNvPr>
          <p:cNvSpPr txBox="1"/>
          <p:nvPr/>
        </p:nvSpPr>
        <p:spPr>
          <a:xfrm>
            <a:off x="7694749" y="913393"/>
            <a:ext cx="1400147" cy="3139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8" tIns="62178" rIns="62178" bIns="62178" anchor="t" anchorCtr="0">
            <a:spAutoFit/>
          </a:bodyPr>
          <a:lstStyle/>
          <a:p>
            <a:r>
              <a:rPr lang="ru" sz="1088" dirty="0">
                <a:solidFill>
                  <a:schemeClr val="dk2"/>
                </a:solidFill>
                <a:latin typeface="+mj-lt"/>
              </a:rPr>
              <a:t>Спутниковый снимок </a:t>
            </a:r>
            <a:r>
              <a:rPr lang="ru-RU" sz="1088" dirty="0">
                <a:solidFill>
                  <a:schemeClr val="dk2"/>
                </a:solidFill>
                <a:latin typeface="+mj-lt"/>
              </a:rPr>
              <a:t>н</a:t>
            </a:r>
            <a:r>
              <a:rPr lang="ru" sz="1088" dirty="0">
                <a:solidFill>
                  <a:schemeClr val="dk2"/>
                </a:solidFill>
                <a:latin typeface="+mj-lt"/>
              </a:rPr>
              <a:t>а дату затопления 11.04.2024 </a:t>
            </a:r>
            <a:endParaRPr sz="1088" dirty="0">
              <a:solidFill>
                <a:schemeClr val="dk2"/>
              </a:solidFill>
              <a:latin typeface="+mj-lt"/>
            </a:endParaRPr>
          </a:p>
          <a:p>
            <a:endParaRPr sz="1088" dirty="0">
              <a:solidFill>
                <a:schemeClr val="dk2"/>
              </a:solidFill>
              <a:latin typeface="+mj-lt"/>
            </a:endParaRPr>
          </a:p>
          <a:p>
            <a:r>
              <a:rPr lang="ru" sz="1088" dirty="0">
                <a:solidFill>
                  <a:schemeClr val="dk2"/>
                </a:solidFill>
                <a:latin typeface="+mj-lt"/>
              </a:rPr>
              <a:t>Результаты аналитики с использованием </a:t>
            </a:r>
            <a:r>
              <a:rPr lang="ru-RU" sz="1088" dirty="0">
                <a:solidFill>
                  <a:schemeClr val="dk2"/>
                </a:solidFill>
                <a:latin typeface="+mj-lt"/>
              </a:rPr>
              <a:t>программного модуля</a:t>
            </a:r>
            <a:r>
              <a:rPr lang="ru" sz="1088" dirty="0">
                <a:solidFill>
                  <a:schemeClr val="dk2"/>
                </a:solidFill>
                <a:latin typeface="+mj-lt"/>
              </a:rPr>
              <a:t> по распознаванию водной поверхности</a:t>
            </a:r>
            <a:endParaRPr sz="1088" dirty="0">
              <a:solidFill>
                <a:schemeClr val="dk2"/>
              </a:solidFill>
              <a:latin typeface="+mj-lt"/>
            </a:endParaRPr>
          </a:p>
          <a:p>
            <a:endParaRPr sz="1088" dirty="0">
              <a:solidFill>
                <a:schemeClr val="dk2"/>
              </a:solidFill>
              <a:latin typeface="+mj-lt"/>
            </a:endParaRPr>
          </a:p>
          <a:p>
            <a:r>
              <a:rPr lang="ru" sz="1088" dirty="0">
                <a:solidFill>
                  <a:schemeClr val="dk2"/>
                </a:solidFill>
                <a:latin typeface="+mj-lt"/>
              </a:rPr>
              <a:t>Выделены затопленные здания и водная поверхность</a:t>
            </a:r>
            <a:endParaRPr sz="1088" dirty="0">
              <a:solidFill>
                <a:schemeClr val="dk2"/>
              </a:solidFill>
              <a:latin typeface="+mj-lt"/>
            </a:endParaRPr>
          </a:p>
        </p:txBody>
      </p:sp>
      <p:pic>
        <p:nvPicPr>
          <p:cNvPr id="15" name="Google Shape;124;p18">
            <a:extLst>
              <a:ext uri="{FF2B5EF4-FFF2-40B4-BE49-F238E27FC236}">
                <a16:creationId xmlns:a16="http://schemas.microsoft.com/office/drawing/2014/main" id="{E7D5CEF5-6106-497B-B561-1AC540DF2DC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8781" y="615211"/>
            <a:ext cx="6188852" cy="426718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20;p18">
            <a:extLst>
              <a:ext uri="{FF2B5EF4-FFF2-40B4-BE49-F238E27FC236}">
                <a16:creationId xmlns:a16="http://schemas.microsoft.com/office/drawing/2014/main" id="{B814CBA0-3A8C-4D68-9973-EC7C3F9942A7}"/>
              </a:ext>
            </a:extLst>
          </p:cNvPr>
          <p:cNvSpPr/>
          <p:nvPr/>
        </p:nvSpPr>
        <p:spPr>
          <a:xfrm>
            <a:off x="63475" y="1158229"/>
            <a:ext cx="210151" cy="96302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2178" tIns="62178" rIns="62178" bIns="62178" anchor="ctr" anchorCtr="0">
            <a:noAutofit/>
          </a:bodyPr>
          <a:lstStyle/>
          <a:p>
            <a:pPr algn="ctr"/>
            <a:endParaRPr sz="952"/>
          </a:p>
        </p:txBody>
      </p:sp>
      <p:sp>
        <p:nvSpPr>
          <p:cNvPr id="17" name="Google Shape;121;p18">
            <a:extLst>
              <a:ext uri="{FF2B5EF4-FFF2-40B4-BE49-F238E27FC236}">
                <a16:creationId xmlns:a16="http://schemas.microsoft.com/office/drawing/2014/main" id="{8C6C51E6-521F-45CC-8ECE-6F6C1E0A3CCC}"/>
              </a:ext>
            </a:extLst>
          </p:cNvPr>
          <p:cNvSpPr txBox="1"/>
          <p:nvPr/>
        </p:nvSpPr>
        <p:spPr>
          <a:xfrm>
            <a:off x="266394" y="1070293"/>
            <a:ext cx="1491461" cy="2720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8" tIns="62178" rIns="62178" bIns="62178" anchor="t" anchorCtr="0">
            <a:spAutoFit/>
          </a:bodyPr>
          <a:lstStyle/>
          <a:p>
            <a:r>
              <a:rPr lang="ru" sz="900" dirty="0">
                <a:solidFill>
                  <a:schemeClr val="dk2"/>
                </a:solidFill>
                <a:latin typeface="+mj-lt"/>
              </a:rPr>
              <a:t>Затопленные здания</a:t>
            </a:r>
            <a:endParaRPr sz="900" dirty="0">
              <a:solidFill>
                <a:schemeClr val="dk2"/>
              </a:solidFill>
              <a:latin typeface="+mj-lt"/>
            </a:endParaRPr>
          </a:p>
        </p:txBody>
      </p:sp>
      <p:sp>
        <p:nvSpPr>
          <p:cNvPr id="18" name="Google Shape;125;p18">
            <a:extLst>
              <a:ext uri="{FF2B5EF4-FFF2-40B4-BE49-F238E27FC236}">
                <a16:creationId xmlns:a16="http://schemas.microsoft.com/office/drawing/2014/main" id="{8B354437-0CB6-4375-A0A7-809C96E3FD9F}"/>
              </a:ext>
            </a:extLst>
          </p:cNvPr>
          <p:cNvSpPr/>
          <p:nvPr/>
        </p:nvSpPr>
        <p:spPr>
          <a:xfrm>
            <a:off x="63475" y="1728290"/>
            <a:ext cx="210151" cy="96302"/>
          </a:xfrm>
          <a:prstGeom prst="rect">
            <a:avLst/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2178" tIns="62178" rIns="62178" bIns="62178" anchor="ctr" anchorCtr="0">
            <a:noAutofit/>
          </a:bodyPr>
          <a:lstStyle/>
          <a:p>
            <a:pPr algn="ctr"/>
            <a:endParaRPr sz="952"/>
          </a:p>
        </p:txBody>
      </p:sp>
      <p:sp>
        <p:nvSpPr>
          <p:cNvPr id="19" name="Google Shape;126;p18">
            <a:extLst>
              <a:ext uri="{FF2B5EF4-FFF2-40B4-BE49-F238E27FC236}">
                <a16:creationId xmlns:a16="http://schemas.microsoft.com/office/drawing/2014/main" id="{47401B64-F321-4261-8FB4-98D3FF94FC60}"/>
              </a:ext>
            </a:extLst>
          </p:cNvPr>
          <p:cNvSpPr txBox="1"/>
          <p:nvPr/>
        </p:nvSpPr>
        <p:spPr>
          <a:xfrm>
            <a:off x="254141" y="1640398"/>
            <a:ext cx="1491461" cy="2720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8" tIns="62178" rIns="62178" bIns="62178" anchor="t" anchorCtr="0">
            <a:spAutoFit/>
          </a:bodyPr>
          <a:lstStyle/>
          <a:p>
            <a:r>
              <a:rPr lang="ru" sz="900" dirty="0">
                <a:solidFill>
                  <a:schemeClr val="dk2"/>
                </a:solidFill>
                <a:latin typeface="+mj-lt"/>
              </a:rPr>
              <a:t>Водная поверхность</a:t>
            </a:r>
            <a:endParaRPr sz="900" dirty="0">
              <a:solidFill>
                <a:schemeClr val="dk2"/>
              </a:solidFill>
              <a:latin typeface="+mj-lt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BA01471-7087-4756-AC88-4A82765B35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9112" y="4751808"/>
            <a:ext cx="1514888" cy="391692"/>
          </a:xfrm>
          <a:prstGeom prst="rect">
            <a:avLst/>
          </a:prstGeom>
        </p:spPr>
      </p:pic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E8B35C1C-1F9A-9145-90D8-C9614DB10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84321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132;p19">
            <a:extLst>
              <a:ext uri="{FF2B5EF4-FFF2-40B4-BE49-F238E27FC236}">
                <a16:creationId xmlns:a16="http://schemas.microsoft.com/office/drawing/2014/main" id="{E35028A0-31B5-440A-8F8E-B2AB166E4FC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17911"/>
          <a:stretch/>
        </p:blipFill>
        <p:spPr>
          <a:xfrm>
            <a:off x="155170" y="239685"/>
            <a:ext cx="6800719" cy="486979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6"/>
          <p:cNvSpPr txBox="1">
            <a:spLocks noGrp="1"/>
          </p:cNvSpPr>
          <p:nvPr>
            <p:ph type="title"/>
          </p:nvPr>
        </p:nvSpPr>
        <p:spPr>
          <a:xfrm>
            <a:off x="11517" y="-19434"/>
            <a:ext cx="9064320" cy="634645"/>
          </a:xfrm>
          <a:prstGeom prst="rect">
            <a:avLst/>
          </a:prstGeom>
        </p:spPr>
        <p:txBody>
          <a:bodyPr spcFirstLastPara="1" wrap="square" lIns="91367" tIns="91367" rIns="91367" bIns="91367" anchor="t" anchorCtr="0">
            <a:noAutofit/>
          </a:bodyPr>
          <a:lstStyle/>
          <a:p>
            <a:pPr algn="l" rtl="0">
              <a:buSzPts val="990"/>
            </a:pPr>
            <a:r>
              <a:rPr lang="ru-RU" sz="1600" dirty="0"/>
              <a:t>Пример работы платформенного решения: </a:t>
            </a:r>
            <a:br>
              <a:rPr lang="ru-RU" sz="1600" dirty="0"/>
            </a:br>
            <a:r>
              <a:rPr lang="ru-RU" sz="1600" dirty="0"/>
              <a:t>Затопленные здания</a:t>
            </a:r>
            <a:r>
              <a:rPr lang="ru" sz="1600" dirty="0"/>
              <a:t>, </a:t>
            </a:r>
            <a:r>
              <a:rPr lang="ru-RU" sz="1600" dirty="0"/>
              <a:t>Орск, район </a:t>
            </a:r>
            <a:r>
              <a:rPr lang="ru" sz="1600" dirty="0"/>
              <a:t>Старый город</a:t>
            </a:r>
            <a:endParaRPr sz="1600" dirty="0"/>
          </a:p>
        </p:txBody>
      </p:sp>
      <p:sp>
        <p:nvSpPr>
          <p:cNvPr id="16" name="Google Shape;120;p18">
            <a:extLst>
              <a:ext uri="{FF2B5EF4-FFF2-40B4-BE49-F238E27FC236}">
                <a16:creationId xmlns:a16="http://schemas.microsoft.com/office/drawing/2014/main" id="{B814CBA0-3A8C-4D68-9973-EC7C3F9942A7}"/>
              </a:ext>
            </a:extLst>
          </p:cNvPr>
          <p:cNvSpPr/>
          <p:nvPr/>
        </p:nvSpPr>
        <p:spPr>
          <a:xfrm>
            <a:off x="98877" y="1245904"/>
            <a:ext cx="210151" cy="96302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2178" tIns="62178" rIns="62178" bIns="62178" anchor="ctr" anchorCtr="0">
            <a:noAutofit/>
          </a:bodyPr>
          <a:lstStyle/>
          <a:p>
            <a:pPr algn="ctr"/>
            <a:endParaRPr sz="952"/>
          </a:p>
        </p:txBody>
      </p:sp>
      <p:sp>
        <p:nvSpPr>
          <p:cNvPr id="17" name="Google Shape;121;p18">
            <a:extLst>
              <a:ext uri="{FF2B5EF4-FFF2-40B4-BE49-F238E27FC236}">
                <a16:creationId xmlns:a16="http://schemas.microsoft.com/office/drawing/2014/main" id="{8C6C51E6-521F-45CC-8ECE-6F6C1E0A3CCC}"/>
              </a:ext>
            </a:extLst>
          </p:cNvPr>
          <p:cNvSpPr txBox="1"/>
          <p:nvPr/>
        </p:nvSpPr>
        <p:spPr>
          <a:xfrm>
            <a:off x="325315" y="1084756"/>
            <a:ext cx="1784285" cy="418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8" tIns="62178" rIns="62178" bIns="62178" anchor="t" anchorCtr="0">
            <a:spAutoFit/>
          </a:bodyPr>
          <a:lstStyle/>
          <a:p>
            <a:r>
              <a:rPr lang="ru" sz="952" dirty="0">
                <a:solidFill>
                  <a:schemeClr val="dk2"/>
                </a:solidFill>
                <a:latin typeface="+mj-lt"/>
              </a:rPr>
              <a:t>Затопленные</a:t>
            </a:r>
            <a:r>
              <a:rPr lang="en-US" sz="952" dirty="0">
                <a:solidFill>
                  <a:schemeClr val="dk2"/>
                </a:solidFill>
                <a:latin typeface="+mj-lt"/>
              </a:rPr>
              <a:t>/</a:t>
            </a:r>
            <a:r>
              <a:rPr lang="ru-RU" sz="952" dirty="0">
                <a:solidFill>
                  <a:schemeClr val="dk2"/>
                </a:solidFill>
                <a:latin typeface="+mj-lt"/>
              </a:rPr>
              <a:t>подтопленные</a:t>
            </a:r>
            <a:r>
              <a:rPr lang="ru" sz="952" dirty="0">
                <a:solidFill>
                  <a:schemeClr val="dk2"/>
                </a:solidFill>
                <a:latin typeface="+mj-lt"/>
              </a:rPr>
              <a:t> здания</a:t>
            </a:r>
            <a:endParaRPr sz="952" dirty="0">
              <a:solidFill>
                <a:schemeClr val="dk2"/>
              </a:solidFill>
              <a:latin typeface="+mj-lt"/>
            </a:endParaRPr>
          </a:p>
        </p:txBody>
      </p:sp>
      <p:sp>
        <p:nvSpPr>
          <p:cNvPr id="10" name="Google Shape;137;p19">
            <a:extLst>
              <a:ext uri="{FF2B5EF4-FFF2-40B4-BE49-F238E27FC236}">
                <a16:creationId xmlns:a16="http://schemas.microsoft.com/office/drawing/2014/main" id="{8207A850-2D5D-48C2-AEBC-448E434722DE}"/>
              </a:ext>
            </a:extLst>
          </p:cNvPr>
          <p:cNvSpPr txBox="1"/>
          <p:nvPr/>
        </p:nvSpPr>
        <p:spPr>
          <a:xfrm>
            <a:off x="6325916" y="3424500"/>
            <a:ext cx="2818084" cy="920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8" tIns="62178" rIns="62178" bIns="62178" anchor="t" anchorCtr="0">
            <a:spAutoFit/>
          </a:bodyPr>
          <a:lstStyle/>
          <a:p>
            <a:r>
              <a:rPr lang="ru" sz="952" i="1" u="sng" dirty="0">
                <a:solidFill>
                  <a:schemeClr val="dk2"/>
                </a:solidFill>
                <a:latin typeface="+mj-lt"/>
              </a:rPr>
              <a:t>Расчет экономического ущерба</a:t>
            </a:r>
            <a:endParaRPr sz="952" i="1" u="sng" dirty="0">
              <a:solidFill>
                <a:schemeClr val="dk2"/>
              </a:solidFill>
              <a:latin typeface="+mj-lt"/>
            </a:endParaRPr>
          </a:p>
          <a:p>
            <a:endParaRPr sz="952" dirty="0">
              <a:solidFill>
                <a:schemeClr val="dk2"/>
              </a:solidFill>
              <a:latin typeface="+mj-lt"/>
            </a:endParaRPr>
          </a:p>
          <a:p>
            <a:pPr marL="310942" indent="-207294">
              <a:buClr>
                <a:schemeClr val="dk2"/>
              </a:buClr>
              <a:buSzPts val="1200"/>
              <a:buFont typeface="Wingdings" panose="05000000000000000000" pitchFamily="2" charset="2"/>
              <a:buChar char="q"/>
            </a:pPr>
            <a:r>
              <a:rPr lang="ru" sz="1088" dirty="0">
                <a:solidFill>
                  <a:schemeClr val="dk2"/>
                </a:solidFill>
                <a:latin typeface="+mj-lt"/>
              </a:rPr>
              <a:t>Кол-во затопленных</a:t>
            </a:r>
            <a:r>
              <a:rPr lang="en-US" sz="1088" dirty="0">
                <a:solidFill>
                  <a:schemeClr val="dk2"/>
                </a:solidFill>
                <a:latin typeface="+mj-lt"/>
              </a:rPr>
              <a:t>/</a:t>
            </a:r>
            <a:r>
              <a:rPr lang="ru-RU" sz="1088" dirty="0">
                <a:solidFill>
                  <a:schemeClr val="dk2"/>
                </a:solidFill>
                <a:latin typeface="+mj-lt"/>
              </a:rPr>
              <a:t>подтопленных</a:t>
            </a:r>
            <a:r>
              <a:rPr lang="ru" sz="1088" dirty="0">
                <a:solidFill>
                  <a:schemeClr val="dk2"/>
                </a:solidFill>
                <a:latin typeface="+mj-lt"/>
              </a:rPr>
              <a:t> зданий типа “индивидуальный жилой дом”: 3815 объектов*</a:t>
            </a:r>
            <a:endParaRPr sz="1088" dirty="0">
              <a:solidFill>
                <a:schemeClr val="dk2"/>
              </a:solidFill>
              <a:latin typeface="+mj-lt"/>
            </a:endParaRPr>
          </a:p>
        </p:txBody>
      </p:sp>
      <p:sp>
        <p:nvSpPr>
          <p:cNvPr id="11" name="Google Shape;138;p19">
            <a:extLst>
              <a:ext uri="{FF2B5EF4-FFF2-40B4-BE49-F238E27FC236}">
                <a16:creationId xmlns:a16="http://schemas.microsoft.com/office/drawing/2014/main" id="{77DBCFF3-C8A0-4F90-96AC-855EA1361964}"/>
              </a:ext>
            </a:extLst>
          </p:cNvPr>
          <p:cNvSpPr txBox="1"/>
          <p:nvPr/>
        </p:nvSpPr>
        <p:spPr>
          <a:xfrm>
            <a:off x="122596" y="4753649"/>
            <a:ext cx="3203275" cy="3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178" tIns="62178" rIns="62178" bIns="62178" anchor="t" anchorCtr="0">
            <a:spAutoFit/>
          </a:bodyPr>
          <a:lstStyle/>
          <a:p>
            <a:r>
              <a:rPr lang="ru" sz="748" dirty="0">
                <a:solidFill>
                  <a:schemeClr val="dk2"/>
                </a:solidFill>
                <a:latin typeface="+mj-lt"/>
              </a:rPr>
              <a:t>* информация о типах и координатах построек используется из открытых источников Open Street Map (OSM)</a:t>
            </a:r>
            <a:endParaRPr sz="748" dirty="0">
              <a:solidFill>
                <a:schemeClr val="dk2"/>
              </a:solidFill>
              <a:latin typeface="+mj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F399CC6-627A-463F-B26D-3EADFB369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9549" y="4653299"/>
            <a:ext cx="1514888" cy="391692"/>
          </a:xfrm>
          <a:prstGeom prst="rect">
            <a:avLst/>
          </a:prstGeom>
        </p:spPr>
      </p:pic>
      <p:pic>
        <p:nvPicPr>
          <p:cNvPr id="2" name="Picture 4" descr="Picture 4">
            <a:extLst>
              <a:ext uri="{FF2B5EF4-FFF2-40B4-BE49-F238E27FC236}">
                <a16:creationId xmlns:a16="http://schemas.microsoft.com/office/drawing/2014/main" id="{BB7B04DB-4D91-1EFB-7BCD-E66DDE02B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510" y="123826"/>
            <a:ext cx="785848" cy="27627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78343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3"/>
          <p:cNvSpPr txBox="1">
            <a:spLocks noGrp="1"/>
          </p:cNvSpPr>
          <p:nvPr>
            <p:ph type="title"/>
          </p:nvPr>
        </p:nvSpPr>
        <p:spPr>
          <a:xfrm>
            <a:off x="311700" y="34275"/>
            <a:ext cx="85206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/>
          <a:p>
            <a:r>
              <a:rPr lang="ru" sz="1600" b="1" dirty="0"/>
              <a:t>Прогнозирование вероятности возникновения пожаров, постановка задачи</a:t>
            </a:r>
            <a:endParaRPr sz="1600" b="1" dirty="0"/>
          </a:p>
        </p:txBody>
      </p:sp>
      <p:graphicFrame>
        <p:nvGraphicFramePr>
          <p:cNvPr id="270" name="Google Shape;270;p33"/>
          <p:cNvGraphicFramePr/>
          <p:nvPr/>
        </p:nvGraphicFramePr>
        <p:xfrm>
          <a:off x="6806575" y="741701"/>
          <a:ext cx="2125800" cy="21051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0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67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71" name="Google Shape;271;p33"/>
          <p:cNvGraphicFramePr/>
          <p:nvPr/>
        </p:nvGraphicFramePr>
        <p:xfrm>
          <a:off x="6711050" y="911226"/>
          <a:ext cx="2125800" cy="21126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0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72" name="Google Shape;272;p33"/>
          <p:cNvPicPr preferRelativeResize="0"/>
          <p:nvPr/>
        </p:nvPicPr>
        <p:blipFill rotWithShape="1">
          <a:blip r:embed="rId3">
            <a:alphaModFix/>
          </a:blip>
          <a:srcRect r="12349"/>
          <a:stretch/>
        </p:blipFill>
        <p:spPr>
          <a:xfrm>
            <a:off x="6569626" y="1096401"/>
            <a:ext cx="2125799" cy="211267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73" name="Google Shape;273;p33"/>
          <p:cNvGraphicFramePr/>
          <p:nvPr/>
        </p:nvGraphicFramePr>
        <p:xfrm>
          <a:off x="6567675" y="1096401"/>
          <a:ext cx="2125800" cy="21126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0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2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E69138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74" name="Google Shape;274;p33"/>
          <p:cNvSpPr txBox="1"/>
          <p:nvPr/>
        </p:nvSpPr>
        <p:spPr>
          <a:xfrm>
            <a:off x="8598750" y="2780401"/>
            <a:ext cx="362400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" sz="2000"/>
              <a:t>…</a:t>
            </a:r>
            <a:endParaRPr sz="2000"/>
          </a:p>
        </p:txBody>
      </p:sp>
      <p:cxnSp>
        <p:nvCxnSpPr>
          <p:cNvPr id="275" name="Google Shape;275;p33"/>
          <p:cNvCxnSpPr/>
          <p:nvPr/>
        </p:nvCxnSpPr>
        <p:spPr>
          <a:xfrm rot="10800000" flipH="1">
            <a:off x="8560025" y="3057413"/>
            <a:ext cx="529800" cy="327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pic>
        <p:nvPicPr>
          <p:cNvPr id="276" name="Google Shape;276;p33"/>
          <p:cNvPicPr preferRelativeResize="0"/>
          <p:nvPr/>
        </p:nvPicPr>
        <p:blipFill rotWithShape="1">
          <a:blip r:embed="rId3">
            <a:alphaModFix/>
          </a:blip>
          <a:srcRect r="70783" b="66666"/>
          <a:stretch/>
        </p:blipFill>
        <p:spPr>
          <a:xfrm>
            <a:off x="4638451" y="1017401"/>
            <a:ext cx="849101" cy="843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8" name="Google Shape;278;p33"/>
          <p:cNvCxnSpPr/>
          <p:nvPr/>
        </p:nvCxnSpPr>
        <p:spPr>
          <a:xfrm>
            <a:off x="5473575" y="1017400"/>
            <a:ext cx="1094100" cy="1602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79" name="Google Shape;279;p33"/>
          <p:cNvCxnSpPr/>
          <p:nvPr/>
        </p:nvCxnSpPr>
        <p:spPr>
          <a:xfrm flipH="1">
            <a:off x="5473575" y="1673288"/>
            <a:ext cx="1094100" cy="1602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graphicFrame>
        <p:nvGraphicFramePr>
          <p:cNvPr id="280" name="Google Shape;280;p33"/>
          <p:cNvGraphicFramePr/>
          <p:nvPr/>
        </p:nvGraphicFramePr>
        <p:xfrm>
          <a:off x="6711526" y="3817650"/>
          <a:ext cx="1914250" cy="45717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2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2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717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81" name="Google Shape;281;p33"/>
          <p:cNvCxnSpPr/>
          <p:nvPr/>
        </p:nvCxnSpPr>
        <p:spPr>
          <a:xfrm>
            <a:off x="7668650" y="4243775"/>
            <a:ext cx="0" cy="25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none" w="med" len="med"/>
          </a:ln>
        </p:spPr>
      </p:cxnSp>
      <p:sp>
        <p:nvSpPr>
          <p:cNvPr id="282" name="Google Shape;282;p33"/>
          <p:cNvSpPr txBox="1"/>
          <p:nvPr/>
        </p:nvSpPr>
        <p:spPr>
          <a:xfrm>
            <a:off x="6462950" y="4398000"/>
            <a:ext cx="2411400" cy="492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ru" sz="1000"/>
              <a:t>вероятность возникновения пожара на i-й день (5 дней)</a:t>
            </a:r>
            <a:endParaRPr sz="1000"/>
          </a:p>
        </p:txBody>
      </p:sp>
      <p:sp>
        <p:nvSpPr>
          <p:cNvPr id="283" name="Google Shape;283;p33"/>
          <p:cNvSpPr/>
          <p:nvPr/>
        </p:nvSpPr>
        <p:spPr>
          <a:xfrm rot="5400000">
            <a:off x="7586750" y="2779125"/>
            <a:ext cx="163800" cy="19152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284" name="Google Shape;284;p33"/>
          <p:cNvSpPr txBox="1"/>
          <p:nvPr/>
        </p:nvSpPr>
        <p:spPr>
          <a:xfrm>
            <a:off x="6424875" y="3375975"/>
            <a:ext cx="2411400" cy="3385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/>
            <a:r>
              <a:rPr lang="ru" sz="1000" dirty="0"/>
              <a:t>горизонт прогнозирования 5 дней</a:t>
            </a:r>
            <a:endParaRPr sz="1000" dirty="0"/>
          </a:p>
        </p:txBody>
      </p:sp>
      <p:sp>
        <p:nvSpPr>
          <p:cNvPr id="285" name="Google Shape;285;p33"/>
          <p:cNvSpPr txBox="1"/>
          <p:nvPr/>
        </p:nvSpPr>
        <p:spPr>
          <a:xfrm>
            <a:off x="317407" y="921152"/>
            <a:ext cx="5060641" cy="3570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endParaRPr lang="ru" sz="1100" u="sng" dirty="0"/>
          </a:p>
          <a:p>
            <a:endParaRPr lang="ru" sz="1100" u="sng" dirty="0"/>
          </a:p>
          <a:p>
            <a:endParaRPr lang="ru" sz="1100" u="sng" dirty="0"/>
          </a:p>
          <a:p>
            <a:r>
              <a:rPr lang="ru" sz="1100" b="1" dirty="0"/>
              <a:t>Используемые данные:</a:t>
            </a:r>
            <a:endParaRPr lang="ru-RU" sz="1100" i="1" dirty="0"/>
          </a:p>
          <a:p>
            <a:r>
              <a:rPr lang="ru-RU" sz="1100" b="1" dirty="0"/>
              <a:t>Признаки</a:t>
            </a:r>
            <a:r>
              <a:rPr lang="ru-RU" sz="1100" dirty="0"/>
              <a:t> (входные параметры)</a:t>
            </a:r>
            <a:r>
              <a:rPr lang="en-US" sz="1100" dirty="0"/>
              <a:t>:</a:t>
            </a:r>
            <a:endParaRPr lang="ru" sz="1100" dirty="0"/>
          </a:p>
          <a:p>
            <a:pPr marL="336546" indent="-171450">
              <a:buSzPts val="1000"/>
              <a:buFont typeface="Arial" panose="020B0604020202020204" pitchFamily="34" charset="0"/>
              <a:buChar char="•"/>
            </a:pPr>
            <a:r>
              <a:rPr lang="ru-RU" sz="1100" dirty="0"/>
              <a:t>метеорологические данные (текущие, прогноз)</a:t>
            </a:r>
          </a:p>
          <a:p>
            <a:pPr marL="336546" indent="-171450">
              <a:buSzPts val="1000"/>
              <a:buFont typeface="Arial" panose="020B0604020202020204" pitchFamily="34" charset="0"/>
              <a:buChar char="•"/>
            </a:pPr>
            <a:r>
              <a:rPr lang="ru-RU" sz="1100" dirty="0"/>
              <a:t>растительный покров</a:t>
            </a:r>
          </a:p>
          <a:p>
            <a:pPr marL="336546" indent="-171450">
              <a:buSzPts val="1000"/>
              <a:buFont typeface="Arial" panose="020B0604020202020204" pitchFamily="34" charset="0"/>
              <a:buChar char="•"/>
            </a:pPr>
            <a:r>
              <a:rPr lang="ru-RU" sz="1100" dirty="0"/>
              <a:t>рельеф</a:t>
            </a:r>
          </a:p>
          <a:p>
            <a:pPr marL="336546" indent="-171450">
              <a:buSzPts val="1000"/>
              <a:buFont typeface="Arial" panose="020B0604020202020204" pitchFamily="34" charset="0"/>
              <a:buChar char="•"/>
            </a:pPr>
            <a:r>
              <a:rPr lang="ru-RU" sz="1100" dirty="0"/>
              <a:t>удаленность от населенных пунктов, численность населения</a:t>
            </a:r>
          </a:p>
          <a:p>
            <a:endParaRPr lang="ru" sz="1100" dirty="0"/>
          </a:p>
          <a:p>
            <a:r>
              <a:rPr lang="ru" sz="1100" dirty="0"/>
              <a:t>термоточки и подтвержденные пожары</a:t>
            </a:r>
            <a:r>
              <a:rPr lang="en-US" sz="1100" dirty="0"/>
              <a:t> (</a:t>
            </a:r>
            <a:r>
              <a:rPr lang="ru-RU" sz="1100" dirty="0"/>
              <a:t>используются только на этапе обучения модели</a:t>
            </a:r>
            <a:r>
              <a:rPr lang="en-US" sz="1100" dirty="0"/>
              <a:t>)</a:t>
            </a:r>
            <a:endParaRPr lang="ru-RU" sz="1100" dirty="0"/>
          </a:p>
          <a:p>
            <a:endParaRPr lang="en-US" sz="1100" dirty="0"/>
          </a:p>
          <a:p>
            <a:r>
              <a:rPr lang="ru" sz="1100" b="1" dirty="0"/>
              <a:t>Раз</a:t>
            </a:r>
            <a:r>
              <a:rPr lang="ru-RU" sz="1100" b="1" dirty="0"/>
              <a:t>решение</a:t>
            </a:r>
            <a:r>
              <a:rPr lang="ru" sz="1100" b="1" dirty="0"/>
              <a:t> сетки: </a:t>
            </a:r>
            <a:r>
              <a:rPr lang="en-US" sz="1100" i="1" dirty="0"/>
              <a:t>~</a:t>
            </a:r>
            <a:r>
              <a:rPr lang="ru-RU" sz="1100" i="1" dirty="0"/>
              <a:t>20-</a:t>
            </a:r>
            <a:r>
              <a:rPr lang="en-US" sz="1100" i="1" dirty="0"/>
              <a:t>25 </a:t>
            </a:r>
            <a:r>
              <a:rPr lang="ru-RU" sz="1100" i="1" dirty="0"/>
              <a:t>км</a:t>
            </a:r>
            <a:endParaRPr sz="1100" dirty="0"/>
          </a:p>
          <a:p>
            <a:endParaRPr lang="ru" sz="1100" i="1" dirty="0"/>
          </a:p>
          <a:p>
            <a:r>
              <a:rPr lang="ru" sz="1100" b="1" dirty="0"/>
              <a:t>Алгоритмы и подходы:</a:t>
            </a:r>
            <a:endParaRPr sz="1100" b="1" dirty="0"/>
          </a:p>
          <a:p>
            <a:r>
              <a:rPr lang="ru" sz="1100" dirty="0"/>
              <a:t>Классические вероятностные методы; эмпирические индексы пожароопасности; классическое машинное обучение сверточные и рекуррентные нейронные сети; методы интерполяции (в т.ч. кригинг); прогнозирование временных рядов</a:t>
            </a:r>
            <a:endParaRPr sz="1100" dirty="0"/>
          </a:p>
        </p:txBody>
      </p:sp>
      <p:sp>
        <p:nvSpPr>
          <p:cNvPr id="286" name="Google Shape;286;p33"/>
          <p:cNvSpPr txBox="1"/>
          <p:nvPr/>
        </p:nvSpPr>
        <p:spPr>
          <a:xfrm>
            <a:off x="310088" y="606975"/>
            <a:ext cx="4405912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" sz="1200" dirty="0">
                <a:solidFill>
                  <a:schemeClr val="dk1"/>
                </a:solidFill>
              </a:rPr>
              <a:t>Модель должна формировать регулярную географическую сетку со значениями с оценкой значений вероятности возникновения природного пожара(-ов).</a:t>
            </a:r>
            <a:r>
              <a:rPr lang="ru" sz="1800" dirty="0">
                <a:solidFill>
                  <a:schemeClr val="dk1"/>
                </a:solidFill>
              </a:rPr>
              <a:t> </a:t>
            </a:r>
            <a:endParaRPr sz="1100" dirty="0"/>
          </a:p>
        </p:txBody>
      </p:sp>
      <p:sp>
        <p:nvSpPr>
          <p:cNvPr id="2" name="Cross 1">
            <a:extLst>
              <a:ext uri="{FF2B5EF4-FFF2-40B4-BE49-F238E27FC236}">
                <a16:creationId xmlns:a16="http://schemas.microsoft.com/office/drawing/2014/main" id="{A570CB85-8AB3-2456-E56C-786CA4E55695}"/>
              </a:ext>
            </a:extLst>
          </p:cNvPr>
          <p:cNvSpPr/>
          <p:nvPr/>
        </p:nvSpPr>
        <p:spPr>
          <a:xfrm>
            <a:off x="7577752" y="3944513"/>
            <a:ext cx="158798" cy="163800"/>
          </a:xfrm>
          <a:prstGeom prst="plu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3" name="Cross 2">
            <a:extLst>
              <a:ext uri="{FF2B5EF4-FFF2-40B4-BE49-F238E27FC236}">
                <a16:creationId xmlns:a16="http://schemas.microsoft.com/office/drawing/2014/main" id="{187569AC-B686-4DE9-1EEE-95F7A3F1BAEE}"/>
              </a:ext>
            </a:extLst>
          </p:cNvPr>
          <p:cNvSpPr/>
          <p:nvPr/>
        </p:nvSpPr>
        <p:spPr>
          <a:xfrm>
            <a:off x="7942966" y="3941689"/>
            <a:ext cx="158798" cy="163800"/>
          </a:xfrm>
          <a:prstGeom prst="plu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4C29AD39-F224-F5F3-37B6-42D1A678A807}"/>
              </a:ext>
            </a:extLst>
          </p:cNvPr>
          <p:cNvSpPr/>
          <p:nvPr/>
        </p:nvSpPr>
        <p:spPr>
          <a:xfrm>
            <a:off x="8308180" y="3941689"/>
            <a:ext cx="158798" cy="163800"/>
          </a:xfrm>
          <a:prstGeom prst="plu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71;p49">
            <a:extLst>
              <a:ext uri="{FF2B5EF4-FFF2-40B4-BE49-F238E27FC236}">
                <a16:creationId xmlns:a16="http://schemas.microsoft.com/office/drawing/2014/main" id="{1D9DF1FC-9C28-A99A-278D-E835C73AE62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9914" y="2422629"/>
            <a:ext cx="4285166" cy="258684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54;p22">
            <a:extLst>
              <a:ext uri="{FF2B5EF4-FFF2-40B4-BE49-F238E27FC236}">
                <a16:creationId xmlns:a16="http://schemas.microsoft.com/office/drawing/2014/main" id="{A29F89D1-D258-786F-ABD8-F423CCD7EAFB}"/>
              </a:ext>
            </a:extLst>
          </p:cNvPr>
          <p:cNvSpPr txBox="1"/>
          <p:nvPr/>
        </p:nvSpPr>
        <p:spPr>
          <a:xfrm>
            <a:off x="3948186" y="779863"/>
            <a:ext cx="3570237" cy="31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82904" rIns="82904" bIns="82904" anchor="t" anchorCtr="0">
            <a:spAutoFit/>
          </a:bodyPr>
          <a:lstStyle>
            <a:defPPr>
              <a:defRPr kern="0"/>
            </a:defPPr>
            <a:lvl1pPr algn="ctr"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" sz="952" dirty="0">
                <a:solidFill>
                  <a:schemeClr val="tx1"/>
                </a:solidFill>
              </a:rPr>
              <a:t>Пример входных данных, используемых в модели</a:t>
            </a:r>
            <a:endParaRPr sz="952" dirty="0">
              <a:solidFill>
                <a:schemeClr val="tx1"/>
              </a:solidFill>
            </a:endParaRPr>
          </a:p>
        </p:txBody>
      </p:sp>
      <p:sp>
        <p:nvSpPr>
          <p:cNvPr id="8" name="Google Shape;284;p33">
            <a:extLst>
              <a:ext uri="{FF2B5EF4-FFF2-40B4-BE49-F238E27FC236}">
                <a16:creationId xmlns:a16="http://schemas.microsoft.com/office/drawing/2014/main" id="{70616553-D8FD-B62D-2099-D35328B5C0B0}"/>
              </a:ext>
            </a:extLst>
          </p:cNvPr>
          <p:cNvSpPr txBox="1"/>
          <p:nvPr/>
        </p:nvSpPr>
        <p:spPr>
          <a:xfrm>
            <a:off x="4907951" y="4925021"/>
            <a:ext cx="3124352" cy="313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04" tIns="82904" rIns="82904" bIns="82904" anchor="t" anchorCtr="0">
            <a:spAutoFit/>
          </a:bodyPr>
          <a:lstStyle/>
          <a:p>
            <a:pPr algn="ctr"/>
            <a:r>
              <a:rPr lang="ru-RU" sz="952" dirty="0">
                <a:solidFill>
                  <a:schemeClr val="tx1"/>
                </a:solidFill>
                <a:latin typeface="+mn-lt"/>
              </a:rPr>
              <a:t>Иркутская область, сетка 21x21 км</a:t>
            </a:r>
          </a:p>
        </p:txBody>
      </p:sp>
      <p:sp>
        <p:nvSpPr>
          <p:cNvPr id="11" name="object 32">
            <a:extLst>
              <a:ext uri="{FF2B5EF4-FFF2-40B4-BE49-F238E27FC236}">
                <a16:creationId xmlns:a16="http://schemas.microsoft.com/office/drawing/2014/main" id="{E8BB313E-28B4-7B48-C82C-DA61BBB85153}"/>
              </a:ext>
            </a:extLst>
          </p:cNvPr>
          <p:cNvSpPr txBox="1"/>
          <p:nvPr/>
        </p:nvSpPr>
        <p:spPr>
          <a:xfrm>
            <a:off x="227603" y="2774518"/>
            <a:ext cx="3798703" cy="1095230"/>
          </a:xfrm>
          <a:prstGeom prst="rect">
            <a:avLst/>
          </a:prstGeom>
        </p:spPr>
        <p:txBody>
          <a:bodyPr vert="horz" wrap="square" lIns="0" tIns="8630" rIns="0" bIns="0" rtlCol="0">
            <a:spAutoFit/>
          </a:bodyPr>
          <a:lstStyle/>
          <a:p>
            <a:pPr marL="8630" marR="72495">
              <a:lnSpc>
                <a:spcPct val="90000"/>
              </a:lnSpc>
              <a:spcAft>
                <a:spcPts val="408"/>
              </a:spcAft>
              <a:buClr>
                <a:srgbClr val="006FB9"/>
              </a:buClr>
              <a:tabLst>
                <a:tab pos="202813" algn="l"/>
              </a:tabLst>
            </a:pPr>
            <a:r>
              <a:rPr lang="ru-RU" sz="1020" b="1" spc="-17" dirty="0">
                <a:solidFill>
                  <a:schemeClr val="tx1"/>
                </a:solidFill>
              </a:rPr>
              <a:t>Функциональные возможности</a:t>
            </a:r>
          </a:p>
          <a:p>
            <a:pPr marL="202969" marR="72495" indent="-194339">
              <a:lnSpc>
                <a:spcPct val="90000"/>
              </a:lnSpc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Сервис автоматически представляющий </a:t>
            </a:r>
            <a:r>
              <a:rPr lang="ru-RU" sz="952" b="1" spc="-17" dirty="0">
                <a:solidFill>
                  <a:schemeClr val="tx1"/>
                </a:solidFill>
              </a:rPr>
              <a:t>ежесуточный прогноз на 5 дней</a:t>
            </a:r>
            <a:r>
              <a:rPr lang="ru-RU" sz="952" spc="-17" dirty="0">
                <a:solidFill>
                  <a:schemeClr val="tx1"/>
                </a:solidFill>
              </a:rPr>
              <a:t> вперед на </a:t>
            </a:r>
            <a:r>
              <a:rPr lang="ru-RU" sz="952" b="1" spc="-17" dirty="0">
                <a:solidFill>
                  <a:schemeClr val="tx1"/>
                </a:solidFill>
              </a:rPr>
              <a:t>все</a:t>
            </a:r>
            <a:r>
              <a:rPr lang="en-US" sz="952" b="1" spc="-17" dirty="0">
                <a:solidFill>
                  <a:schemeClr val="tx1"/>
                </a:solidFill>
              </a:rPr>
              <a:t> </a:t>
            </a:r>
            <a:r>
              <a:rPr lang="ru-RU" sz="952" b="1" spc="-17" dirty="0">
                <a:solidFill>
                  <a:schemeClr val="tx1"/>
                </a:solidFill>
              </a:rPr>
              <a:t>регионы Российской Федерации</a:t>
            </a:r>
          </a:p>
          <a:p>
            <a:pPr marL="202969" marR="72495" indent="-194339">
              <a:lnSpc>
                <a:spcPct val="90000"/>
              </a:lnSpc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Проведены пилотные испытания в контуре МЧС на закрытых данных Росгидромет</a:t>
            </a:r>
          </a:p>
          <a:p>
            <a:pPr marL="202969" marR="72495" indent="-194339">
              <a:lnSpc>
                <a:spcPct val="90000"/>
              </a:lnSpc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Передано в опытную эксплуатацию в контуре МЧС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5E3C6571-72B0-686A-F2AE-B4EE3CF69730}"/>
              </a:ext>
            </a:extLst>
          </p:cNvPr>
          <p:cNvCxnSpPr>
            <a:cxnSpLocks/>
          </p:cNvCxnSpPr>
          <p:nvPr/>
        </p:nvCxnSpPr>
        <p:spPr>
          <a:xfrm>
            <a:off x="227603" y="2959315"/>
            <a:ext cx="3798703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object 32">
            <a:extLst>
              <a:ext uri="{FF2B5EF4-FFF2-40B4-BE49-F238E27FC236}">
                <a16:creationId xmlns:a16="http://schemas.microsoft.com/office/drawing/2014/main" id="{CB035FE2-FAFE-2EA0-DAC0-4CFC0B25A716}"/>
              </a:ext>
            </a:extLst>
          </p:cNvPr>
          <p:cNvSpPr txBox="1"/>
          <p:nvPr/>
        </p:nvSpPr>
        <p:spPr>
          <a:xfrm>
            <a:off x="227603" y="629762"/>
            <a:ext cx="3798703" cy="1052141"/>
          </a:xfrm>
          <a:prstGeom prst="rect">
            <a:avLst/>
          </a:prstGeom>
        </p:spPr>
        <p:txBody>
          <a:bodyPr vert="horz" wrap="square" lIns="0" tIns="8630" rIns="0" bIns="0" rtlCol="0">
            <a:spAutoFit/>
          </a:bodyPr>
          <a:lstStyle/>
          <a:p>
            <a:pPr marL="8630" marR="72495">
              <a:spcAft>
                <a:spcPts val="408"/>
              </a:spcAft>
              <a:buClr>
                <a:srgbClr val="006FB9"/>
              </a:buClr>
              <a:tabLst>
                <a:tab pos="202813" algn="l"/>
              </a:tabLst>
            </a:pPr>
            <a:r>
              <a:rPr lang="ru-RU" sz="1020" b="1" spc="-17" dirty="0">
                <a:solidFill>
                  <a:schemeClr val="tx1"/>
                </a:solidFill>
              </a:rPr>
              <a:t>Цель</a:t>
            </a:r>
          </a:p>
          <a:p>
            <a:pPr marL="202969" marR="72495" indent="-194339"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повышение безопасности в зонах с высоким риском возникновения пожаров</a:t>
            </a:r>
          </a:p>
          <a:p>
            <a:pPr marL="202969" marR="72495" indent="-194339"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помощь в быстром реагировании на ЧС</a:t>
            </a:r>
          </a:p>
          <a:p>
            <a:pPr marL="202969" marR="72495" indent="-194339"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мониторинг ЧС в системах предупреждения о ЧС для координации сил и средств при операциях спасательных служб 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E6060DC-29AC-A863-C415-BC2EB810E5B0}"/>
              </a:ext>
            </a:extLst>
          </p:cNvPr>
          <p:cNvCxnSpPr>
            <a:cxnSpLocks/>
          </p:cNvCxnSpPr>
          <p:nvPr/>
        </p:nvCxnSpPr>
        <p:spPr>
          <a:xfrm>
            <a:off x="227603" y="834544"/>
            <a:ext cx="3798703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object 32">
            <a:extLst>
              <a:ext uri="{FF2B5EF4-FFF2-40B4-BE49-F238E27FC236}">
                <a16:creationId xmlns:a16="http://schemas.microsoft.com/office/drawing/2014/main" id="{38295F72-AF8C-90BD-4E16-B0ECEC171BBE}"/>
              </a:ext>
            </a:extLst>
          </p:cNvPr>
          <p:cNvSpPr txBox="1"/>
          <p:nvPr/>
        </p:nvSpPr>
        <p:spPr>
          <a:xfrm>
            <a:off x="227603" y="1854712"/>
            <a:ext cx="3798703" cy="656520"/>
          </a:xfrm>
          <a:prstGeom prst="rect">
            <a:avLst/>
          </a:prstGeom>
        </p:spPr>
        <p:txBody>
          <a:bodyPr vert="horz" wrap="square" lIns="0" tIns="8630" rIns="0" bIns="0" rtlCol="0">
            <a:spAutoFit/>
          </a:bodyPr>
          <a:lstStyle/>
          <a:p>
            <a:pPr marL="8630" marR="72495">
              <a:spcAft>
                <a:spcPts val="408"/>
              </a:spcAft>
              <a:buClr>
                <a:srgbClr val="006FB9"/>
              </a:buClr>
              <a:tabLst>
                <a:tab pos="202813" algn="l"/>
              </a:tabLst>
            </a:pPr>
            <a:r>
              <a:rPr lang="ru-RU" sz="1020" b="1" spc="-17" dirty="0">
                <a:solidFill>
                  <a:schemeClr val="tx1"/>
                </a:solidFill>
              </a:rPr>
              <a:t>Технология</a:t>
            </a:r>
          </a:p>
          <a:p>
            <a:pPr marL="202969" marR="72495" indent="-194339">
              <a:spcAft>
                <a:spcPts val="408"/>
              </a:spcAft>
              <a:buClr>
                <a:schemeClr val="accent5"/>
              </a:buClr>
              <a:buFont typeface="Courier New" panose="02070309020205020404" pitchFamily="49" charset="0"/>
              <a:buChar char="o"/>
              <a:tabLst>
                <a:tab pos="202813" algn="l"/>
              </a:tabLst>
            </a:pPr>
            <a:r>
              <a:rPr lang="ru-RU" sz="952" spc="-17" dirty="0">
                <a:solidFill>
                  <a:schemeClr val="tx1"/>
                </a:solidFill>
              </a:rPr>
              <a:t>нейросетевая модель на регулярной </a:t>
            </a:r>
            <a:r>
              <a:rPr lang="ru-RU" sz="952" b="1" spc="-17" dirty="0">
                <a:solidFill>
                  <a:schemeClr val="tx1"/>
                </a:solidFill>
              </a:rPr>
              <a:t>географической сетке 21х21км</a:t>
            </a:r>
            <a:r>
              <a:rPr lang="ru-RU" sz="952" spc="-17" dirty="0">
                <a:solidFill>
                  <a:schemeClr val="tx1"/>
                </a:solidFill>
              </a:rPr>
              <a:t> в регионе интереса на территории РФ на основе </a:t>
            </a:r>
            <a:r>
              <a:rPr lang="ru-RU" sz="952" b="1" spc="-17" dirty="0">
                <a:solidFill>
                  <a:schemeClr val="tx1"/>
                </a:solidFill>
              </a:rPr>
              <a:t>11 статических и 6 динамических признаков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B48FDD8-0993-9049-64AA-F93F3ECDC7C5}"/>
              </a:ext>
            </a:extLst>
          </p:cNvPr>
          <p:cNvCxnSpPr>
            <a:cxnSpLocks/>
          </p:cNvCxnSpPr>
          <p:nvPr/>
        </p:nvCxnSpPr>
        <p:spPr>
          <a:xfrm>
            <a:off x="227603" y="2063849"/>
            <a:ext cx="3798703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C00A494-8378-86DD-15C3-511D1D686C5B}"/>
              </a:ext>
            </a:extLst>
          </p:cNvPr>
          <p:cNvSpPr/>
          <p:nvPr/>
        </p:nvSpPr>
        <p:spPr>
          <a:xfrm>
            <a:off x="4233600" y="632653"/>
            <a:ext cx="3595032" cy="233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406">
              <a:lnSpc>
                <a:spcPct val="90000"/>
              </a:lnSpc>
              <a:spcAft>
                <a:spcPts val="816"/>
              </a:spcAft>
            </a:pPr>
            <a:r>
              <a:rPr lang="ru-RU" sz="1020" b="1" kern="1200" dirty="0">
                <a:solidFill>
                  <a:schemeClr val="tx1"/>
                </a:solidFill>
              </a:rPr>
              <a:t>Работа ПО</a:t>
            </a:r>
          </a:p>
        </p:txBody>
      </p:sp>
      <p:sp>
        <p:nvSpPr>
          <p:cNvPr id="24" name="object 7">
            <a:extLst>
              <a:ext uri="{FF2B5EF4-FFF2-40B4-BE49-F238E27FC236}">
                <a16:creationId xmlns:a16="http://schemas.microsoft.com/office/drawing/2014/main" id="{607FEB23-8C31-E9CE-6441-2FF2BC03884B}"/>
              </a:ext>
            </a:extLst>
          </p:cNvPr>
          <p:cNvSpPr txBox="1">
            <a:spLocks/>
          </p:cNvSpPr>
          <p:nvPr/>
        </p:nvSpPr>
        <p:spPr>
          <a:xfrm>
            <a:off x="151530" y="61508"/>
            <a:ext cx="8180490" cy="451920"/>
          </a:xfrm>
          <a:prstGeom prst="rect">
            <a:avLst/>
          </a:prstGeom>
          <a:noFill/>
        </p:spPr>
        <p:txBody>
          <a:bodyPr vert="horz" wrap="square" lIns="0" tIns="8637" rIns="0" bIns="0" rtlCol="0">
            <a:spAutoFit/>
          </a:bodyPr>
          <a:lstStyle>
            <a:lvl1pPr algn="l" defTabSz="100780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 marL="9519">
              <a:spcBef>
                <a:spcPts val="75"/>
              </a:spcBef>
              <a:defRPr/>
            </a:pPr>
            <a:r>
              <a:rPr lang="ru-RU" sz="1600" spc="-7" dirty="0"/>
              <a:t>Разработка и внедрение ПО для прогнозирования возникновения лесных пожаров</a:t>
            </a:r>
          </a:p>
        </p:txBody>
      </p:sp>
      <p:cxnSp>
        <p:nvCxnSpPr>
          <p:cNvPr id="26" name="Прямая соединительная линия 15">
            <a:extLst>
              <a:ext uri="{FF2B5EF4-FFF2-40B4-BE49-F238E27FC236}">
                <a16:creationId xmlns:a16="http://schemas.microsoft.com/office/drawing/2014/main" id="{45F17B91-BE2B-4E0D-9A64-4D589508FBAF}"/>
              </a:ext>
            </a:extLst>
          </p:cNvPr>
          <p:cNvCxnSpPr>
            <a:cxnSpLocks/>
          </p:cNvCxnSpPr>
          <p:nvPr/>
        </p:nvCxnSpPr>
        <p:spPr>
          <a:xfrm>
            <a:off x="4233600" y="834544"/>
            <a:ext cx="3798703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" name="Группа 19">
            <a:extLst>
              <a:ext uri="{FF2B5EF4-FFF2-40B4-BE49-F238E27FC236}">
                <a16:creationId xmlns:a16="http://schemas.microsoft.com/office/drawing/2014/main" id="{CEE3B4E0-5D03-4906-B70A-AFC222A6E0F5}"/>
              </a:ext>
            </a:extLst>
          </p:cNvPr>
          <p:cNvGrpSpPr/>
          <p:nvPr/>
        </p:nvGrpSpPr>
        <p:grpSpPr>
          <a:xfrm>
            <a:off x="4065344" y="958430"/>
            <a:ext cx="4750758" cy="1259625"/>
            <a:chOff x="6623151" y="1321586"/>
            <a:chExt cx="6240400" cy="1654591"/>
          </a:xfrm>
        </p:grpSpPr>
        <p:pic>
          <p:nvPicPr>
            <p:cNvPr id="29" name="Google Shape;165;p22">
              <a:extLst>
                <a:ext uri="{FF2B5EF4-FFF2-40B4-BE49-F238E27FC236}">
                  <a16:creationId xmlns:a16="http://schemas.microsoft.com/office/drawing/2014/main" id="{E73DDF45-753E-4BAF-81C1-C235AFD6CEC4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8519" t="9494" r="50443" b="69212"/>
            <a:stretch/>
          </p:blipFill>
          <p:spPr>
            <a:xfrm>
              <a:off x="6623151" y="1321586"/>
              <a:ext cx="2953905" cy="16545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166;p22">
              <a:extLst>
                <a:ext uri="{FF2B5EF4-FFF2-40B4-BE49-F238E27FC236}">
                  <a16:creationId xmlns:a16="http://schemas.microsoft.com/office/drawing/2014/main" id="{5AC5335E-DDC5-43D1-A156-5A7DE48C920B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 l="51540" t="50565" r="6709" b="29355"/>
            <a:stretch/>
          </p:blipFill>
          <p:spPr>
            <a:xfrm>
              <a:off x="9771952" y="1386102"/>
              <a:ext cx="3091599" cy="15900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DDF6B27D-CBE1-409C-94D1-EF25032622FD}"/>
              </a:ext>
            </a:extLst>
          </p:cNvPr>
          <p:cNvSpPr/>
          <p:nvPr/>
        </p:nvSpPr>
        <p:spPr>
          <a:xfrm>
            <a:off x="227603" y="4308956"/>
            <a:ext cx="3104696" cy="4062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3618" algn="ctr" defTabSz="621883">
              <a:spcBef>
                <a:spcPts val="37"/>
              </a:spcBef>
              <a:buClrTx/>
              <a:defRPr/>
            </a:pPr>
            <a:r>
              <a:rPr lang="ru-RU" sz="2040" b="1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sz="2040" b="1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0-85</a:t>
            </a:r>
            <a:r>
              <a:rPr lang="ru-RU" sz="2040" b="1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ru-RU" sz="1088" b="1" kern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точность прогнозирования</a:t>
            </a:r>
          </a:p>
        </p:txBody>
      </p:sp>
      <p:pic>
        <p:nvPicPr>
          <p:cNvPr id="23" name="Рисунок 43" descr="Изображение выглядит как герб, эмблема, символ, корона&#10;&#10;Автоматически созданное описание">
            <a:extLst>
              <a:ext uri="{FF2B5EF4-FFF2-40B4-BE49-F238E27FC236}">
                <a16:creationId xmlns:a16="http://schemas.microsoft.com/office/drawing/2014/main" id="{85692711-74A8-402F-A828-AB0BE73B18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371" y="55287"/>
            <a:ext cx="521099" cy="686873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762D07AC-0558-0C12-B13D-70CE99B2F700}"/>
              </a:ext>
            </a:extLst>
          </p:cNvPr>
          <p:cNvSpPr/>
          <p:nvPr/>
        </p:nvSpPr>
        <p:spPr>
          <a:xfrm>
            <a:off x="5902115" y="2217320"/>
            <a:ext cx="972392" cy="196170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2" dirty="0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49724604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наквасин">
      <a:dk1>
        <a:srgbClr val="000000"/>
      </a:dk1>
      <a:lt1>
        <a:srgbClr val="FFFEFE"/>
      </a:lt1>
      <a:dk2>
        <a:srgbClr val="1C1F41"/>
      </a:dk2>
      <a:lt2>
        <a:srgbClr val="20305C"/>
      </a:lt2>
      <a:accent1>
        <a:srgbClr val="2EA6DF"/>
      </a:accent1>
      <a:accent2>
        <a:srgbClr val="E30613"/>
      </a:accent2>
      <a:accent3>
        <a:srgbClr val="814997"/>
      </a:accent3>
      <a:accent4>
        <a:srgbClr val="009640"/>
      </a:accent4>
      <a:accent5>
        <a:srgbClr val="F88900"/>
      </a:accent5>
      <a:accent6>
        <a:srgbClr val="26679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наквасин">
      <a:dk1>
        <a:srgbClr val="000000"/>
      </a:dk1>
      <a:lt1>
        <a:srgbClr val="FFFEFE"/>
      </a:lt1>
      <a:dk2>
        <a:srgbClr val="1C1F41"/>
      </a:dk2>
      <a:lt2>
        <a:srgbClr val="20305C"/>
      </a:lt2>
      <a:accent1>
        <a:srgbClr val="2EA6DF"/>
      </a:accent1>
      <a:accent2>
        <a:srgbClr val="E30613"/>
      </a:accent2>
      <a:accent3>
        <a:srgbClr val="814997"/>
      </a:accent3>
      <a:accent4>
        <a:srgbClr val="009640"/>
      </a:accent4>
      <a:accent5>
        <a:srgbClr val="F88900"/>
      </a:accent5>
      <a:accent6>
        <a:srgbClr val="26679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koltech">
  <a:themeElements>
    <a:clrScheme name="Sktec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D7E282"/>
      </a:accent2>
      <a:accent3>
        <a:srgbClr val="C0D23E"/>
      </a:accent3>
      <a:accent4>
        <a:srgbClr val="8E9C24"/>
      </a:accent4>
      <a:accent5>
        <a:srgbClr val="606A18"/>
      </a:accent5>
      <a:accent6>
        <a:srgbClr val="31360C"/>
      </a:accent6>
      <a:hlink>
        <a:srgbClr val="FF0000"/>
      </a:hlink>
      <a:folHlink>
        <a:srgbClr val="00990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8591</TotalTime>
  <Words>1763</Words>
  <Application>Microsoft Office PowerPoint</Application>
  <PresentationFormat>On-screen Show (16:9)</PresentationFormat>
  <Paragraphs>335</Paragraphs>
  <Slides>27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Wingdings</vt:lpstr>
      <vt:lpstr>GPN_DIN Condensed Regular</vt:lpstr>
      <vt:lpstr>Courier New</vt:lpstr>
      <vt:lpstr>Lucida Grande</vt:lpstr>
      <vt:lpstr>Arial</vt:lpstr>
      <vt:lpstr>GPN_DIN Condensed Bold</vt:lpstr>
      <vt:lpstr>Calibri</vt:lpstr>
      <vt:lpstr>PF DinText Pro</vt:lpstr>
      <vt:lpstr>Системный шрифт</vt:lpstr>
      <vt:lpstr>Simple Light</vt:lpstr>
      <vt:lpstr>Office Theme</vt:lpstr>
      <vt:lpstr>1_Office Theme</vt:lpstr>
      <vt:lpstr>2_Skoltech</vt:lpstr>
      <vt:lpstr>PowerPoint Presentation</vt:lpstr>
      <vt:lpstr>PowerPoint Presentation</vt:lpstr>
      <vt:lpstr>Фреймворк DataFusion для работы с мультимодальными данными</vt:lpstr>
      <vt:lpstr>Мониторинг и прогнозирование ЧС</vt:lpstr>
      <vt:lpstr>Пример работы платформенного решения:  Мониторинг изменения водной поверхности, Орск, район Старый город</vt:lpstr>
      <vt:lpstr>Пример работы платформенного решения:  Затопленные здания, Орск, район Старый город</vt:lpstr>
      <vt:lpstr>Пример работы платформенного решения:  Затопленные здания, Орск, район Старый город</vt:lpstr>
      <vt:lpstr>Прогнозирование вероятности возникновения пожаров, постановка задачи</vt:lpstr>
      <vt:lpstr>PowerPoint Presentation</vt:lpstr>
      <vt:lpstr> Прогнозирование распространения пожаров, описание данных</vt:lpstr>
      <vt:lpstr>Прогнозирование распространения пожаров </vt:lpstr>
      <vt:lpstr>Мониторинг и количественная оценка характеристик поверхности земли</vt:lpstr>
      <vt:lpstr>Определение типов землепользования, change detection</vt:lpstr>
      <vt:lpstr>PowerPoint Presentation</vt:lpstr>
      <vt:lpstr>PowerPoint Presentation</vt:lpstr>
      <vt:lpstr>PowerPoint Presentation</vt:lpstr>
      <vt:lpstr>Научный задел, применяемый в разработке решений</vt:lpstr>
      <vt:lpstr>PowerPoint Presentation</vt:lpstr>
      <vt:lpstr>PowerPoint Presentation</vt:lpstr>
      <vt:lpstr>Повышение разрешения и распознавание объектов</vt:lpstr>
      <vt:lpstr>Объектно ориентированный подход для аугментации пространственных данных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Фреймворк Data Fusion</dc:title>
  <dc:creator>Maxim Mironenko</dc:creator>
  <cp:lastModifiedBy>Дмитрий Шадрин</cp:lastModifiedBy>
  <cp:revision>59</cp:revision>
  <dcterms:modified xsi:type="dcterms:W3CDTF">2024-09-17T08:16:45Z</dcterms:modified>
</cp:coreProperties>
</file>