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7" r:id="rId2"/>
    <p:sldId id="328" r:id="rId3"/>
    <p:sldId id="329" r:id="rId4"/>
    <p:sldId id="344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8" r:id="rId13"/>
    <p:sldId id="345" r:id="rId14"/>
    <p:sldId id="337" r:id="rId15"/>
    <p:sldId id="339" r:id="rId16"/>
    <p:sldId id="340" r:id="rId17"/>
    <p:sldId id="341" r:id="rId18"/>
    <p:sldId id="343" r:id="rId19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FDE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04" autoAdjust="0"/>
  </p:normalViewPr>
  <p:slideViewPr>
    <p:cSldViewPr snapToGrid="0">
      <p:cViewPr varScale="1">
        <p:scale>
          <a:sx n="114" d="100"/>
          <a:sy n="114" d="100"/>
        </p:scale>
        <p:origin x="76" y="-6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7AA76-E94D-4035-A017-C47569FA3EF1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9BF14-C9FF-462F-B3B9-3329583B6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161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Актуальность данной темы возросла с  утверждением Нацпрограммы «Цифровая экономика» и появлением Концепции «Умный город»</a:t>
            </a: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43C149-701B-4788-A408-FA458F246DE1}" type="slidenum">
              <a:rPr lang="ru-RU" smtClean="0">
                <a:latin typeface="Arial" charset="0"/>
                <a:cs typeface="Arial" charset="0"/>
              </a:rPr>
              <a:pPr/>
              <a:t>1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739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3BA37-5E95-4392-AAD1-68E978989AF9}" type="slidenum">
              <a:rPr lang="ru-RU" smtClean="0">
                <a:latin typeface="Arial" charset="0"/>
                <a:cs typeface="Arial" charset="0"/>
              </a:rPr>
              <a:pPr/>
              <a:t>10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449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3BA37-5E95-4392-AAD1-68E978989AF9}" type="slidenum">
              <a:rPr lang="ru-RU" smtClean="0">
                <a:latin typeface="Arial" charset="0"/>
                <a:cs typeface="Arial" charset="0"/>
              </a:rPr>
              <a:pPr/>
              <a:t>11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154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12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510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13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882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14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3640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15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611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16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0229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17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361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52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7C7106-C394-4975-94DC-2E58C06933D3}" type="slidenum">
              <a:rPr lang="ru-RU" smtClean="0">
                <a:latin typeface="Arial" charset="0"/>
                <a:cs typeface="Arial" charset="0"/>
              </a:rPr>
              <a:pPr/>
              <a:t>18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848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D16F4E-B72D-4C88-B895-6D3A89919A22}" type="slidenum">
              <a:rPr lang="ru-RU" smtClean="0">
                <a:latin typeface="Arial" charset="0"/>
                <a:cs typeface="Arial" charset="0"/>
              </a:rPr>
              <a:pPr/>
              <a:t>2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501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593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A7105D-8E61-4D75-9B16-CCE5EF11265F}" type="slidenum">
              <a:rPr lang="ru-RU" smtClean="0">
                <a:latin typeface="Arial" charset="0"/>
                <a:cs typeface="Arial" charset="0"/>
              </a:rPr>
              <a:pPr/>
              <a:t>3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081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D16F4E-B72D-4C88-B895-6D3A89919A22}" type="slidenum">
              <a:rPr lang="ru-RU" smtClean="0">
                <a:latin typeface="Arial" charset="0"/>
                <a:cs typeface="Arial" charset="0"/>
              </a:rPr>
              <a:pPr/>
              <a:t>4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7232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C664CBD-1B65-4523-A932-21CCCE4A8501}" type="slidenum">
              <a:rPr lang="ru-RU" smtClean="0">
                <a:latin typeface="Arial" charset="0"/>
                <a:cs typeface="Arial" charset="0"/>
              </a:rPr>
              <a:pPr/>
              <a:t>5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78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8D61B0-70FF-468C-9AEF-08BA41C2568D}" type="slidenum">
              <a:rPr lang="ru-RU" smtClean="0">
                <a:latin typeface="Arial" charset="0"/>
                <a:cs typeface="Arial" charset="0"/>
              </a:rPr>
              <a:pPr/>
              <a:t>6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4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691448-C06C-4221-A813-5E3A3FFB16C2}" type="slidenum">
              <a:rPr lang="ru-RU" smtClean="0">
                <a:latin typeface="Arial" charset="0"/>
                <a:cs typeface="Arial" charset="0"/>
              </a:rPr>
              <a:pPr/>
              <a:t>7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60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3BA37-5E95-4392-AAD1-68E978989AF9}" type="slidenum">
              <a:rPr lang="ru-RU" smtClean="0">
                <a:latin typeface="Arial" charset="0"/>
                <a:cs typeface="Arial" charset="0"/>
              </a:rPr>
              <a:pPr/>
              <a:t>8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849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/>
              <a:t>По прежнему в наших программных продуктах успешно создаются и двухмерные цифровые  картографические продукты и …</a:t>
            </a:r>
          </a:p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3BA37-5E95-4392-AAD1-68E978989AF9}" type="slidenum">
              <a:rPr lang="ru-RU" smtClean="0">
                <a:latin typeface="Arial" charset="0"/>
                <a:cs typeface="Arial" charset="0"/>
              </a:rPr>
              <a:pPr/>
              <a:t>9</a:t>
            </a:fld>
            <a:endParaRPr 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8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299A346-126E-C87F-21E1-4FDFA812B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4282" y="228584"/>
            <a:ext cx="5457836" cy="414340"/>
          </a:xfrm>
        </p:spPr>
        <p:txBody>
          <a:bodyPr/>
          <a:lstStyle>
            <a:lvl1pPr>
              <a:defRPr sz="2400" baseline="0">
                <a:solidFill>
                  <a:srgbClr val="418FDE"/>
                </a:solidFill>
              </a:defRPr>
            </a:lvl1pPr>
          </a:lstStyle>
          <a:p>
            <a:r>
              <a:rPr lang="ru-RU"/>
              <a:t>Название слайда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3966" y="4798236"/>
            <a:ext cx="35719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18FDE"/>
                </a:solidFill>
                <a:latin typeface="TT Firs Neue" pitchFamily="2" charset="-52"/>
              </a:defRPr>
            </a:lvl1pPr>
          </a:lstStyle>
          <a:p>
            <a:fld id="{098EBDEB-2D3D-4550-A7C8-3F10F3D998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43966" y="4798236"/>
            <a:ext cx="357190" cy="273844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418FDE"/>
                </a:solidFill>
                <a:latin typeface="TT Firs Neue" pitchFamily="2" charset="-52"/>
              </a:defRPr>
            </a:lvl1pPr>
          </a:lstStyle>
          <a:p>
            <a:fld id="{098EBDEB-2D3D-4550-A7C8-3F10F3D998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14282" y="228584"/>
            <a:ext cx="5457836" cy="414340"/>
          </a:xfrm>
        </p:spPr>
        <p:txBody>
          <a:bodyPr/>
          <a:lstStyle>
            <a:lvl1pPr>
              <a:defRPr sz="2400" baseline="0">
                <a:solidFill>
                  <a:srgbClr val="418FDE"/>
                </a:solidFill>
              </a:defRPr>
            </a:lvl1pPr>
          </a:lstStyle>
          <a:p>
            <a:r>
              <a:rPr lang="ru-RU"/>
              <a:t>Название слайда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000246"/>
            <a:ext cx="4543428" cy="365507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816C6F7-E204-16A0-C356-C7FAB98F25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9322" y="3067582"/>
            <a:ext cx="8425355" cy="910288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8F675E2-CC6B-9843-85F5-53BB779C51E1}"/>
              </a:ext>
            </a:extLst>
          </p:cNvPr>
          <p:cNvSpPr/>
          <p:nvPr/>
        </p:nvSpPr>
        <p:spPr>
          <a:xfrm>
            <a:off x="270018" y="270000"/>
            <a:ext cx="8604110" cy="46035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CA8710-57B3-5A4F-9815-421AF9DADB19}"/>
              </a:ext>
            </a:extLst>
          </p:cNvPr>
          <p:cNvSpPr/>
          <p:nvPr/>
        </p:nvSpPr>
        <p:spPr>
          <a:xfrm>
            <a:off x="269873" y="3900627"/>
            <a:ext cx="4301044" cy="972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4E77785-1F59-1E4F-929F-963A5E4755BE}"/>
              </a:ext>
            </a:extLst>
          </p:cNvPr>
          <p:cNvSpPr/>
          <p:nvPr/>
        </p:nvSpPr>
        <p:spPr>
          <a:xfrm>
            <a:off x="229443" y="22950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9072B4-A5F0-9149-89BE-607851BA4D8E}"/>
              </a:ext>
            </a:extLst>
          </p:cNvPr>
          <p:cNvCxnSpPr>
            <a:cxnSpLocks/>
            <a:stCxn id="6" idx="0"/>
            <a:endCxn id="6" idx="2"/>
          </p:cNvCxnSpPr>
          <p:nvPr/>
        </p:nvCxnSpPr>
        <p:spPr>
          <a:xfrm>
            <a:off x="4572073" y="270000"/>
            <a:ext cx="0" cy="4603500"/>
          </a:xfrm>
          <a:prstGeom prst="line">
            <a:avLst/>
          </a:prstGeom>
          <a:ln w="25400">
            <a:solidFill>
              <a:srgbClr val="2F8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0BDA2BD7-FA02-8947-A191-DDD100F604C5}"/>
              </a:ext>
            </a:extLst>
          </p:cNvPr>
          <p:cNvSpPr/>
          <p:nvPr/>
        </p:nvSpPr>
        <p:spPr>
          <a:xfrm>
            <a:off x="8833480" y="22950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D8FF613-DCF9-B34E-9BC1-385ED94897B2}"/>
              </a:ext>
            </a:extLst>
          </p:cNvPr>
          <p:cNvSpPr/>
          <p:nvPr/>
        </p:nvSpPr>
        <p:spPr>
          <a:xfrm>
            <a:off x="4531498" y="483300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5567A0-E6DF-024A-95FF-2F9B9B18615D}"/>
              </a:ext>
            </a:extLst>
          </p:cNvPr>
          <p:cNvSpPr/>
          <p:nvPr/>
        </p:nvSpPr>
        <p:spPr>
          <a:xfrm>
            <a:off x="228508" y="482815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3398615" y="6586109"/>
            <a:ext cx="94506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C52EFDE-A6E9-4A41-A051-6C9C5D626D07}"/>
              </a:ext>
            </a:extLst>
          </p:cNvPr>
          <p:cNvSpPr txBox="1"/>
          <p:nvPr/>
        </p:nvSpPr>
        <p:spPr>
          <a:xfrm>
            <a:off x="514384" y="428519"/>
            <a:ext cx="1669883" cy="242374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r>
              <a:rPr lang="ru-RU" sz="975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«РАКУРС»</a:t>
            </a:r>
            <a:endParaRPr lang="x-none" sz="975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E9039D6-0944-944C-A206-FC9BA5734421}"/>
              </a:ext>
            </a:extLst>
          </p:cNvPr>
          <p:cNvSpPr/>
          <p:nvPr/>
        </p:nvSpPr>
        <p:spPr>
          <a:xfrm>
            <a:off x="269873" y="2927936"/>
            <a:ext cx="4301044" cy="972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A3939E-EE52-1F43-91B8-54E43992D44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6929" y="3116914"/>
            <a:ext cx="2967230" cy="739305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342883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ru-RU" dirty="0"/>
              <a:t>Подзаголовок презентации</a:t>
            </a:r>
            <a:endParaRPr lang="x-none" dirty="0"/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39694A16-41B7-264E-9180-DF78D837ED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6928" y="1784614"/>
            <a:ext cx="2914839" cy="1017073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lnSpc>
                <a:spcPts val="3600"/>
              </a:lnSpc>
              <a:spcBef>
                <a:spcPts val="0"/>
              </a:spcBef>
              <a:buNone/>
              <a:defRPr sz="3450">
                <a:solidFill>
                  <a:srgbClr val="2F8FFE"/>
                </a:solidFill>
              </a:defRPr>
            </a:lvl1pPr>
            <a:lvl2pPr marL="342883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ru-RU" dirty="0"/>
              <a:t>Заголовок презентации</a:t>
            </a:r>
            <a:endParaRPr lang="x-none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0B281999-0CE5-B04D-A5CC-0B119D0D5493}"/>
              </a:ext>
            </a:extLst>
          </p:cNvPr>
          <p:cNvSpPr/>
          <p:nvPr/>
        </p:nvSpPr>
        <p:spPr>
          <a:xfrm>
            <a:off x="4534588" y="22950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CD6E53-F517-E54D-B25A-F2DBCAF2B388}"/>
              </a:ext>
            </a:extLst>
          </p:cNvPr>
          <p:cNvSpPr/>
          <p:nvPr/>
        </p:nvSpPr>
        <p:spPr>
          <a:xfrm>
            <a:off x="229443" y="3856692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4636359F-916E-2748-A8E5-DBAB65AEB1C6}"/>
              </a:ext>
            </a:extLst>
          </p:cNvPr>
          <p:cNvSpPr/>
          <p:nvPr/>
        </p:nvSpPr>
        <p:spPr>
          <a:xfrm>
            <a:off x="229443" y="2885234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1CEC9E46-51BA-E845-B992-B245E3902020}"/>
              </a:ext>
            </a:extLst>
          </p:cNvPr>
          <p:cNvSpPr/>
          <p:nvPr/>
        </p:nvSpPr>
        <p:spPr>
          <a:xfrm>
            <a:off x="4530992" y="3856692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3CAAF74-FAE4-5945-85C7-6B5F85EB2359}"/>
              </a:ext>
            </a:extLst>
          </p:cNvPr>
          <p:cNvSpPr/>
          <p:nvPr/>
        </p:nvSpPr>
        <p:spPr>
          <a:xfrm>
            <a:off x="4530992" y="2885234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C056021D-006C-4344-AF33-E7E2A0AAA1A6}"/>
              </a:ext>
            </a:extLst>
          </p:cNvPr>
          <p:cNvSpPr/>
          <p:nvPr/>
        </p:nvSpPr>
        <p:spPr>
          <a:xfrm>
            <a:off x="7006350" y="3900627"/>
            <a:ext cx="1866619" cy="972000"/>
          </a:xfrm>
          <a:prstGeom prst="rect">
            <a:avLst/>
          </a:prstGeom>
          <a:noFill/>
          <a:ln w="25400">
            <a:solidFill>
              <a:srgbClr val="2F8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C26EE25-5513-9C4F-B993-DF52162A4E22}"/>
              </a:ext>
            </a:extLst>
          </p:cNvPr>
          <p:cNvSpPr/>
          <p:nvPr/>
        </p:nvSpPr>
        <p:spPr>
          <a:xfrm>
            <a:off x="8833480" y="3856692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EF05AC0-280A-0449-AB81-23FDC10B1C1E}"/>
              </a:ext>
            </a:extLst>
          </p:cNvPr>
          <p:cNvSpPr/>
          <p:nvPr/>
        </p:nvSpPr>
        <p:spPr>
          <a:xfrm>
            <a:off x="6966426" y="3856692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A7C3C09-6726-A248-87F6-E1DC1C69C0ED}"/>
              </a:ext>
            </a:extLst>
          </p:cNvPr>
          <p:cNvSpPr/>
          <p:nvPr/>
        </p:nvSpPr>
        <p:spPr>
          <a:xfrm>
            <a:off x="8832541" y="482815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ED1A540-19C5-2D40-ADB1-98E91865E856}"/>
              </a:ext>
            </a:extLst>
          </p:cNvPr>
          <p:cNvSpPr/>
          <p:nvPr/>
        </p:nvSpPr>
        <p:spPr>
          <a:xfrm>
            <a:off x="6966426" y="4828150"/>
            <a:ext cx="81005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306A80-665B-44A5-96BD-FC85EDEB63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626" y="4135573"/>
            <a:ext cx="1352066" cy="527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5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solidFill>
          <a:srgbClr val="041E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6BDA926F-DC17-4F43-B425-63951F1FBE6D}"/>
              </a:ext>
            </a:extLst>
          </p:cNvPr>
          <p:cNvSpPr/>
          <p:nvPr/>
        </p:nvSpPr>
        <p:spPr>
          <a:xfrm>
            <a:off x="13398615" y="6586109"/>
            <a:ext cx="94506" cy="81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318954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71618"/>
            <a:ext cx="4543428" cy="3655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49" r:id="rId3"/>
    <p:sldLayoutId id="2147483652" r:id="rId4"/>
    <p:sldLayoutId id="2147483653" r:id="rId5"/>
    <p:sldLayoutId id="2147483654" r:id="rId6"/>
  </p:sldLayoutIdLst>
  <p:transition>
    <p:zoom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E8E8E8"/>
          </a:solidFill>
          <a:latin typeface="TT Firs Neue DemiBold" pitchFamily="2" charset="-5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racurs.r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341419" y="3015646"/>
            <a:ext cx="4230581" cy="80682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sz="1587" dirty="0">
                <a:latin typeface="Arial" panose="020B0604020202020204" pitchFamily="34" charset="0"/>
                <a:cs typeface="Arial" panose="020B0604020202020204" pitchFamily="34" charset="0"/>
              </a:rPr>
              <a:t>Научный директор А.Ю. Сечин </a:t>
            </a: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defRPr/>
            </a:pPr>
            <a:r>
              <a:rPr lang="ru-RU" altLang="ru-RU" sz="1270" dirty="0">
                <a:latin typeface="Arial" panose="020B0604020202020204" pitchFamily="34" charset="0"/>
                <a:cs typeface="Arial" panose="020B0604020202020204" pitchFamily="34" charset="0"/>
              </a:rPr>
              <a:t>Программист-разработчик Д.В. Василенко </a:t>
            </a:r>
          </a:p>
          <a:p>
            <a:pPr eaLnBrk="1" hangingPunct="1">
              <a:lnSpc>
                <a:spcPct val="100000"/>
              </a:lnSpc>
              <a:defRPr/>
            </a:pPr>
            <a:r>
              <a:rPr lang="ru-RU" altLang="ru-RU" sz="1270" dirty="0">
                <a:latin typeface="Arial" panose="020B0604020202020204" pitchFamily="34" charset="0"/>
                <a:cs typeface="Arial" panose="020B0604020202020204" pitchFamily="34" charset="0"/>
              </a:rPr>
              <a:t>Заместитель научного директора А.Э. Зубарев</a:t>
            </a:r>
            <a:endParaRPr lang="en-US" sz="15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1"/>
          </p:nvPr>
        </p:nvSpPr>
        <p:spPr>
          <a:xfrm>
            <a:off x="500692" y="743369"/>
            <a:ext cx="3771995" cy="2052806"/>
          </a:xfrm>
        </p:spPr>
        <p:txBody>
          <a:bodyPr/>
          <a:lstStyle/>
          <a:p>
            <a:pPr>
              <a:lnSpc>
                <a:spcPct val="120000"/>
              </a:lnSpc>
              <a:defRPr/>
            </a:pPr>
            <a:r>
              <a:rPr lang="ru-RU" altLang="ru-RU" sz="2000" b="1" dirty="0" err="1">
                <a:solidFill>
                  <a:srgbClr val="4394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Нейросетевая</a:t>
            </a:r>
            <a:r>
              <a:rPr lang="ru-RU" altLang="ru-RU" sz="2000" b="1" dirty="0">
                <a:solidFill>
                  <a:srgbClr val="4394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классификация облаков точек в</a:t>
            </a:r>
          </a:p>
          <a:p>
            <a:pPr>
              <a:lnSpc>
                <a:spcPct val="120000"/>
              </a:lnSpc>
              <a:defRPr/>
            </a:pPr>
            <a:r>
              <a:rPr lang="ru-RU" alt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N</a:t>
            </a:r>
            <a:r>
              <a:rPr lang="en-US" alt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ru-RU" alt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b="1" dirty="0">
                <a:solidFill>
                  <a:srgbClr val="4394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теория и практика</a:t>
            </a:r>
            <a:endParaRPr lang="ru-RU" sz="2000" dirty="0">
              <a:solidFill>
                <a:srgbClr val="4394E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5E36B60-6526-E411-E304-B34C87205FA3}"/>
              </a:ext>
            </a:extLst>
          </p:cNvPr>
          <p:cNvSpPr txBox="1"/>
          <p:nvPr/>
        </p:nvSpPr>
        <p:spPr>
          <a:xfrm>
            <a:off x="341419" y="4026952"/>
            <a:ext cx="417062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ru-RU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Совместная международная научно-техническая конференция «ЦИФРОВАЯ РЕАЛЬНОСТЬ: космические и пространственные данные, технологии обработки»</a:t>
            </a:r>
            <a:br>
              <a:rPr lang="ru-RU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r>
              <a:rPr lang="en-US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сентября</a:t>
            </a:r>
            <a:r>
              <a:rPr lang="en-US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2024 </a:t>
            </a:r>
            <a:r>
              <a:rPr lang="ru-RU" sz="110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∣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Минск, Республика Беларусь</a:t>
            </a:r>
          </a:p>
        </p:txBody>
      </p:sp>
      <p:pic>
        <p:nvPicPr>
          <p:cNvPr id="3" name="Рисунок 2" descr="Изображение выглядит как дизайн, Симметрия, снимок экрана, круг&#10;&#10;Автоматически созданное описание">
            <a:extLst>
              <a:ext uri="{FF2B5EF4-FFF2-40B4-BE49-F238E27FC236}">
                <a16:creationId xmlns:a16="http://schemas.microsoft.com/office/drawing/2014/main" id="{EB8733F1-F8A2-9837-4774-8F8DDDF8E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92"/>
          <a:stretch/>
        </p:blipFill>
        <p:spPr>
          <a:xfrm>
            <a:off x="5248013" y="743369"/>
            <a:ext cx="3117702" cy="263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7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Удаление мелких объектов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 t="1" b="2800"/>
          <a:stretch/>
        </p:blipFill>
        <p:spPr>
          <a:xfrm>
            <a:off x="1094928" y="940583"/>
            <a:ext cx="2933682" cy="3059754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 t="1" b="2800"/>
          <a:stretch/>
        </p:blipFill>
        <p:spPr>
          <a:xfrm>
            <a:off x="5039191" y="940583"/>
            <a:ext cx="2895202" cy="3059754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11" name="Rectangle 109"/>
          <p:cNvSpPr>
            <a:spLocks noChangeArrowheads="1"/>
          </p:cNvSpPr>
          <p:nvPr/>
        </p:nvSpPr>
        <p:spPr bwMode="auto">
          <a:xfrm>
            <a:off x="357007" y="4083552"/>
            <a:ext cx="845171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645"/>
            <a:r>
              <a:rPr lang="ru-RU" alt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</a:t>
            </a:r>
            <a:r>
              <a:rPr lang="ru-RU" altLang="ru-RU" sz="14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нейросетевой</a:t>
            </a:r>
            <a:r>
              <a:rPr lang="ru-RU" altLang="ru-RU" sz="14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обработки производится разбиение облака точек на объекты. Объекты, число точек в которых, менее заданного порогового значения для своего класса, получают новую классификацию, определяемую соседними точками. </a:t>
            </a:r>
          </a:p>
        </p:txBody>
      </p:sp>
      <p:sp>
        <p:nvSpPr>
          <p:cNvPr id="2" name="Oval 47">
            <a:extLst>
              <a:ext uri="{FF2B5EF4-FFF2-40B4-BE49-F238E27FC236}">
                <a16:creationId xmlns:a16="http://schemas.microsoft.com/office/drawing/2014/main" id="{4D3B6471-AA56-CB8B-1C83-48EDDC2D3D31}"/>
              </a:ext>
            </a:extLst>
          </p:cNvPr>
          <p:cNvSpPr/>
          <p:nvPr/>
        </p:nvSpPr>
        <p:spPr>
          <a:xfrm>
            <a:off x="1054425" y="90008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B49AA0E8-DF0A-8BB7-4965-6EAB1BEAD23F}"/>
              </a:ext>
            </a:extLst>
          </p:cNvPr>
          <p:cNvSpPr/>
          <p:nvPr/>
        </p:nvSpPr>
        <p:spPr>
          <a:xfrm>
            <a:off x="3988108" y="90008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EBF10088-EB7C-FCC4-4C6C-16E5FF84860A}"/>
              </a:ext>
            </a:extLst>
          </p:cNvPr>
          <p:cNvSpPr/>
          <p:nvPr/>
        </p:nvSpPr>
        <p:spPr>
          <a:xfrm>
            <a:off x="4993884" y="90008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0C2CE2EA-8C09-1449-7D54-155EB8A51E57}"/>
              </a:ext>
            </a:extLst>
          </p:cNvPr>
          <p:cNvSpPr/>
          <p:nvPr/>
        </p:nvSpPr>
        <p:spPr>
          <a:xfrm>
            <a:off x="7893890" y="897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36017B95-7CA8-4193-B394-9C694CB4CA45}"/>
              </a:ext>
            </a:extLst>
          </p:cNvPr>
          <p:cNvSpPr/>
          <p:nvPr/>
        </p:nvSpPr>
        <p:spPr>
          <a:xfrm>
            <a:off x="1054424" y="395983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98049EF2-E1EB-6B6F-A615-51BE6585810D}"/>
              </a:ext>
            </a:extLst>
          </p:cNvPr>
          <p:cNvSpPr/>
          <p:nvPr/>
        </p:nvSpPr>
        <p:spPr>
          <a:xfrm>
            <a:off x="3988107" y="395983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708F088-6957-F040-6525-32F5ED434178}"/>
              </a:ext>
            </a:extLst>
          </p:cNvPr>
          <p:cNvSpPr/>
          <p:nvPr/>
        </p:nvSpPr>
        <p:spPr>
          <a:xfrm>
            <a:off x="4993883" y="395983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33F091ED-92E1-8A25-300A-00429B52C1F9}"/>
              </a:ext>
            </a:extLst>
          </p:cNvPr>
          <p:cNvSpPr/>
          <p:nvPr/>
        </p:nvSpPr>
        <p:spPr>
          <a:xfrm>
            <a:off x="7893890" y="395983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2963720328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точности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87" y="857368"/>
            <a:ext cx="2037833" cy="1961388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87" y="2945818"/>
            <a:ext cx="2051695" cy="1961388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40FCE7DA-CEAC-47FC-9FDB-EBF1C187A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560267"/>
              </p:ext>
            </p:extLst>
          </p:nvPr>
        </p:nvGraphicFramePr>
        <p:xfrm>
          <a:off x="4188043" y="1341102"/>
          <a:ext cx="4499891" cy="2955308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1676034">
                  <a:extLst>
                    <a:ext uri="{9D8B030D-6E8A-4147-A177-3AD203B41FA5}">
                      <a16:colId xmlns:a16="http://schemas.microsoft.com/office/drawing/2014/main" val="3423721667"/>
                    </a:ext>
                  </a:extLst>
                </a:gridCol>
                <a:gridCol w="1451650">
                  <a:extLst>
                    <a:ext uri="{9D8B030D-6E8A-4147-A177-3AD203B41FA5}">
                      <a16:colId xmlns:a16="http://schemas.microsoft.com/office/drawing/2014/main" val="2043400173"/>
                    </a:ext>
                  </a:extLst>
                </a:gridCol>
                <a:gridCol w="13722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725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</a:t>
                      </a: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Точность, %</a:t>
                      </a:r>
                      <a:endParaRPr lang="en-US" sz="16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i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IoU</a:t>
                      </a:r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en-US" sz="16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469939"/>
                  </a:ext>
                </a:extLst>
              </a:tr>
              <a:tr h="399971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Земля</a:t>
                      </a: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  <a:r>
                        <a:rPr lang="ru-RU" sz="1600" i="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(+2)</a:t>
                      </a:r>
                      <a:endParaRPr lang="ru-RU" sz="1600" i="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(+12)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182954"/>
                  </a:ext>
                </a:extLst>
              </a:tr>
              <a:tr h="390629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Деревья</a:t>
                      </a: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(+16)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(+16)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909772"/>
                  </a:ext>
                </a:extLst>
              </a:tr>
              <a:tr h="390629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Здания</a:t>
                      </a:r>
                      <a:endParaRPr lang="en-US" sz="16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(+22)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(+15)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623833"/>
                  </a:ext>
                </a:extLst>
              </a:tr>
              <a:tr h="691725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Автомобили</a:t>
                      </a:r>
                      <a:endParaRPr lang="en-US" sz="16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 </a:t>
                      </a:r>
                      <a:r>
                        <a:rPr lang="ru-RU" sz="1600" i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(-5)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(+25)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629">
                <a:tc>
                  <a:txBody>
                    <a:bodyPr/>
                    <a:lstStyle/>
                    <a:p>
                      <a:pPr algn="l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en-US" sz="160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9698" marR="99698" marT="49849" marB="49849" anchor="ctr"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</a:t>
                      </a:r>
                      <a:r>
                        <a:rPr lang="en-US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(+13)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</a:t>
                      </a:r>
                      <a:r>
                        <a:rPr lang="ru-RU" sz="1600" i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(+14)</a:t>
                      </a:r>
                    </a:p>
                  </a:txBody>
                  <a:tcPr marL="99698" marR="99698" marT="49849" marB="49849" anchor="ctr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18A5B930-C84D-3822-7AA6-132D23FF96C5}"/>
              </a:ext>
            </a:extLst>
          </p:cNvPr>
          <p:cNvCxnSpPr/>
          <p:nvPr/>
        </p:nvCxnSpPr>
        <p:spPr>
          <a:xfrm flipV="1">
            <a:off x="3573780" y="857368"/>
            <a:ext cx="0" cy="4049838"/>
          </a:xfrm>
          <a:prstGeom prst="line">
            <a:avLst/>
          </a:prstGeom>
          <a:ln w="12700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47">
            <a:extLst>
              <a:ext uri="{FF2B5EF4-FFF2-40B4-BE49-F238E27FC236}">
                <a16:creationId xmlns:a16="http://schemas.microsoft.com/office/drawing/2014/main" id="{049D8930-2256-BAC8-080B-05F520FD150D}"/>
              </a:ext>
            </a:extLst>
          </p:cNvPr>
          <p:cNvSpPr/>
          <p:nvPr/>
        </p:nvSpPr>
        <p:spPr>
          <a:xfrm>
            <a:off x="883084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C7CCAFDC-D027-FC4D-E035-0822D8061C81}"/>
              </a:ext>
            </a:extLst>
          </p:cNvPr>
          <p:cNvSpPr/>
          <p:nvPr/>
        </p:nvSpPr>
        <p:spPr>
          <a:xfrm>
            <a:off x="2919015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1C062129-D48B-99EC-0343-60772EC1379D}"/>
              </a:ext>
            </a:extLst>
          </p:cNvPr>
          <p:cNvSpPr/>
          <p:nvPr/>
        </p:nvSpPr>
        <p:spPr>
          <a:xfrm>
            <a:off x="883083" y="277825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9C18EBEA-4F94-E010-8D6C-6DF798127A00}"/>
              </a:ext>
            </a:extLst>
          </p:cNvPr>
          <p:cNvSpPr/>
          <p:nvPr/>
        </p:nvSpPr>
        <p:spPr>
          <a:xfrm>
            <a:off x="2919015" y="277825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1" name="Oval 47">
            <a:extLst>
              <a:ext uri="{FF2B5EF4-FFF2-40B4-BE49-F238E27FC236}">
                <a16:creationId xmlns:a16="http://schemas.microsoft.com/office/drawing/2014/main" id="{64B8C6D4-0D18-01C5-8D55-694D18FEC31B}"/>
              </a:ext>
            </a:extLst>
          </p:cNvPr>
          <p:cNvSpPr/>
          <p:nvPr/>
        </p:nvSpPr>
        <p:spPr>
          <a:xfrm>
            <a:off x="883082" y="290531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9145A6C4-AD51-8F68-16ED-9F9713DA86D9}"/>
              </a:ext>
            </a:extLst>
          </p:cNvPr>
          <p:cNvSpPr/>
          <p:nvPr/>
        </p:nvSpPr>
        <p:spPr>
          <a:xfrm>
            <a:off x="2919014" y="290531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8F976F52-71E6-2ED4-1084-2C1C53C8A87F}"/>
              </a:ext>
            </a:extLst>
          </p:cNvPr>
          <p:cNvSpPr/>
          <p:nvPr/>
        </p:nvSpPr>
        <p:spPr>
          <a:xfrm>
            <a:off x="2934779" y="486670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5" name="Oval 47">
            <a:extLst>
              <a:ext uri="{FF2B5EF4-FFF2-40B4-BE49-F238E27FC236}">
                <a16:creationId xmlns:a16="http://schemas.microsoft.com/office/drawing/2014/main" id="{3CE23244-D803-774A-F483-AFD8424EBD4F}"/>
              </a:ext>
            </a:extLst>
          </p:cNvPr>
          <p:cNvSpPr/>
          <p:nvPr/>
        </p:nvSpPr>
        <p:spPr>
          <a:xfrm>
            <a:off x="883082" y="486670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379360895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altLang="ru-RU" sz="30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нейросети</a:t>
            </a:r>
            <a:endParaRPr lang="ru-RU" altLang="ru-RU" sz="30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лучшей классификации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63" y="1128433"/>
            <a:ext cx="4994977" cy="363353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023691" y="4364178"/>
            <a:ext cx="2785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ru-RU" sz="12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Обученные нейросети будут доступны для скачивания с сайта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6CF4798-4C23-9ADF-10F2-919899055D30}"/>
              </a:ext>
            </a:extLst>
          </p:cNvPr>
          <p:cNvCxnSpPr/>
          <p:nvPr/>
        </p:nvCxnSpPr>
        <p:spPr>
          <a:xfrm>
            <a:off x="5867400" y="1128433"/>
            <a:ext cx="0" cy="3633530"/>
          </a:xfrm>
          <a:prstGeom prst="line">
            <a:avLst/>
          </a:prstGeom>
          <a:ln w="12700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C45D431-392A-AEBB-58D5-D3BC27CC04E3}"/>
              </a:ext>
            </a:extLst>
          </p:cNvPr>
          <p:cNvSpPr txBox="1"/>
          <p:nvPr/>
        </p:nvSpPr>
        <p:spPr>
          <a:xfrm>
            <a:off x="6023691" y="1089969"/>
            <a:ext cx="2366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обученной нейросети* для классификации.</a:t>
            </a:r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F01686A7-101C-373E-B080-377259A96EB1}"/>
              </a:ext>
            </a:extLst>
          </p:cNvPr>
          <p:cNvSpPr/>
          <p:nvPr/>
        </p:nvSpPr>
        <p:spPr>
          <a:xfrm>
            <a:off x="542360" y="108996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C559E3D0-C3F3-EA56-3868-3BF2C01C71B8}"/>
              </a:ext>
            </a:extLst>
          </p:cNvPr>
          <p:cNvSpPr/>
          <p:nvPr/>
        </p:nvSpPr>
        <p:spPr>
          <a:xfrm>
            <a:off x="5534477" y="108793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47601A28-937E-3928-3741-D20F9FB16D15}"/>
              </a:ext>
            </a:extLst>
          </p:cNvPr>
          <p:cNvSpPr/>
          <p:nvPr/>
        </p:nvSpPr>
        <p:spPr>
          <a:xfrm>
            <a:off x="542359" y="471942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0CDEE8CD-CF9F-9DE3-44A2-20647FE986A9}"/>
              </a:ext>
            </a:extLst>
          </p:cNvPr>
          <p:cNvSpPr/>
          <p:nvPr/>
        </p:nvSpPr>
        <p:spPr>
          <a:xfrm>
            <a:off x="5534476" y="4719427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3663471986"/>
      </p:ext>
    </p:ext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Лидарные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данные</a:t>
            </a:r>
          </a:p>
          <a:p>
            <a:pPr defTabSz="914645"/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ООО "Сигма </a:t>
            </a:r>
            <a:r>
              <a:rPr lang="ru-RU" altLang="ru-RU" sz="30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Метрикс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altLang="ru-RU" sz="30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rcRect l="4095" t="4021" r="3990" b="4318"/>
          <a:stretch/>
        </p:blipFill>
        <p:spPr>
          <a:xfrm>
            <a:off x="228600" y="1432560"/>
            <a:ext cx="2758440" cy="275082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4439" t="5785" r="4229" b="4237"/>
          <a:stretch/>
        </p:blipFill>
        <p:spPr>
          <a:xfrm>
            <a:off x="3230880" y="1432560"/>
            <a:ext cx="2758440" cy="275082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rcRect l="5420" t="4021" r="4800" b="4318"/>
          <a:stretch/>
        </p:blipFill>
        <p:spPr>
          <a:xfrm>
            <a:off x="6202680" y="1432560"/>
            <a:ext cx="2712720" cy="275082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2" name="Oval 47">
            <a:extLst>
              <a:ext uri="{FF2B5EF4-FFF2-40B4-BE49-F238E27FC236}">
                <a16:creationId xmlns:a16="http://schemas.microsoft.com/office/drawing/2014/main" id="{87689EC8-252A-F47B-81FD-A8B81C4AF852}"/>
              </a:ext>
            </a:extLst>
          </p:cNvPr>
          <p:cNvSpPr/>
          <p:nvPr/>
        </p:nvSpPr>
        <p:spPr>
          <a:xfrm>
            <a:off x="188097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36B0DE91-B091-9738-9C82-12E5AB58F1C0}"/>
              </a:ext>
            </a:extLst>
          </p:cNvPr>
          <p:cNvSpPr/>
          <p:nvPr/>
        </p:nvSpPr>
        <p:spPr>
          <a:xfrm>
            <a:off x="2946538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DA7671F5-F567-D40F-4552-4DD644955631}"/>
              </a:ext>
            </a:extLst>
          </p:cNvPr>
          <p:cNvSpPr/>
          <p:nvPr/>
        </p:nvSpPr>
        <p:spPr>
          <a:xfrm>
            <a:off x="3190377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68AE07D9-6BBB-DD47-30AF-BA60424D61E8}"/>
              </a:ext>
            </a:extLst>
          </p:cNvPr>
          <p:cNvSpPr/>
          <p:nvPr/>
        </p:nvSpPr>
        <p:spPr>
          <a:xfrm>
            <a:off x="5948817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497A28E3-670B-3DAC-B51F-2D85D903BBC6}"/>
              </a:ext>
            </a:extLst>
          </p:cNvPr>
          <p:cNvSpPr/>
          <p:nvPr/>
        </p:nvSpPr>
        <p:spPr>
          <a:xfrm>
            <a:off x="6152154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48214B50-8258-D4DC-6714-A46002975D25}"/>
              </a:ext>
            </a:extLst>
          </p:cNvPr>
          <p:cNvSpPr/>
          <p:nvPr/>
        </p:nvSpPr>
        <p:spPr>
          <a:xfrm>
            <a:off x="8874898" y="139206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B439195D-068B-BDD7-82AA-C06C21023E40}"/>
              </a:ext>
            </a:extLst>
          </p:cNvPr>
          <p:cNvSpPr/>
          <p:nvPr/>
        </p:nvSpPr>
        <p:spPr>
          <a:xfrm>
            <a:off x="188097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F6F7B260-0C8D-DD55-A714-807B8C6EA023}"/>
              </a:ext>
            </a:extLst>
          </p:cNvPr>
          <p:cNvSpPr/>
          <p:nvPr/>
        </p:nvSpPr>
        <p:spPr>
          <a:xfrm>
            <a:off x="2946538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13CAB3D2-1933-6F7F-B2AD-039929434FFD}"/>
              </a:ext>
            </a:extLst>
          </p:cNvPr>
          <p:cNvSpPr/>
          <p:nvPr/>
        </p:nvSpPr>
        <p:spPr>
          <a:xfrm>
            <a:off x="3190376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5" name="Oval 47">
            <a:extLst>
              <a:ext uri="{FF2B5EF4-FFF2-40B4-BE49-F238E27FC236}">
                <a16:creationId xmlns:a16="http://schemas.microsoft.com/office/drawing/2014/main" id="{563C4CFA-4AEC-7762-B3BC-57883831509C}"/>
              </a:ext>
            </a:extLst>
          </p:cNvPr>
          <p:cNvSpPr/>
          <p:nvPr/>
        </p:nvSpPr>
        <p:spPr>
          <a:xfrm>
            <a:off x="5948817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id="{9AD77EFF-DEBE-14FB-F8D3-3E8800AC97A0}"/>
              </a:ext>
            </a:extLst>
          </p:cNvPr>
          <p:cNvSpPr/>
          <p:nvPr/>
        </p:nvSpPr>
        <p:spPr>
          <a:xfrm>
            <a:off x="6162177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7" name="Oval 47">
            <a:extLst>
              <a:ext uri="{FF2B5EF4-FFF2-40B4-BE49-F238E27FC236}">
                <a16:creationId xmlns:a16="http://schemas.microsoft.com/office/drawing/2014/main" id="{387492AE-A746-6356-9621-7961523C2B42}"/>
              </a:ext>
            </a:extLst>
          </p:cNvPr>
          <p:cNvSpPr/>
          <p:nvPr/>
        </p:nvSpPr>
        <p:spPr>
          <a:xfrm>
            <a:off x="8874898" y="41428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209549504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Прямоугольник 2"/>
          <p:cNvSpPr>
            <a:spLocks noChangeArrowheads="1"/>
          </p:cNvSpPr>
          <p:nvPr/>
        </p:nvSpPr>
        <p:spPr bwMode="auto">
          <a:xfrm>
            <a:off x="6434218" y="2023509"/>
            <a:ext cx="340159" cy="211655"/>
          </a:xfrm>
          <a:prstGeom prst="rect">
            <a:avLst/>
          </a:prstGeom>
          <a:solidFill>
            <a:srgbClr val="783C0A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sp>
        <p:nvSpPr>
          <p:cNvPr id="54278" name="Прямоугольник 3"/>
          <p:cNvSpPr>
            <a:spLocks noChangeArrowheads="1"/>
          </p:cNvSpPr>
          <p:nvPr/>
        </p:nvSpPr>
        <p:spPr bwMode="auto">
          <a:xfrm>
            <a:off x="6434218" y="2363669"/>
            <a:ext cx="340159" cy="211655"/>
          </a:xfrm>
          <a:prstGeom prst="rect">
            <a:avLst/>
          </a:prstGeom>
          <a:solidFill>
            <a:srgbClr val="14C814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sp>
        <p:nvSpPr>
          <p:cNvPr id="54279" name="Прямоугольник 5"/>
          <p:cNvSpPr>
            <a:spLocks noChangeArrowheads="1"/>
          </p:cNvSpPr>
          <p:nvPr/>
        </p:nvSpPr>
        <p:spPr bwMode="auto">
          <a:xfrm>
            <a:off x="6434218" y="2726506"/>
            <a:ext cx="340159" cy="211655"/>
          </a:xfrm>
          <a:prstGeom prst="rect">
            <a:avLst/>
          </a:prstGeom>
          <a:solidFill>
            <a:srgbClr val="FAFA14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sp>
        <p:nvSpPr>
          <p:cNvPr id="54280" name="Прямоугольник 6"/>
          <p:cNvSpPr>
            <a:spLocks noChangeArrowheads="1"/>
          </p:cNvSpPr>
          <p:nvPr/>
        </p:nvSpPr>
        <p:spPr bwMode="auto">
          <a:xfrm>
            <a:off x="6434218" y="3066665"/>
            <a:ext cx="340159" cy="211655"/>
          </a:xfrm>
          <a:prstGeom prst="rect">
            <a:avLst/>
          </a:prstGeom>
          <a:solidFill>
            <a:srgbClr val="BC5BCC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sp>
        <p:nvSpPr>
          <p:cNvPr id="54281" name="Прямоугольник 7"/>
          <p:cNvSpPr>
            <a:spLocks noChangeArrowheads="1"/>
          </p:cNvSpPr>
          <p:nvPr/>
        </p:nvSpPr>
        <p:spPr bwMode="auto">
          <a:xfrm>
            <a:off x="6434218" y="3404305"/>
            <a:ext cx="340159" cy="211655"/>
          </a:xfrm>
          <a:prstGeom prst="rect">
            <a:avLst/>
          </a:prstGeom>
          <a:solidFill>
            <a:srgbClr val="5A5A5A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sp>
        <p:nvSpPr>
          <p:cNvPr id="54282" name="Прямоугольник 8"/>
          <p:cNvSpPr>
            <a:spLocks noChangeArrowheads="1"/>
          </p:cNvSpPr>
          <p:nvPr/>
        </p:nvSpPr>
        <p:spPr bwMode="auto">
          <a:xfrm>
            <a:off x="6434218" y="3757064"/>
            <a:ext cx="340159" cy="211655"/>
          </a:xfrm>
          <a:prstGeom prst="rect">
            <a:avLst/>
          </a:prstGeom>
          <a:solidFill>
            <a:srgbClr val="424243"/>
          </a:solidFill>
          <a:ln w="9525" algn="ctr">
            <a:solidFill>
              <a:srgbClr val="2F8FFE"/>
            </a:solidFill>
            <a:round/>
            <a:headEnd/>
            <a:tailEnd/>
          </a:ln>
        </p:spPr>
        <p:txBody>
          <a:bodyPr/>
          <a:lstStyle/>
          <a:p>
            <a:pPr defTabSz="914645"/>
            <a:endParaRPr lang="ru-RU" sz="2857"/>
          </a:p>
        </p:txBody>
      </p:sp>
      <p:graphicFrame>
        <p:nvGraphicFramePr>
          <p:cNvPr id="54324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750111"/>
              </p:ext>
            </p:extLst>
          </p:nvPr>
        </p:nvGraphicFramePr>
        <p:xfrm>
          <a:off x="6300673" y="1605239"/>
          <a:ext cx="2388678" cy="2447798"/>
        </p:xfrm>
        <a:graphic>
          <a:graphicData uri="http://schemas.openxmlformats.org/drawingml/2006/table">
            <a:tbl>
              <a:tblPr/>
              <a:tblGrid>
                <a:gridCol w="559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9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925">
                <a:tc>
                  <a:txBody>
                    <a:bodyPr/>
                    <a:lstStyle/>
                    <a:p>
                      <a:pPr marL="0" marR="0" lvl="0" indent="0" algn="ctr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</a:t>
                      </a: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546"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783C0A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Земля  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783C0A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546">
                <a:tc>
                  <a:txBody>
                    <a:bodyPr/>
                    <a:lstStyle/>
                    <a:p>
                      <a:pPr marL="0" marR="0" lvl="0" indent="0" algn="ctr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Растительность 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546"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Здание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546">
                <a:tc>
                  <a:txBody>
                    <a:bodyPr/>
                    <a:lstStyle/>
                    <a:p>
                      <a:pPr marL="0" marR="0" lvl="0" indent="0" algn="ctr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Автомобиль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546"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Асфальт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161">
                <a:tc>
                  <a:txBody>
                    <a:bodyPr/>
                    <a:lstStyle/>
                    <a:p>
                      <a:pPr marL="0" marR="0" lvl="0" indent="0" algn="ctr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300" b="0" i="0" u="none" strike="noStrike" cap="none" normalizeH="0" baseline="0">
                        <a:ln>
                          <a:noFill/>
                        </a:ln>
                        <a:solidFill>
                          <a:srgbClr val="50505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6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Уличная фурнитура</a:t>
                      </a:r>
                      <a:endParaRPr kumimoji="0" lang="ru-RU" altLang="ru-RU" sz="1300" b="0" i="0" u="none" strike="noStrike" cap="none" normalizeH="0" baseline="0" dirty="0">
                        <a:ln>
                          <a:noFill/>
                        </a:ln>
                        <a:solidFill>
                          <a:srgbClr val="505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45135" marR="145135" marT="72517" marB="72517" horzOverflow="overflow">
                    <a:lnL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8F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Ручное редактирование облака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49" y="1187123"/>
            <a:ext cx="5440133" cy="3334435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2" name="Oval 47">
            <a:extLst>
              <a:ext uri="{FF2B5EF4-FFF2-40B4-BE49-F238E27FC236}">
                <a16:creationId xmlns:a16="http://schemas.microsoft.com/office/drawing/2014/main" id="{B27EF42C-B13D-AF4A-FD2C-193CEF1E8626}"/>
              </a:ext>
            </a:extLst>
          </p:cNvPr>
          <p:cNvSpPr/>
          <p:nvPr/>
        </p:nvSpPr>
        <p:spPr>
          <a:xfrm>
            <a:off x="414146" y="114662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7A857142-DDBE-08A0-E856-F48091B0618E}"/>
              </a:ext>
            </a:extLst>
          </p:cNvPr>
          <p:cNvSpPr/>
          <p:nvPr/>
        </p:nvSpPr>
        <p:spPr>
          <a:xfrm>
            <a:off x="5854280" y="114662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DA50E216-151E-16AA-6439-6D36898348AE}"/>
              </a:ext>
            </a:extLst>
          </p:cNvPr>
          <p:cNvSpPr/>
          <p:nvPr/>
        </p:nvSpPr>
        <p:spPr>
          <a:xfrm>
            <a:off x="5854279" y="4474241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2B4177D0-DA04-675D-0BFB-42A9CE656AE9}"/>
              </a:ext>
            </a:extLst>
          </p:cNvPr>
          <p:cNvSpPr/>
          <p:nvPr/>
        </p:nvSpPr>
        <p:spPr>
          <a:xfrm>
            <a:off x="414145" y="4481861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2556496024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5" y="393"/>
            <a:ext cx="7017736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Лидарные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данные</a:t>
            </a:r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выделение проводов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8706" b="15635"/>
          <a:stretch/>
        </p:blipFill>
        <p:spPr>
          <a:xfrm>
            <a:off x="588164" y="1066800"/>
            <a:ext cx="4668417" cy="168402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2920" b="13699"/>
          <a:stretch/>
        </p:blipFill>
        <p:spPr>
          <a:xfrm>
            <a:off x="588164" y="2891948"/>
            <a:ext cx="4668417" cy="2038192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55597" t="2178" r="24195" b="36796"/>
          <a:stretch/>
        </p:blipFill>
        <p:spPr>
          <a:xfrm>
            <a:off x="6171052" y="1066800"/>
            <a:ext cx="2443205" cy="386334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2F5A830E-237F-C725-E695-5350758C8F5E}"/>
              </a:ext>
            </a:extLst>
          </p:cNvPr>
          <p:cNvCxnSpPr/>
          <p:nvPr/>
        </p:nvCxnSpPr>
        <p:spPr>
          <a:xfrm>
            <a:off x="5707380" y="1066800"/>
            <a:ext cx="0" cy="3863340"/>
          </a:xfrm>
          <a:prstGeom prst="line">
            <a:avLst/>
          </a:prstGeom>
          <a:ln w="12700">
            <a:solidFill>
              <a:srgbClr val="418F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47">
            <a:extLst>
              <a:ext uri="{FF2B5EF4-FFF2-40B4-BE49-F238E27FC236}">
                <a16:creationId xmlns:a16="http://schemas.microsoft.com/office/drawing/2014/main" id="{D4E3715C-91EA-A77F-4883-6263E4EE6BEB}"/>
              </a:ext>
            </a:extLst>
          </p:cNvPr>
          <p:cNvSpPr/>
          <p:nvPr/>
        </p:nvSpPr>
        <p:spPr>
          <a:xfrm>
            <a:off x="547661" y="102630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27FE8FA6-F67A-B42C-81F2-969E705A6953}"/>
              </a:ext>
            </a:extLst>
          </p:cNvPr>
          <p:cNvSpPr/>
          <p:nvPr/>
        </p:nvSpPr>
        <p:spPr>
          <a:xfrm>
            <a:off x="5216078" y="102630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7AAB2A19-0A7B-F3F1-BC97-F8979791159D}"/>
              </a:ext>
            </a:extLst>
          </p:cNvPr>
          <p:cNvSpPr/>
          <p:nvPr/>
        </p:nvSpPr>
        <p:spPr>
          <a:xfrm>
            <a:off x="6130549" y="102630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082488E9-CD6E-CF3C-F7EE-86348827D15F}"/>
              </a:ext>
            </a:extLst>
          </p:cNvPr>
          <p:cNvSpPr/>
          <p:nvPr/>
        </p:nvSpPr>
        <p:spPr>
          <a:xfrm>
            <a:off x="8573754" y="102630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1E593034-E8E9-3B07-D64B-9E8B803972F8}"/>
              </a:ext>
            </a:extLst>
          </p:cNvPr>
          <p:cNvSpPr/>
          <p:nvPr/>
        </p:nvSpPr>
        <p:spPr>
          <a:xfrm>
            <a:off x="547660" y="271032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90150B4C-0836-E326-01E4-87CAA5D7125D}"/>
              </a:ext>
            </a:extLst>
          </p:cNvPr>
          <p:cNvSpPr/>
          <p:nvPr/>
        </p:nvSpPr>
        <p:spPr>
          <a:xfrm>
            <a:off x="5216077" y="271032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4" name="Oval 47">
            <a:extLst>
              <a:ext uri="{FF2B5EF4-FFF2-40B4-BE49-F238E27FC236}">
                <a16:creationId xmlns:a16="http://schemas.microsoft.com/office/drawing/2014/main" id="{E9E2902E-9973-79F6-15C7-AC2C9A9AE4B4}"/>
              </a:ext>
            </a:extLst>
          </p:cNvPr>
          <p:cNvSpPr/>
          <p:nvPr/>
        </p:nvSpPr>
        <p:spPr>
          <a:xfrm>
            <a:off x="5216076" y="285144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5" name="Oval 47">
            <a:extLst>
              <a:ext uri="{FF2B5EF4-FFF2-40B4-BE49-F238E27FC236}">
                <a16:creationId xmlns:a16="http://schemas.microsoft.com/office/drawing/2014/main" id="{6D5BE630-AFB7-76F7-D681-E0C7B647BFA7}"/>
              </a:ext>
            </a:extLst>
          </p:cNvPr>
          <p:cNvSpPr/>
          <p:nvPr/>
        </p:nvSpPr>
        <p:spPr>
          <a:xfrm>
            <a:off x="547660" y="285144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6" name="Oval 47">
            <a:extLst>
              <a:ext uri="{FF2B5EF4-FFF2-40B4-BE49-F238E27FC236}">
                <a16:creationId xmlns:a16="http://schemas.microsoft.com/office/drawing/2014/main" id="{81E2FD6F-B374-3636-9786-E3662ADBCA21}"/>
              </a:ext>
            </a:extLst>
          </p:cNvPr>
          <p:cNvSpPr/>
          <p:nvPr/>
        </p:nvSpPr>
        <p:spPr>
          <a:xfrm>
            <a:off x="547660" y="488964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7" name="Oval 47">
            <a:extLst>
              <a:ext uri="{FF2B5EF4-FFF2-40B4-BE49-F238E27FC236}">
                <a16:creationId xmlns:a16="http://schemas.microsoft.com/office/drawing/2014/main" id="{7C8300F0-A9B4-FBB5-A0D3-3559BAB41633}"/>
              </a:ext>
            </a:extLst>
          </p:cNvPr>
          <p:cNvSpPr/>
          <p:nvPr/>
        </p:nvSpPr>
        <p:spPr>
          <a:xfrm>
            <a:off x="5216075" y="488964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8" name="Oval 47">
            <a:extLst>
              <a:ext uri="{FF2B5EF4-FFF2-40B4-BE49-F238E27FC236}">
                <a16:creationId xmlns:a16="http://schemas.microsoft.com/office/drawing/2014/main" id="{E7D97254-0F7D-C87B-8458-EAE0A491CCB3}"/>
              </a:ext>
            </a:extLst>
          </p:cNvPr>
          <p:cNvSpPr/>
          <p:nvPr/>
        </p:nvSpPr>
        <p:spPr>
          <a:xfrm>
            <a:off x="6130549" y="488964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9" name="Oval 47">
            <a:extLst>
              <a:ext uri="{FF2B5EF4-FFF2-40B4-BE49-F238E27FC236}">
                <a16:creationId xmlns:a16="http://schemas.microsoft.com/office/drawing/2014/main" id="{519B0F6E-1C2C-2A04-15FA-767925EF1486}"/>
              </a:ext>
            </a:extLst>
          </p:cNvPr>
          <p:cNvSpPr/>
          <p:nvPr/>
        </p:nvSpPr>
        <p:spPr>
          <a:xfrm>
            <a:off x="8573754" y="488964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2287961398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Космическая съемка (15см)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 l="3218" t="4192" r="8940" b="3470"/>
          <a:stretch/>
        </p:blipFill>
        <p:spPr>
          <a:xfrm>
            <a:off x="990599" y="1039379"/>
            <a:ext cx="3307081" cy="327660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3015" t="7389" r="8371" b="3060"/>
          <a:stretch/>
        </p:blipFill>
        <p:spPr>
          <a:xfrm>
            <a:off x="4846321" y="1039379"/>
            <a:ext cx="3307080" cy="3276600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13" name="Rectangle 109"/>
          <p:cNvSpPr>
            <a:spLocks noChangeArrowheads="1"/>
          </p:cNvSpPr>
          <p:nvPr/>
        </p:nvSpPr>
        <p:spPr bwMode="auto">
          <a:xfrm>
            <a:off x="547679" y="4498267"/>
            <a:ext cx="796949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645"/>
            <a:r>
              <a:rPr lang="ru-RU" altLang="ru-RU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Квазистерео</a:t>
            </a:r>
            <a:r>
              <a:rPr lang="ru-RU" alt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WorldView-3 на городскую территорию, </a:t>
            </a:r>
            <a:r>
              <a:rPr lang="ru-RU" altLang="ru-RU" sz="1600" i="1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Калининград</a:t>
            </a:r>
          </a:p>
        </p:txBody>
      </p:sp>
      <p:sp>
        <p:nvSpPr>
          <p:cNvPr id="2" name="Oval 47">
            <a:extLst>
              <a:ext uri="{FF2B5EF4-FFF2-40B4-BE49-F238E27FC236}">
                <a16:creationId xmlns:a16="http://schemas.microsoft.com/office/drawing/2014/main" id="{743B2D3D-AB78-4F21-F40C-9076388D54AE}"/>
              </a:ext>
            </a:extLst>
          </p:cNvPr>
          <p:cNvSpPr/>
          <p:nvPr/>
        </p:nvSpPr>
        <p:spPr>
          <a:xfrm>
            <a:off x="950096" y="9988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1597CFF0-7068-D0DA-47EF-403FFFB68920}"/>
              </a:ext>
            </a:extLst>
          </p:cNvPr>
          <p:cNvSpPr/>
          <p:nvPr/>
        </p:nvSpPr>
        <p:spPr>
          <a:xfrm>
            <a:off x="4257178" y="9988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D48389C0-C514-CD93-EF72-E3508515F4F6}"/>
              </a:ext>
            </a:extLst>
          </p:cNvPr>
          <p:cNvSpPr/>
          <p:nvPr/>
        </p:nvSpPr>
        <p:spPr>
          <a:xfrm>
            <a:off x="4808632" y="9988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66B67B96-BF88-9136-79CA-267AED2266CA}"/>
              </a:ext>
            </a:extLst>
          </p:cNvPr>
          <p:cNvSpPr/>
          <p:nvPr/>
        </p:nvSpPr>
        <p:spPr>
          <a:xfrm>
            <a:off x="8112898" y="9988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78CA37D9-079A-F752-97D4-B1C470579E4A}"/>
              </a:ext>
            </a:extLst>
          </p:cNvPr>
          <p:cNvSpPr/>
          <p:nvPr/>
        </p:nvSpPr>
        <p:spPr>
          <a:xfrm>
            <a:off x="952909" y="42754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BDD62978-10AD-5339-A5B3-F784C73FDC36}"/>
              </a:ext>
            </a:extLst>
          </p:cNvPr>
          <p:cNvSpPr/>
          <p:nvPr/>
        </p:nvSpPr>
        <p:spPr>
          <a:xfrm>
            <a:off x="4257178" y="42754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C8C0F359-9068-82D9-B68F-84CE7DBC0D8A}"/>
              </a:ext>
            </a:extLst>
          </p:cNvPr>
          <p:cNvSpPr/>
          <p:nvPr/>
        </p:nvSpPr>
        <p:spPr>
          <a:xfrm>
            <a:off x="4805819" y="42754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5FD80877-BE7C-FF5C-EC74-07AA7C569EB1}"/>
              </a:ext>
            </a:extLst>
          </p:cNvPr>
          <p:cNvSpPr/>
          <p:nvPr/>
        </p:nvSpPr>
        <p:spPr>
          <a:xfrm>
            <a:off x="8133150" y="4275479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835226476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Космическая съемка (56 см)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6790" t="4147" r="13330" b="2659"/>
          <a:stretch/>
        </p:blipFill>
        <p:spPr>
          <a:xfrm>
            <a:off x="716280" y="1120686"/>
            <a:ext cx="3662904" cy="3113986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6796" t="4259" r="14943" b="2656"/>
          <a:stretch/>
        </p:blipFill>
        <p:spPr>
          <a:xfrm>
            <a:off x="4792979" y="1120686"/>
            <a:ext cx="3662905" cy="3113986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5" name="Rectangle 109"/>
          <p:cNvSpPr>
            <a:spLocks noChangeArrowheads="1"/>
          </p:cNvSpPr>
          <p:nvPr/>
        </p:nvSpPr>
        <p:spPr bwMode="auto">
          <a:xfrm>
            <a:off x="0" y="4498267"/>
            <a:ext cx="914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645"/>
            <a:r>
              <a:rPr lang="ru-RU" altLang="ru-RU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Квазистерео</a:t>
            </a:r>
            <a:r>
              <a:rPr lang="ru-RU" alt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PLEIADES на городскую территорию, </a:t>
            </a:r>
            <a:r>
              <a:rPr lang="ru-RU" altLang="ru-RU" sz="1600" i="1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Сеул, Корея</a:t>
            </a:r>
          </a:p>
        </p:txBody>
      </p:sp>
      <p:sp>
        <p:nvSpPr>
          <p:cNvPr id="2" name="Oval 47">
            <a:extLst>
              <a:ext uri="{FF2B5EF4-FFF2-40B4-BE49-F238E27FC236}">
                <a16:creationId xmlns:a16="http://schemas.microsoft.com/office/drawing/2014/main" id="{E61950E8-A2D0-8CBF-25B6-702E5C79FCB5}"/>
              </a:ext>
            </a:extLst>
          </p:cNvPr>
          <p:cNvSpPr/>
          <p:nvPr/>
        </p:nvSpPr>
        <p:spPr>
          <a:xfrm>
            <a:off x="675777" y="108018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D575B0C7-7E1A-3297-CA8F-C329CAED38A1}"/>
              </a:ext>
            </a:extLst>
          </p:cNvPr>
          <p:cNvSpPr/>
          <p:nvPr/>
        </p:nvSpPr>
        <p:spPr>
          <a:xfrm>
            <a:off x="4338681" y="108018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4AFBFDB5-7FAB-775D-AF1D-C40F58CBA51F}"/>
              </a:ext>
            </a:extLst>
          </p:cNvPr>
          <p:cNvSpPr/>
          <p:nvPr/>
        </p:nvSpPr>
        <p:spPr>
          <a:xfrm>
            <a:off x="4752476" y="108018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4BCF426A-E6B3-DD3A-E0D0-3F13A99A3DB0}"/>
              </a:ext>
            </a:extLst>
          </p:cNvPr>
          <p:cNvSpPr/>
          <p:nvPr/>
        </p:nvSpPr>
        <p:spPr>
          <a:xfrm>
            <a:off x="8415382" y="1080186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35E9219E-B81E-AE54-D085-4EAA1B1A7806}"/>
              </a:ext>
            </a:extLst>
          </p:cNvPr>
          <p:cNvSpPr/>
          <p:nvPr/>
        </p:nvSpPr>
        <p:spPr>
          <a:xfrm>
            <a:off x="675776" y="419417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4331095D-22A1-7802-5F89-6E34A21A8286}"/>
              </a:ext>
            </a:extLst>
          </p:cNvPr>
          <p:cNvSpPr/>
          <p:nvPr/>
        </p:nvSpPr>
        <p:spPr>
          <a:xfrm>
            <a:off x="4338681" y="419417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465A539E-50D1-10FE-5179-16842EB99AAE}"/>
              </a:ext>
            </a:extLst>
          </p:cNvPr>
          <p:cNvSpPr/>
          <p:nvPr/>
        </p:nvSpPr>
        <p:spPr>
          <a:xfrm>
            <a:off x="4752475" y="419417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3" name="Oval 47">
            <a:extLst>
              <a:ext uri="{FF2B5EF4-FFF2-40B4-BE49-F238E27FC236}">
                <a16:creationId xmlns:a16="http://schemas.microsoft.com/office/drawing/2014/main" id="{254E5516-797A-ABF6-D1D1-7FB2F197CCCA}"/>
              </a:ext>
            </a:extLst>
          </p:cNvPr>
          <p:cNvSpPr/>
          <p:nvPr/>
        </p:nvSpPr>
        <p:spPr>
          <a:xfrm>
            <a:off x="8415382" y="419417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249926120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401ED98-BA2A-5746-B83A-470A709CEEB3}"/>
              </a:ext>
            </a:extLst>
          </p:cNvPr>
          <p:cNvCxnSpPr>
            <a:cxnSpLocks/>
          </p:cNvCxnSpPr>
          <p:nvPr/>
        </p:nvCxnSpPr>
        <p:spPr>
          <a:xfrm flipH="1">
            <a:off x="2449412" y="4157946"/>
            <a:ext cx="6879" cy="74543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D61E309-8AAF-0E4C-B67D-2FC01B07D62D}"/>
              </a:ext>
            </a:extLst>
          </p:cNvPr>
          <p:cNvSpPr/>
          <p:nvPr/>
        </p:nvSpPr>
        <p:spPr>
          <a:xfrm>
            <a:off x="269676" y="235744"/>
            <a:ext cx="8602862" cy="4661297"/>
          </a:xfrm>
          <a:prstGeom prst="rect">
            <a:avLst/>
          </a:prstGeom>
          <a:noFill/>
          <a:ln w="19050">
            <a:solidFill>
              <a:srgbClr val="418F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1F158D95-407B-6943-B3DE-140CD66E98A0}"/>
              </a:ext>
            </a:extLst>
          </p:cNvPr>
          <p:cNvCxnSpPr>
            <a:cxnSpLocks/>
          </p:cNvCxnSpPr>
          <p:nvPr/>
        </p:nvCxnSpPr>
        <p:spPr>
          <a:xfrm>
            <a:off x="4506811" y="235744"/>
            <a:ext cx="0" cy="389238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86CEDDA-1D47-B143-A9F5-79731DBD770E}"/>
              </a:ext>
            </a:extLst>
          </p:cNvPr>
          <p:cNvCxnSpPr>
            <a:cxnSpLocks/>
          </p:cNvCxnSpPr>
          <p:nvPr/>
        </p:nvCxnSpPr>
        <p:spPr>
          <a:xfrm>
            <a:off x="269676" y="4120985"/>
            <a:ext cx="8575357" cy="38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>
            <a:extLst>
              <a:ext uri="{FF2B5EF4-FFF2-40B4-BE49-F238E27FC236}">
                <a16:creationId xmlns:a16="http://schemas.microsoft.com/office/drawing/2014/main" id="{CE1E754E-AEE9-1B48-8730-89BE76D90B80}"/>
              </a:ext>
            </a:extLst>
          </p:cNvPr>
          <p:cNvSpPr/>
          <p:nvPr/>
        </p:nvSpPr>
        <p:spPr>
          <a:xfrm>
            <a:off x="234457" y="201295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018756DD-58B6-F14D-9301-8D6E1B3B8697}"/>
              </a:ext>
            </a:extLst>
          </p:cNvPr>
          <p:cNvSpPr/>
          <p:nvPr/>
        </p:nvSpPr>
        <p:spPr>
          <a:xfrm>
            <a:off x="234457" y="4832929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B2A1B246-EB3B-F748-A35C-FCAD66CAE44F}"/>
              </a:ext>
            </a:extLst>
          </p:cNvPr>
          <p:cNvSpPr/>
          <p:nvPr/>
        </p:nvSpPr>
        <p:spPr>
          <a:xfrm>
            <a:off x="8821865" y="201295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2F88435E-9B22-EE47-9BE9-8E7FAF0A579A}"/>
              </a:ext>
            </a:extLst>
          </p:cNvPr>
          <p:cNvSpPr/>
          <p:nvPr/>
        </p:nvSpPr>
        <p:spPr>
          <a:xfrm>
            <a:off x="8831804" y="4832930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47D285C2-1483-7F4E-A116-B3FBD2FF732A}"/>
              </a:ext>
            </a:extLst>
          </p:cNvPr>
          <p:cNvSpPr/>
          <p:nvPr/>
        </p:nvSpPr>
        <p:spPr>
          <a:xfrm>
            <a:off x="8831804" y="4067617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7F10E7D2-2469-844D-AFBA-C05FEDB998E8}"/>
              </a:ext>
            </a:extLst>
          </p:cNvPr>
          <p:cNvSpPr/>
          <p:nvPr/>
        </p:nvSpPr>
        <p:spPr>
          <a:xfrm>
            <a:off x="224518" y="4077556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1A758867-C431-0B4F-BA05-27C66EE5CFAC}"/>
              </a:ext>
            </a:extLst>
          </p:cNvPr>
          <p:cNvSpPr/>
          <p:nvPr/>
        </p:nvSpPr>
        <p:spPr>
          <a:xfrm>
            <a:off x="2411126" y="4077556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650ED63F-AB7B-0147-AC6D-23B132DE3EC8}"/>
              </a:ext>
            </a:extLst>
          </p:cNvPr>
          <p:cNvSpPr/>
          <p:nvPr/>
        </p:nvSpPr>
        <p:spPr>
          <a:xfrm>
            <a:off x="2401187" y="4842868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C6DCFA6-DAAA-B341-ABFD-4DD53722CDB6}"/>
              </a:ext>
            </a:extLst>
          </p:cNvPr>
          <p:cNvSpPr/>
          <p:nvPr/>
        </p:nvSpPr>
        <p:spPr>
          <a:xfrm>
            <a:off x="4466177" y="4075820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29AAF3-B205-2148-A40E-C107DCC4CB5F}"/>
              </a:ext>
            </a:extLst>
          </p:cNvPr>
          <p:cNvSpPr txBox="1"/>
          <p:nvPr/>
        </p:nvSpPr>
        <p:spPr>
          <a:xfrm>
            <a:off x="350065" y="4275353"/>
            <a:ext cx="209628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en-US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 сентября</a:t>
            </a:r>
            <a:r>
              <a:rPr lang="en-US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2024 </a:t>
            </a:r>
          </a:p>
          <a:p>
            <a:r>
              <a:rPr lang="ru-RU" sz="1050" dirty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Минск, Республика Беларусь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20B8C3-B417-9943-95AE-492479084AF8}"/>
              </a:ext>
            </a:extLst>
          </p:cNvPr>
          <p:cNvSpPr txBox="1"/>
          <p:nvPr/>
        </p:nvSpPr>
        <p:spPr>
          <a:xfrm>
            <a:off x="2583338" y="4289203"/>
            <a:ext cx="1229470" cy="401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5" b="0" i="0" u="none" strike="noStrike" kern="1200" cap="none" spc="0" normalizeH="0" baseline="0" noProof="0" dirty="0" err="1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info@racurs.ru</a:t>
            </a:r>
            <a:r>
              <a:rPr kumimoji="0" lang="ru-RU" sz="1005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005" b="0" i="0" u="none" strike="noStrike" kern="1200" cap="none" spc="0" normalizeH="0" baseline="0" noProof="0" dirty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5" b="0" i="0" u="none" strike="noStrike" kern="1200" cap="none" spc="0" normalizeH="0" baseline="0" noProof="0" dirty="0" err="1">
                <a:ln>
                  <a:noFill/>
                </a:ln>
                <a:solidFill>
                  <a:srgbClr val="418FD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www.racurs.ru</a:t>
            </a:r>
            <a:endParaRPr kumimoji="0" lang="ru-RU" sz="1005" b="0" i="0" u="none" strike="noStrike" kern="1200" cap="none" spc="0" normalizeH="0" baseline="0" noProof="0" dirty="0">
              <a:ln>
                <a:noFill/>
              </a:ln>
              <a:solidFill>
                <a:srgbClr val="418FD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934A93-DD31-3247-BF50-66C9BD73306A}"/>
              </a:ext>
            </a:extLst>
          </p:cNvPr>
          <p:cNvSpPr txBox="1"/>
          <p:nvPr/>
        </p:nvSpPr>
        <p:spPr>
          <a:xfrm>
            <a:off x="4148414" y="4293953"/>
            <a:ext cx="1524223" cy="401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5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Т: +7 495 720-51-27</a:t>
            </a:r>
            <a:br>
              <a:rPr kumimoji="0" lang="ru-RU" sz="1005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ru-RU" sz="1005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Ф: + 7 495 120-40-17</a:t>
            </a:r>
            <a:endParaRPr kumimoji="0" lang="en-US" sz="1005" b="0" i="0" u="none" strike="noStrike" kern="1200" cap="none" spc="0" normalizeH="0" baseline="0" noProof="0" dirty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A479FC-9216-3043-91AE-8BCCC23E9744}"/>
              </a:ext>
            </a:extLst>
          </p:cNvPr>
          <p:cNvSpPr txBox="1"/>
          <p:nvPr/>
        </p:nvSpPr>
        <p:spPr>
          <a:xfrm>
            <a:off x="1083817" y="1623524"/>
            <a:ext cx="28352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</a:t>
            </a:r>
          </a:p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0" i="0" u="none" strike="noStrike" kern="1200" cap="none" spc="0" normalizeH="0" baseline="0" noProof="0" dirty="0">
                <a:ln>
                  <a:noFill/>
                </a:ln>
                <a:solidFill>
                  <a:srgbClr val="E9EE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за внимание!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8B782CA-217E-6847-B2A6-2DACD3B303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7590" y="1777330"/>
            <a:ext cx="2945165" cy="1149293"/>
          </a:xfrm>
          <a:prstGeom prst="rect">
            <a:avLst/>
          </a:prstGeom>
        </p:spPr>
      </p:pic>
      <p:sp>
        <p:nvSpPr>
          <p:cNvPr id="25" name="Овал 24">
            <a:extLst>
              <a:ext uri="{FF2B5EF4-FFF2-40B4-BE49-F238E27FC236}">
                <a16:creationId xmlns:a16="http://schemas.microsoft.com/office/drawing/2014/main" id="{69D34E31-7EF9-1A49-AE1E-3A2760FBD90E}"/>
              </a:ext>
            </a:extLst>
          </p:cNvPr>
          <p:cNvSpPr/>
          <p:nvPr/>
        </p:nvSpPr>
        <p:spPr>
          <a:xfrm>
            <a:off x="4466177" y="189620"/>
            <a:ext cx="90329" cy="903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350" b="0" i="0" u="none" strike="noStrike" kern="1200" cap="none" spc="0" normalizeH="0" baseline="0" noProof="0">
              <a:ln>
                <a:noFill/>
              </a:ln>
              <a:solidFill>
                <a:srgbClr val="E9EEF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52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arp dir="i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доклада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28234" y="1818894"/>
            <a:ext cx="5284738" cy="172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defTabSz="91464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Neuro 7.5</a:t>
            </a:r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8.0</a:t>
            </a:r>
            <a:endParaRPr lang="ru-RU" alt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defTabSz="91464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</a:t>
            </a:r>
            <a:r>
              <a:rPr lang="ru-RU" altLang="ru-RU" sz="2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нейросети</a:t>
            </a:r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лучшей классификации</a:t>
            </a:r>
          </a:p>
        </p:txBody>
      </p:sp>
      <p:pic>
        <p:nvPicPr>
          <p:cNvPr id="6" name="Рисунок 5" descr="Изображение выглядит как дизайн, Симметрия, снимок экрана, круг&#10;&#10;Автоматически созданное описание">
            <a:extLst>
              <a:ext uri="{FF2B5EF4-FFF2-40B4-BE49-F238E27FC236}">
                <a16:creationId xmlns:a16="http://schemas.microsoft.com/office/drawing/2014/main" id="{753ECA5E-2717-D990-7997-5D4897EE7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241" y="1494553"/>
            <a:ext cx="2433954" cy="2661557"/>
          </a:xfrm>
          <a:prstGeom prst="rect">
            <a:avLst/>
          </a:prstGeom>
        </p:spPr>
      </p:pic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2A5E1FA-8788-0E8B-2C4D-51021C668176}"/>
              </a:ext>
            </a:extLst>
          </p:cNvPr>
          <p:cNvCxnSpPr/>
          <p:nvPr/>
        </p:nvCxnSpPr>
        <p:spPr>
          <a:xfrm>
            <a:off x="6037943" y="1204686"/>
            <a:ext cx="0" cy="295142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45" name="Прямая со стрелкой 31744">
            <a:extLst>
              <a:ext uri="{FF2B5EF4-FFF2-40B4-BE49-F238E27FC236}">
                <a16:creationId xmlns:a16="http://schemas.microsoft.com/office/drawing/2014/main" id="{654AB638-9C06-30E4-1656-6A95E2B6B7FB}"/>
              </a:ext>
            </a:extLst>
          </p:cNvPr>
          <p:cNvCxnSpPr/>
          <p:nvPr/>
        </p:nvCxnSpPr>
        <p:spPr>
          <a:xfrm>
            <a:off x="4905829" y="2075543"/>
            <a:ext cx="268514" cy="0"/>
          </a:xfrm>
          <a:prstGeom prst="straightConnector1">
            <a:avLst/>
          </a:prstGeom>
          <a:ln w="28575">
            <a:solidFill>
              <a:srgbClr val="418F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821064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 txBox="1">
            <a:spLocks noChangeArrowheads="1"/>
          </p:cNvSpPr>
          <p:nvPr/>
        </p:nvSpPr>
        <p:spPr bwMode="auto">
          <a:xfrm>
            <a:off x="457484" y="1285226"/>
            <a:ext cx="6286657" cy="296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Полный перенос с </a:t>
            </a:r>
            <a:r>
              <a:rPr lang="en-US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Python </a:t>
            </a:r>
            <a:r>
              <a:rPr lang="ru-RU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С++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rgbClr val="418F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Свертка рассчитывается в кубе (было в сфере)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количества итераций (60%)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Удаление зависимости от высоты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Аугментация цвета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Аугментация рельефа</a:t>
            </a:r>
          </a:p>
          <a:p>
            <a:pPr marL="342676" indent="-342676" defTabSz="914645">
              <a:spcBef>
                <a:spcPts val="1200"/>
              </a:spcBef>
              <a:buFontTx/>
              <a:buChar char="•"/>
            </a:pPr>
            <a:r>
              <a:rPr lang="ru-RU" alt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Удаление мелких объектов (постобработка)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484" y="393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PHOTOMOD NEURO 7.5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8.0</a:t>
            </a:r>
            <a:endParaRPr lang="ru-RU" altLang="ru-RU" sz="30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" name="Прямая со стрелкой 1">
            <a:extLst>
              <a:ext uri="{FF2B5EF4-FFF2-40B4-BE49-F238E27FC236}">
                <a16:creationId xmlns:a16="http://schemas.microsoft.com/office/drawing/2014/main" id="{4D3B9E44-16AF-1BB6-5FCA-18E2994B728A}"/>
              </a:ext>
            </a:extLst>
          </p:cNvPr>
          <p:cNvCxnSpPr/>
          <p:nvPr/>
        </p:nvCxnSpPr>
        <p:spPr>
          <a:xfrm>
            <a:off x="4942114" y="428171"/>
            <a:ext cx="268514" cy="0"/>
          </a:xfrm>
          <a:prstGeom prst="straightConnector1">
            <a:avLst/>
          </a:prstGeom>
          <a:ln w="28575">
            <a:solidFill>
              <a:srgbClr val="418F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656178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381" y="971660"/>
            <a:ext cx="9144382" cy="43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22" dirty="0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endParaRPr lang="ru-RU" sz="794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1746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en-US" altLang="ru-RU" sz="3000" dirty="0" err="1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PointNet</a:t>
            </a:r>
            <a:r>
              <a:rPr lang="en-US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++ </a:t>
            </a:r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наборе </a:t>
            </a:r>
            <a:endParaRPr lang="en-US" altLang="ru-RU" sz="30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645"/>
            <a:r>
              <a:rPr lang="nn-NO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Stanford 3D Indoor Scene Dataset</a:t>
            </a:r>
            <a:endParaRPr lang="ru-RU" altLang="ru-RU" sz="3000" dirty="0">
              <a:solidFill>
                <a:srgbClr val="2F8FF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https://production-media.paperswithcode.com/datasets/S3DIS-0000000965-dfbc0b3f_YYtNdb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" b="3004"/>
          <a:stretch/>
        </p:blipFill>
        <p:spPr bwMode="auto">
          <a:xfrm>
            <a:off x="728960" y="1131320"/>
            <a:ext cx="7686080" cy="3295703"/>
          </a:xfrm>
          <a:prstGeom prst="rect">
            <a:avLst/>
          </a:prstGeom>
          <a:noFill/>
          <a:ln w="12700">
            <a:solidFill>
              <a:srgbClr val="E8E8E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109"/>
              <p:cNvSpPr>
                <a:spLocks noChangeArrowheads="1"/>
              </p:cNvSpPr>
              <p:nvPr/>
            </p:nvSpPr>
            <p:spPr bwMode="auto">
              <a:xfrm>
                <a:off x="587063" y="4514717"/>
                <a:ext cx="7969494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defTabSz="914645"/>
                <a:r>
                  <a:rPr lang="ru-RU" altLang="ru-RU" sz="1600" i="1" dirty="0" err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Лидарное</a:t>
                </a:r>
                <a:r>
                  <a:rPr lang="ru-RU" alt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облако точек комнатного масштаба</a:t>
                </a:r>
                <a:r>
                  <a:rPr lang="en-US" alt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ru-RU" alt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площадь </a:t>
                </a:r>
                <a:r>
                  <a:rPr 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 м</m:t>
                        </m:r>
                      </m:e>
                      <m:sup>
                        <m:r>
                          <a:rPr lang="ru-RU" sz="1600" i="1" dirty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alt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8" name="Rectangle 10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7063" y="4514717"/>
                <a:ext cx="7969494" cy="338554"/>
              </a:xfrm>
              <a:prstGeom prst="rect">
                <a:avLst/>
              </a:prstGeom>
              <a:blipFill>
                <a:blip r:embed="rId4"/>
                <a:stretch>
                  <a:fillRect t="-5455" b="-2363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47">
            <a:extLst>
              <a:ext uri="{FF2B5EF4-FFF2-40B4-BE49-F238E27FC236}">
                <a16:creationId xmlns:a16="http://schemas.microsoft.com/office/drawing/2014/main" id="{136382C8-E6F8-7D87-C1D0-EEDF9BB47530}"/>
              </a:ext>
            </a:extLst>
          </p:cNvPr>
          <p:cNvSpPr/>
          <p:nvPr/>
        </p:nvSpPr>
        <p:spPr>
          <a:xfrm>
            <a:off x="8374537" y="109082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66C4C85D-CA3A-B1DD-B795-18D5F49C13DB}"/>
              </a:ext>
            </a:extLst>
          </p:cNvPr>
          <p:cNvSpPr/>
          <p:nvPr/>
        </p:nvSpPr>
        <p:spPr>
          <a:xfrm>
            <a:off x="667072" y="109082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C0B8D7E9-4C83-C2CB-8C88-2A78EE5F2F7A}"/>
              </a:ext>
            </a:extLst>
          </p:cNvPr>
          <p:cNvSpPr/>
          <p:nvPr/>
        </p:nvSpPr>
        <p:spPr>
          <a:xfrm>
            <a:off x="8395923" y="438652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CE782A4A-86E7-BA84-D83D-062EED5ADFE4}"/>
              </a:ext>
            </a:extLst>
          </p:cNvPr>
          <p:cNvSpPr/>
          <p:nvPr/>
        </p:nvSpPr>
        <p:spPr>
          <a:xfrm>
            <a:off x="667071" y="438652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3844824960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669"/>
            <a:ext cx="8092848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используемой нейросети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035" y="1085952"/>
            <a:ext cx="3651696" cy="3631743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2" name="Oval 47">
            <a:extLst>
              <a:ext uri="{FF2B5EF4-FFF2-40B4-BE49-F238E27FC236}">
                <a16:creationId xmlns:a16="http://schemas.microsoft.com/office/drawing/2014/main" id="{31639D18-55BD-BB97-C152-50BE58AD4421}"/>
              </a:ext>
            </a:extLst>
          </p:cNvPr>
          <p:cNvSpPr/>
          <p:nvPr/>
        </p:nvSpPr>
        <p:spPr>
          <a:xfrm>
            <a:off x="6244239" y="104465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EF68D42F-39E6-8CFB-CBD0-3DF2DA0BEF39}"/>
              </a:ext>
            </a:extLst>
          </p:cNvPr>
          <p:cNvSpPr/>
          <p:nvPr/>
        </p:nvSpPr>
        <p:spPr>
          <a:xfrm>
            <a:off x="2584522" y="104465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B5431CC0-AB25-7E15-3DEA-5DE4A3F25C22}"/>
              </a:ext>
            </a:extLst>
          </p:cNvPr>
          <p:cNvSpPr/>
          <p:nvPr/>
        </p:nvSpPr>
        <p:spPr>
          <a:xfrm>
            <a:off x="2566276" y="4677195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58DDDA46-53DB-0BF0-94DD-D79FDE76C4A9}"/>
              </a:ext>
            </a:extLst>
          </p:cNvPr>
          <p:cNvSpPr/>
          <p:nvPr/>
        </p:nvSpPr>
        <p:spPr>
          <a:xfrm>
            <a:off x="6240228" y="4677195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733397280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Прямоугольник 8"/>
          <p:cNvSpPr>
            <a:spLocks noChangeArrowheads="1"/>
          </p:cNvSpPr>
          <p:nvPr/>
        </p:nvSpPr>
        <p:spPr bwMode="auto">
          <a:xfrm>
            <a:off x="408192" y="3827823"/>
            <a:ext cx="4570740" cy="336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 sz="1587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Оптимизация количества итераций</a:t>
            </a:r>
          </a:p>
        </p:txBody>
      </p:sp>
      <p:pic>
        <p:nvPicPr>
          <p:cNvPr id="11" name="Рисунок 10"/>
          <p:cNvPicPr/>
          <p:nvPr/>
        </p:nvPicPr>
        <p:blipFill rotWithShape="1">
          <a:blip r:embed="rId3"/>
          <a:srcRect r="517"/>
          <a:stretch/>
        </p:blipFill>
        <p:spPr>
          <a:xfrm>
            <a:off x="343193" y="1291685"/>
            <a:ext cx="2583040" cy="2743011"/>
          </a:xfrm>
          <a:prstGeom prst="rect">
            <a:avLst/>
          </a:prstGeom>
        </p:spPr>
      </p:pic>
      <p:pic>
        <p:nvPicPr>
          <p:cNvPr id="12" name="Рисунок 11" descr="https://lh7-us.googleusercontent.com/slidesz/AGV_vUfvE8MNXngik8-vBnc040HkHcjgAs_4vRJMPgvVPZc-SZPfL9FEaQ0TttGGPoubrQMw538ceIecjO8OAoL_IGPnEZ0MT8odVk1rcIBbvJrwNLD67waHpSNAixhbauzUEQSI5q1lcEXElbsmgChcWXazElCaNHA=s2048?key=PDH_DL513vT4_gWT0kmYaA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075" y="1290543"/>
            <a:ext cx="2680201" cy="2744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lh7-us.googleusercontent.com/slidesz/AGV_vUc5r57JJ9aTDjlQlqDc627TAf5etdfz9-Ql-dKWntVJpb996Mkry4hhfTab2NoJ-ttb81nW71SfBg68qRb4Z8tarNYnrxh-iIBOgZy7Kco2v2ft8c7XAZcRhdSVubfW6GahLK8GSvcMtsCVDgl2N_p4BqxBoOhp=s2048?key=PDH_DL513vT4_gWT0kmYaA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19" y="1290543"/>
            <a:ext cx="2729243" cy="274415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09"/>
          <p:cNvSpPr>
            <a:spLocks noChangeArrowheads="1"/>
          </p:cNvSpPr>
          <p:nvPr/>
        </p:nvSpPr>
        <p:spPr bwMode="auto">
          <a:xfrm>
            <a:off x="587063" y="4514717"/>
            <a:ext cx="796949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645"/>
            <a:r>
              <a:rPr lang="ru-RU" alt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числа итераций на 60%</a:t>
            </a:r>
          </a:p>
        </p:txBody>
      </p:sp>
    </p:spTree>
    <p:extLst>
      <p:ext uri="{BB962C8B-B14F-4D97-AF65-F5344CB8AC3E}">
        <p14:creationId xmlns:p14="http://schemas.microsoft.com/office/powerpoint/2010/main" val="2706635050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1"/>
          <p:cNvSpPr txBox="1">
            <a:spLocks/>
          </p:cNvSpPr>
          <p:nvPr/>
        </p:nvSpPr>
        <p:spPr bwMode="auto">
          <a:xfrm>
            <a:off x="456067" y="3827822"/>
            <a:ext cx="8231867" cy="765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/>
          <a:lstStyle/>
          <a:p>
            <a:pPr marL="342676" indent="-342676" defTabSz="914645">
              <a:spcBef>
                <a:spcPct val="20000"/>
              </a:spcBef>
              <a:buFontTx/>
              <a:buChar char="•"/>
            </a:pPr>
            <a:endParaRPr lang="ru-RU" altLang="ru-RU" sz="3174"/>
          </a:p>
          <a:p>
            <a:pPr marL="342676" indent="-342676" defTabSz="914645">
              <a:spcBef>
                <a:spcPct val="20000"/>
              </a:spcBef>
              <a:buFontTx/>
              <a:buChar char="•"/>
            </a:pPr>
            <a:endParaRPr lang="ru-RU" altLang="ru-RU" sz="3174"/>
          </a:p>
        </p:txBody>
      </p:sp>
      <p:sp>
        <p:nvSpPr>
          <p:cNvPr id="37891" name="Rectangle 2"/>
          <p:cNvSpPr txBox="1">
            <a:spLocks noChangeArrowheads="1"/>
          </p:cNvSpPr>
          <p:nvPr/>
        </p:nvSpPr>
        <p:spPr bwMode="auto">
          <a:xfrm>
            <a:off x="497383" y="4165462"/>
            <a:ext cx="7087922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algn="ctr" defTabSz="914645"/>
            <a:endParaRPr lang="ru-RU" altLang="ru-RU" sz="3174" dirty="0">
              <a:solidFill>
                <a:srgbClr val="2F8FFE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</a:rPr>
              <a:t>Устранение зависимости от высоты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50839" t="15125"/>
          <a:stretch/>
        </p:blipFill>
        <p:spPr bwMode="auto">
          <a:xfrm>
            <a:off x="560874" y="857368"/>
            <a:ext cx="3668250" cy="4000224"/>
          </a:xfrm>
          <a:prstGeom prst="rect">
            <a:avLst/>
          </a:prstGeom>
          <a:ln w="12700">
            <a:solidFill>
              <a:srgbClr val="E8E8E8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50523" t="14634"/>
          <a:stretch/>
        </p:blipFill>
        <p:spPr bwMode="auto">
          <a:xfrm>
            <a:off x="4746977" y="857368"/>
            <a:ext cx="3840472" cy="4000224"/>
          </a:xfrm>
          <a:prstGeom prst="rect">
            <a:avLst/>
          </a:prstGeom>
          <a:ln w="12700">
            <a:solidFill>
              <a:srgbClr val="E8E8E8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Oval 47">
            <a:extLst>
              <a:ext uri="{FF2B5EF4-FFF2-40B4-BE49-F238E27FC236}">
                <a16:creationId xmlns:a16="http://schemas.microsoft.com/office/drawing/2014/main" id="{C822D667-ADBD-EC13-2926-BD43F21E377E}"/>
              </a:ext>
            </a:extLst>
          </p:cNvPr>
          <p:cNvSpPr/>
          <p:nvPr/>
        </p:nvSpPr>
        <p:spPr>
          <a:xfrm>
            <a:off x="516048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D8C87620-73F4-72F4-2930-BBFC0A5E7A84}"/>
              </a:ext>
            </a:extLst>
          </p:cNvPr>
          <p:cNvSpPr/>
          <p:nvPr/>
        </p:nvSpPr>
        <p:spPr>
          <a:xfrm>
            <a:off x="4188621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9B63BD68-DEC1-368E-6499-A0E4B7BCD958}"/>
              </a:ext>
            </a:extLst>
          </p:cNvPr>
          <p:cNvSpPr/>
          <p:nvPr/>
        </p:nvSpPr>
        <p:spPr>
          <a:xfrm>
            <a:off x="4706475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95C4E11-F58E-1C82-7DC8-2F786190C43F}"/>
              </a:ext>
            </a:extLst>
          </p:cNvPr>
          <p:cNvSpPr/>
          <p:nvPr/>
        </p:nvSpPr>
        <p:spPr>
          <a:xfrm>
            <a:off x="8556686" y="81686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99CCF925-0DD6-0F3E-68F7-8997CF5F6FCD}"/>
              </a:ext>
            </a:extLst>
          </p:cNvPr>
          <p:cNvSpPr/>
          <p:nvPr/>
        </p:nvSpPr>
        <p:spPr>
          <a:xfrm>
            <a:off x="510632" y="481709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89EDB3A0-15C3-8E31-CDE0-BF417CE6FCE6}"/>
              </a:ext>
            </a:extLst>
          </p:cNvPr>
          <p:cNvSpPr/>
          <p:nvPr/>
        </p:nvSpPr>
        <p:spPr>
          <a:xfrm>
            <a:off x="4188620" y="481709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1" name="Oval 47">
            <a:extLst>
              <a:ext uri="{FF2B5EF4-FFF2-40B4-BE49-F238E27FC236}">
                <a16:creationId xmlns:a16="http://schemas.microsoft.com/office/drawing/2014/main" id="{52C47D29-160B-7A45-C0EE-02DFD198EFCD}"/>
              </a:ext>
            </a:extLst>
          </p:cNvPr>
          <p:cNvSpPr/>
          <p:nvPr/>
        </p:nvSpPr>
        <p:spPr>
          <a:xfrm>
            <a:off x="4706475" y="481709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04D21C23-1C04-0B34-43C5-B0F6DC8414FD}"/>
              </a:ext>
            </a:extLst>
          </p:cNvPr>
          <p:cNvSpPr/>
          <p:nvPr/>
        </p:nvSpPr>
        <p:spPr>
          <a:xfrm>
            <a:off x="8556686" y="481709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2267645717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Аугментация цвета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843" t="2082" r="9118" b="7593"/>
          <a:stretch/>
        </p:blipFill>
        <p:spPr>
          <a:xfrm>
            <a:off x="396728" y="1021080"/>
            <a:ext cx="4079647" cy="3121952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0920" y="1021080"/>
            <a:ext cx="4106352" cy="3121952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sp>
        <p:nvSpPr>
          <p:cNvPr id="5" name="Rectangle 109"/>
          <p:cNvSpPr>
            <a:spLocks noChangeArrowheads="1"/>
          </p:cNvSpPr>
          <p:nvPr/>
        </p:nvSpPr>
        <p:spPr bwMode="auto">
          <a:xfrm>
            <a:off x="396728" y="4306744"/>
            <a:ext cx="835054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645"/>
            <a:r>
              <a:rPr lang="ru-RU" altLang="ru-RU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Добавлена палитра цветов классов. При выборе блока цвета точек смешиваются с цветами из палитры, при этом средние исходных значений заносятся в палитру.</a:t>
            </a:r>
          </a:p>
        </p:txBody>
      </p:sp>
      <p:sp>
        <p:nvSpPr>
          <p:cNvPr id="2" name="Oval 47">
            <a:extLst>
              <a:ext uri="{FF2B5EF4-FFF2-40B4-BE49-F238E27FC236}">
                <a16:creationId xmlns:a16="http://schemas.microsoft.com/office/drawing/2014/main" id="{9B76C0A9-91E8-EC8D-62CD-5F30D20AD85C}"/>
              </a:ext>
            </a:extLst>
          </p:cNvPr>
          <p:cNvSpPr/>
          <p:nvPr/>
        </p:nvSpPr>
        <p:spPr>
          <a:xfrm>
            <a:off x="356225" y="9805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6" name="Oval 47">
            <a:extLst>
              <a:ext uri="{FF2B5EF4-FFF2-40B4-BE49-F238E27FC236}">
                <a16:creationId xmlns:a16="http://schemas.microsoft.com/office/drawing/2014/main" id="{3B2CBF64-69A9-85E6-EB33-1A2443CC36BF}"/>
              </a:ext>
            </a:extLst>
          </p:cNvPr>
          <p:cNvSpPr/>
          <p:nvPr/>
        </p:nvSpPr>
        <p:spPr>
          <a:xfrm>
            <a:off x="4435872" y="9805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7" name="Oval 47">
            <a:extLst>
              <a:ext uri="{FF2B5EF4-FFF2-40B4-BE49-F238E27FC236}">
                <a16:creationId xmlns:a16="http://schemas.microsoft.com/office/drawing/2014/main" id="{BAE9845F-B2F0-4C77-6E7B-ECF905A1E09A}"/>
              </a:ext>
            </a:extLst>
          </p:cNvPr>
          <p:cNvSpPr/>
          <p:nvPr/>
        </p:nvSpPr>
        <p:spPr>
          <a:xfrm>
            <a:off x="4600417" y="9805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C0F51D83-DF45-AB03-32FA-B8D94EA114D5}"/>
              </a:ext>
            </a:extLst>
          </p:cNvPr>
          <p:cNvSpPr/>
          <p:nvPr/>
        </p:nvSpPr>
        <p:spPr>
          <a:xfrm>
            <a:off x="8706769" y="98058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CEF01FC1-AB5B-9902-4B36-E960011ECBF8}"/>
              </a:ext>
            </a:extLst>
          </p:cNvPr>
          <p:cNvSpPr/>
          <p:nvPr/>
        </p:nvSpPr>
        <p:spPr>
          <a:xfrm>
            <a:off x="356225" y="410253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B1136EDA-491B-F0AA-874F-B46E067E1B2F}"/>
              </a:ext>
            </a:extLst>
          </p:cNvPr>
          <p:cNvSpPr/>
          <p:nvPr/>
        </p:nvSpPr>
        <p:spPr>
          <a:xfrm>
            <a:off x="4435872" y="410253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1" name="Oval 47">
            <a:extLst>
              <a:ext uri="{FF2B5EF4-FFF2-40B4-BE49-F238E27FC236}">
                <a16:creationId xmlns:a16="http://schemas.microsoft.com/office/drawing/2014/main" id="{D8250BB3-98FB-C476-7263-BE6EA81007F6}"/>
              </a:ext>
            </a:extLst>
          </p:cNvPr>
          <p:cNvSpPr/>
          <p:nvPr/>
        </p:nvSpPr>
        <p:spPr>
          <a:xfrm>
            <a:off x="4600417" y="410253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2" name="Oval 47">
            <a:extLst>
              <a:ext uri="{FF2B5EF4-FFF2-40B4-BE49-F238E27FC236}">
                <a16:creationId xmlns:a16="http://schemas.microsoft.com/office/drawing/2014/main" id="{147E59E9-AF83-E7AE-068C-258FF322CBAA}"/>
              </a:ext>
            </a:extLst>
          </p:cNvPr>
          <p:cNvSpPr/>
          <p:nvPr/>
        </p:nvSpPr>
        <p:spPr>
          <a:xfrm>
            <a:off x="8706768" y="4102532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1824900421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6067" y="669"/>
            <a:ext cx="8231867" cy="856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ctr"/>
          <a:lstStyle/>
          <a:p>
            <a:pPr defTabSz="914645"/>
            <a:r>
              <a:rPr lang="ru-RU" altLang="ru-RU" sz="3000" dirty="0">
                <a:solidFill>
                  <a:srgbClr val="2F8F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Аугментация рельефа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8871" r="12824"/>
          <a:stretch/>
        </p:blipFill>
        <p:spPr>
          <a:xfrm>
            <a:off x="534844" y="940714"/>
            <a:ext cx="2925897" cy="2448209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0033" r="12763"/>
          <a:stretch/>
        </p:blipFill>
        <p:spPr>
          <a:xfrm>
            <a:off x="2234012" y="2419350"/>
            <a:ext cx="3185114" cy="2417568"/>
          </a:xfrm>
          <a:prstGeom prst="rect">
            <a:avLst/>
          </a:prstGeom>
          <a:ln w="12700">
            <a:solidFill>
              <a:srgbClr val="E8E8E8"/>
            </a:solidFill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823145" y="940714"/>
                <a:ext cx="2925897" cy="4077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 точкам добавляется вертикальное смещение,</a:t>
                </a:r>
              </a:p>
              <a:p>
                <a:pPr algn="just"/>
                <a:r>
                  <a:rPr 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описываемое суммой</a:t>
                </a:r>
              </a:p>
              <a:p>
                <a:pPr algn="just"/>
                <a:r>
                  <a:rPr 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трех низкочастотных </a:t>
                </a:r>
              </a:p>
              <a:p>
                <a:pPr algn="just"/>
                <a:r>
                  <a:rPr lang="ru-RU" sz="1600" i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синусоид </a:t>
                </a:r>
                <a:endParaRPr lang="en-US" sz="1600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dirty="0">
                  <a:solidFill>
                    <a:schemeClr val="bg1"/>
                  </a:solidFill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subSup"/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𝑥𝑖</m:t>
                              </m:r>
                            </m:sub>
                          </m:sSub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m:rPr>
                              <m:sty m:val="p"/>
                            </m:rP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⁡(</m:t>
                          </m:r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𝑥𝑖</m:t>
                              </m:r>
                            </m:sub>
                          </m:sSub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𝑥𝑖</m:t>
                              </m:r>
                            </m:sub>
                          </m:sSub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  <m:r>
                        <a:rPr lang="ru-RU" sz="160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1600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subSup"/>
                          <m:ctrlP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𝑦𝑖</m:t>
                              </m:r>
                            </m:sub>
                          </m:sSub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m:rPr>
                              <m:sty m:val="p"/>
                            </m:rP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⁡(</m:t>
                          </m:r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𝑦𝑖</m:t>
                              </m:r>
                            </m:sub>
                          </m:sSub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ru-RU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ru-RU" sz="160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ru-RU" sz="1600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𝑦𝑖</m:t>
                              </m:r>
                            </m:sub>
                          </m:sSub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ru-RU" sz="1600" dirty="0">
                  <a:solidFill>
                    <a:schemeClr val="bg1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1600" i="1" dirty="0">
                  <a:solidFill>
                    <a:schemeClr val="bg1"/>
                  </a:solidFill>
                  <a:latin typeface="Cambria Math" panose="02040503050406030204" pitchFamily="18" charset="0"/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~ 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𝑈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[</m:t>
                    </m:r>
                    <m:f>
                      <m:fPr>
                        <m:ctrlP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750</m:t>
                        </m:r>
                      </m:den>
                    </m:f>
                    <m:r>
                      <a:rPr lang="ru-RU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f>
                      <m:fPr>
                        <m:ctrlP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</m:num>
                      <m:den>
                        <m:r>
                          <a:rPr lang="ru-RU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150</m:t>
                        </m:r>
                      </m:den>
                    </m:f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1600" dirty="0">
                  <a:solidFill>
                    <a:schemeClr val="bg1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p</m:t>
                    </m:r>
                    <m:r>
                      <a:rPr lang="en-US" sz="1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~</m:t>
                    </m:r>
                    <m:r>
                      <a:rPr lang="en-US" sz="1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U</m:t>
                    </m:r>
                    <m:r>
                      <a:rPr lang="en-US" sz="1600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[0,2</m:t>
                    </m:r>
                    <m:r>
                      <m:rPr>
                        <m:sty m:val="p"/>
                      </m:rPr>
                      <a:rPr lang="el-GR" sz="1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US" sz="1600" i="1" dirty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endParaRPr lang="en-US" sz="1600" dirty="0">
                  <a:solidFill>
                    <a:schemeClr val="bg1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 ~ 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(0,</m:t>
                    </m:r>
                    <m:sSup>
                      <m:sSupPr>
                        <m:ctrlPr>
                          <a:rPr lang="en-US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5</m:t>
                        </m:r>
                      </m:e>
                      <m:sup>
                        <m:r>
                          <a:rPr lang="en-US" sz="1600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600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145" y="940714"/>
                <a:ext cx="2925897" cy="4077719"/>
              </a:xfrm>
              <a:prstGeom prst="rect">
                <a:avLst/>
              </a:prstGeom>
              <a:blipFill>
                <a:blip r:embed="rId5"/>
                <a:stretch>
                  <a:fillRect l="-1042" t="-448" b="-59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47">
            <a:extLst>
              <a:ext uri="{FF2B5EF4-FFF2-40B4-BE49-F238E27FC236}">
                <a16:creationId xmlns:a16="http://schemas.microsoft.com/office/drawing/2014/main" id="{9E3F748C-BC14-6DE5-ECC8-8AD598FAD7B7}"/>
              </a:ext>
            </a:extLst>
          </p:cNvPr>
          <p:cNvSpPr/>
          <p:nvPr/>
        </p:nvSpPr>
        <p:spPr>
          <a:xfrm>
            <a:off x="494341" y="900214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3" name="Oval 47">
            <a:extLst>
              <a:ext uri="{FF2B5EF4-FFF2-40B4-BE49-F238E27FC236}">
                <a16:creationId xmlns:a16="http://schemas.microsoft.com/office/drawing/2014/main" id="{3F344486-54A0-8E09-1B2D-62C0784DFAE5}"/>
              </a:ext>
            </a:extLst>
          </p:cNvPr>
          <p:cNvSpPr/>
          <p:nvPr/>
        </p:nvSpPr>
        <p:spPr>
          <a:xfrm>
            <a:off x="3420239" y="890355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4" name="Oval 47">
            <a:extLst>
              <a:ext uri="{FF2B5EF4-FFF2-40B4-BE49-F238E27FC236}">
                <a16:creationId xmlns:a16="http://schemas.microsoft.com/office/drawing/2014/main" id="{E3FF6FBF-FB2E-BC42-D810-30C3BC74B826}"/>
              </a:ext>
            </a:extLst>
          </p:cNvPr>
          <p:cNvSpPr/>
          <p:nvPr/>
        </p:nvSpPr>
        <p:spPr>
          <a:xfrm>
            <a:off x="494341" y="3348423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5" name="Oval 47">
            <a:extLst>
              <a:ext uri="{FF2B5EF4-FFF2-40B4-BE49-F238E27FC236}">
                <a16:creationId xmlns:a16="http://schemas.microsoft.com/office/drawing/2014/main" id="{7EC8B642-FD22-6F10-A166-6C89FD7A0943}"/>
              </a:ext>
            </a:extLst>
          </p:cNvPr>
          <p:cNvSpPr/>
          <p:nvPr/>
        </p:nvSpPr>
        <p:spPr>
          <a:xfrm>
            <a:off x="2193509" y="237885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79D45AD7-D30B-E07D-233B-2ECB286C728E}"/>
              </a:ext>
            </a:extLst>
          </p:cNvPr>
          <p:cNvSpPr/>
          <p:nvPr/>
        </p:nvSpPr>
        <p:spPr>
          <a:xfrm>
            <a:off x="5378624" y="2378850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806741D2-FA89-8E06-E39A-41BD62CA642C}"/>
              </a:ext>
            </a:extLst>
          </p:cNvPr>
          <p:cNvSpPr/>
          <p:nvPr/>
        </p:nvSpPr>
        <p:spPr>
          <a:xfrm>
            <a:off x="2193508" y="479641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  <p:sp>
        <p:nvSpPr>
          <p:cNvPr id="11" name="Oval 47">
            <a:extLst>
              <a:ext uri="{FF2B5EF4-FFF2-40B4-BE49-F238E27FC236}">
                <a16:creationId xmlns:a16="http://schemas.microsoft.com/office/drawing/2014/main" id="{0E1F2693-30A0-3283-5A54-93AA78F863CB}"/>
              </a:ext>
            </a:extLst>
          </p:cNvPr>
          <p:cNvSpPr/>
          <p:nvPr/>
        </p:nvSpPr>
        <p:spPr>
          <a:xfrm>
            <a:off x="5378623" y="4796418"/>
            <a:ext cx="81005" cy="81000"/>
          </a:xfrm>
          <a:prstGeom prst="ellipse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675"/>
          </a:p>
        </p:txBody>
      </p:sp>
    </p:spTree>
    <p:extLst>
      <p:ext uri="{BB962C8B-B14F-4D97-AF65-F5344CB8AC3E}">
        <p14:creationId xmlns:p14="http://schemas.microsoft.com/office/powerpoint/2010/main" val="2654318567"/>
      </p:ext>
    </p:extLst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12168</TotalTime>
  <Words>711</Words>
  <Application>Microsoft Office PowerPoint</Application>
  <PresentationFormat>Экран (16:9)</PresentationFormat>
  <Paragraphs>122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Cambria Math</vt:lpstr>
      <vt:lpstr>Courier New</vt:lpstr>
      <vt:lpstr>Times New Roman</vt:lpstr>
      <vt:lpstr>TT Firs Neue</vt:lpstr>
      <vt:lpstr>TT Firs Neue DemiBold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Saprykina</dc:creator>
  <cp:lastModifiedBy>Сапрыкина Галина Владимировна</cp:lastModifiedBy>
  <cp:revision>157</cp:revision>
  <cp:lastPrinted>2024-09-09T06:17:52Z</cp:lastPrinted>
  <dcterms:created xsi:type="dcterms:W3CDTF">2021-08-11T15:04:20Z</dcterms:created>
  <dcterms:modified xsi:type="dcterms:W3CDTF">2024-09-11T14:15:42Z</dcterms:modified>
</cp:coreProperties>
</file>