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6" r:id="rId3"/>
    <p:sldId id="288" r:id="rId4"/>
    <p:sldId id="264" r:id="rId5"/>
    <p:sldId id="284" r:id="rId6"/>
    <p:sldId id="283" r:id="rId7"/>
    <p:sldId id="282" r:id="rId8"/>
    <p:sldId id="281" r:id="rId9"/>
    <p:sldId id="280" r:id="rId10"/>
    <p:sldId id="268" r:id="rId11"/>
    <p:sldId id="285" r:id="rId12"/>
    <p:sldId id="286" r:id="rId13"/>
    <p:sldId id="257" r:id="rId14"/>
    <p:sldId id="289" r:id="rId15"/>
    <p:sldId id="294" r:id="rId16"/>
    <p:sldId id="290" r:id="rId17"/>
    <p:sldId id="291" r:id="rId18"/>
    <p:sldId id="293" r:id="rId19"/>
    <p:sldId id="292" r:id="rId20"/>
    <p:sldId id="26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8496"/>
    <a:srgbClr val="2D8FA1"/>
    <a:srgbClr val="298193"/>
    <a:srgbClr val="247E90"/>
    <a:srgbClr val="288AA5"/>
    <a:srgbClr val="18525E"/>
    <a:srgbClr val="6FC9DB"/>
    <a:srgbClr val="2EA1B8"/>
    <a:srgbClr val="87C9D6"/>
    <a:srgbClr val="3092B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 horzBarState="maximized">
    <p:restoredLeft sz="2435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4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7D98B8-96CD-4225-9108-533CD826174C}" type="datetimeFigureOut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A08555-6DC6-43A0-9D4C-568960D1BE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8263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11D1C6-99AF-4BD3-A88A-6423D66555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1892F5D-FDC1-4694-97FC-CC4F96E2D4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09324C8-AC60-4824-A732-3A9A74FF9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292FD-4E7C-42B5-9E14-59A0D9C7FD6A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6E52071-9D3A-4BC1-8BC4-2EEBE15F2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A28674D-ADD9-41D2-AF96-4F5A356C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28667" y="6356349"/>
            <a:ext cx="2743200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FCDD338-DF13-4CF8-9153-FF91CDDC7E0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5423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CF7A293-35BD-49BF-9616-DD0E57329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738AFEB-3A1D-4D58-AE2C-D9499BB773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8B57E80-A643-4CE8-BFBF-620BDDB51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1AF6B-A857-41B9-BACC-BFCE4FF54B08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21115C7-77CE-42A2-9705-2B2D3B75B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F674C53-638D-43A4-98E6-506789D71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8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DB871DC7-DB76-4BA8-854C-435A28F100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D262A6F-B782-4BE8-9AEF-C60A04047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088F4F5-749F-4790-A697-5C63E4EA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ED609-D454-451E-85FF-69537E523D93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AB1A4A5-B43B-41D9-B18D-F5E1977BE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C866433-A843-4EBC-A4A6-5BDC903D5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669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70B201-C59E-462B-9672-83F649630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BEB24-ACCD-4238-8195-CF27FDF1DC43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8172DA-2264-40DD-B40B-2C706BAEA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xmlns="" id="{70E8F885-9ED6-4904-A2C9-818F15467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9937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F2B218-67D9-48F9-AE21-2085D7B55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FACF43C-B11B-41ED-9590-93A77D829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4A2D88A-FE3F-4771-8329-DBF55E402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6FF83-5F91-4DE2-B8AE-1B4AE178DEE3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9BCB317-34E8-4922-81C4-3300E5D2B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4C34401-FC49-43D3-8AE9-E1237DBEA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8300" y="6356349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FCDD338-DF13-4CF8-9153-FF91CDDC7E0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9746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DC7543-F91D-4DF7-BD0C-4642E20C9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F260EC0-89F3-432F-AF40-B94F6B784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467BA1-231A-47D0-9A7F-C52482B48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22EE0-4E7C-49E1-9963-85CD9DD8F750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F0B796F-7C07-499C-8A4F-725F9CAF3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FEA9C6-03E7-4101-A698-F6E7BF7BD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003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266685-C7BB-4CC7-8991-CFD0F2E52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D085D6-E87C-49A9-9E01-248F3A38E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E69C30B-403F-436E-97D8-DBEE4BF3DD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270F4C2-75D7-4F29-A423-8C5F9BACC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33AB7-565E-4D7F-98CD-2C15EB38D304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069C5AC-F439-4B4A-9F03-285232635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E4B87A7-40E2-414E-A557-A762B92B0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175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CB419D-7C0F-483B-AF17-D30D96985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F26A9E-9447-443F-AD03-2281CE9D6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2B74389-287D-45D3-9DCA-DCDEE1DBE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80CF9E5-61D3-48B7-ADCF-432BE464D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84325-5AEC-458C-B23C-4A2E1877EDBB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855FB3F-F6F6-47D2-8866-00E4B9F2C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B95669A-A162-4186-9CBB-67A1734C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1641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CE6F7E-4029-459A-B43C-8AB751E4A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734D29F-2D61-4B79-B395-278F9A212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DA06E-C6B3-4573-9D6F-1AAAEF46C5AA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B04DB71-9424-45EE-9FF8-FF05A8B14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BC78F34-93C2-4731-90C1-D79F8ADE4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099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B45B8DD-3D74-45F9-813E-EAF2EE636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219B9-7DB2-4B1D-8640-C3B212A5978D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AE386C1-DB0E-493A-8775-CF171CA43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E93D34F-E493-4A02-8A00-4C905DA8A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889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E7F69CE-8830-4CAF-8D89-D43AAD3CC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A45864D-EAA2-47E5-9E26-BC1CCC7AF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23E8F51-55EA-4D2F-BE58-25070F11A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222675-BE73-43BE-9142-865B05DC3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B6051-8803-4C1B-A10A-ECAEAB443E42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AA9ABA8-89AD-4470-823C-F84A9C368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1D44873-2889-4167-AA78-E3C194F7E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5351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ECE6056-7ACB-47D1-850C-613EB02E8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5DBBBBAF-BCFF-4F50-BE0F-30EA7952E2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2DFB522-6E88-4D64-B5C9-5B4D44BD17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87BAEBA-6B7B-4642-A6B7-C4E06649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A120E-5743-4625-A4C7-D9F9C18270A6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33FEF55-7989-4645-A2FE-686A51BFB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D5CAF33-E765-4EB1-AFF6-1008EDAB1C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894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3F93795-C9EC-4E80-9919-E24B266180B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alphaModFix am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890"/>
            <a:ext cx="12192000" cy="68688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61072-E306-4CA0-8F93-1F79474D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20E8B8A-A539-4875-8E48-42F00CC72B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5DC70BE-9008-459D-9718-FFB59BC65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5FDE0-9F76-4D96-828D-2FD7DBAC4B7C}" type="datetime1">
              <a:rPr lang="ru-RU" smtClean="0"/>
              <a:pPr/>
              <a:t>11.09.2024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5906A6E-B86B-4787-A223-3547424D9F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6512B21-AF07-4909-A24D-43CFCB34E373}"/>
              </a:ext>
            </a:extLst>
          </p:cNvPr>
          <p:cNvSpPr/>
          <p:nvPr userDrawn="1"/>
        </p:nvSpPr>
        <p:spPr>
          <a:xfrm>
            <a:off x="0" y="0"/>
            <a:ext cx="12192000" cy="679862"/>
          </a:xfrm>
          <a:prstGeom prst="rect">
            <a:avLst/>
          </a:prstGeom>
          <a:solidFill>
            <a:srgbClr val="2EA1B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390D302-AE09-4F42-B7D9-9E62D69A97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37133" y="633491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rgbClr val="2EA1B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FCDD338-DF13-4CF8-9153-FF91CDDC7E02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9" name="Picture 2" descr="F:\_WORK\20170510_ЛОГО\логотип 2017_4.png">
            <a:extLst>
              <a:ext uri="{FF2B5EF4-FFF2-40B4-BE49-F238E27FC236}">
                <a16:creationId xmlns:a16="http://schemas.microsoft.com/office/drawing/2014/main" xmlns="" id="{0CD95FA2-0AE1-447F-ADE2-3308809DAC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82200" y="136525"/>
            <a:ext cx="1914413" cy="33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740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5.pn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microsoft.com/office/2007/relationships/hdphoto" Target="../media/hdphoto15.wdp"/><Relationship Id="rId9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microsoft.com/office/2007/relationships/hdphoto" Target="../media/hdphoto4.wdp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7.png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microsoft.com/office/2007/relationships/hdphoto" Target="../media/hdphoto5.wdp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D4A471C-059A-493C-B53B-684FFE8A2D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6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11200"/>
                    </a14:imgEffect>
                    <a14:imgEffect>
                      <a14:brightnessContrast bright="17000" contras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9E17068-F0F2-40EC-92A4-EEC248964EED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6A711DD8-241E-4153-8FA7-F5E305224C1C}"/>
              </a:ext>
            </a:extLst>
          </p:cNvPr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1000">
                <a:srgbClr val="247E90">
                  <a:lumMod val="94000"/>
                  <a:lumOff val="6000"/>
                </a:srgbClr>
              </a:gs>
              <a:gs pos="30000">
                <a:schemeClr val="accent5">
                  <a:lumMod val="45000"/>
                  <a:lumOff val="55000"/>
                  <a:alpha val="0"/>
                </a:schemeClr>
              </a:gs>
              <a:gs pos="83000">
                <a:schemeClr val="accent5">
                  <a:lumMod val="45000"/>
                  <a:lumOff val="55000"/>
                  <a:alpha val="0"/>
                </a:schemeClr>
              </a:gs>
              <a:gs pos="100000">
                <a:srgbClr val="2D8FA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1B7C246-80FC-4E8F-A574-57A14F19BD52}"/>
              </a:ext>
            </a:extLst>
          </p:cNvPr>
          <p:cNvSpPr txBox="1"/>
          <p:nvPr/>
        </p:nvSpPr>
        <p:spPr>
          <a:xfrm>
            <a:off x="10395289" y="6202042"/>
            <a:ext cx="12592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gisinfo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Meiryo UI" pitchFamily="34" charset="-128"/>
                <a:cs typeface="Segoe UI" panose="020B0502040204020203" pitchFamily="34" charset="0"/>
              </a:rPr>
              <a:t>.ru</a:t>
            </a:r>
            <a:endParaRPr lang="ru-RU" sz="2000" dirty="0">
              <a:solidFill>
                <a:schemeClr val="bg1"/>
              </a:solidFill>
              <a:latin typeface="Segoe UI" panose="020B0502040204020203" pitchFamily="34" charset="0"/>
              <a:ea typeface="Meiryo UI" pitchFamily="34" charset="-128"/>
              <a:cs typeface="Segoe UI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5F47774-4F64-40DC-8682-6450829D8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97" t="7327" b="-1"/>
          <a:stretch/>
        </p:blipFill>
        <p:spPr>
          <a:xfrm>
            <a:off x="1311472" y="277600"/>
            <a:ext cx="3230934" cy="6510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F2626A7-B2D6-4B3D-942A-5A1F231B4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038" y="143435"/>
            <a:ext cx="4126436" cy="811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E130297B-7954-48FA-B41A-C05EE6CFF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DD338-DF13-4CF8-9153-FF91CDDC7E02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D8D8137-6462-4DCD-8D7B-315A038FDD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5244"/>
                    </a14:imgEffect>
                    <a14:imgEffect>
                      <a14:saturation sat="0"/>
                    </a14:imgEffect>
                    <a14:imgEffect>
                      <a14:brightnessContrast bright="-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05345" y="5097998"/>
            <a:ext cx="1039116" cy="1039116"/>
          </a:xfrm>
          <a:prstGeom prst="rect">
            <a:avLst/>
          </a:prstGeom>
          <a:ln>
            <a:noFill/>
          </a:ln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96177643-0DF9-4183-96AB-CC7A3A9A4116}"/>
              </a:ext>
            </a:extLst>
          </p:cNvPr>
          <p:cNvSpPr/>
          <p:nvPr/>
        </p:nvSpPr>
        <p:spPr>
          <a:xfrm>
            <a:off x="0" y="2426058"/>
            <a:ext cx="12192000" cy="1385367"/>
          </a:xfrm>
          <a:prstGeom prst="rect">
            <a:avLst/>
          </a:prstGeom>
          <a:solidFill>
            <a:srgbClr val="2EA1B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29C4F67-35FA-4D3F-B0DA-D85CB7A4FD97}"/>
              </a:ext>
            </a:extLst>
          </p:cNvPr>
          <p:cNvSpPr txBox="1">
            <a:spLocks/>
          </p:cNvSpPr>
          <p:nvPr/>
        </p:nvSpPr>
        <p:spPr>
          <a:xfrm>
            <a:off x="631711" y="2616930"/>
            <a:ext cx="10928579" cy="1254315"/>
          </a:xfrm>
          <a:prstGeom prst="rect">
            <a:avLst/>
          </a:prstGeom>
          <a:effectLst>
            <a:outerShdw blurRad="50800" dist="63500" dir="39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Искусственный интеллект в картографии</a:t>
            </a:r>
            <a:endParaRPr lang="ru-RU" sz="40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54084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56B1455-A060-4C4A-B9E4-54AACBA10B7B}"/>
              </a:ext>
            </a:extLst>
          </p:cNvPr>
          <p:cNvSpPr txBox="1">
            <a:spLocks/>
          </p:cNvSpPr>
          <p:nvPr/>
        </p:nvSpPr>
        <p:spPr>
          <a:xfrm>
            <a:off x="487934" y="144111"/>
            <a:ext cx="4358638" cy="41481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Результаты обработки снимков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2008F4C-A14B-473E-99B2-D7F60B7FA23C}"/>
              </a:ext>
            </a:extLst>
          </p:cNvPr>
          <p:cNvSpPr/>
          <p:nvPr/>
        </p:nvSpPr>
        <p:spPr>
          <a:xfrm>
            <a:off x="481584" y="725592"/>
            <a:ext cx="11625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 успешном завершении обработки будет сформирован слой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векторной карты с </a:t>
            </a:r>
            <a:r>
              <a:rPr lang="ru-RU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выбранной моделью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2" descr="C:\Users\panadmin\Pictures\Презентация Pan Vision\Исходный растр.png">
            <a:extLst>
              <a:ext uri="{FF2B5EF4-FFF2-40B4-BE49-F238E27FC236}">
                <a16:creationId xmlns:a16="http://schemas.microsoft.com/office/drawing/2014/main" xmlns="" id="{3B0C79EA-8A5C-4ECD-A476-D08D445CA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399726"/>
            <a:ext cx="4396822" cy="2291399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4AAC99C-48C0-4B5B-A556-C9AEE4ACBCD6}"/>
              </a:ext>
            </a:extLst>
          </p:cNvPr>
          <p:cNvSpPr/>
          <p:nvPr/>
        </p:nvSpPr>
        <p:spPr>
          <a:xfrm>
            <a:off x="1697272" y="3694583"/>
            <a:ext cx="2503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Исходное изображение </a:t>
            </a:r>
          </a:p>
        </p:txBody>
      </p:sp>
      <p:pic>
        <p:nvPicPr>
          <p:cNvPr id="12" name="Picture 3" descr="C:\Users\panadmin\Pictures\Презентация Pan Vision\Растровые маски.png">
            <a:extLst>
              <a:ext uri="{FF2B5EF4-FFF2-40B4-BE49-F238E27FC236}">
                <a16:creationId xmlns:a16="http://schemas.microsoft.com/office/drawing/2014/main" xmlns="" id="{40801F30-3046-4E6B-86C3-86BAE99DE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7533" y="1390194"/>
            <a:ext cx="4352067" cy="2278355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A09C5FA9-37EC-495F-BAAE-F0469C8A3CC7}"/>
              </a:ext>
            </a:extLst>
          </p:cNvPr>
          <p:cNvSpPr/>
          <p:nvPr/>
        </p:nvSpPr>
        <p:spPr>
          <a:xfrm>
            <a:off x="7350535" y="3694583"/>
            <a:ext cx="36404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Слой с растровыми масками полей</a:t>
            </a:r>
          </a:p>
        </p:txBody>
      </p:sp>
      <p:pic>
        <p:nvPicPr>
          <p:cNvPr id="14" name="Picture 4" descr="C:\Users\panadmin\Pictures\Презентация Pan Vision\Векторная карта.png">
            <a:extLst>
              <a:ext uri="{FF2B5EF4-FFF2-40B4-BE49-F238E27FC236}">
                <a16:creationId xmlns:a16="http://schemas.microsoft.com/office/drawing/2014/main" xmlns="" id="{E921EAEE-A3D5-4184-BB0E-994C660FD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1782" y="4059456"/>
            <a:ext cx="4262729" cy="2223742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AD216D39-8577-4B64-852D-3E3765543516}"/>
              </a:ext>
            </a:extLst>
          </p:cNvPr>
          <p:cNvSpPr/>
          <p:nvPr/>
        </p:nvSpPr>
        <p:spPr>
          <a:xfrm>
            <a:off x="4417124" y="6339997"/>
            <a:ext cx="35553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Слой с итоговой векторной картой</a:t>
            </a:r>
          </a:p>
        </p:txBody>
      </p:sp>
      <p:sp>
        <p:nvSpPr>
          <p:cNvPr id="15" name="Номер слайда 1">
            <a:extLst>
              <a:ext uri="{FF2B5EF4-FFF2-40B4-BE49-F238E27FC236}">
                <a16:creationId xmlns:a16="http://schemas.microsoft.com/office/drawing/2014/main" xmlns="" id="{EDF4F771-02AD-4682-B94B-F0ADD9888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100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56B1455-A060-4C4A-B9E4-54AACBA10B7B}"/>
              </a:ext>
            </a:extLst>
          </p:cNvPr>
          <p:cNvSpPr txBox="1">
            <a:spLocks/>
          </p:cNvSpPr>
          <p:nvPr/>
        </p:nvSpPr>
        <p:spPr>
          <a:xfrm>
            <a:off x="487934" y="144111"/>
            <a:ext cx="4358638" cy="41481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Скорость обработки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92008F4C-A14B-473E-99B2-D7F60B7FA23C}"/>
              </a:ext>
            </a:extLst>
          </p:cNvPr>
          <p:cNvSpPr/>
          <p:nvPr/>
        </p:nvSpPr>
        <p:spPr>
          <a:xfrm>
            <a:off x="487933" y="2487235"/>
            <a:ext cx="45073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формирования контуров полей общей площадью 452 км</a:t>
            </a:r>
            <a:r>
              <a:rPr lang="ru-RU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и растровых данных объемом 112 Мб потребовалось 2 минуты, в результате обработки было создано 758 уникальных поля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AABD39C-EB25-4F87-A59A-C721C9153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14000"/>
                    </a14:imgEffect>
                    <a14:imgEffect>
                      <a14:saturation sat="101000"/>
                    </a14:imgEffect>
                    <a14:imgEffect>
                      <a14:brightnessContrast contras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8" r="9799"/>
          <a:stretch/>
        </p:blipFill>
        <p:spPr>
          <a:xfrm>
            <a:off x="5139267" y="667921"/>
            <a:ext cx="7052733" cy="6190079"/>
          </a:xfrm>
          <a:prstGeom prst="rect">
            <a:avLst/>
          </a:prstGeom>
        </p:spPr>
      </p:pic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715173E4-7F74-4B66-B9D1-976E75A92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952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42C9257-6333-43D1-8F80-4312AD58E1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0723" y="2617742"/>
            <a:ext cx="5293915" cy="2514321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00772FF-A41F-4C49-9C5E-E23D5230ED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725" y="2599218"/>
            <a:ext cx="5433472" cy="251865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A54B2B51-B490-49B9-ACED-4155141EE099}"/>
              </a:ext>
            </a:extLst>
          </p:cNvPr>
          <p:cNvSpPr txBox="1">
            <a:spLocks/>
          </p:cNvSpPr>
          <p:nvPr/>
        </p:nvSpPr>
        <p:spPr>
          <a:xfrm>
            <a:off x="481584" y="144111"/>
            <a:ext cx="6940822" cy="41481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Результаты обработки в гидрографии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854B3C8B-8CE1-4614-8A80-485E52A76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105" y="1117069"/>
            <a:ext cx="10959290" cy="117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/>
            <a:r>
              <a:rPr lang="ru-RU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 распознавании объектов гидрографии определяются такие типы объектов, как озёра, пруды, реки, ручьи. Для обучения нейронной сети по объектам гидрографии были использованы снимки лесной, гористой местности, городской застройки, степных и сельскохозяйственных территорий Российской Федерации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801C0402-D2AF-4D10-8314-DC782D873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8991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5F11125-2A32-462C-B5FA-7D50389A90EE}"/>
              </a:ext>
            </a:extLst>
          </p:cNvPr>
          <p:cNvSpPr txBox="1">
            <a:spLocks/>
          </p:cNvSpPr>
          <p:nvPr/>
        </p:nvSpPr>
        <p:spPr>
          <a:xfrm>
            <a:off x="484348" y="22480"/>
            <a:ext cx="8641080" cy="611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Обработка пользовательских данных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DFAA79F-B8BF-402C-BEE3-3FFDDD72A2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403" y="3661409"/>
            <a:ext cx="5252526" cy="2845119"/>
          </a:xfrm>
          <a:prstGeom prst="rect">
            <a:avLst/>
          </a:prstGeom>
          <a:ln>
            <a:solidFill>
              <a:srgbClr val="2EA1B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E757A940-7C1B-4C05-9035-267B4ADC44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432" y="3661410"/>
            <a:ext cx="5252527" cy="2845118"/>
          </a:xfrm>
          <a:prstGeom prst="rect">
            <a:avLst/>
          </a:prstGeom>
          <a:ln>
            <a:solidFill>
              <a:srgbClr val="2EA1B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9CDCD028-D362-43EC-920C-65A25FC25B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752" t="31271" r="1177" b="28671"/>
          <a:stretch/>
        </p:blipFill>
        <p:spPr>
          <a:xfrm>
            <a:off x="6414550" y="893775"/>
            <a:ext cx="4808282" cy="2603608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165100" sx="103000" sy="103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23E320A-A6BD-44B5-90CA-C6DC8C38BFDF}"/>
              </a:ext>
            </a:extLst>
          </p:cNvPr>
          <p:cNvSpPr/>
          <p:nvPr/>
        </p:nvSpPr>
        <p:spPr>
          <a:xfrm>
            <a:off x="9196180" y="4492487"/>
            <a:ext cx="2101390" cy="1191769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61899C6C-D8EB-4FC1-BE49-F7D3CDCF7E78}"/>
              </a:ext>
            </a:extLst>
          </p:cNvPr>
          <p:cNvCxnSpPr>
            <a:cxnSpLocks/>
          </p:cNvCxnSpPr>
          <p:nvPr/>
        </p:nvCxnSpPr>
        <p:spPr>
          <a:xfrm flipH="1" flipV="1">
            <a:off x="9606998" y="3136005"/>
            <a:ext cx="788504" cy="1368777"/>
          </a:xfrm>
          <a:prstGeom prst="straightConnector1">
            <a:avLst/>
          </a:prstGeom>
          <a:ln w="38100" cmpd="sng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16814" y="1475726"/>
            <a:ext cx="55791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формирования контуров гидрографии общей площадью 100 км</a:t>
            </a:r>
            <a:r>
              <a:rPr lang="ru-RU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и растровых данных объемом 80 Мб потребовалось 1 минута, в результате обработки было создано 416 уникальных объекта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1">
            <a:extLst>
              <a:ext uri="{FF2B5EF4-FFF2-40B4-BE49-F238E27FC236}">
                <a16:creationId xmlns:a16="http://schemas.microsoft.com/office/drawing/2014/main" xmlns="" id="{31AE982E-A016-4051-BA38-F390F5222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732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5F11125-2A32-462C-B5FA-7D50389A90EE}"/>
              </a:ext>
            </a:extLst>
          </p:cNvPr>
          <p:cNvSpPr txBox="1">
            <a:spLocks/>
          </p:cNvSpPr>
          <p:nvPr/>
        </p:nvSpPr>
        <p:spPr>
          <a:xfrm>
            <a:off x="484348" y="22480"/>
            <a:ext cx="8641080" cy="611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Обработка зданий/сооружений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23E320A-A6BD-44B5-90CA-C6DC8C38BFDF}"/>
              </a:ext>
            </a:extLst>
          </p:cNvPr>
          <p:cNvSpPr/>
          <p:nvPr/>
        </p:nvSpPr>
        <p:spPr>
          <a:xfrm>
            <a:off x="9196180" y="4492487"/>
            <a:ext cx="2101390" cy="1191769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61899C6C-D8EB-4FC1-BE49-F7D3CDCF7E78}"/>
              </a:ext>
            </a:extLst>
          </p:cNvPr>
          <p:cNvCxnSpPr>
            <a:cxnSpLocks/>
          </p:cNvCxnSpPr>
          <p:nvPr/>
        </p:nvCxnSpPr>
        <p:spPr>
          <a:xfrm flipH="1" flipV="1">
            <a:off x="9606998" y="3136005"/>
            <a:ext cx="788504" cy="1368777"/>
          </a:xfrm>
          <a:prstGeom prst="straightConnector1">
            <a:avLst/>
          </a:prstGeom>
          <a:ln w="38100" cmpd="sng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18" name="Picture 2"/>
          <p:cNvPicPr>
            <a:picLocks noChangeAspect="1" noChangeArrowheads="1"/>
          </p:cNvPicPr>
          <p:nvPr/>
        </p:nvPicPr>
        <p:blipFill rotWithShape="1">
          <a:blip r:embed="rId2"/>
          <a:srcRect t="8939" r="1034" b="5421"/>
          <a:stretch/>
        </p:blipFill>
        <p:spPr bwMode="auto">
          <a:xfrm>
            <a:off x="647160" y="1421211"/>
            <a:ext cx="10883322" cy="5101389"/>
          </a:xfrm>
          <a:prstGeom prst="rect">
            <a:avLst/>
          </a:prstGeom>
          <a:noFill/>
          <a:ln w="9525">
            <a:solidFill>
              <a:srgbClr val="247E9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D2A82EE9-4249-4DF4-A4B3-19004A276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03617" y="741859"/>
            <a:ext cx="108469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B1B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Для формирования контуров здания общей площадью 15 км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rgbClr val="0B1B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B1B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 и растровых данных объемом 30 Мб потребовалось 2 минут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B1B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s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B1B33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в результате обработки было создано 4802 уникальных объекта.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732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5F11125-2A32-462C-B5FA-7D50389A90EE}"/>
              </a:ext>
            </a:extLst>
          </p:cNvPr>
          <p:cNvSpPr txBox="1">
            <a:spLocks/>
          </p:cNvSpPr>
          <p:nvPr/>
        </p:nvSpPr>
        <p:spPr>
          <a:xfrm>
            <a:off x="484348" y="22480"/>
            <a:ext cx="8641080" cy="611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Обработка </a:t>
            </a:r>
            <a:r>
              <a:rPr lang="ru-RU" sz="20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зданий/сооружений</a:t>
            </a:r>
            <a:r>
              <a:rPr lang="en-US" sz="20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 </a:t>
            </a:r>
            <a:r>
              <a:rPr lang="ru-RU" sz="2000" b="1" dirty="0" err="1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ортофотопланам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23E320A-A6BD-44B5-90CA-C6DC8C38BFDF}"/>
              </a:ext>
            </a:extLst>
          </p:cNvPr>
          <p:cNvSpPr/>
          <p:nvPr/>
        </p:nvSpPr>
        <p:spPr>
          <a:xfrm>
            <a:off x="9196180" y="4492487"/>
            <a:ext cx="2101390" cy="1191769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61899C6C-D8EB-4FC1-BE49-F7D3CDCF7E78}"/>
              </a:ext>
            </a:extLst>
          </p:cNvPr>
          <p:cNvCxnSpPr>
            <a:cxnSpLocks/>
          </p:cNvCxnSpPr>
          <p:nvPr/>
        </p:nvCxnSpPr>
        <p:spPr>
          <a:xfrm flipH="1" flipV="1">
            <a:off x="9606998" y="3136005"/>
            <a:ext cx="788504" cy="1368777"/>
          </a:xfrm>
          <a:prstGeom prst="straightConnector1">
            <a:avLst/>
          </a:prstGeom>
          <a:ln w="38100" cmpd="sng">
            <a:solidFill>
              <a:schemeClr val="bg1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омер слайда 1">
            <a:extLst>
              <a:ext uri="{FF2B5EF4-FFF2-40B4-BE49-F238E27FC236}">
                <a16:creationId xmlns:a16="http://schemas.microsoft.com/office/drawing/2014/main" xmlns="" id="{D2A82EE9-4249-4DF4-A4B3-19004A276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726" y="885456"/>
            <a:ext cx="11649663" cy="570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30732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5D57FD-E738-4B38-B120-27701F4E2A4A}"/>
              </a:ext>
            </a:extLst>
          </p:cNvPr>
          <p:cNvSpPr txBox="1">
            <a:spLocks/>
          </p:cNvSpPr>
          <p:nvPr/>
        </p:nvSpPr>
        <p:spPr>
          <a:xfrm>
            <a:off x="489068" y="44297"/>
            <a:ext cx="11522869" cy="7501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в информационных системах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Спутниковый мониторинг земель сельскохозяйственного назначения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DD9605E-4DD3-41E6-BC7E-B59839810BF0}"/>
              </a:ext>
            </a:extLst>
          </p:cNvPr>
          <p:cNvSpPr/>
          <p:nvPr/>
        </p:nvSpPr>
        <p:spPr>
          <a:xfrm>
            <a:off x="489068" y="802033"/>
            <a:ext cx="8421646" cy="3500958"/>
          </a:xfrm>
          <a:prstGeom prst="rect">
            <a:avLst/>
          </a:prstGeom>
        </p:spPr>
        <p:txBody>
          <a:bodyPr wrap="square" lIns="114300" tIns="57150" rIns="114300" bIns="57150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Космическая съемка является наиболее оперативным и точным способом получения информации о состоянии земель сельскохозяйственного назначения. Программный комплекс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Panorama Vision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позволяет оперативно обрабатывать космические снимки и получать полную картину состояния территории, позволяет определять актуальные границы и площади обрабатываемых полей, выявлять неиспользуемые земли. </a:t>
            </a:r>
          </a:p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сочетании с ГИС «Панорама Агро» комплекс обеспечивает построение карт вегетационных индексов, построение  карт зонирования (автоматических и с выбором снимков),  просмотр усредненных значений вегетационных индексов, построение отчетов.</a:t>
            </a:r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4" name="Picture 2" descr="C:\Users\panadmin\Pictures\Презентация Pan Vision\FR_21437_S2_10m_256_mask.tif">
            <a:extLst>
              <a:ext uri="{FF2B5EF4-FFF2-40B4-BE49-F238E27FC236}">
                <a16:creationId xmlns:a16="http://schemas.microsoft.com/office/drawing/2014/main" xmlns="" id="{0448BACE-0820-47A6-9266-0E0FDC121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86546" y="943916"/>
            <a:ext cx="2634894" cy="2634894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3" descr="D:\___MARINA\_WORK\ПРЕЗЕНТАЦИИ\Сельское хозяйство (АГРО)\GIS WebServer AGRO\Данные для презентации по агро\слайд 12_1.png">
            <a:extLst>
              <a:ext uri="{FF2B5EF4-FFF2-40B4-BE49-F238E27FC236}">
                <a16:creationId xmlns:a16="http://schemas.microsoft.com/office/drawing/2014/main" xmlns="" id="{84B58F27-811F-4444-8796-1AA96FAB7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101" y="3804308"/>
            <a:ext cx="4440902" cy="2594714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5CBF060-0F2A-44BD-8EAF-91C79BB841B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5849" y="3805310"/>
            <a:ext cx="4294832" cy="2588101"/>
          </a:xfrm>
          <a:prstGeom prst="rect">
            <a:avLst/>
          </a:prstGeom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DA963595-FED4-48C5-A30E-DBB7190F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0058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13">
            <a:extLst>
              <a:ext uri="{FF2B5EF4-FFF2-40B4-BE49-F238E27FC236}">
                <a16:creationId xmlns:a16="http://schemas.microsoft.com/office/drawing/2014/main" xmlns="" id="{3732D4A2-01C6-4EAF-B096-881DDE81B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394" y="1025691"/>
            <a:ext cx="11198926" cy="92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Муниципальные геоинформационные системы на базе ГИС-технологий и результатов автоматически созданных данных, обеспечивают органы местного самоуправления информацией для ведения градостроительной и кадастровой деятельности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B7A63BA-23FF-496A-91CC-4DB19D475774}"/>
              </a:ext>
            </a:extLst>
          </p:cNvPr>
          <p:cNvSpPr txBox="1"/>
          <p:nvPr/>
        </p:nvSpPr>
        <p:spPr>
          <a:xfrm>
            <a:off x="582394" y="4888133"/>
            <a:ext cx="3513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Обновление цифровых топографических карт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103D29F-749C-41F5-B3FD-E4B7E8185B98}"/>
              </a:ext>
            </a:extLst>
          </p:cNvPr>
          <p:cNvSpPr txBox="1"/>
          <p:nvPr/>
        </p:nvSpPr>
        <p:spPr>
          <a:xfrm>
            <a:off x="8300562" y="4888133"/>
            <a:ext cx="3513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Мониторинг благоустройства территорий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CDB5B950-382C-4CAD-ACED-0D80DC69A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82" y="2462558"/>
            <a:ext cx="3459866" cy="2126838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C13B209-DD57-4CD6-A389-95E6973D6B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518" t="8463" r="1626" b="6058"/>
          <a:stretch/>
        </p:blipFill>
        <p:spPr>
          <a:xfrm>
            <a:off x="4272576" y="2462558"/>
            <a:ext cx="3823818" cy="2139681"/>
          </a:xfrm>
          <a:prstGeom prst="rect">
            <a:avLst/>
          </a:prstGeom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517B333-DEEA-4C80-8A91-0A9562A26D7F}"/>
              </a:ext>
            </a:extLst>
          </p:cNvPr>
          <p:cNvSpPr txBox="1"/>
          <p:nvPr/>
        </p:nvSpPr>
        <p:spPr>
          <a:xfrm>
            <a:off x="4435775" y="4888133"/>
            <a:ext cx="3513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Контроль самовольного захвата земельных участков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xmlns="" id="{8E607F06-DED4-4B2D-8C3A-EC50EFFF7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9711" y="2476480"/>
            <a:ext cx="3459865" cy="2125759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2D2F8082-F3F9-4CB7-8980-615B88726F44}"/>
              </a:ext>
            </a:extLst>
          </p:cNvPr>
          <p:cNvSpPr txBox="1">
            <a:spLocks/>
          </p:cNvSpPr>
          <p:nvPr/>
        </p:nvSpPr>
        <p:spPr>
          <a:xfrm>
            <a:off x="489501" y="40934"/>
            <a:ext cx="11522869" cy="75011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в информационных системах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Градостроительная и кадастровая деятельность</a:t>
            </a:r>
          </a:p>
          <a:p>
            <a:endParaRPr lang="ru-RU" sz="1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Номер слайда 1">
            <a:extLst>
              <a:ext uri="{FF2B5EF4-FFF2-40B4-BE49-F238E27FC236}">
                <a16:creationId xmlns:a16="http://schemas.microsoft.com/office/drawing/2014/main" xmlns="" id="{B396EC11-7305-446D-A1C1-0338191BF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11625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3">
            <a:extLst>
              <a:ext uri="{FF2B5EF4-FFF2-40B4-BE49-F238E27FC236}">
                <a16:creationId xmlns:a16="http://schemas.microsoft.com/office/drawing/2014/main" xmlns="" id="{DA6E6756-7848-412D-9CBA-094975B69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1122758"/>
            <a:ext cx="11055985" cy="11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/>
            <a:r>
              <a:rPr lang="ru-RU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 лесном хозяйстве данные, полученных с использованием искусственного интеллекте, активно применяются при инвентаризации лесов с целью определения качественных и количественных характеристик лесных массивов, для оценки ущерба, нанесенного лесным массивам пожарами, болезнями леса, загрязнением воздуха, незаконными вырубками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269013-4B8A-400C-BE9E-A1FD067332D4}"/>
              </a:ext>
            </a:extLst>
          </p:cNvPr>
          <p:cNvSpPr txBox="1"/>
          <p:nvPr/>
        </p:nvSpPr>
        <p:spPr>
          <a:xfrm>
            <a:off x="612830" y="5050217"/>
            <a:ext cx="3513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Мониторинг лесозаготовительной деятельности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CEB4148-2AFE-4542-82DD-97023ED6253B}"/>
              </a:ext>
            </a:extLst>
          </p:cNvPr>
          <p:cNvSpPr txBox="1"/>
          <p:nvPr/>
        </p:nvSpPr>
        <p:spPr>
          <a:xfrm>
            <a:off x="4232765" y="5050217"/>
            <a:ext cx="38751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Мониторинг площадей, пройденных пожарами и ветровалами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5988E7C-93F8-413D-84B0-201EDAF1E4D9}"/>
              </a:ext>
            </a:extLst>
          </p:cNvPr>
          <p:cNvSpPr txBox="1"/>
          <p:nvPr/>
        </p:nvSpPr>
        <p:spPr>
          <a:xfrm>
            <a:off x="8194733" y="5050217"/>
            <a:ext cx="3513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Картографирование земель лесного фонда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BD1ECB9-C326-4442-B47C-744CD7754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923" y="2632694"/>
            <a:ext cx="3537217" cy="2176873"/>
          </a:xfrm>
          <a:prstGeom prst="rect">
            <a:avLst/>
          </a:prstGeom>
          <a:ln w="952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632D79F-FE25-45FA-BB8F-AB49D0D169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1721" y="2632694"/>
            <a:ext cx="3537217" cy="2176873"/>
          </a:xfrm>
          <a:prstGeom prst="rect">
            <a:avLst/>
          </a:prstGeom>
          <a:ln w="9525"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F124AD6E-AD20-4B8F-8D35-B4BD49121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2826" y="2633937"/>
            <a:ext cx="3537217" cy="2174387"/>
          </a:xfrm>
          <a:prstGeom prst="rect">
            <a:avLst/>
          </a:prstGeom>
          <a:noFill/>
          <a:ln w="9525">
            <a:solidFill>
              <a:srgbClr val="2E75B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F184D3AB-D05C-4DDB-B3D8-AD4E34C9D460}"/>
              </a:ext>
            </a:extLst>
          </p:cNvPr>
          <p:cNvSpPr txBox="1">
            <a:spLocks/>
          </p:cNvSpPr>
          <p:nvPr/>
        </p:nvSpPr>
        <p:spPr>
          <a:xfrm>
            <a:off x="502596" y="40524"/>
            <a:ext cx="11522869" cy="67499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в информационных системах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Лесное хозяйство</a:t>
            </a:r>
          </a:p>
          <a:p>
            <a:endParaRPr lang="ru-RU" sz="1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Номер слайда 1">
            <a:extLst>
              <a:ext uri="{FF2B5EF4-FFF2-40B4-BE49-F238E27FC236}">
                <a16:creationId xmlns:a16="http://schemas.microsoft.com/office/drawing/2014/main" xmlns="" id="{C359A3D4-E7A7-48E1-844C-2D768D67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4480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Public\от Кружковой\180912_для Operatornew\Томск\3D_2.png">
            <a:extLst>
              <a:ext uri="{FF2B5EF4-FFF2-40B4-BE49-F238E27FC236}">
                <a16:creationId xmlns:a16="http://schemas.microsoft.com/office/drawing/2014/main" xmlns="" id="{0A08CB9B-F1E1-45C0-A637-E757C84EB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6007" y="2183763"/>
            <a:ext cx="6645785" cy="3572011"/>
          </a:xfrm>
          <a:prstGeom prst="rect">
            <a:avLst/>
          </a:prstGeom>
          <a:noFill/>
          <a:ln w="9525"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_WORK\ПРЕЗЕНТАЦИИ\ОПЕРАТОР\ГИС Оператор Новые возможности\180914_от Кружковой для Мурадовой\36_3_1.png">
            <a:extLst>
              <a:ext uri="{FF2B5EF4-FFF2-40B4-BE49-F238E27FC236}">
                <a16:creationId xmlns:a16="http://schemas.microsoft.com/office/drawing/2014/main" xmlns="" id="{D74DBC32-F90A-4E93-A6AE-5F65854F1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144" y="3668405"/>
            <a:ext cx="3947886" cy="2439047"/>
          </a:xfrm>
          <a:prstGeom prst="rect">
            <a:avLst/>
          </a:prstGeom>
          <a:noFill/>
          <a:ln w="9525"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Public\от Кружковой\180912_для Operatornew\Томск\3D_3.png">
            <a:extLst>
              <a:ext uri="{FF2B5EF4-FFF2-40B4-BE49-F238E27FC236}">
                <a16:creationId xmlns:a16="http://schemas.microsoft.com/office/drawing/2014/main" xmlns="" id="{1E283640-7708-4405-B9A2-01235E185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144" y="1122798"/>
            <a:ext cx="3947886" cy="2121931"/>
          </a:xfrm>
          <a:prstGeom prst="rect">
            <a:avLst/>
          </a:prstGeom>
          <a:noFill/>
          <a:ln w="9525"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13">
            <a:extLst>
              <a:ext uri="{FF2B5EF4-FFF2-40B4-BE49-F238E27FC236}">
                <a16:creationId xmlns:a16="http://schemas.microsoft.com/office/drawing/2014/main" xmlns="" id="{749CAA69-56D9-47AF-803F-57851452B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6007" y="1122798"/>
            <a:ext cx="7058300" cy="818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Трехмерная модель, построенная в </a:t>
            </a:r>
            <a:r>
              <a:rPr lang="ru-RU" b="1" dirty="0">
                <a:solidFill>
                  <a:srgbClr val="2D8FA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ГИС «Панорама» </a:t>
            </a:r>
            <a:r>
              <a:rPr lang="ru-RU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 основе  автоматически обработанных данных, позволяет более детально оценить местность при принятии оперативных решений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285650-2CB0-4BB0-B1B0-BB5FE64A7EB0}"/>
              </a:ext>
            </a:extLst>
          </p:cNvPr>
          <p:cNvSpPr txBox="1"/>
          <p:nvPr/>
        </p:nvSpPr>
        <p:spPr>
          <a:xfrm>
            <a:off x="4464830" y="5874245"/>
            <a:ext cx="50839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chemeClr val="tx2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Построение трехмерных моделей местности</a:t>
            </a:r>
          </a:p>
        </p:txBody>
      </p:sp>
      <p:sp>
        <p:nvSpPr>
          <p:cNvPr id="18" name="Заголовок 1">
            <a:extLst>
              <a:ext uri="{FF2B5EF4-FFF2-40B4-BE49-F238E27FC236}">
                <a16:creationId xmlns:a16="http://schemas.microsoft.com/office/drawing/2014/main" xmlns="" id="{803592B4-2D04-4212-9041-31D07A394157}"/>
              </a:ext>
            </a:extLst>
          </p:cNvPr>
          <p:cNvSpPr txBox="1">
            <a:spLocks/>
          </p:cNvSpPr>
          <p:nvPr/>
        </p:nvSpPr>
        <p:spPr>
          <a:xfrm>
            <a:off x="500498" y="36690"/>
            <a:ext cx="11522869" cy="63800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Применение в информационных системах</a:t>
            </a:r>
            <a:b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3</a:t>
            </a: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-моделей местности</a:t>
            </a:r>
          </a:p>
          <a:p>
            <a:endParaRPr lang="ru-RU" sz="1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xmlns="" id="{B42FE96C-C8EA-46AB-9246-A21FCC36C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39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3A2C0DE7-DAB2-4853-B851-7F4BC20480DB}"/>
              </a:ext>
            </a:extLst>
          </p:cNvPr>
          <p:cNvSpPr/>
          <p:nvPr/>
        </p:nvSpPr>
        <p:spPr>
          <a:xfrm>
            <a:off x="1" y="658091"/>
            <a:ext cx="6420678" cy="6206214"/>
          </a:xfrm>
          <a:prstGeom prst="rect">
            <a:avLst/>
          </a:prstGeom>
          <a:solidFill>
            <a:srgbClr val="87C7D3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Номер слайда 29">
            <a:extLst>
              <a:ext uri="{FF2B5EF4-FFF2-40B4-BE49-F238E27FC236}">
                <a16:creationId xmlns:a16="http://schemas.microsoft.com/office/drawing/2014/main" xmlns="" id="{3FB5E1DB-F542-41DF-97B5-E683BD1B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r>
              <a:rPr lang="ru-RU" dirty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2F94DE-313E-4961-B473-FEA4F04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9988" y="1225911"/>
            <a:ext cx="4672072" cy="494736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9B5D249-3447-4CE5-A1EE-125873C4F8F6}"/>
              </a:ext>
            </a:extLst>
          </p:cNvPr>
          <p:cNvSpPr/>
          <p:nvPr/>
        </p:nvSpPr>
        <p:spPr>
          <a:xfrm>
            <a:off x="0" y="1225911"/>
            <a:ext cx="6420678" cy="943839"/>
          </a:xfrm>
          <a:prstGeom prst="rect">
            <a:avLst/>
          </a:prstGeom>
          <a:solidFill>
            <a:srgbClr val="247E90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8268A0E8-7077-439C-96A1-5F3F210E8323}"/>
              </a:ext>
            </a:extLst>
          </p:cNvPr>
          <p:cNvSpPr>
            <a:spLocks/>
          </p:cNvSpPr>
          <p:nvPr/>
        </p:nvSpPr>
        <p:spPr bwMode="auto">
          <a:xfrm>
            <a:off x="489963" y="2780346"/>
            <a:ext cx="5834872" cy="2635949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pPr algn="just">
              <a:lnSpc>
                <a:spcPts val="2220"/>
              </a:lnSpc>
              <a:spcBef>
                <a:spcPts val="600"/>
              </a:spcBef>
              <a:spcAft>
                <a:spcPts val="1200"/>
              </a:spcAft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основе работы комплекса лежит искусственный интеллект (ИИ), использующий обученные нейронные сети. Комплекс предназначен для автоматического распознавания и векторизации данных на спутниковых снимках, аэрофотоснимках и данных с БПЛА. "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Panorama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Vision" позволяет распознавать контуры участков полей, объектов гидрографии (рек, прудов, озер и других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), зданий и сооружений.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E1088C3D-1392-490A-8ED5-D64107B43F3D}"/>
              </a:ext>
            </a:extLst>
          </p:cNvPr>
          <p:cNvSpPr>
            <a:spLocks/>
          </p:cNvSpPr>
          <p:nvPr/>
        </p:nvSpPr>
        <p:spPr bwMode="auto">
          <a:xfrm>
            <a:off x="490050" y="1403212"/>
            <a:ext cx="5834873" cy="650790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Комплекс автоматического </a:t>
            </a:r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распознавания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 векторизации «</a:t>
            </a:r>
            <a:r>
              <a:rPr lang="ru-RU" b="1" dirty="0" err="1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Panorama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Vision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»</a:t>
            </a:r>
            <a:endParaRPr lang="en-US" b="1" dirty="0">
              <a:solidFill>
                <a:schemeClr val="bg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  <a:sym typeface="Open Sans Light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D3901910-151D-47F1-A2E6-28F7946B4AF9}"/>
              </a:ext>
            </a:extLst>
          </p:cNvPr>
          <p:cNvSpPr>
            <a:spLocks/>
          </p:cNvSpPr>
          <p:nvPr/>
        </p:nvSpPr>
        <p:spPr bwMode="auto">
          <a:xfrm>
            <a:off x="490050" y="137044"/>
            <a:ext cx="6696744" cy="404569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ea typeface="Meiryo UI" pitchFamily="34" charset="-128"/>
                <a:cs typeface="Arial" panose="020B0604020202020204" pitchFamily="34" charset="0"/>
                <a:sym typeface="Open Sans Light"/>
              </a:rPr>
              <a:t>Panorama Vision</a:t>
            </a:r>
          </a:p>
        </p:txBody>
      </p:sp>
    </p:spTree>
    <p:extLst>
      <p:ext uri="{BB962C8B-B14F-4D97-AF65-F5344CB8AC3E}">
        <p14:creationId xmlns:p14="http://schemas.microsoft.com/office/powerpoint/2010/main" xmlns="" val="434705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5B3F4F-6FFE-40FB-8BF1-1FD239FC5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0D6612D-8425-4AAE-A21C-B8D86D46D2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1CF21045-5519-4B02-842A-EFE6DB468EA0}"/>
              </a:ext>
            </a:extLst>
          </p:cNvPr>
          <p:cNvSpPr/>
          <p:nvPr/>
        </p:nvSpPr>
        <p:spPr>
          <a:xfrm>
            <a:off x="0" y="-3372"/>
            <a:ext cx="12192000" cy="6858000"/>
          </a:xfrm>
          <a:prstGeom prst="rect">
            <a:avLst/>
          </a:prstGeom>
          <a:solidFill>
            <a:srgbClr val="2EA1B8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B497901-581C-41A2-A8F3-C854A2E8224E}"/>
              </a:ext>
            </a:extLst>
          </p:cNvPr>
          <p:cNvSpPr txBox="1"/>
          <p:nvPr/>
        </p:nvSpPr>
        <p:spPr>
          <a:xfrm>
            <a:off x="7793891" y="141870"/>
            <a:ext cx="39952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АО КБ «Панорама»</a:t>
            </a:r>
          </a:p>
          <a:p>
            <a:pPr algn="r">
              <a:defRPr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105005, Россия, г. Москва,</a:t>
            </a:r>
          </a:p>
          <a:p>
            <a:pPr algn="r">
              <a:defRPr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 ул. Бауманская,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д.7, стр.1, оф. 229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тел.: +7 (495) 739-0245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факс: +7 (495) 739-0244</a:t>
            </a:r>
          </a:p>
          <a:p>
            <a:pPr algn="r" defTabSz="128025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Segoe UI" panose="020B0502040204020203" pitchFamily="34" charset="0"/>
                <a:cs typeface="Arial" panose="020B0604020202020204" pitchFamily="34" charset="0"/>
                <a:sym typeface="Open Sans Light" charset="0"/>
              </a:rPr>
              <a:t>panorama@gisinfo.ru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E16533EA-5182-4543-A2FF-24DC6F4BED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11500"/>
                    </a14:imgEffect>
                    <a14:imgEffect>
                      <a14:saturation sat="2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995" y="5218944"/>
            <a:ext cx="1074917" cy="1074917"/>
          </a:xfrm>
          <a:prstGeom prst="rect">
            <a:avLst/>
          </a:prstGeom>
          <a:ln>
            <a:noFill/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635A1E7-D542-42A3-819E-A5E14D83BB66}"/>
              </a:ext>
            </a:extLst>
          </p:cNvPr>
          <p:cNvSpPr txBox="1"/>
          <p:nvPr/>
        </p:nvSpPr>
        <p:spPr>
          <a:xfrm>
            <a:off x="526702" y="6244569"/>
            <a:ext cx="125922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Meiryo UI" pitchFamily="34" charset="-128"/>
                <a:cs typeface="Arial" panose="020B0604020202020204" pitchFamily="34" charset="0"/>
              </a:rPr>
              <a:t>gisinfo.ru</a:t>
            </a:r>
            <a:endParaRPr lang="ru-RU" sz="2000" dirty="0">
              <a:solidFill>
                <a:schemeClr val="bg1"/>
              </a:solidFill>
              <a:latin typeface="Arial" panose="020B0604020202020204" pitchFamily="34" charset="0"/>
              <a:ea typeface="Meiryo UI" pitchFamily="34" charset="-128"/>
              <a:cs typeface="Arial" panose="020B06040202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2937AB9-E2F0-4016-8639-AF4A15DD4169}"/>
              </a:ext>
            </a:extLst>
          </p:cNvPr>
          <p:cNvSpPr/>
          <p:nvPr/>
        </p:nvSpPr>
        <p:spPr>
          <a:xfrm>
            <a:off x="0" y="1800104"/>
            <a:ext cx="12192000" cy="3297676"/>
          </a:xfrm>
          <a:prstGeom prst="rect">
            <a:avLst/>
          </a:prstGeom>
          <a:solidFill>
            <a:srgbClr val="00206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8D168569-363D-4002-8DF5-1F804F0995F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75" y="1995226"/>
            <a:ext cx="1294644" cy="1296147"/>
          </a:xfrm>
          <a:prstGeom prst="rect">
            <a:avLst/>
          </a:prstGeom>
          <a:effectLst>
            <a:outerShdw blurRad="254000" dist="190500" dir="2700000" algn="tl" rotWithShape="0">
              <a:prstClr val="black">
                <a:alpha val="50000"/>
              </a:prstClr>
            </a:outerShd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772EB6B2-5DCD-4561-8ECF-5DE5EF31524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61625" y="3570026"/>
            <a:ext cx="1299154" cy="1299154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1FF622A-4FF8-4C11-9527-CD17E3329EB9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78701" y="1993638"/>
            <a:ext cx="1290132" cy="1299154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031DD65-D82C-4BB8-A48D-2337D192FEFC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907464" y="1998402"/>
            <a:ext cx="1290132" cy="1290132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B4C4400B-A480-4924-83CB-55C238FF8482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66389" y="1992051"/>
            <a:ext cx="1290132" cy="1302161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A3F716DF-6DDA-4199-9693-1604829CA732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902700" y="3570026"/>
            <a:ext cx="1300658" cy="1299154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A9D82527-8D8D-4170-9EAF-FCE91B3A2B54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857875" y="3571613"/>
            <a:ext cx="1294644" cy="1296147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429E3145-02E3-40AA-B6F1-B2FD84DD4F9B}"/>
              </a:ext>
            </a:extLst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373938" y="3570026"/>
            <a:ext cx="1299154" cy="1299154"/>
          </a:xfrm>
          <a:prstGeom prst="rect">
            <a:avLst/>
          </a:prstGeom>
          <a:effectLst>
            <a:outerShdw blurRad="254000" dist="190500" dir="27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7AF1237-31F7-4C45-907D-667E1A0AD444}"/>
              </a:ext>
            </a:extLst>
          </p:cNvPr>
          <p:cNvSpPr txBox="1"/>
          <p:nvPr/>
        </p:nvSpPr>
        <p:spPr>
          <a:xfrm>
            <a:off x="490070" y="2716313"/>
            <a:ext cx="5217310" cy="1754326"/>
          </a:xfrm>
          <a:prstGeom prst="rect">
            <a:avLst/>
          </a:prstGeom>
          <a:solidFill>
            <a:srgbClr val="797EA3">
              <a:alpha val="0"/>
            </a:srgb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5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  <a:sym typeface="Open Sans"/>
              </a:rPr>
              <a:t>Основным направлением деятельности компании является разработка программного обеспечения и архитектура геоинформационных систем, которые используются в различных отраслях народного хозяйства и обороны страны</a:t>
            </a:r>
            <a:endParaRPr lang="ru-RU" spc="50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DC2FC357-E53D-43E6-BC38-F41B78D09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208" y="1965055"/>
            <a:ext cx="3064109" cy="60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375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3A2C0DE7-DAB2-4853-B851-7F4BC20480DB}"/>
              </a:ext>
            </a:extLst>
          </p:cNvPr>
          <p:cNvSpPr/>
          <p:nvPr/>
        </p:nvSpPr>
        <p:spPr>
          <a:xfrm>
            <a:off x="498778" y="1125529"/>
            <a:ext cx="5433471" cy="2360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b="1" dirty="0" err="1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Panorama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Vision"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позволяет распознавать контуры участков полей, объектов гидрографии (рек, прудов, озер и других объектов), здания и сооружения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следующих этапах специалисты планируют добавить распознавание дорожной сети, растительности и других типов объектов</a:t>
            </a:r>
          </a:p>
        </p:txBody>
      </p:sp>
      <p:sp>
        <p:nvSpPr>
          <p:cNvPr id="30" name="Номер слайда 29">
            <a:extLst>
              <a:ext uri="{FF2B5EF4-FFF2-40B4-BE49-F238E27FC236}">
                <a16:creationId xmlns:a16="http://schemas.microsoft.com/office/drawing/2014/main" xmlns="" id="{3FB5E1DB-F542-41DF-97B5-E683BD1B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D3901910-151D-47F1-A2E6-28F7946B4AF9}"/>
              </a:ext>
            </a:extLst>
          </p:cNvPr>
          <p:cNvSpPr>
            <a:spLocks/>
          </p:cNvSpPr>
          <p:nvPr/>
        </p:nvSpPr>
        <p:spPr bwMode="auto">
          <a:xfrm>
            <a:off x="490050" y="137044"/>
            <a:ext cx="6696744" cy="404569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ea typeface="Meiryo UI" pitchFamily="34" charset="-128"/>
                <a:cs typeface="Arial" panose="020B0604020202020204" pitchFamily="34" charset="0"/>
                <a:sym typeface="Open Sans Light"/>
              </a:rPr>
              <a:t>Panorama Vision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00772FF-A41F-4C49-9C5E-E23D5230E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7933" y="3804030"/>
            <a:ext cx="5325479" cy="2468596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4" descr="C:\Users\panadmin\Pictures\Презентация Pan Vision\Векторная карта.png">
            <a:extLst>
              <a:ext uri="{FF2B5EF4-FFF2-40B4-BE49-F238E27FC236}">
                <a16:creationId xmlns:a16="http://schemas.microsoft.com/office/drawing/2014/main" xmlns="" id="{E921EAEE-A3D5-4184-BB0E-994C660FD3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1" t="7305" r="772" b="5983"/>
          <a:stretch/>
        </p:blipFill>
        <p:spPr bwMode="auto">
          <a:xfrm>
            <a:off x="593556" y="3804030"/>
            <a:ext cx="5415016" cy="2468596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t="9476" r="776" b="5473"/>
          <a:stretch/>
        </p:blipFill>
        <p:spPr bwMode="auto">
          <a:xfrm>
            <a:off x="6309130" y="1057279"/>
            <a:ext cx="5316811" cy="2468596"/>
          </a:xfrm>
          <a:prstGeom prst="rect">
            <a:avLst/>
          </a:prstGeom>
          <a:noFill/>
          <a:ln w="9525">
            <a:solidFill>
              <a:srgbClr val="247E9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3470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21B0ED60-4B4C-4451-B431-7D781AA8FD8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97048" y="22480"/>
            <a:ext cx="8641080" cy="611724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Входные/выходные данные</a:t>
            </a:r>
          </a:p>
        </p:txBody>
      </p:sp>
      <p:pic>
        <p:nvPicPr>
          <p:cNvPr id="7" name="Picture 2" descr="C:\Users\panadmin\Pictures\Презентация Pan Vision\Результат распознавания - векторная карта.png">
            <a:extLst>
              <a:ext uri="{FF2B5EF4-FFF2-40B4-BE49-F238E27FC236}">
                <a16:creationId xmlns:a16="http://schemas.microsoft.com/office/drawing/2014/main" xmlns="" id="{E8A9CEDA-A4BA-441E-89E3-7602E3057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148" y="1183363"/>
            <a:ext cx="6569166" cy="4749437"/>
          </a:xfrm>
          <a:prstGeom prst="rect">
            <a:avLst/>
          </a:prstGeom>
          <a:noFill/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xmlns="" id="{6EED9C35-DDA8-4073-9341-3FF0BF95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EC64483-D9FD-444B-AD2C-E13003732D33}"/>
              </a:ext>
            </a:extLst>
          </p:cNvPr>
          <p:cNvSpPr/>
          <p:nvPr/>
        </p:nvSpPr>
        <p:spPr>
          <a:xfrm>
            <a:off x="7470642" y="1311463"/>
            <a:ext cx="46085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2E75B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Входные данные:</a:t>
            </a:r>
          </a:p>
          <a:p>
            <a:pPr indent="179388">
              <a:buFont typeface="Arial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Спутниковые снимки, аэрофотоснимки, данных с БПЛА в форматах, поддерживаемых ГИС «Панорама» (</a:t>
            </a:r>
            <a:r>
              <a:rPr lang="en-US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RSW, JPG, TIF </a:t>
            </a: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 других). Пространственные разрешение снимков не менее 10 метров/пиксель.</a:t>
            </a:r>
          </a:p>
          <a:p>
            <a:pPr indent="179388">
              <a:buFont typeface="Arial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Данные, загруженные с </a:t>
            </a:r>
            <a:r>
              <a:rPr lang="ru-RU" dirty="0" err="1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геопорталов</a:t>
            </a: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(</a:t>
            </a:r>
            <a:r>
              <a:rPr lang="en-US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Yandex, Google, Sentinel Hub</a:t>
            </a: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и других).</a:t>
            </a:r>
          </a:p>
          <a:p>
            <a:endParaRPr lang="ru-RU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2E75B6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 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Выходные данные: </a:t>
            </a:r>
          </a:p>
          <a:p>
            <a:pPr indent="179388">
              <a:buFont typeface="Arial" pitchFamily="34" charset="0"/>
              <a:buChar char="•"/>
            </a:pPr>
            <a:r>
              <a:rPr lang="ru-RU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Слой векторной карты с контурами распознанных объектов, например, с границами сельскохозяйственных полей. </a:t>
            </a:r>
          </a:p>
        </p:txBody>
      </p:sp>
    </p:spTree>
    <p:extLst>
      <p:ext uri="{BB962C8B-B14F-4D97-AF65-F5344CB8AC3E}">
        <p14:creationId xmlns:p14="http://schemas.microsoft.com/office/powerpoint/2010/main" xmlns="" val="1404534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1329DD-B4A9-4E39-9E3C-A29C6BD553EA}"/>
              </a:ext>
            </a:extLst>
          </p:cNvPr>
          <p:cNvSpPr txBox="1">
            <a:spLocks/>
          </p:cNvSpPr>
          <p:nvPr/>
        </p:nvSpPr>
        <p:spPr>
          <a:xfrm>
            <a:off x="493778" y="142628"/>
            <a:ext cx="8641080" cy="36901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Обучение алгоритмов дешифрирования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:a16="http://schemas.microsoft.com/office/drawing/2014/main" xmlns="" id="{B4388AEE-72EC-477D-AEF7-3EC4BE8C8869}"/>
              </a:ext>
            </a:extLst>
          </p:cNvPr>
          <p:cNvSpPr txBox="1">
            <a:spLocks/>
          </p:cNvSpPr>
          <p:nvPr/>
        </p:nvSpPr>
        <p:spPr>
          <a:xfrm>
            <a:off x="299349" y="714140"/>
            <a:ext cx="11779875" cy="180023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ru-RU" sz="18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Для обучения модели дешифрирования границ сельскохозяйственных угодий использовались спутниковые снимки регионов средней полосы Российской Федерации совместно с векторной картой, имеющей нанесенные контуры пашен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18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Общий объем обучающих данных – </a:t>
            </a:r>
            <a:r>
              <a:rPr lang="ru-RU" sz="1800" b="1" dirty="0">
                <a:solidFill>
                  <a:srgbClr val="2D8FA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более 100 ГБ</a:t>
            </a:r>
            <a:endParaRPr lang="ru-RU" sz="1800" dirty="0">
              <a:solidFill>
                <a:srgbClr val="2D8FA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sz="1800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Точность распознавания контуров угодий на тестовых снимках – </a:t>
            </a:r>
            <a:r>
              <a:rPr lang="ru-RU" sz="1800" b="1" dirty="0">
                <a:solidFill>
                  <a:srgbClr val="288AA5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около 90%</a:t>
            </a:r>
          </a:p>
          <a:p>
            <a:pPr>
              <a:buFont typeface="Arial" panose="020B0604020202020204" pitchFamily="34" charset="0"/>
              <a:buNone/>
            </a:pPr>
            <a:endParaRPr lang="ru-RU" sz="1680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6D1748E-8B80-4FF1-9EA8-AA1ECC872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90512B3-8043-4B84-B2ED-A12F3AB7A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9800" y="2339128"/>
            <a:ext cx="7664594" cy="4162464"/>
          </a:xfrm>
          <a:prstGeom prst="rect">
            <a:avLst/>
          </a:prstGeom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001573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5B9C893E-7B7B-4AE5-A237-EC5F32500CC4}"/>
              </a:ext>
            </a:extLst>
          </p:cNvPr>
          <p:cNvSpPr txBox="1">
            <a:spLocks/>
          </p:cNvSpPr>
          <p:nvPr/>
        </p:nvSpPr>
        <p:spPr>
          <a:xfrm>
            <a:off x="493778" y="168958"/>
            <a:ext cx="5779006" cy="3651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Технологии в основе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Panorama Vision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FEA365B-5B43-4AD2-89D7-838A7A60DB83}"/>
              </a:ext>
            </a:extLst>
          </p:cNvPr>
          <p:cNvSpPr/>
          <p:nvPr/>
        </p:nvSpPr>
        <p:spPr>
          <a:xfrm>
            <a:off x="502726" y="1443841"/>
            <a:ext cx="65968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Комплекс 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</a:t>
            </a:r>
            <a:r>
              <a:rPr lang="ru-RU" b="1" dirty="0" err="1">
                <a:solidFill>
                  <a:srgbClr val="247E9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Panorama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247E9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Vision</a:t>
            </a:r>
            <a:r>
              <a:rPr lang="ru-RU" b="1" dirty="0">
                <a:solidFill>
                  <a:srgbClr val="247E9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выполняет семантическую сегментацию объектов на снимках с помощью глубоких нейронных сетей, основанных на механизме внимания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Для работы с искусственными нейронными сетями комплекс «</a:t>
            </a:r>
            <a:r>
              <a:rPr lang="ru-RU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Panorama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Vision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 использует:</a:t>
            </a:r>
          </a:p>
          <a:p>
            <a:pPr indent="179388">
              <a:buFont typeface="Arial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интерпретатор 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Python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;</a:t>
            </a:r>
            <a:endParaRPr lang="en-US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indent="179388">
              <a:buFont typeface="Arial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библиотеки расширения 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Python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с лицензиями свободного ПО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– </a:t>
            </a:r>
            <a:r>
              <a:rPr lang="en-US" dirty="0" err="1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PyTorth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NumPy, OpenCV </a:t>
            </a:r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 другие.</a:t>
            </a:r>
          </a:p>
          <a:p>
            <a:endParaRPr lang="en-US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Для ускорения вычислений могут быть задействованы ресурсы видеокарты с поддержкой технологий </a:t>
            </a:r>
            <a:r>
              <a:rPr lang="en-US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NVIDIA CUDA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C8E24E9D-12B5-4E7A-A960-41989E7E04E9}"/>
              </a:ext>
            </a:extLst>
          </p:cNvPr>
          <p:cNvSpPr/>
          <p:nvPr/>
        </p:nvSpPr>
        <p:spPr>
          <a:xfrm>
            <a:off x="7340425" y="669234"/>
            <a:ext cx="4851575" cy="6188765"/>
          </a:xfrm>
          <a:prstGeom prst="rect">
            <a:avLst/>
          </a:prstGeom>
          <a:solidFill>
            <a:srgbClr val="87C9D6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C2BE958-CEFC-45FD-829B-743E5B231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2D8A08D8-4499-493F-8CE6-91EC7C3C40A0}"/>
              </a:ext>
            </a:extLst>
          </p:cNvPr>
          <p:cNvSpPr/>
          <p:nvPr/>
        </p:nvSpPr>
        <p:spPr>
          <a:xfrm>
            <a:off x="8147557" y="745355"/>
            <a:ext cx="3547305" cy="36933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8525E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Дешифрирование объектов</a:t>
            </a:r>
          </a:p>
        </p:txBody>
      </p:sp>
      <p:pic>
        <p:nvPicPr>
          <p:cNvPr id="16" name="Рисунок 1">
            <a:extLst>
              <a:ext uri="{FF2B5EF4-FFF2-40B4-BE49-F238E27FC236}">
                <a16:creationId xmlns:a16="http://schemas.microsoft.com/office/drawing/2014/main" xmlns="" id="{4684F306-284F-499B-9D19-6EFBEDAEC7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82" t="16958" r="14749" b="28425"/>
          <a:stretch/>
        </p:blipFill>
        <p:spPr bwMode="auto">
          <a:xfrm>
            <a:off x="8147557" y="1243590"/>
            <a:ext cx="1372346" cy="1349287"/>
          </a:xfrm>
          <a:prstGeom prst="ellipse">
            <a:avLst/>
          </a:prstGeom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88B3DEED-D508-49C2-A78A-1B42F3BA1738}"/>
              </a:ext>
            </a:extLst>
          </p:cNvPr>
          <p:cNvCxnSpPr>
            <a:cxnSpLocks/>
          </p:cNvCxnSpPr>
          <p:nvPr/>
        </p:nvCxnSpPr>
        <p:spPr>
          <a:xfrm>
            <a:off x="8833730" y="2630557"/>
            <a:ext cx="0" cy="552411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EE28EFB0-4241-4028-8D26-4E12F164C3FD}"/>
              </a:ext>
            </a:extLst>
          </p:cNvPr>
          <p:cNvSpPr/>
          <p:nvPr/>
        </p:nvSpPr>
        <p:spPr>
          <a:xfrm>
            <a:off x="8100198" y="3180495"/>
            <a:ext cx="1467065" cy="14192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534164FA-AFA8-4416-AE25-82B7BC0BA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707876" y="3193312"/>
            <a:ext cx="2189401" cy="1393650"/>
          </a:xfrm>
          <a:prstGeom prst="rect">
            <a:avLst/>
          </a:prstGeom>
          <a:ln>
            <a:noFill/>
          </a:ln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C8FCFF63-6CC1-4D87-9016-690A4C9C6941}"/>
              </a:ext>
            </a:extLst>
          </p:cNvPr>
          <p:cNvSpPr txBox="1"/>
          <p:nvPr/>
        </p:nvSpPr>
        <p:spPr>
          <a:xfrm>
            <a:off x="9459326" y="3597750"/>
            <a:ext cx="204523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93E55"/>
                </a:solidFill>
                <a:effectLst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Обученная нейросеть</a:t>
            </a:r>
            <a:endParaRPr lang="ru-RU" b="1" dirty="0">
              <a:solidFill>
                <a:srgbClr val="293E55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F16E454B-D649-49A9-A81E-F7447EAA4213}"/>
              </a:ext>
            </a:extLst>
          </p:cNvPr>
          <p:cNvCxnSpPr>
            <a:cxnSpLocks/>
          </p:cNvCxnSpPr>
          <p:nvPr/>
        </p:nvCxnSpPr>
        <p:spPr>
          <a:xfrm>
            <a:off x="8833730" y="4599779"/>
            <a:ext cx="0" cy="498079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headEnd type="none" w="med" len="med"/>
            <a:tailEnd type="triangle" w="med" len="med"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9EC843AB-F4D4-48B3-928B-F3814403791F}"/>
              </a:ext>
            </a:extLst>
          </p:cNvPr>
          <p:cNvSpPr/>
          <p:nvPr/>
        </p:nvSpPr>
        <p:spPr>
          <a:xfrm>
            <a:off x="8136374" y="5085197"/>
            <a:ext cx="1467064" cy="14192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1E46056-2647-4767-9412-1364A1C3AD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87022" y="5122172"/>
            <a:ext cx="2079879" cy="135272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4C4174F7-1EB1-4F79-96B0-9F704C337FBB}"/>
              </a:ext>
            </a:extLst>
          </p:cNvPr>
          <p:cNvSpPr txBox="1"/>
          <p:nvPr/>
        </p:nvSpPr>
        <p:spPr>
          <a:xfrm>
            <a:off x="9431570" y="5502451"/>
            <a:ext cx="2058964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293E55"/>
                </a:solidFill>
                <a:effectLst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Векторные объекты</a:t>
            </a:r>
            <a:endParaRPr lang="ru-RU" b="1" dirty="0">
              <a:solidFill>
                <a:srgbClr val="293E55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033B8F4-4E34-44C6-9D22-34F8E7058B55}"/>
              </a:ext>
            </a:extLst>
          </p:cNvPr>
          <p:cNvSpPr/>
          <p:nvPr/>
        </p:nvSpPr>
        <p:spPr>
          <a:xfrm>
            <a:off x="9431570" y="1685049"/>
            <a:ext cx="2045230" cy="578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8274753-8647-4017-9E4C-10D7172C6501}"/>
              </a:ext>
            </a:extLst>
          </p:cNvPr>
          <p:cNvSpPr txBox="1"/>
          <p:nvPr/>
        </p:nvSpPr>
        <p:spPr>
          <a:xfrm>
            <a:off x="9431570" y="1781918"/>
            <a:ext cx="204523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293E55"/>
                </a:solidFill>
                <a:effectLst/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Ортофотоплан</a:t>
            </a:r>
            <a:endParaRPr lang="ru-RU" b="1" dirty="0">
              <a:solidFill>
                <a:srgbClr val="293E55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226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8268A0E8-7077-439C-96A1-5F3F210E8323}"/>
              </a:ext>
            </a:extLst>
          </p:cNvPr>
          <p:cNvSpPr>
            <a:spLocks/>
          </p:cNvSpPr>
          <p:nvPr/>
        </p:nvSpPr>
        <p:spPr bwMode="auto">
          <a:xfrm>
            <a:off x="477351" y="2599895"/>
            <a:ext cx="5945049" cy="350516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pPr>
              <a:lnSpc>
                <a:spcPts val="2220"/>
              </a:lnSpc>
              <a:spcBef>
                <a:spcPts val="600"/>
              </a:spcBef>
              <a:spcAft>
                <a:spcPts val="1200"/>
              </a:spcAft>
            </a:pP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xmlns="" id="{D3901910-151D-47F1-A2E6-28F7946B4AF9}"/>
              </a:ext>
            </a:extLst>
          </p:cNvPr>
          <p:cNvSpPr>
            <a:spLocks/>
          </p:cNvSpPr>
          <p:nvPr/>
        </p:nvSpPr>
        <p:spPr bwMode="auto">
          <a:xfrm>
            <a:off x="490050" y="137044"/>
            <a:ext cx="6696744" cy="404569"/>
          </a:xfrm>
          <a:prstGeom prst="rect">
            <a:avLst/>
          </a:prstGeom>
          <a:noFill/>
        </p:spPr>
        <p:txBody>
          <a:bodyPr wrap="square" lIns="95857" tIns="47928" rIns="95857" bIns="47928">
            <a:spAutoFit/>
          </a:bodyPr>
          <a:lstStyle/>
          <a:p>
            <a:r>
              <a:rPr lang="ru-RU" sz="2000" b="1" dirty="0">
                <a:latin typeface="Arial" panose="020B0604020202020204" pitchFamily="34" charset="0"/>
                <a:ea typeface="Meiryo UI" pitchFamily="34" charset="-128"/>
                <a:cs typeface="Arial" panose="020B0604020202020204" pitchFamily="34" charset="0"/>
                <a:sym typeface="Open Sans Light"/>
              </a:rPr>
              <a:t>Структура сервиса</a:t>
            </a:r>
            <a:endParaRPr lang="en-US" sz="2000" b="1" dirty="0">
              <a:latin typeface="Arial" panose="020B0604020202020204" pitchFamily="34" charset="0"/>
              <a:ea typeface="Meiryo UI" pitchFamily="34" charset="-128"/>
              <a:cs typeface="Arial" panose="020B0604020202020204" pitchFamily="34" charset="0"/>
              <a:sym typeface="Open Sans Light"/>
            </a:endParaRPr>
          </a:p>
        </p:txBody>
      </p:sp>
      <p:sp>
        <p:nvSpPr>
          <p:cNvPr id="30" name="Номер слайда 29">
            <a:extLst>
              <a:ext uri="{FF2B5EF4-FFF2-40B4-BE49-F238E27FC236}">
                <a16:creationId xmlns:a16="http://schemas.microsoft.com/office/drawing/2014/main" xmlns="" id="{3FB5E1DB-F542-41DF-97B5-E683BD1B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024" y="6399022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BE5181A-85EB-4DFA-BAEA-DAB2233739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618"/>
          <a:stretch/>
        </p:blipFill>
        <p:spPr>
          <a:xfrm>
            <a:off x="587375" y="2261514"/>
            <a:ext cx="11055985" cy="2858777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F32D3D85-DF11-4ECC-BD03-B0E1C9901D2C}"/>
              </a:ext>
            </a:extLst>
          </p:cNvPr>
          <p:cNvSpPr/>
          <p:nvPr/>
        </p:nvSpPr>
        <p:spPr>
          <a:xfrm>
            <a:off x="490050" y="1449975"/>
            <a:ext cx="2826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Клиентский модуль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C00A80F0-A45F-4FA7-BC3D-F4EF1D5BB8BA}"/>
              </a:ext>
            </a:extLst>
          </p:cNvPr>
          <p:cNvSpPr/>
          <p:nvPr/>
        </p:nvSpPr>
        <p:spPr>
          <a:xfrm>
            <a:off x="6306372" y="1449975"/>
            <a:ext cx="28263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Серверный модуль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731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89A871F5-E5F6-4458-AAF6-6710F03D2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442" y="1891877"/>
            <a:ext cx="5565574" cy="403539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E81BADF9-5E7C-4573-9AE9-AA92C7ADD4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contras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5170" y="1879833"/>
            <a:ext cx="5565574" cy="4035390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696A01B-C104-4246-A833-2BE9B4E60F1A}"/>
              </a:ext>
            </a:extLst>
          </p:cNvPr>
          <p:cNvSpPr txBox="1">
            <a:spLocks/>
          </p:cNvSpPr>
          <p:nvPr/>
        </p:nvSpPr>
        <p:spPr>
          <a:xfrm>
            <a:off x="484348" y="22480"/>
            <a:ext cx="8641080" cy="611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Этапы</a:t>
            </a:r>
            <a:r>
              <a:rPr lang="ru-RU" sz="2000" b="1" dirty="0">
                <a:solidFill>
                  <a:srgbClr val="47BFC5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обработки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40021E2-F1E8-4CF2-A501-50FC08BD1047}"/>
              </a:ext>
            </a:extLst>
          </p:cNvPr>
          <p:cNvSpPr/>
          <p:nvPr/>
        </p:nvSpPr>
        <p:spPr>
          <a:xfrm>
            <a:off x="2045242" y="1247825"/>
            <a:ext cx="25419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Клиентская часть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4041D53A-75AF-4258-ABE8-A5C3AA51345F}"/>
              </a:ext>
            </a:extLst>
          </p:cNvPr>
          <p:cNvSpPr/>
          <p:nvPr/>
        </p:nvSpPr>
        <p:spPr>
          <a:xfrm>
            <a:off x="1273907" y="2040972"/>
            <a:ext cx="4073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Загрузка аэрофотоснимков или </a:t>
            </a: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открытие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геопорталов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в ГИС "Панорама"</a:t>
            </a:r>
            <a:endParaRPr lang="ru-RU" sz="1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44A82F4-C4B4-48A1-83C3-11863855453F}"/>
              </a:ext>
            </a:extLst>
          </p:cNvPr>
          <p:cNvSpPr/>
          <p:nvPr/>
        </p:nvSpPr>
        <p:spPr>
          <a:xfrm>
            <a:off x="1892563" y="2688789"/>
            <a:ext cx="41984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Автоматическая авторизация </a:t>
            </a: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пользователя на сервисе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Panorama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Vision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C8C4BA3A-9C55-41BA-BCD4-9AB4200E5900}"/>
              </a:ext>
            </a:extLst>
          </p:cNvPr>
          <p:cNvSpPr/>
          <p:nvPr/>
        </p:nvSpPr>
        <p:spPr>
          <a:xfrm>
            <a:off x="1535300" y="3435949"/>
            <a:ext cx="35544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Выбор области распознавания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06AA063-DBA7-4676-8613-488193EB93D0}"/>
              </a:ext>
            </a:extLst>
          </p:cNvPr>
          <p:cNvSpPr/>
          <p:nvPr/>
        </p:nvSpPr>
        <p:spPr>
          <a:xfrm>
            <a:off x="2211025" y="4083345"/>
            <a:ext cx="35544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заявки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09447CB2-23D6-4089-8BBB-E9F622940C8B}"/>
              </a:ext>
            </a:extLst>
          </p:cNvPr>
          <p:cNvSpPr/>
          <p:nvPr/>
        </p:nvSpPr>
        <p:spPr>
          <a:xfrm>
            <a:off x="1268299" y="4634307"/>
            <a:ext cx="3992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Разбиение области интереса на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тайлы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стандартного размера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3E5359DF-D001-42CB-BD4D-609C5A9595D9}"/>
              </a:ext>
            </a:extLst>
          </p:cNvPr>
          <p:cNvSpPr/>
          <p:nvPr/>
        </p:nvSpPr>
        <p:spPr>
          <a:xfrm>
            <a:off x="1737415" y="5256544"/>
            <a:ext cx="3739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Загрузка данных на сервер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Panorama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xmlns="" id="{EAD50190-0ECE-42F8-838C-DAF17B240B69}"/>
              </a:ext>
            </a:extLst>
          </p:cNvPr>
          <p:cNvSpPr/>
          <p:nvPr/>
        </p:nvSpPr>
        <p:spPr>
          <a:xfrm>
            <a:off x="7037555" y="2027218"/>
            <a:ext cx="36590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Создание растровых масок объектов с </a:t>
            </a: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помощью глубоких нейронных сетей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B26C854A-D057-4132-A299-FBF998D1BFC9}"/>
              </a:ext>
            </a:extLst>
          </p:cNvPr>
          <p:cNvSpPr/>
          <p:nvPr/>
        </p:nvSpPr>
        <p:spPr>
          <a:xfrm>
            <a:off x="7675515" y="2654035"/>
            <a:ext cx="4065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Векторизация – преобразование 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полученных растровых масок в полигоны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EB8DF5C3-D91F-4834-A72D-CADE0F7C8544}"/>
              </a:ext>
            </a:extLst>
          </p:cNvPr>
          <p:cNvSpPr/>
          <p:nvPr/>
        </p:nvSpPr>
        <p:spPr>
          <a:xfrm>
            <a:off x="7201512" y="3427922"/>
            <a:ext cx="35544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Контроль метрики объектов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C724F469-4B0C-49E6-AA85-AA61C2610023}"/>
              </a:ext>
            </a:extLst>
          </p:cNvPr>
          <p:cNvSpPr/>
          <p:nvPr/>
        </p:nvSpPr>
        <p:spPr>
          <a:xfrm>
            <a:off x="7760708" y="3966098"/>
            <a:ext cx="3554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Сшивка полигонов, принадлежащих </a:t>
            </a: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смежным растрам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0518A8A5-7572-4131-BE93-F6DF3F06ABDC}"/>
              </a:ext>
            </a:extLst>
          </p:cNvPr>
          <p:cNvSpPr/>
          <p:nvPr/>
        </p:nvSpPr>
        <p:spPr>
          <a:xfrm>
            <a:off x="6985466" y="4615257"/>
            <a:ext cx="35544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Публикация итоговой векторной </a:t>
            </a:r>
          </a:p>
          <a:p>
            <a:pPr algn="ctr"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карты по протоколу WFS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BD4EDB87-FF7D-4D3A-9CBE-9DCE6EDA5E2E}"/>
              </a:ext>
            </a:extLst>
          </p:cNvPr>
          <p:cNvSpPr/>
          <p:nvPr/>
        </p:nvSpPr>
        <p:spPr>
          <a:xfrm>
            <a:off x="7919208" y="5343868"/>
            <a:ext cx="35544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Выдача карты по заявке клиенту</a:t>
            </a: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xmlns="" id="{21AD5948-E3A0-4E07-BCE3-FFEBC06B5B01}"/>
              </a:ext>
            </a:extLst>
          </p:cNvPr>
          <p:cNvSpPr/>
          <p:nvPr/>
        </p:nvSpPr>
        <p:spPr>
          <a:xfrm>
            <a:off x="7711820" y="1247825"/>
            <a:ext cx="24349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Серверная часть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866BB5F2-B9A8-4D90-9E85-F0BC992E46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072" y="2125803"/>
            <a:ext cx="416461" cy="32127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766A44FF-203F-4586-8634-11B5E67C72D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7766" y="4099440"/>
            <a:ext cx="503834" cy="244165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A31EB1BC-3E82-4F01-B9F7-3112743F4B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84" y="2802107"/>
            <a:ext cx="462881" cy="309863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1B125247-2AA9-47E6-934F-EB4815A733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82110" y="2118570"/>
            <a:ext cx="397160" cy="349674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15DF409A-DBDF-40B7-8CAB-C0CE1EE4F1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4364" y="5367816"/>
            <a:ext cx="365353" cy="287317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5D7DB0F7-5126-4883-A314-64F17D8C3AC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4023" y="2766177"/>
            <a:ext cx="237744" cy="320041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xmlns="" id="{6B1A7278-593F-45C5-A557-9AAA7F6F211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314" y="4093457"/>
            <a:ext cx="324149" cy="338751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xmlns="" id="{1249FAE8-F401-4AE1-BD0B-BA8FDBE888D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6781" y="4752586"/>
            <a:ext cx="439394" cy="29414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289CD6B5-B1CC-482C-B357-E6E88F065E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5300" y="5346948"/>
            <a:ext cx="336746" cy="357629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xmlns="" id="{8B8A6F86-6E80-416D-A5CB-588AC3D85C8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856761" y="3429296"/>
            <a:ext cx="317255" cy="321271"/>
          </a:xfrm>
          <a:prstGeom prst="rect">
            <a:avLst/>
          </a:prstGeom>
        </p:spPr>
      </p:pic>
      <p:pic>
        <p:nvPicPr>
          <p:cNvPr id="66" name="Рисунок 65">
            <a:extLst>
              <a:ext uri="{FF2B5EF4-FFF2-40B4-BE49-F238E27FC236}">
                <a16:creationId xmlns:a16="http://schemas.microsoft.com/office/drawing/2014/main" xmlns="" id="{93B14018-C8A7-4BBC-A697-A3949468112A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9540" y="3448594"/>
            <a:ext cx="433942" cy="269005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xmlns="" id="{3479C98A-9F0D-48B8-8C50-A8FF9986E56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6972" y="4752586"/>
            <a:ext cx="513604" cy="277511"/>
          </a:xfrm>
          <a:prstGeom prst="rect">
            <a:avLst/>
          </a:prstGeom>
        </p:spPr>
      </p:pic>
      <p:sp>
        <p:nvSpPr>
          <p:cNvPr id="33" name="Номер слайда 1">
            <a:extLst>
              <a:ext uri="{FF2B5EF4-FFF2-40B4-BE49-F238E27FC236}">
                <a16:creationId xmlns:a16="http://schemas.microsoft.com/office/drawing/2014/main" xmlns="" id="{B4D34F1B-C41C-4832-8E07-269B66828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8682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766977-8804-458F-9A09-92C8EF6B2CA9}"/>
              </a:ext>
            </a:extLst>
          </p:cNvPr>
          <p:cNvSpPr txBox="1">
            <a:spLocks/>
          </p:cNvSpPr>
          <p:nvPr/>
        </p:nvSpPr>
        <p:spPr>
          <a:xfrm>
            <a:off x="492302" y="139367"/>
            <a:ext cx="8641080" cy="37553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Клиентский модуль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Panorama Vision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7C5AD722-93F9-45A6-8778-9C8FAB5A044A}"/>
              </a:ext>
            </a:extLst>
          </p:cNvPr>
          <p:cNvSpPr/>
          <p:nvPr/>
        </p:nvSpPr>
        <p:spPr>
          <a:xfrm>
            <a:off x="492299" y="1273832"/>
            <a:ext cx="114615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Открыть в ГИС "Панорама" растровые изображения (собственные снимки местности) и/или подключить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геопорталы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со спутниковыми снимками;</a:t>
            </a:r>
          </a:p>
          <a:p>
            <a:pPr marL="179388" indent="-179388"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диалоге комплекса "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Panorama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Vision" выбрать область интереса;</a:t>
            </a:r>
          </a:p>
          <a:p>
            <a:pPr marL="179388" indent="-179388" algn="l" fontAlgn="base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Запустить процесс распознавания, подав заявку.</a:t>
            </a: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BA81B97E-F598-42A2-AD2A-1D54AB343B4C}"/>
              </a:ext>
            </a:extLst>
          </p:cNvPr>
          <p:cNvSpPr/>
          <p:nvPr/>
        </p:nvSpPr>
        <p:spPr>
          <a:xfrm>
            <a:off x="492301" y="838784"/>
            <a:ext cx="10472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/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Для выполнения обработки пользователю необходимо выполнить несколько действий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E09F00-C0B0-4C77-92F0-B8AE8882F4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36" t="2114" r="1734" b="14029"/>
          <a:stretch/>
        </p:blipFill>
        <p:spPr>
          <a:xfrm>
            <a:off x="1900524" y="2657202"/>
            <a:ext cx="5549799" cy="3369067"/>
          </a:xfrm>
          <a:prstGeom prst="rect">
            <a:avLst/>
          </a:prstGeom>
          <a:ln w="9525"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FF8AA67-4773-468B-B21C-A69D5B9497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1265" y="2992238"/>
            <a:ext cx="5940850" cy="3369067"/>
          </a:xfrm>
          <a:prstGeom prst="rect">
            <a:avLst/>
          </a:prstGeom>
          <a:ln>
            <a:solidFill>
              <a:srgbClr val="247E9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Номер слайда 1">
            <a:extLst>
              <a:ext uri="{FF2B5EF4-FFF2-40B4-BE49-F238E27FC236}">
                <a16:creationId xmlns:a16="http://schemas.microsoft.com/office/drawing/2014/main" xmlns="" id="{C3611E1E-8B38-477C-B5A6-25A335D40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66504" y="6395021"/>
            <a:ext cx="2743200" cy="365125"/>
          </a:xfrm>
        </p:spPr>
        <p:txBody>
          <a:bodyPr/>
          <a:lstStyle/>
          <a:p>
            <a:fld id="{7DF9664B-DA15-4C7E-AA21-16A7D437827E}" type="slidenum">
              <a:rPr lang="ru-RU" smtClean="0">
                <a:solidFill>
                  <a:srgbClr val="247E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dirty="0">
              <a:solidFill>
                <a:srgbClr val="247E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815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</TotalTime>
  <Words>789</Words>
  <Application>Microsoft Office PowerPoint</Application>
  <PresentationFormat>Произвольный</PresentationFormat>
  <Paragraphs>120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Входные/выходные данные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Zheleznyakov</cp:lastModifiedBy>
  <cp:revision>122</cp:revision>
  <dcterms:created xsi:type="dcterms:W3CDTF">2024-07-08T07:09:54Z</dcterms:created>
  <dcterms:modified xsi:type="dcterms:W3CDTF">2024-09-11T06:44:37Z</dcterms:modified>
</cp:coreProperties>
</file>