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pn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media/image43.jpg" ContentType="image/jpeg"/>
  <Override PartName="/ppt/tags/tag1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media/image91.jpg" ContentType="image/jpeg"/>
  <Override PartName="/ppt/media/image92.jpg" ContentType="image/jpeg"/>
  <Override PartName="/ppt/media/image93.jpg" ContentType="image/jpeg"/>
  <Override PartName="/ppt/media/image94.jpg" ContentType="image/jpeg"/>
  <Override PartName="/ppt/media/image95.jpg" ContentType="image/jpeg"/>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3" r:id="rId1"/>
  </p:sldMasterIdLst>
  <p:notesMasterIdLst>
    <p:notesMasterId r:id="rId30"/>
  </p:notesMasterIdLst>
  <p:handoutMasterIdLst>
    <p:handoutMasterId r:id="rId31"/>
  </p:handoutMasterIdLst>
  <p:sldIdLst>
    <p:sldId id="474" r:id="rId2"/>
    <p:sldId id="475" r:id="rId3"/>
    <p:sldId id="302" r:id="rId4"/>
    <p:sldId id="303" r:id="rId5"/>
    <p:sldId id="304" r:id="rId6"/>
    <p:sldId id="305" r:id="rId7"/>
    <p:sldId id="306" r:id="rId8"/>
    <p:sldId id="308" r:id="rId9"/>
    <p:sldId id="477" r:id="rId10"/>
    <p:sldId id="778" r:id="rId11"/>
    <p:sldId id="760" r:id="rId12"/>
    <p:sldId id="922" r:id="rId13"/>
    <p:sldId id="784" r:id="rId14"/>
    <p:sldId id="783" r:id="rId15"/>
    <p:sldId id="723" r:id="rId16"/>
    <p:sldId id="708" r:id="rId17"/>
    <p:sldId id="724" r:id="rId18"/>
    <p:sldId id="780" r:id="rId19"/>
    <p:sldId id="781" r:id="rId20"/>
    <p:sldId id="779" r:id="rId21"/>
    <p:sldId id="839" r:id="rId22"/>
    <p:sldId id="837" r:id="rId23"/>
    <p:sldId id="740" r:id="rId24"/>
    <p:sldId id="834" r:id="rId25"/>
    <p:sldId id="838" r:id="rId26"/>
    <p:sldId id="806" r:id="rId27"/>
    <p:sldId id="823" r:id="rId28"/>
    <p:sldId id="921" r:id="rId29"/>
  </p:sldIdLst>
  <p:sldSz cx="12192000" cy="6858000"/>
  <p:notesSz cx="6797675" cy="9874250"/>
  <p:custDataLst>
    <p:tags r:id="rId32"/>
  </p:custData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2EB088C5-4529-4255-A8DE-9BBEB640A4FC}">
          <p14:sldIdLst>
            <p14:sldId id="474"/>
            <p14:sldId id="475"/>
            <p14:sldId id="302"/>
            <p14:sldId id="303"/>
            <p14:sldId id="304"/>
            <p14:sldId id="305"/>
            <p14:sldId id="306"/>
            <p14:sldId id="308"/>
            <p14:sldId id="477"/>
            <p14:sldId id="778"/>
            <p14:sldId id="760"/>
            <p14:sldId id="922"/>
            <p14:sldId id="784"/>
            <p14:sldId id="783"/>
            <p14:sldId id="723"/>
            <p14:sldId id="708"/>
            <p14:sldId id="724"/>
            <p14:sldId id="780"/>
            <p14:sldId id="781"/>
            <p14:sldId id="779"/>
            <p14:sldId id="839"/>
            <p14:sldId id="837"/>
            <p14:sldId id="740"/>
            <p14:sldId id="834"/>
            <p14:sldId id="838"/>
            <p14:sldId id="806"/>
            <p14:sldId id="823"/>
            <p14:sldId id="921"/>
          </p14:sldIdLst>
        </p14:section>
        <p14:section name="Приложения" id="{DE132F82-8863-4299-910E-DE8C3E92D0AC}">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00"/>
    <a:srgbClr val="275791"/>
    <a:srgbClr val="573C78"/>
    <a:srgbClr val="C8722B"/>
    <a:srgbClr val="527676"/>
    <a:srgbClr val="942825"/>
    <a:srgbClr val="B3B34B"/>
    <a:srgbClr val="B4B44C"/>
    <a:srgbClr val="004987"/>
    <a:srgbClr val="004A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E25E649-3F16-4E02-A733-19D2CDBF48F0}" styleName="Средний стиль 3 — акцент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677" autoAdjust="0"/>
    <p:restoredTop sz="94660"/>
  </p:normalViewPr>
  <p:slideViewPr>
    <p:cSldViewPr>
      <p:cViewPr varScale="1">
        <p:scale>
          <a:sx n="119" d="100"/>
          <a:sy n="119" d="100"/>
        </p:scale>
        <p:origin x="224" y="488"/>
      </p:cViewPr>
      <p:guideLst>
        <p:guide orient="horz" pos="2160"/>
        <p:guide pos="3840"/>
      </p:guideLst>
    </p:cSldViewPr>
  </p:slideViewPr>
  <p:notesTextViewPr>
    <p:cViewPr>
      <p:scale>
        <a:sx n="1" d="1"/>
        <a:sy n="1" d="1"/>
      </p:scale>
      <p:origin x="0" y="0"/>
    </p:cViewPr>
  </p:notesTextViewPr>
  <p:notesViewPr>
    <p:cSldViewPr>
      <p:cViewPr varScale="1">
        <p:scale>
          <a:sx n="79" d="100"/>
          <a:sy n="79" d="100"/>
        </p:scale>
        <p:origin x="4038"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CBB614D-4B2B-455C-A319-6A8011AE6C7C}" type="doc">
      <dgm:prSet loTypeId="urn:microsoft.com/office/officeart/2005/8/layout/gear1" loCatId="relationship" qsTypeId="urn:microsoft.com/office/officeart/2005/8/quickstyle/simple4" qsCatId="simple" csTypeId="urn:microsoft.com/office/officeart/2005/8/colors/accent1_2" csCatId="accent1" phldr="1"/>
      <dgm:spPr/>
    </dgm:pt>
    <dgm:pt modelId="{F681BD41-8252-4CD0-A34C-FCE468871111}">
      <dgm:prSet phldrT="[Текст]"/>
      <dgm:spPr>
        <a:gradFill rotWithShape="0">
          <a:gsLst>
            <a:gs pos="0">
              <a:schemeClr val="accent1">
                <a:hueOff val="0"/>
                <a:satOff val="0"/>
                <a:lumOff val="0"/>
                <a:alphaOff val="0"/>
                <a:shade val="51000"/>
                <a:satMod val="130000"/>
              </a:schemeClr>
            </a:gs>
            <a:gs pos="69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solidFill>
            <a:schemeClr val="tx1"/>
          </a:solidFill>
        </a:ln>
        <a:effectLst>
          <a:glow rad="63500">
            <a:schemeClr val="bg1"/>
          </a:glow>
        </a:effectLst>
      </dgm:spPr>
      <dgm:t>
        <a:bodyPr/>
        <a:lstStyle/>
        <a:p>
          <a:r>
            <a:rPr lang="ru-RU" dirty="0"/>
            <a:t> </a:t>
          </a:r>
        </a:p>
      </dgm:t>
    </dgm:pt>
    <dgm:pt modelId="{1CF43D71-CD1C-4904-8DF0-C5B14282716A}" type="parTrans" cxnId="{6300B588-D528-46D4-AAAE-391204CE5CCA}">
      <dgm:prSet/>
      <dgm:spPr/>
      <dgm:t>
        <a:bodyPr/>
        <a:lstStyle/>
        <a:p>
          <a:endParaRPr lang="ru-RU"/>
        </a:p>
      </dgm:t>
    </dgm:pt>
    <dgm:pt modelId="{8283C37D-D8B1-44FD-BD6F-8B5CF7C244B4}" type="sibTrans" cxnId="{6300B588-D528-46D4-AAAE-391204CE5CCA}">
      <dgm:prSet/>
      <dgm:spPr>
        <a:solidFill>
          <a:schemeClr val="tx2">
            <a:lumMod val="75000"/>
          </a:schemeClr>
        </a:solidFill>
      </dgm:spPr>
      <dgm:t>
        <a:bodyPr/>
        <a:lstStyle/>
        <a:p>
          <a:endParaRPr lang="ru-RU"/>
        </a:p>
      </dgm:t>
    </dgm:pt>
    <dgm:pt modelId="{291EE618-338C-4D52-8972-B2EF6B81920A}">
      <dgm:prSet phldrT="[Текст]"/>
      <dgm:spPr>
        <a:gradFill rotWithShape="0">
          <a:gsLst>
            <a:gs pos="0">
              <a:schemeClr val="accent1">
                <a:hueOff val="0"/>
                <a:satOff val="0"/>
                <a:lumOff val="0"/>
                <a:alphaOff val="0"/>
                <a:shade val="51000"/>
                <a:satMod val="130000"/>
              </a:schemeClr>
            </a:gs>
            <a:gs pos="69000">
              <a:schemeClr val="accent1">
                <a:hueOff val="0"/>
                <a:satOff val="0"/>
                <a:lumOff val="0"/>
                <a:alphaOff val="0"/>
                <a:shade val="93000"/>
                <a:satMod val="130000"/>
              </a:schemeClr>
            </a:gs>
            <a:gs pos="100000">
              <a:schemeClr val="accent1">
                <a:hueOff val="0"/>
                <a:satOff val="0"/>
                <a:lumOff val="0"/>
                <a:alphaOff val="0"/>
                <a:shade val="94000"/>
                <a:satMod val="135000"/>
              </a:schemeClr>
            </a:gs>
          </a:gsLst>
        </a:gradFill>
        <a:ln>
          <a:solidFill>
            <a:srgbClr val="17375E"/>
          </a:solidFill>
        </a:ln>
        <a:effectLst>
          <a:glow rad="76200">
            <a:schemeClr val="bg1"/>
          </a:glow>
        </a:effectLst>
      </dgm:spPr>
      <dgm:t>
        <a:bodyPr/>
        <a:lstStyle/>
        <a:p>
          <a:r>
            <a:rPr lang="ru-RU" dirty="0"/>
            <a:t> </a:t>
          </a:r>
        </a:p>
      </dgm:t>
    </dgm:pt>
    <dgm:pt modelId="{0A05EEBB-4180-403B-9F3A-C2CCF569CFFB}" type="parTrans" cxnId="{F1A54E4E-8D87-457F-8F5A-EC35A25F739F}">
      <dgm:prSet/>
      <dgm:spPr/>
      <dgm:t>
        <a:bodyPr/>
        <a:lstStyle/>
        <a:p>
          <a:endParaRPr lang="ru-RU"/>
        </a:p>
      </dgm:t>
    </dgm:pt>
    <dgm:pt modelId="{CD4669A8-9DDC-4525-B657-B639E72647ED}" type="sibTrans" cxnId="{F1A54E4E-8D87-457F-8F5A-EC35A25F739F}">
      <dgm:prSet/>
      <dgm:spPr>
        <a:solidFill>
          <a:schemeClr val="tx2">
            <a:lumMod val="75000"/>
          </a:schemeClr>
        </a:solidFill>
      </dgm:spPr>
      <dgm:t>
        <a:bodyPr/>
        <a:lstStyle/>
        <a:p>
          <a:endParaRPr lang="ru-RU"/>
        </a:p>
      </dgm:t>
    </dgm:pt>
    <dgm:pt modelId="{6913107D-EB46-483D-A0EA-5AC6809C874C}" type="pres">
      <dgm:prSet presAssocID="{ECBB614D-4B2B-455C-A319-6A8011AE6C7C}" presName="composite" presStyleCnt="0">
        <dgm:presLayoutVars>
          <dgm:chMax val="3"/>
          <dgm:animLvl val="lvl"/>
          <dgm:resizeHandles val="exact"/>
        </dgm:presLayoutVars>
      </dgm:prSet>
      <dgm:spPr/>
    </dgm:pt>
    <dgm:pt modelId="{57A1347C-73A5-4945-A577-087000868194}" type="pres">
      <dgm:prSet presAssocID="{F681BD41-8252-4CD0-A34C-FCE468871111}" presName="gear1" presStyleLbl="node1" presStyleIdx="0" presStyleCnt="2" custLinFactNeighborX="-4734" custLinFactNeighborY="-26234">
        <dgm:presLayoutVars>
          <dgm:chMax val="1"/>
          <dgm:bulletEnabled val="1"/>
        </dgm:presLayoutVars>
      </dgm:prSet>
      <dgm:spPr/>
    </dgm:pt>
    <dgm:pt modelId="{5540A41F-8D5A-4F7A-8E01-C86AD8F0104C}" type="pres">
      <dgm:prSet presAssocID="{F681BD41-8252-4CD0-A34C-FCE468871111}" presName="gear1srcNode" presStyleLbl="node1" presStyleIdx="0" presStyleCnt="2"/>
      <dgm:spPr/>
    </dgm:pt>
    <dgm:pt modelId="{5FE22D31-FD1B-4189-99EE-8F545C61B9FD}" type="pres">
      <dgm:prSet presAssocID="{F681BD41-8252-4CD0-A34C-FCE468871111}" presName="gear1dstNode" presStyleLbl="node1" presStyleIdx="0" presStyleCnt="2"/>
      <dgm:spPr/>
    </dgm:pt>
    <dgm:pt modelId="{62CB0243-BB04-4BA4-B794-1A5378411BA2}" type="pres">
      <dgm:prSet presAssocID="{291EE618-338C-4D52-8972-B2EF6B81920A}" presName="gear2" presStyleLbl="node1" presStyleIdx="1" presStyleCnt="2" custLinFactNeighborX="-22198" custLinFactNeighborY="55409">
        <dgm:presLayoutVars>
          <dgm:chMax val="1"/>
          <dgm:bulletEnabled val="1"/>
        </dgm:presLayoutVars>
      </dgm:prSet>
      <dgm:spPr/>
    </dgm:pt>
    <dgm:pt modelId="{44460D10-FFA7-440C-806B-596B47AC27DB}" type="pres">
      <dgm:prSet presAssocID="{291EE618-338C-4D52-8972-B2EF6B81920A}" presName="gear2srcNode" presStyleLbl="node1" presStyleIdx="1" presStyleCnt="2"/>
      <dgm:spPr/>
    </dgm:pt>
    <dgm:pt modelId="{E04568EE-EF5A-431F-96FC-48BB1456B884}" type="pres">
      <dgm:prSet presAssocID="{291EE618-338C-4D52-8972-B2EF6B81920A}" presName="gear2dstNode" presStyleLbl="node1" presStyleIdx="1" presStyleCnt="2"/>
      <dgm:spPr/>
    </dgm:pt>
    <dgm:pt modelId="{BC6628DA-7C35-4079-8BE5-A517DB3BF985}" type="pres">
      <dgm:prSet presAssocID="{8283C37D-D8B1-44FD-BD6F-8B5CF7C244B4}" presName="connector1" presStyleLbl="sibTrans2D1" presStyleIdx="0" presStyleCnt="2" custLinFactNeighborX="1322" custLinFactNeighborY="-27671"/>
      <dgm:spPr/>
    </dgm:pt>
    <dgm:pt modelId="{02560912-3B4F-4B18-9BD1-3E7676C25BF7}" type="pres">
      <dgm:prSet presAssocID="{CD4669A8-9DDC-4525-B657-B639E72647ED}" presName="connector2" presStyleLbl="sibTrans2D1" presStyleIdx="1" presStyleCnt="2" custLinFactNeighborX="-22760" custLinFactNeighborY="42574"/>
      <dgm:spPr/>
    </dgm:pt>
  </dgm:ptLst>
  <dgm:cxnLst>
    <dgm:cxn modelId="{BC79640B-E70C-405D-8865-AE6BE6B8C688}" type="presOf" srcId="{291EE618-338C-4D52-8972-B2EF6B81920A}" destId="{44460D10-FFA7-440C-806B-596B47AC27DB}" srcOrd="1" destOrd="0" presId="urn:microsoft.com/office/officeart/2005/8/layout/gear1"/>
    <dgm:cxn modelId="{E2343713-078C-4674-9B44-D05992DD6E84}" type="presOf" srcId="{291EE618-338C-4D52-8972-B2EF6B81920A}" destId="{E04568EE-EF5A-431F-96FC-48BB1456B884}" srcOrd="2" destOrd="0" presId="urn:microsoft.com/office/officeart/2005/8/layout/gear1"/>
    <dgm:cxn modelId="{F1A54E4E-8D87-457F-8F5A-EC35A25F739F}" srcId="{ECBB614D-4B2B-455C-A319-6A8011AE6C7C}" destId="{291EE618-338C-4D52-8972-B2EF6B81920A}" srcOrd="1" destOrd="0" parTransId="{0A05EEBB-4180-403B-9F3A-C2CCF569CFFB}" sibTransId="{CD4669A8-9DDC-4525-B657-B639E72647ED}"/>
    <dgm:cxn modelId="{D8DDDA59-0F8D-4CBB-A74D-84BD2B31ED69}" type="presOf" srcId="{F681BD41-8252-4CD0-A34C-FCE468871111}" destId="{5540A41F-8D5A-4F7A-8E01-C86AD8F0104C}" srcOrd="1" destOrd="0" presId="urn:microsoft.com/office/officeart/2005/8/layout/gear1"/>
    <dgm:cxn modelId="{6300B588-D528-46D4-AAAE-391204CE5CCA}" srcId="{ECBB614D-4B2B-455C-A319-6A8011AE6C7C}" destId="{F681BD41-8252-4CD0-A34C-FCE468871111}" srcOrd="0" destOrd="0" parTransId="{1CF43D71-CD1C-4904-8DF0-C5B14282716A}" sibTransId="{8283C37D-D8B1-44FD-BD6F-8B5CF7C244B4}"/>
    <dgm:cxn modelId="{2A089A9B-407B-47E4-8B60-59EA6F42D7B4}" type="presOf" srcId="{ECBB614D-4B2B-455C-A319-6A8011AE6C7C}" destId="{6913107D-EB46-483D-A0EA-5AC6809C874C}" srcOrd="0" destOrd="0" presId="urn:microsoft.com/office/officeart/2005/8/layout/gear1"/>
    <dgm:cxn modelId="{054FB4B5-74BD-4FDE-98F8-DA0BB90ECF3A}" type="presOf" srcId="{CD4669A8-9DDC-4525-B657-B639E72647ED}" destId="{02560912-3B4F-4B18-9BD1-3E7676C25BF7}" srcOrd="0" destOrd="0" presId="urn:microsoft.com/office/officeart/2005/8/layout/gear1"/>
    <dgm:cxn modelId="{E6E45FD0-A5E3-41A6-8967-87474B3DD529}" type="presOf" srcId="{291EE618-338C-4D52-8972-B2EF6B81920A}" destId="{62CB0243-BB04-4BA4-B794-1A5378411BA2}" srcOrd="0" destOrd="0" presId="urn:microsoft.com/office/officeart/2005/8/layout/gear1"/>
    <dgm:cxn modelId="{3E825FD1-0CA4-42F7-A968-AEA7CBCDCB2B}" type="presOf" srcId="{8283C37D-D8B1-44FD-BD6F-8B5CF7C244B4}" destId="{BC6628DA-7C35-4079-8BE5-A517DB3BF985}" srcOrd="0" destOrd="0" presId="urn:microsoft.com/office/officeart/2005/8/layout/gear1"/>
    <dgm:cxn modelId="{5934F4D2-94AC-4DFD-AB48-9899F9B0014C}" type="presOf" srcId="{F681BD41-8252-4CD0-A34C-FCE468871111}" destId="{57A1347C-73A5-4945-A577-087000868194}" srcOrd="0" destOrd="0" presId="urn:microsoft.com/office/officeart/2005/8/layout/gear1"/>
    <dgm:cxn modelId="{225399D9-8DEC-44EB-9742-BF95B5BDAC8D}" type="presOf" srcId="{F681BD41-8252-4CD0-A34C-FCE468871111}" destId="{5FE22D31-FD1B-4189-99EE-8F545C61B9FD}" srcOrd="2" destOrd="0" presId="urn:microsoft.com/office/officeart/2005/8/layout/gear1"/>
    <dgm:cxn modelId="{B4507618-A075-49B8-A962-7A6B55421007}" type="presParOf" srcId="{6913107D-EB46-483D-A0EA-5AC6809C874C}" destId="{57A1347C-73A5-4945-A577-087000868194}" srcOrd="0" destOrd="0" presId="urn:microsoft.com/office/officeart/2005/8/layout/gear1"/>
    <dgm:cxn modelId="{C572F370-0FD7-4499-9054-F7EA9BE3C145}" type="presParOf" srcId="{6913107D-EB46-483D-A0EA-5AC6809C874C}" destId="{5540A41F-8D5A-4F7A-8E01-C86AD8F0104C}" srcOrd="1" destOrd="0" presId="urn:microsoft.com/office/officeart/2005/8/layout/gear1"/>
    <dgm:cxn modelId="{D839F112-2869-4935-9A7C-E67C4CB70DE0}" type="presParOf" srcId="{6913107D-EB46-483D-A0EA-5AC6809C874C}" destId="{5FE22D31-FD1B-4189-99EE-8F545C61B9FD}" srcOrd="2" destOrd="0" presId="urn:microsoft.com/office/officeart/2005/8/layout/gear1"/>
    <dgm:cxn modelId="{547E4A3D-2C7C-4ABE-97BE-840487E9B8FA}" type="presParOf" srcId="{6913107D-EB46-483D-A0EA-5AC6809C874C}" destId="{62CB0243-BB04-4BA4-B794-1A5378411BA2}" srcOrd="3" destOrd="0" presId="urn:microsoft.com/office/officeart/2005/8/layout/gear1"/>
    <dgm:cxn modelId="{7EB9A000-91B6-4065-A6A6-19A9BA296862}" type="presParOf" srcId="{6913107D-EB46-483D-A0EA-5AC6809C874C}" destId="{44460D10-FFA7-440C-806B-596B47AC27DB}" srcOrd="4" destOrd="0" presId="urn:microsoft.com/office/officeart/2005/8/layout/gear1"/>
    <dgm:cxn modelId="{61608405-F1D2-439F-BF47-C9C01B430DA8}" type="presParOf" srcId="{6913107D-EB46-483D-A0EA-5AC6809C874C}" destId="{E04568EE-EF5A-431F-96FC-48BB1456B884}" srcOrd="5" destOrd="0" presId="urn:microsoft.com/office/officeart/2005/8/layout/gear1"/>
    <dgm:cxn modelId="{423AC31E-1205-4A5A-A097-D5C2822C0711}" type="presParOf" srcId="{6913107D-EB46-483D-A0EA-5AC6809C874C}" destId="{BC6628DA-7C35-4079-8BE5-A517DB3BF985}" srcOrd="6" destOrd="0" presId="urn:microsoft.com/office/officeart/2005/8/layout/gear1"/>
    <dgm:cxn modelId="{B882395D-9BDD-417F-B650-A347B381C9D1}" type="presParOf" srcId="{6913107D-EB46-483D-A0EA-5AC6809C874C}" destId="{02560912-3B4F-4B18-9BD1-3E7676C25BF7}" srcOrd="7" destOrd="0" presId="urn:microsoft.com/office/officeart/2005/8/layout/gear1"/>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CBB614D-4B2B-455C-A319-6A8011AE6C7C}" type="doc">
      <dgm:prSet loTypeId="urn:microsoft.com/office/officeart/2005/8/layout/gear1" loCatId="relationship" qsTypeId="urn:microsoft.com/office/officeart/2005/8/quickstyle/simple5" qsCatId="simple" csTypeId="urn:microsoft.com/office/officeart/2005/8/colors/accent1_2" csCatId="accent1" phldr="1"/>
      <dgm:spPr/>
    </dgm:pt>
    <dgm:pt modelId="{291EE618-338C-4D52-8972-B2EF6B81920A}">
      <dgm:prSet phldrT="[Текст]"/>
      <dgm:spPr/>
      <dgm:t>
        <a:bodyPr/>
        <a:lstStyle/>
        <a:p>
          <a:endParaRPr lang="ru-RU" dirty="0"/>
        </a:p>
      </dgm:t>
    </dgm:pt>
    <dgm:pt modelId="{0A05EEBB-4180-403B-9F3A-C2CCF569CFFB}" type="parTrans" cxnId="{F1A54E4E-8D87-457F-8F5A-EC35A25F739F}">
      <dgm:prSet/>
      <dgm:spPr/>
      <dgm:t>
        <a:bodyPr/>
        <a:lstStyle/>
        <a:p>
          <a:endParaRPr lang="ru-RU"/>
        </a:p>
      </dgm:t>
    </dgm:pt>
    <dgm:pt modelId="{CD4669A8-9DDC-4525-B657-B639E72647ED}" type="sibTrans" cxnId="{F1A54E4E-8D87-457F-8F5A-EC35A25F739F}">
      <dgm:prSet/>
      <dgm:spPr/>
      <dgm:t>
        <a:bodyPr/>
        <a:lstStyle/>
        <a:p>
          <a:endParaRPr lang="ru-RU"/>
        </a:p>
      </dgm:t>
    </dgm:pt>
    <dgm:pt modelId="{F681BD41-8252-4CD0-A34C-FCE468871111}">
      <dgm:prSet phldrT="[Текст]"/>
      <dgm:spPr/>
      <dgm:t>
        <a:bodyPr/>
        <a:lstStyle/>
        <a:p>
          <a:r>
            <a:rPr lang="ru-RU" dirty="0"/>
            <a:t> </a:t>
          </a:r>
        </a:p>
      </dgm:t>
    </dgm:pt>
    <dgm:pt modelId="{8283C37D-D8B1-44FD-BD6F-8B5CF7C244B4}" type="sibTrans" cxnId="{6300B588-D528-46D4-AAAE-391204CE5CCA}">
      <dgm:prSet/>
      <dgm:spPr/>
      <dgm:t>
        <a:bodyPr/>
        <a:lstStyle/>
        <a:p>
          <a:endParaRPr lang="ru-RU"/>
        </a:p>
      </dgm:t>
    </dgm:pt>
    <dgm:pt modelId="{1CF43D71-CD1C-4904-8DF0-C5B14282716A}" type="parTrans" cxnId="{6300B588-D528-46D4-AAAE-391204CE5CCA}">
      <dgm:prSet/>
      <dgm:spPr/>
      <dgm:t>
        <a:bodyPr/>
        <a:lstStyle/>
        <a:p>
          <a:endParaRPr lang="ru-RU"/>
        </a:p>
      </dgm:t>
    </dgm:pt>
    <dgm:pt modelId="{6913107D-EB46-483D-A0EA-5AC6809C874C}" type="pres">
      <dgm:prSet presAssocID="{ECBB614D-4B2B-455C-A319-6A8011AE6C7C}" presName="composite" presStyleCnt="0">
        <dgm:presLayoutVars>
          <dgm:chMax val="3"/>
          <dgm:animLvl val="lvl"/>
          <dgm:resizeHandles val="exact"/>
        </dgm:presLayoutVars>
      </dgm:prSet>
      <dgm:spPr/>
    </dgm:pt>
    <dgm:pt modelId="{57A1347C-73A5-4945-A577-087000868194}" type="pres">
      <dgm:prSet presAssocID="{F681BD41-8252-4CD0-A34C-FCE468871111}" presName="gear1" presStyleLbl="node1" presStyleIdx="0" presStyleCnt="2" custLinFactNeighborX="-4734" custLinFactNeighborY="-26234">
        <dgm:presLayoutVars>
          <dgm:chMax val="1"/>
          <dgm:bulletEnabled val="1"/>
        </dgm:presLayoutVars>
      </dgm:prSet>
      <dgm:spPr/>
    </dgm:pt>
    <dgm:pt modelId="{5540A41F-8D5A-4F7A-8E01-C86AD8F0104C}" type="pres">
      <dgm:prSet presAssocID="{F681BD41-8252-4CD0-A34C-FCE468871111}" presName="gear1srcNode" presStyleLbl="node1" presStyleIdx="0" presStyleCnt="2"/>
      <dgm:spPr/>
    </dgm:pt>
    <dgm:pt modelId="{5FE22D31-FD1B-4189-99EE-8F545C61B9FD}" type="pres">
      <dgm:prSet presAssocID="{F681BD41-8252-4CD0-A34C-FCE468871111}" presName="gear1dstNode" presStyleLbl="node1" presStyleIdx="0" presStyleCnt="2"/>
      <dgm:spPr/>
    </dgm:pt>
    <dgm:pt modelId="{62CB0243-BB04-4BA4-B794-1A5378411BA2}" type="pres">
      <dgm:prSet presAssocID="{291EE618-338C-4D52-8972-B2EF6B81920A}" presName="gear2" presStyleLbl="node1" presStyleIdx="1" presStyleCnt="2" custLinFactNeighborX="-22198" custLinFactNeighborY="55409">
        <dgm:presLayoutVars>
          <dgm:chMax val="1"/>
          <dgm:bulletEnabled val="1"/>
        </dgm:presLayoutVars>
      </dgm:prSet>
      <dgm:spPr/>
    </dgm:pt>
    <dgm:pt modelId="{44460D10-FFA7-440C-806B-596B47AC27DB}" type="pres">
      <dgm:prSet presAssocID="{291EE618-338C-4D52-8972-B2EF6B81920A}" presName="gear2srcNode" presStyleLbl="node1" presStyleIdx="1" presStyleCnt="2"/>
      <dgm:spPr/>
    </dgm:pt>
    <dgm:pt modelId="{E04568EE-EF5A-431F-96FC-48BB1456B884}" type="pres">
      <dgm:prSet presAssocID="{291EE618-338C-4D52-8972-B2EF6B81920A}" presName="gear2dstNode" presStyleLbl="node1" presStyleIdx="1" presStyleCnt="2"/>
      <dgm:spPr/>
    </dgm:pt>
    <dgm:pt modelId="{BC6628DA-7C35-4079-8BE5-A517DB3BF985}" type="pres">
      <dgm:prSet presAssocID="{8283C37D-D8B1-44FD-BD6F-8B5CF7C244B4}" presName="connector1" presStyleLbl="sibTrans2D1" presStyleIdx="0" presStyleCnt="2" custLinFactNeighborX="1322" custLinFactNeighborY="-27671"/>
      <dgm:spPr/>
    </dgm:pt>
    <dgm:pt modelId="{02560912-3B4F-4B18-9BD1-3E7676C25BF7}" type="pres">
      <dgm:prSet presAssocID="{CD4669A8-9DDC-4525-B657-B639E72647ED}" presName="connector2" presStyleLbl="sibTrans2D1" presStyleIdx="1" presStyleCnt="2" custLinFactNeighborX="-22760" custLinFactNeighborY="42574"/>
      <dgm:spPr/>
    </dgm:pt>
  </dgm:ptLst>
  <dgm:cxnLst>
    <dgm:cxn modelId="{BC79640B-E70C-405D-8865-AE6BE6B8C688}" type="presOf" srcId="{291EE618-338C-4D52-8972-B2EF6B81920A}" destId="{44460D10-FFA7-440C-806B-596B47AC27DB}" srcOrd="1" destOrd="0" presId="urn:microsoft.com/office/officeart/2005/8/layout/gear1"/>
    <dgm:cxn modelId="{E2343713-078C-4674-9B44-D05992DD6E84}" type="presOf" srcId="{291EE618-338C-4D52-8972-B2EF6B81920A}" destId="{E04568EE-EF5A-431F-96FC-48BB1456B884}" srcOrd="2" destOrd="0" presId="urn:microsoft.com/office/officeart/2005/8/layout/gear1"/>
    <dgm:cxn modelId="{F1A54E4E-8D87-457F-8F5A-EC35A25F739F}" srcId="{ECBB614D-4B2B-455C-A319-6A8011AE6C7C}" destId="{291EE618-338C-4D52-8972-B2EF6B81920A}" srcOrd="1" destOrd="0" parTransId="{0A05EEBB-4180-403B-9F3A-C2CCF569CFFB}" sibTransId="{CD4669A8-9DDC-4525-B657-B639E72647ED}"/>
    <dgm:cxn modelId="{D8DDDA59-0F8D-4CBB-A74D-84BD2B31ED69}" type="presOf" srcId="{F681BD41-8252-4CD0-A34C-FCE468871111}" destId="{5540A41F-8D5A-4F7A-8E01-C86AD8F0104C}" srcOrd="1" destOrd="0" presId="urn:microsoft.com/office/officeart/2005/8/layout/gear1"/>
    <dgm:cxn modelId="{6300B588-D528-46D4-AAAE-391204CE5CCA}" srcId="{ECBB614D-4B2B-455C-A319-6A8011AE6C7C}" destId="{F681BD41-8252-4CD0-A34C-FCE468871111}" srcOrd="0" destOrd="0" parTransId="{1CF43D71-CD1C-4904-8DF0-C5B14282716A}" sibTransId="{8283C37D-D8B1-44FD-BD6F-8B5CF7C244B4}"/>
    <dgm:cxn modelId="{2A089A9B-407B-47E4-8B60-59EA6F42D7B4}" type="presOf" srcId="{ECBB614D-4B2B-455C-A319-6A8011AE6C7C}" destId="{6913107D-EB46-483D-A0EA-5AC6809C874C}" srcOrd="0" destOrd="0" presId="urn:microsoft.com/office/officeart/2005/8/layout/gear1"/>
    <dgm:cxn modelId="{054FB4B5-74BD-4FDE-98F8-DA0BB90ECF3A}" type="presOf" srcId="{CD4669A8-9DDC-4525-B657-B639E72647ED}" destId="{02560912-3B4F-4B18-9BD1-3E7676C25BF7}" srcOrd="0" destOrd="0" presId="urn:microsoft.com/office/officeart/2005/8/layout/gear1"/>
    <dgm:cxn modelId="{E6E45FD0-A5E3-41A6-8967-87474B3DD529}" type="presOf" srcId="{291EE618-338C-4D52-8972-B2EF6B81920A}" destId="{62CB0243-BB04-4BA4-B794-1A5378411BA2}" srcOrd="0" destOrd="0" presId="urn:microsoft.com/office/officeart/2005/8/layout/gear1"/>
    <dgm:cxn modelId="{3E825FD1-0CA4-42F7-A968-AEA7CBCDCB2B}" type="presOf" srcId="{8283C37D-D8B1-44FD-BD6F-8B5CF7C244B4}" destId="{BC6628DA-7C35-4079-8BE5-A517DB3BF985}" srcOrd="0" destOrd="0" presId="urn:microsoft.com/office/officeart/2005/8/layout/gear1"/>
    <dgm:cxn modelId="{5934F4D2-94AC-4DFD-AB48-9899F9B0014C}" type="presOf" srcId="{F681BD41-8252-4CD0-A34C-FCE468871111}" destId="{57A1347C-73A5-4945-A577-087000868194}" srcOrd="0" destOrd="0" presId="urn:microsoft.com/office/officeart/2005/8/layout/gear1"/>
    <dgm:cxn modelId="{225399D9-8DEC-44EB-9742-BF95B5BDAC8D}" type="presOf" srcId="{F681BD41-8252-4CD0-A34C-FCE468871111}" destId="{5FE22D31-FD1B-4189-99EE-8F545C61B9FD}" srcOrd="2" destOrd="0" presId="urn:microsoft.com/office/officeart/2005/8/layout/gear1"/>
    <dgm:cxn modelId="{B4507618-A075-49B8-A962-7A6B55421007}" type="presParOf" srcId="{6913107D-EB46-483D-A0EA-5AC6809C874C}" destId="{57A1347C-73A5-4945-A577-087000868194}" srcOrd="0" destOrd="0" presId="urn:microsoft.com/office/officeart/2005/8/layout/gear1"/>
    <dgm:cxn modelId="{C572F370-0FD7-4499-9054-F7EA9BE3C145}" type="presParOf" srcId="{6913107D-EB46-483D-A0EA-5AC6809C874C}" destId="{5540A41F-8D5A-4F7A-8E01-C86AD8F0104C}" srcOrd="1" destOrd="0" presId="urn:microsoft.com/office/officeart/2005/8/layout/gear1"/>
    <dgm:cxn modelId="{D839F112-2869-4935-9A7C-E67C4CB70DE0}" type="presParOf" srcId="{6913107D-EB46-483D-A0EA-5AC6809C874C}" destId="{5FE22D31-FD1B-4189-99EE-8F545C61B9FD}" srcOrd="2" destOrd="0" presId="urn:microsoft.com/office/officeart/2005/8/layout/gear1"/>
    <dgm:cxn modelId="{547E4A3D-2C7C-4ABE-97BE-840487E9B8FA}" type="presParOf" srcId="{6913107D-EB46-483D-A0EA-5AC6809C874C}" destId="{62CB0243-BB04-4BA4-B794-1A5378411BA2}" srcOrd="3" destOrd="0" presId="urn:microsoft.com/office/officeart/2005/8/layout/gear1"/>
    <dgm:cxn modelId="{7EB9A000-91B6-4065-A6A6-19A9BA296862}" type="presParOf" srcId="{6913107D-EB46-483D-A0EA-5AC6809C874C}" destId="{44460D10-FFA7-440C-806B-596B47AC27DB}" srcOrd="4" destOrd="0" presId="urn:microsoft.com/office/officeart/2005/8/layout/gear1"/>
    <dgm:cxn modelId="{61608405-F1D2-439F-BF47-C9C01B430DA8}" type="presParOf" srcId="{6913107D-EB46-483D-A0EA-5AC6809C874C}" destId="{E04568EE-EF5A-431F-96FC-48BB1456B884}" srcOrd="5" destOrd="0" presId="urn:microsoft.com/office/officeart/2005/8/layout/gear1"/>
    <dgm:cxn modelId="{423AC31E-1205-4A5A-A097-D5C2822C0711}" type="presParOf" srcId="{6913107D-EB46-483D-A0EA-5AC6809C874C}" destId="{BC6628DA-7C35-4079-8BE5-A517DB3BF985}" srcOrd="6" destOrd="0" presId="urn:microsoft.com/office/officeart/2005/8/layout/gear1"/>
    <dgm:cxn modelId="{B882395D-9BDD-417F-B650-A347B381C9D1}" type="presParOf" srcId="{6913107D-EB46-483D-A0EA-5AC6809C874C}" destId="{02560912-3B4F-4B18-9BD1-3E7676C25BF7}" srcOrd="7" destOrd="0" presId="urn:microsoft.com/office/officeart/2005/8/layout/gear1"/>
  </dgm:cxnLst>
  <dgm:bg/>
  <dgm:whole>
    <a:ln w="6350"/>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CBB614D-4B2B-455C-A319-6A8011AE6C7C}" type="doc">
      <dgm:prSet loTypeId="urn:microsoft.com/office/officeart/2005/8/layout/gear1" loCatId="relationship" qsTypeId="urn:microsoft.com/office/officeart/2005/8/quickstyle/simple5" qsCatId="simple" csTypeId="urn:microsoft.com/office/officeart/2005/8/colors/accent1_2" csCatId="accent1" phldr="1"/>
      <dgm:spPr/>
    </dgm:pt>
    <dgm:pt modelId="{291EE618-338C-4D52-8972-B2EF6B81920A}">
      <dgm:prSet phldrT="[Текст]"/>
      <dgm:spPr/>
      <dgm:t>
        <a:bodyPr/>
        <a:lstStyle/>
        <a:p>
          <a:endParaRPr lang="ru-RU" dirty="0"/>
        </a:p>
      </dgm:t>
    </dgm:pt>
    <dgm:pt modelId="{0A05EEBB-4180-403B-9F3A-C2CCF569CFFB}" type="parTrans" cxnId="{F1A54E4E-8D87-457F-8F5A-EC35A25F739F}">
      <dgm:prSet/>
      <dgm:spPr/>
      <dgm:t>
        <a:bodyPr/>
        <a:lstStyle/>
        <a:p>
          <a:endParaRPr lang="ru-RU"/>
        </a:p>
      </dgm:t>
    </dgm:pt>
    <dgm:pt modelId="{CD4669A8-9DDC-4525-B657-B639E72647ED}" type="sibTrans" cxnId="{F1A54E4E-8D87-457F-8F5A-EC35A25F739F}">
      <dgm:prSet/>
      <dgm:spPr/>
      <dgm:t>
        <a:bodyPr/>
        <a:lstStyle/>
        <a:p>
          <a:endParaRPr lang="ru-RU"/>
        </a:p>
      </dgm:t>
    </dgm:pt>
    <dgm:pt modelId="{F681BD41-8252-4CD0-A34C-FCE468871111}">
      <dgm:prSet phldrT="[Текст]"/>
      <dgm:spPr/>
      <dgm:t>
        <a:bodyPr/>
        <a:lstStyle/>
        <a:p>
          <a:r>
            <a:rPr lang="ru-RU" dirty="0"/>
            <a:t> </a:t>
          </a:r>
        </a:p>
      </dgm:t>
    </dgm:pt>
    <dgm:pt modelId="{8283C37D-D8B1-44FD-BD6F-8B5CF7C244B4}" type="sibTrans" cxnId="{6300B588-D528-46D4-AAAE-391204CE5CCA}">
      <dgm:prSet/>
      <dgm:spPr/>
      <dgm:t>
        <a:bodyPr/>
        <a:lstStyle/>
        <a:p>
          <a:endParaRPr lang="ru-RU"/>
        </a:p>
      </dgm:t>
    </dgm:pt>
    <dgm:pt modelId="{1CF43D71-CD1C-4904-8DF0-C5B14282716A}" type="parTrans" cxnId="{6300B588-D528-46D4-AAAE-391204CE5CCA}">
      <dgm:prSet/>
      <dgm:spPr/>
      <dgm:t>
        <a:bodyPr/>
        <a:lstStyle/>
        <a:p>
          <a:endParaRPr lang="ru-RU"/>
        </a:p>
      </dgm:t>
    </dgm:pt>
    <dgm:pt modelId="{6913107D-EB46-483D-A0EA-5AC6809C874C}" type="pres">
      <dgm:prSet presAssocID="{ECBB614D-4B2B-455C-A319-6A8011AE6C7C}" presName="composite" presStyleCnt="0">
        <dgm:presLayoutVars>
          <dgm:chMax val="3"/>
          <dgm:animLvl val="lvl"/>
          <dgm:resizeHandles val="exact"/>
        </dgm:presLayoutVars>
      </dgm:prSet>
      <dgm:spPr/>
    </dgm:pt>
    <dgm:pt modelId="{57A1347C-73A5-4945-A577-087000868194}" type="pres">
      <dgm:prSet presAssocID="{F681BD41-8252-4CD0-A34C-FCE468871111}" presName="gear1" presStyleLbl="node1" presStyleIdx="0" presStyleCnt="2" custLinFactNeighborX="-4734" custLinFactNeighborY="-26234">
        <dgm:presLayoutVars>
          <dgm:chMax val="1"/>
          <dgm:bulletEnabled val="1"/>
        </dgm:presLayoutVars>
      </dgm:prSet>
      <dgm:spPr/>
    </dgm:pt>
    <dgm:pt modelId="{5540A41F-8D5A-4F7A-8E01-C86AD8F0104C}" type="pres">
      <dgm:prSet presAssocID="{F681BD41-8252-4CD0-A34C-FCE468871111}" presName="gear1srcNode" presStyleLbl="node1" presStyleIdx="0" presStyleCnt="2"/>
      <dgm:spPr/>
    </dgm:pt>
    <dgm:pt modelId="{5FE22D31-FD1B-4189-99EE-8F545C61B9FD}" type="pres">
      <dgm:prSet presAssocID="{F681BD41-8252-4CD0-A34C-FCE468871111}" presName="gear1dstNode" presStyleLbl="node1" presStyleIdx="0" presStyleCnt="2"/>
      <dgm:spPr/>
    </dgm:pt>
    <dgm:pt modelId="{62CB0243-BB04-4BA4-B794-1A5378411BA2}" type="pres">
      <dgm:prSet presAssocID="{291EE618-338C-4D52-8972-B2EF6B81920A}" presName="gear2" presStyleLbl="node1" presStyleIdx="1" presStyleCnt="2" custLinFactNeighborX="-22198" custLinFactNeighborY="55409">
        <dgm:presLayoutVars>
          <dgm:chMax val="1"/>
          <dgm:bulletEnabled val="1"/>
        </dgm:presLayoutVars>
      </dgm:prSet>
      <dgm:spPr/>
    </dgm:pt>
    <dgm:pt modelId="{44460D10-FFA7-440C-806B-596B47AC27DB}" type="pres">
      <dgm:prSet presAssocID="{291EE618-338C-4D52-8972-B2EF6B81920A}" presName="gear2srcNode" presStyleLbl="node1" presStyleIdx="1" presStyleCnt="2"/>
      <dgm:spPr/>
    </dgm:pt>
    <dgm:pt modelId="{E04568EE-EF5A-431F-96FC-48BB1456B884}" type="pres">
      <dgm:prSet presAssocID="{291EE618-338C-4D52-8972-B2EF6B81920A}" presName="gear2dstNode" presStyleLbl="node1" presStyleIdx="1" presStyleCnt="2"/>
      <dgm:spPr/>
    </dgm:pt>
    <dgm:pt modelId="{BC6628DA-7C35-4079-8BE5-A517DB3BF985}" type="pres">
      <dgm:prSet presAssocID="{8283C37D-D8B1-44FD-BD6F-8B5CF7C244B4}" presName="connector1" presStyleLbl="sibTrans2D1" presStyleIdx="0" presStyleCnt="2" custLinFactNeighborX="1322" custLinFactNeighborY="-27671"/>
      <dgm:spPr/>
    </dgm:pt>
    <dgm:pt modelId="{02560912-3B4F-4B18-9BD1-3E7676C25BF7}" type="pres">
      <dgm:prSet presAssocID="{CD4669A8-9DDC-4525-B657-B639E72647ED}" presName="connector2" presStyleLbl="sibTrans2D1" presStyleIdx="1" presStyleCnt="2" custLinFactNeighborX="-22760" custLinFactNeighborY="42574"/>
      <dgm:spPr/>
    </dgm:pt>
  </dgm:ptLst>
  <dgm:cxnLst>
    <dgm:cxn modelId="{BC79640B-E70C-405D-8865-AE6BE6B8C688}" type="presOf" srcId="{291EE618-338C-4D52-8972-B2EF6B81920A}" destId="{44460D10-FFA7-440C-806B-596B47AC27DB}" srcOrd="1" destOrd="0" presId="urn:microsoft.com/office/officeart/2005/8/layout/gear1"/>
    <dgm:cxn modelId="{E2343713-078C-4674-9B44-D05992DD6E84}" type="presOf" srcId="{291EE618-338C-4D52-8972-B2EF6B81920A}" destId="{E04568EE-EF5A-431F-96FC-48BB1456B884}" srcOrd="2" destOrd="0" presId="urn:microsoft.com/office/officeart/2005/8/layout/gear1"/>
    <dgm:cxn modelId="{F1A54E4E-8D87-457F-8F5A-EC35A25F739F}" srcId="{ECBB614D-4B2B-455C-A319-6A8011AE6C7C}" destId="{291EE618-338C-4D52-8972-B2EF6B81920A}" srcOrd="1" destOrd="0" parTransId="{0A05EEBB-4180-403B-9F3A-C2CCF569CFFB}" sibTransId="{CD4669A8-9DDC-4525-B657-B639E72647ED}"/>
    <dgm:cxn modelId="{D8DDDA59-0F8D-4CBB-A74D-84BD2B31ED69}" type="presOf" srcId="{F681BD41-8252-4CD0-A34C-FCE468871111}" destId="{5540A41F-8D5A-4F7A-8E01-C86AD8F0104C}" srcOrd="1" destOrd="0" presId="urn:microsoft.com/office/officeart/2005/8/layout/gear1"/>
    <dgm:cxn modelId="{6300B588-D528-46D4-AAAE-391204CE5CCA}" srcId="{ECBB614D-4B2B-455C-A319-6A8011AE6C7C}" destId="{F681BD41-8252-4CD0-A34C-FCE468871111}" srcOrd="0" destOrd="0" parTransId="{1CF43D71-CD1C-4904-8DF0-C5B14282716A}" sibTransId="{8283C37D-D8B1-44FD-BD6F-8B5CF7C244B4}"/>
    <dgm:cxn modelId="{2A089A9B-407B-47E4-8B60-59EA6F42D7B4}" type="presOf" srcId="{ECBB614D-4B2B-455C-A319-6A8011AE6C7C}" destId="{6913107D-EB46-483D-A0EA-5AC6809C874C}" srcOrd="0" destOrd="0" presId="urn:microsoft.com/office/officeart/2005/8/layout/gear1"/>
    <dgm:cxn modelId="{054FB4B5-74BD-4FDE-98F8-DA0BB90ECF3A}" type="presOf" srcId="{CD4669A8-9DDC-4525-B657-B639E72647ED}" destId="{02560912-3B4F-4B18-9BD1-3E7676C25BF7}" srcOrd="0" destOrd="0" presId="urn:microsoft.com/office/officeart/2005/8/layout/gear1"/>
    <dgm:cxn modelId="{E6E45FD0-A5E3-41A6-8967-87474B3DD529}" type="presOf" srcId="{291EE618-338C-4D52-8972-B2EF6B81920A}" destId="{62CB0243-BB04-4BA4-B794-1A5378411BA2}" srcOrd="0" destOrd="0" presId="urn:microsoft.com/office/officeart/2005/8/layout/gear1"/>
    <dgm:cxn modelId="{3E825FD1-0CA4-42F7-A968-AEA7CBCDCB2B}" type="presOf" srcId="{8283C37D-D8B1-44FD-BD6F-8B5CF7C244B4}" destId="{BC6628DA-7C35-4079-8BE5-A517DB3BF985}" srcOrd="0" destOrd="0" presId="urn:microsoft.com/office/officeart/2005/8/layout/gear1"/>
    <dgm:cxn modelId="{5934F4D2-94AC-4DFD-AB48-9899F9B0014C}" type="presOf" srcId="{F681BD41-8252-4CD0-A34C-FCE468871111}" destId="{57A1347C-73A5-4945-A577-087000868194}" srcOrd="0" destOrd="0" presId="urn:microsoft.com/office/officeart/2005/8/layout/gear1"/>
    <dgm:cxn modelId="{225399D9-8DEC-44EB-9742-BF95B5BDAC8D}" type="presOf" srcId="{F681BD41-8252-4CD0-A34C-FCE468871111}" destId="{5FE22D31-FD1B-4189-99EE-8F545C61B9FD}" srcOrd="2" destOrd="0" presId="urn:microsoft.com/office/officeart/2005/8/layout/gear1"/>
    <dgm:cxn modelId="{B4507618-A075-49B8-A962-7A6B55421007}" type="presParOf" srcId="{6913107D-EB46-483D-A0EA-5AC6809C874C}" destId="{57A1347C-73A5-4945-A577-087000868194}" srcOrd="0" destOrd="0" presId="urn:microsoft.com/office/officeart/2005/8/layout/gear1"/>
    <dgm:cxn modelId="{C572F370-0FD7-4499-9054-F7EA9BE3C145}" type="presParOf" srcId="{6913107D-EB46-483D-A0EA-5AC6809C874C}" destId="{5540A41F-8D5A-4F7A-8E01-C86AD8F0104C}" srcOrd="1" destOrd="0" presId="urn:microsoft.com/office/officeart/2005/8/layout/gear1"/>
    <dgm:cxn modelId="{D839F112-2869-4935-9A7C-E67C4CB70DE0}" type="presParOf" srcId="{6913107D-EB46-483D-A0EA-5AC6809C874C}" destId="{5FE22D31-FD1B-4189-99EE-8F545C61B9FD}" srcOrd="2" destOrd="0" presId="urn:microsoft.com/office/officeart/2005/8/layout/gear1"/>
    <dgm:cxn modelId="{547E4A3D-2C7C-4ABE-97BE-840487E9B8FA}" type="presParOf" srcId="{6913107D-EB46-483D-A0EA-5AC6809C874C}" destId="{62CB0243-BB04-4BA4-B794-1A5378411BA2}" srcOrd="3" destOrd="0" presId="urn:microsoft.com/office/officeart/2005/8/layout/gear1"/>
    <dgm:cxn modelId="{7EB9A000-91B6-4065-A6A6-19A9BA296862}" type="presParOf" srcId="{6913107D-EB46-483D-A0EA-5AC6809C874C}" destId="{44460D10-FFA7-440C-806B-596B47AC27DB}" srcOrd="4" destOrd="0" presId="urn:microsoft.com/office/officeart/2005/8/layout/gear1"/>
    <dgm:cxn modelId="{61608405-F1D2-439F-BF47-C9C01B430DA8}" type="presParOf" srcId="{6913107D-EB46-483D-A0EA-5AC6809C874C}" destId="{E04568EE-EF5A-431F-96FC-48BB1456B884}" srcOrd="5" destOrd="0" presId="urn:microsoft.com/office/officeart/2005/8/layout/gear1"/>
    <dgm:cxn modelId="{423AC31E-1205-4A5A-A097-D5C2822C0711}" type="presParOf" srcId="{6913107D-EB46-483D-A0EA-5AC6809C874C}" destId="{BC6628DA-7C35-4079-8BE5-A517DB3BF985}" srcOrd="6" destOrd="0" presId="urn:microsoft.com/office/officeart/2005/8/layout/gear1"/>
    <dgm:cxn modelId="{B882395D-9BDD-417F-B650-A347B381C9D1}" type="presParOf" srcId="{6913107D-EB46-483D-A0EA-5AC6809C874C}" destId="{02560912-3B4F-4B18-9BD1-3E7676C25BF7}" srcOrd="7" destOrd="0" presId="urn:microsoft.com/office/officeart/2005/8/layout/gear1"/>
  </dgm:cxnLst>
  <dgm:bg/>
  <dgm:whole>
    <a:ln w="6350"/>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A1347C-73A5-4945-A577-087000868194}">
      <dsp:nvSpPr>
        <dsp:cNvPr id="0" name=""/>
        <dsp:cNvSpPr/>
      </dsp:nvSpPr>
      <dsp:spPr>
        <a:xfrm>
          <a:off x="292942" y="132749"/>
          <a:ext cx="359374" cy="359374"/>
        </a:xfrm>
        <a:prstGeom prst="gear9">
          <a:avLst/>
        </a:prstGeom>
        <a:gradFill rotWithShape="0">
          <a:gsLst>
            <a:gs pos="0">
              <a:schemeClr val="accent1">
                <a:hueOff val="0"/>
                <a:satOff val="0"/>
                <a:lumOff val="0"/>
                <a:alphaOff val="0"/>
                <a:shade val="51000"/>
                <a:satMod val="130000"/>
              </a:schemeClr>
            </a:gs>
            <a:gs pos="69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solidFill>
            <a:schemeClr val="tx1"/>
          </a:solidFill>
        </a:ln>
        <a:effectLst>
          <a:glow rad="63500">
            <a:schemeClr val="bg1"/>
          </a:glo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ru-RU" sz="700" kern="1200" dirty="0"/>
            <a:t> </a:t>
          </a:r>
        </a:p>
      </dsp:txBody>
      <dsp:txXfrm>
        <a:off x="365192" y="216931"/>
        <a:ext cx="214874" cy="184725"/>
      </dsp:txXfrm>
    </dsp:sp>
    <dsp:sp modelId="{62CB0243-BB04-4BA4-B794-1A5378411BA2}">
      <dsp:nvSpPr>
        <dsp:cNvPr id="0" name=""/>
        <dsp:cNvSpPr/>
      </dsp:nvSpPr>
      <dsp:spPr>
        <a:xfrm>
          <a:off x="42847" y="286903"/>
          <a:ext cx="261363" cy="261363"/>
        </a:xfrm>
        <a:prstGeom prst="gear6">
          <a:avLst/>
        </a:prstGeom>
        <a:gradFill rotWithShape="0">
          <a:gsLst>
            <a:gs pos="0">
              <a:schemeClr val="accent1">
                <a:hueOff val="0"/>
                <a:satOff val="0"/>
                <a:lumOff val="0"/>
                <a:alphaOff val="0"/>
                <a:shade val="51000"/>
                <a:satMod val="130000"/>
              </a:schemeClr>
            </a:gs>
            <a:gs pos="69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solidFill>
            <a:srgbClr val="17375E"/>
          </a:solidFill>
        </a:ln>
        <a:effectLst>
          <a:glow rad="76200">
            <a:schemeClr val="bg1"/>
          </a:glo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ru-RU" sz="700" kern="1200" dirty="0"/>
            <a:t> </a:t>
          </a:r>
        </a:p>
      </dsp:txBody>
      <dsp:txXfrm>
        <a:off x="108646" y="353100"/>
        <a:ext cx="129765" cy="128969"/>
      </dsp:txXfrm>
    </dsp:sp>
    <dsp:sp modelId="{BC6628DA-7C35-4079-8BE5-A517DB3BF985}">
      <dsp:nvSpPr>
        <dsp:cNvPr id="0" name=""/>
        <dsp:cNvSpPr/>
      </dsp:nvSpPr>
      <dsp:spPr>
        <a:xfrm>
          <a:off x="288356" y="65783"/>
          <a:ext cx="442030" cy="442030"/>
        </a:xfrm>
        <a:prstGeom prst="circularArrow">
          <a:avLst>
            <a:gd name="adj1" fmla="val 4878"/>
            <a:gd name="adj2" fmla="val 312630"/>
            <a:gd name="adj3" fmla="val 2508971"/>
            <a:gd name="adj4" fmla="val 16528307"/>
            <a:gd name="adj5" fmla="val 5691"/>
          </a:avLst>
        </a:prstGeom>
        <a:solidFill>
          <a:schemeClr val="tx2">
            <a:lumMod val="7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2560912-3B4F-4B18-9BD1-3E7676C25BF7}">
      <dsp:nvSpPr>
        <dsp:cNvPr id="0" name=""/>
        <dsp:cNvSpPr/>
      </dsp:nvSpPr>
      <dsp:spPr>
        <a:xfrm>
          <a:off x="-21490" y="241741"/>
          <a:ext cx="334218" cy="334218"/>
        </a:xfrm>
        <a:prstGeom prst="leftCircularArrow">
          <a:avLst>
            <a:gd name="adj1" fmla="val 6452"/>
            <a:gd name="adj2" fmla="val 429999"/>
            <a:gd name="adj3" fmla="val 10489124"/>
            <a:gd name="adj4" fmla="val 14837806"/>
            <a:gd name="adj5" fmla="val 7527"/>
          </a:avLst>
        </a:prstGeom>
        <a:solidFill>
          <a:schemeClr val="tx2">
            <a:lumMod val="7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A1347C-73A5-4945-A577-087000868194}">
      <dsp:nvSpPr>
        <dsp:cNvPr id="0" name=""/>
        <dsp:cNvSpPr/>
      </dsp:nvSpPr>
      <dsp:spPr>
        <a:xfrm>
          <a:off x="292942" y="132749"/>
          <a:ext cx="359374" cy="359374"/>
        </a:xfrm>
        <a:prstGeom prst="gear9">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ru-RU" sz="1100" kern="1200" dirty="0"/>
            <a:t> </a:t>
          </a:r>
        </a:p>
      </dsp:txBody>
      <dsp:txXfrm>
        <a:off x="365192" y="216931"/>
        <a:ext cx="214874" cy="184725"/>
      </dsp:txXfrm>
    </dsp:sp>
    <dsp:sp modelId="{62CB0243-BB04-4BA4-B794-1A5378411BA2}">
      <dsp:nvSpPr>
        <dsp:cNvPr id="0" name=""/>
        <dsp:cNvSpPr/>
      </dsp:nvSpPr>
      <dsp:spPr>
        <a:xfrm>
          <a:off x="42847" y="286903"/>
          <a:ext cx="261363" cy="261363"/>
        </a:xfrm>
        <a:prstGeom prst="gear6">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endParaRPr lang="ru-RU" sz="700" kern="1200" dirty="0"/>
        </a:p>
      </dsp:txBody>
      <dsp:txXfrm>
        <a:off x="108646" y="353100"/>
        <a:ext cx="129765" cy="128969"/>
      </dsp:txXfrm>
    </dsp:sp>
    <dsp:sp modelId="{BC6628DA-7C35-4079-8BE5-A517DB3BF985}">
      <dsp:nvSpPr>
        <dsp:cNvPr id="0" name=""/>
        <dsp:cNvSpPr/>
      </dsp:nvSpPr>
      <dsp:spPr>
        <a:xfrm>
          <a:off x="288356" y="65783"/>
          <a:ext cx="442030" cy="442030"/>
        </a:xfrm>
        <a:prstGeom prst="circularArrow">
          <a:avLst>
            <a:gd name="adj1" fmla="val 4878"/>
            <a:gd name="adj2" fmla="val 312630"/>
            <a:gd name="adj3" fmla="val 2508971"/>
            <a:gd name="adj4" fmla="val 16528307"/>
            <a:gd name="adj5" fmla="val 5691"/>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02560912-3B4F-4B18-9BD1-3E7676C25BF7}">
      <dsp:nvSpPr>
        <dsp:cNvPr id="0" name=""/>
        <dsp:cNvSpPr/>
      </dsp:nvSpPr>
      <dsp:spPr>
        <a:xfrm>
          <a:off x="-21490" y="241741"/>
          <a:ext cx="334218" cy="334218"/>
        </a:xfrm>
        <a:prstGeom prst="leftCircularArrow">
          <a:avLst>
            <a:gd name="adj1" fmla="val 6452"/>
            <a:gd name="adj2" fmla="val 429999"/>
            <a:gd name="adj3" fmla="val 10489124"/>
            <a:gd name="adj4" fmla="val 14837806"/>
            <a:gd name="adj5" fmla="val 7527"/>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A1347C-73A5-4945-A577-087000868194}">
      <dsp:nvSpPr>
        <dsp:cNvPr id="0" name=""/>
        <dsp:cNvSpPr/>
      </dsp:nvSpPr>
      <dsp:spPr>
        <a:xfrm>
          <a:off x="292942" y="132749"/>
          <a:ext cx="359374" cy="359374"/>
        </a:xfrm>
        <a:prstGeom prst="gear9">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ru-RU" sz="1100" kern="1200" dirty="0"/>
            <a:t> </a:t>
          </a:r>
        </a:p>
      </dsp:txBody>
      <dsp:txXfrm>
        <a:off x="365192" y="216931"/>
        <a:ext cx="214874" cy="184725"/>
      </dsp:txXfrm>
    </dsp:sp>
    <dsp:sp modelId="{62CB0243-BB04-4BA4-B794-1A5378411BA2}">
      <dsp:nvSpPr>
        <dsp:cNvPr id="0" name=""/>
        <dsp:cNvSpPr/>
      </dsp:nvSpPr>
      <dsp:spPr>
        <a:xfrm>
          <a:off x="42847" y="286903"/>
          <a:ext cx="261363" cy="261363"/>
        </a:xfrm>
        <a:prstGeom prst="gear6">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endParaRPr lang="ru-RU" sz="700" kern="1200" dirty="0"/>
        </a:p>
      </dsp:txBody>
      <dsp:txXfrm>
        <a:off x="108646" y="353100"/>
        <a:ext cx="129765" cy="128969"/>
      </dsp:txXfrm>
    </dsp:sp>
    <dsp:sp modelId="{BC6628DA-7C35-4079-8BE5-A517DB3BF985}">
      <dsp:nvSpPr>
        <dsp:cNvPr id="0" name=""/>
        <dsp:cNvSpPr/>
      </dsp:nvSpPr>
      <dsp:spPr>
        <a:xfrm>
          <a:off x="288356" y="65783"/>
          <a:ext cx="442030" cy="442030"/>
        </a:xfrm>
        <a:prstGeom prst="circularArrow">
          <a:avLst>
            <a:gd name="adj1" fmla="val 4878"/>
            <a:gd name="adj2" fmla="val 312630"/>
            <a:gd name="adj3" fmla="val 2508971"/>
            <a:gd name="adj4" fmla="val 16528307"/>
            <a:gd name="adj5" fmla="val 5691"/>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02560912-3B4F-4B18-9BD1-3E7676C25BF7}">
      <dsp:nvSpPr>
        <dsp:cNvPr id="0" name=""/>
        <dsp:cNvSpPr/>
      </dsp:nvSpPr>
      <dsp:spPr>
        <a:xfrm>
          <a:off x="-21490" y="241741"/>
          <a:ext cx="334218" cy="334218"/>
        </a:xfrm>
        <a:prstGeom prst="leftCircularArrow">
          <a:avLst>
            <a:gd name="adj1" fmla="val 6452"/>
            <a:gd name="adj2" fmla="val 429999"/>
            <a:gd name="adj3" fmla="val 10489124"/>
            <a:gd name="adj4" fmla="val 14837806"/>
            <a:gd name="adj5" fmla="val 7527"/>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53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49688" y="0"/>
            <a:ext cx="2946400" cy="495300"/>
          </a:xfrm>
          <a:prstGeom prst="rect">
            <a:avLst/>
          </a:prstGeom>
        </p:spPr>
        <p:txBody>
          <a:bodyPr vert="horz" lIns="91440" tIns="45720" rIns="91440" bIns="45720" rtlCol="0"/>
          <a:lstStyle>
            <a:lvl1pPr algn="r">
              <a:defRPr sz="1200"/>
            </a:lvl1pPr>
          </a:lstStyle>
          <a:p>
            <a:fld id="{68B46D0B-7432-4CFC-9E1E-7964C31EA46D}" type="datetimeFigureOut">
              <a:rPr lang="ru-RU" smtClean="0"/>
              <a:t>08.09.2024</a:t>
            </a:fld>
            <a:endParaRPr lang="ru-RU"/>
          </a:p>
        </p:txBody>
      </p:sp>
      <p:sp>
        <p:nvSpPr>
          <p:cNvPr id="4" name="Нижний колонтитул 3"/>
          <p:cNvSpPr>
            <a:spLocks noGrp="1"/>
          </p:cNvSpPr>
          <p:nvPr>
            <p:ph type="ftr" sz="quarter" idx="2"/>
          </p:nvPr>
        </p:nvSpPr>
        <p:spPr>
          <a:xfrm>
            <a:off x="0" y="9378950"/>
            <a:ext cx="2946400" cy="4953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49688" y="9378950"/>
            <a:ext cx="2946400" cy="495300"/>
          </a:xfrm>
          <a:prstGeom prst="rect">
            <a:avLst/>
          </a:prstGeom>
        </p:spPr>
        <p:txBody>
          <a:bodyPr vert="horz" lIns="91440" tIns="45720" rIns="91440" bIns="45720" rtlCol="0" anchor="b"/>
          <a:lstStyle>
            <a:lvl1pPr algn="r">
              <a:defRPr sz="1200"/>
            </a:lvl1pPr>
          </a:lstStyle>
          <a:p>
            <a:fld id="{7D57309C-CF80-48FF-8515-9441EC4D2485}" type="slidenum">
              <a:rPr lang="ru-RU" smtClean="0"/>
              <a:t>‹#›</a:t>
            </a:fld>
            <a:endParaRPr lang="ru-RU"/>
          </a:p>
        </p:txBody>
      </p:sp>
    </p:spTree>
    <p:extLst>
      <p:ext uri="{BB962C8B-B14F-4D97-AF65-F5344CB8AC3E}">
        <p14:creationId xmlns:p14="http://schemas.microsoft.com/office/powerpoint/2010/main" val="32266102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5659" cy="493712"/>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4" y="1"/>
            <a:ext cx="2945659" cy="493712"/>
          </a:xfrm>
          <a:prstGeom prst="rect">
            <a:avLst/>
          </a:prstGeom>
        </p:spPr>
        <p:txBody>
          <a:bodyPr vert="horz" lIns="91440" tIns="45720" rIns="91440" bIns="45720" rtlCol="0"/>
          <a:lstStyle>
            <a:lvl1pPr algn="r">
              <a:defRPr sz="1200"/>
            </a:lvl1pPr>
          </a:lstStyle>
          <a:p>
            <a:fld id="{2CB3A884-36E2-4D0C-BC99-109639E479D4}" type="datetimeFigureOut">
              <a:rPr lang="ru-RU" smtClean="0"/>
              <a:pPr/>
              <a:t>08.09.2024</a:t>
            </a:fld>
            <a:endParaRPr lang="ru-RU"/>
          </a:p>
        </p:txBody>
      </p:sp>
      <p:sp>
        <p:nvSpPr>
          <p:cNvPr id="4" name="Образ слайда 3"/>
          <p:cNvSpPr>
            <a:spLocks noGrp="1" noRot="1" noChangeAspect="1"/>
          </p:cNvSpPr>
          <p:nvPr>
            <p:ph type="sldImg" idx="2"/>
          </p:nvPr>
        </p:nvSpPr>
        <p:spPr>
          <a:xfrm>
            <a:off x="107950" y="739775"/>
            <a:ext cx="6581775" cy="3703638"/>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690269"/>
            <a:ext cx="5438140" cy="4443412"/>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1" y="9378825"/>
            <a:ext cx="2945659" cy="493712"/>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4" y="9378825"/>
            <a:ext cx="2945659" cy="493712"/>
          </a:xfrm>
          <a:prstGeom prst="rect">
            <a:avLst/>
          </a:prstGeom>
        </p:spPr>
        <p:txBody>
          <a:bodyPr vert="horz" lIns="91440" tIns="45720" rIns="91440" bIns="45720" rtlCol="0" anchor="b"/>
          <a:lstStyle>
            <a:lvl1pPr algn="r">
              <a:defRPr sz="1200"/>
            </a:lvl1pPr>
          </a:lstStyle>
          <a:p>
            <a:fld id="{F271B663-C695-421F-8EAF-1B97D31089F0}" type="slidenum">
              <a:rPr lang="ru-RU" smtClean="0"/>
              <a:pPr/>
              <a:t>‹#›</a:t>
            </a:fld>
            <a:endParaRPr lang="ru-RU"/>
          </a:p>
        </p:txBody>
      </p:sp>
    </p:spTree>
    <p:extLst>
      <p:ext uri="{BB962C8B-B14F-4D97-AF65-F5344CB8AC3E}">
        <p14:creationId xmlns:p14="http://schemas.microsoft.com/office/powerpoint/2010/main" val="1814809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1022065" rtl="0" eaLnBrk="1" fontAlgn="auto" latinLnBrk="0" hangingPunct="1">
              <a:lnSpc>
                <a:spcPct val="100000"/>
              </a:lnSpc>
              <a:spcBef>
                <a:spcPts val="0"/>
              </a:spcBef>
              <a:spcAft>
                <a:spcPts val="0"/>
              </a:spcAft>
              <a:buClrTx/>
              <a:buSzTx/>
              <a:buFontTx/>
              <a:buNone/>
              <a:tabLst/>
              <a:defRPr/>
            </a:pPr>
            <a:r>
              <a:rPr lang="ru-RU" sz="1200" b="0" dirty="0"/>
              <a:t>Структурная неоднородность ОГ КА ДЗЗ означает наложение различных орбитальных циклов каждого КА ДЗЗ, поэтому для минимизации (сглаживания) их влияния на достоверность результатов моделирования принят срок моделирования </a:t>
            </a:r>
            <a:r>
              <a:rPr lang="ru-RU" sz="1200" b="1" dirty="0"/>
              <a:t>60 </a:t>
            </a:r>
            <a:r>
              <a:rPr lang="ru-RU" sz="1200" b="1" baseline="0" dirty="0"/>
              <a:t>суток</a:t>
            </a:r>
            <a:r>
              <a:rPr lang="ru-RU" sz="1200" b="0" baseline="0" dirty="0"/>
              <a:t>, </a:t>
            </a:r>
            <a:r>
              <a:rPr lang="ru-RU" sz="1200" b="0" dirty="0"/>
              <a:t>превышающий кратность орбит КА моделируемых КС.</a:t>
            </a:r>
          </a:p>
          <a:p>
            <a:endParaRPr lang="ru-RU" dirty="0"/>
          </a:p>
        </p:txBody>
      </p:sp>
      <p:sp>
        <p:nvSpPr>
          <p:cNvPr id="4" name="Номер слайда 3"/>
          <p:cNvSpPr>
            <a:spLocks noGrp="1"/>
          </p:cNvSpPr>
          <p:nvPr>
            <p:ph type="sldNum" sz="quarter" idx="10"/>
          </p:nvPr>
        </p:nvSpPr>
        <p:spPr/>
        <p:txBody>
          <a:bodyPr/>
          <a:lstStyle/>
          <a:p>
            <a:fld id="{F271B663-C695-421F-8EAF-1B97D31089F0}" type="slidenum">
              <a:rPr lang="ru-RU" smtClean="0"/>
              <a:pPr/>
              <a:t>10</a:t>
            </a:fld>
            <a:endParaRPr lang="ru-RU"/>
          </a:p>
        </p:txBody>
      </p:sp>
    </p:spTree>
    <p:extLst>
      <p:ext uri="{BB962C8B-B14F-4D97-AF65-F5344CB8AC3E}">
        <p14:creationId xmlns:p14="http://schemas.microsoft.com/office/powerpoint/2010/main" val="3756166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effectLst/>
              </a:rPr>
              <a:t> </a:t>
            </a:r>
          </a:p>
          <a:p>
            <a:r>
              <a:rPr lang="ru-RU" dirty="0">
                <a:effectLst/>
              </a:rPr>
              <a:t> </a:t>
            </a:r>
          </a:p>
        </p:txBody>
      </p:sp>
      <p:sp>
        <p:nvSpPr>
          <p:cNvPr id="4" name="Номер слайда 3"/>
          <p:cNvSpPr>
            <a:spLocks noGrp="1"/>
          </p:cNvSpPr>
          <p:nvPr>
            <p:ph type="sldNum" sz="quarter" idx="5"/>
          </p:nvPr>
        </p:nvSpPr>
        <p:spPr/>
        <p:txBody>
          <a:bodyPr/>
          <a:lstStyle/>
          <a:p>
            <a:fld id="{8AE5C31F-C33F-40C0-9825-0F347EAF0A34}" type="slidenum">
              <a:rPr lang="ru-RU" smtClean="0"/>
              <a:t>20</a:t>
            </a:fld>
            <a:endParaRPr lang="ru-RU"/>
          </a:p>
        </p:txBody>
      </p:sp>
    </p:spTree>
    <p:extLst>
      <p:ext uri="{BB962C8B-B14F-4D97-AF65-F5344CB8AC3E}">
        <p14:creationId xmlns:p14="http://schemas.microsoft.com/office/powerpoint/2010/main" val="35079639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a:r>
              <a:rPr lang="en-US" altLang="ru-RU"/>
              <a:t>2,1</a:t>
            </a:r>
            <a:endParaRPr lang="ru-RU" altLang="ru-RU"/>
          </a:p>
        </p:txBody>
      </p:sp>
      <p:sp>
        <p:nvSpPr>
          <p:cNvPr id="17412" name="Номер слайда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600">
                <a:solidFill>
                  <a:schemeClr val="tx1"/>
                </a:solidFill>
                <a:latin typeface="Calibri" panose="020F0502020204030204" pitchFamily="34" charset="0"/>
                <a:cs typeface="Arial" panose="020B0604020202020204" pitchFamily="34" charset="0"/>
              </a:defRPr>
            </a:lvl1pPr>
            <a:lvl2pPr marL="742950" indent="-285750">
              <a:defRPr sz="1600">
                <a:solidFill>
                  <a:schemeClr val="tx1"/>
                </a:solidFill>
                <a:latin typeface="Calibri" panose="020F0502020204030204" pitchFamily="34" charset="0"/>
                <a:cs typeface="Arial" panose="020B0604020202020204" pitchFamily="34" charset="0"/>
              </a:defRPr>
            </a:lvl2pPr>
            <a:lvl3pPr marL="1143000" indent="-228600">
              <a:defRPr sz="1600">
                <a:solidFill>
                  <a:schemeClr val="tx1"/>
                </a:solidFill>
                <a:latin typeface="Calibri" panose="020F0502020204030204" pitchFamily="34" charset="0"/>
                <a:cs typeface="Arial" panose="020B0604020202020204" pitchFamily="34" charset="0"/>
              </a:defRPr>
            </a:lvl3pPr>
            <a:lvl4pPr marL="1600200" indent="-228600">
              <a:defRPr sz="1600">
                <a:solidFill>
                  <a:schemeClr val="tx1"/>
                </a:solidFill>
                <a:latin typeface="Calibri" panose="020F0502020204030204" pitchFamily="34" charset="0"/>
                <a:cs typeface="Arial" panose="020B0604020202020204" pitchFamily="34" charset="0"/>
              </a:defRPr>
            </a:lvl4pPr>
            <a:lvl5pPr marL="2057400" indent="-228600">
              <a:defRPr sz="16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Calibri" panose="020F0502020204030204" pitchFamily="34" charset="0"/>
                <a:cs typeface="Arial" panose="020B0604020202020204" pitchFamily="34" charset="0"/>
              </a:defRPr>
            </a:lvl9pPr>
          </a:lstStyle>
          <a:p>
            <a:pPr algn="r" eaLnBrk="1" hangingPunct="1"/>
            <a:fld id="{BEA6D17E-1995-4C4C-A6A9-45B90350F3C0}" type="slidenum">
              <a:rPr lang="ru-RU" altLang="ru-RU" sz="1200"/>
              <a:pPr algn="r" eaLnBrk="1" hangingPunct="1"/>
              <a:t>21</a:t>
            </a:fld>
            <a:endParaRPr lang="ru-RU" altLang="ru-RU" sz="1200"/>
          </a:p>
        </p:txBody>
      </p:sp>
      <p:sp>
        <p:nvSpPr>
          <p:cNvPr id="17413" name="Дата 1"/>
          <p:cNvSpPr txBox="1">
            <a:spLocks noGrp="1"/>
          </p:cNvSpPr>
          <p:nvPr/>
        </p:nvSpPr>
        <p:spPr bwMode="auto">
          <a:xfrm>
            <a:off x="3849688" y="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Calibri" panose="020F0502020204030204" pitchFamily="34" charset="0"/>
                <a:cs typeface="Arial" panose="020B0604020202020204" pitchFamily="34" charset="0"/>
              </a:defRPr>
            </a:lvl1pPr>
            <a:lvl2pPr marL="742950" indent="-285750">
              <a:defRPr sz="1600">
                <a:solidFill>
                  <a:schemeClr val="tx1"/>
                </a:solidFill>
                <a:latin typeface="Calibri" panose="020F0502020204030204" pitchFamily="34" charset="0"/>
                <a:cs typeface="Arial" panose="020B0604020202020204" pitchFamily="34" charset="0"/>
              </a:defRPr>
            </a:lvl2pPr>
            <a:lvl3pPr marL="1143000" indent="-228600">
              <a:defRPr sz="1600">
                <a:solidFill>
                  <a:schemeClr val="tx1"/>
                </a:solidFill>
                <a:latin typeface="Calibri" panose="020F0502020204030204" pitchFamily="34" charset="0"/>
                <a:cs typeface="Arial" panose="020B0604020202020204" pitchFamily="34" charset="0"/>
              </a:defRPr>
            </a:lvl3pPr>
            <a:lvl4pPr marL="1600200" indent="-228600">
              <a:defRPr sz="1600">
                <a:solidFill>
                  <a:schemeClr val="tx1"/>
                </a:solidFill>
                <a:latin typeface="Calibri" panose="020F0502020204030204" pitchFamily="34" charset="0"/>
                <a:cs typeface="Arial" panose="020B0604020202020204" pitchFamily="34" charset="0"/>
              </a:defRPr>
            </a:lvl4pPr>
            <a:lvl5pPr marL="2057400" indent="-228600">
              <a:defRPr sz="16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Calibri" panose="020F0502020204030204" pitchFamily="34" charset="0"/>
                <a:cs typeface="Arial" panose="020B0604020202020204" pitchFamily="34" charset="0"/>
              </a:defRPr>
            </a:lvl9pPr>
          </a:lstStyle>
          <a:p>
            <a:pPr algn="r" eaLnBrk="1" hangingPunct="1"/>
            <a:fld id="{DF4852E9-36BF-4FBB-A9EF-92B92FEFB39E}" type="datetime1">
              <a:rPr lang="ru-RU" altLang="ru-RU" sz="1200"/>
              <a:pPr algn="r" eaLnBrk="1" hangingPunct="1"/>
              <a:t>08.09.2024</a:t>
            </a:fld>
            <a:endParaRPr lang="ru-RU" altLang="ru-RU" sz="1200"/>
          </a:p>
        </p:txBody>
      </p:sp>
    </p:spTree>
    <p:extLst>
      <p:ext uri="{BB962C8B-B14F-4D97-AF65-F5344CB8AC3E}">
        <p14:creationId xmlns:p14="http://schemas.microsoft.com/office/powerpoint/2010/main" val="17825759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Образ слайда 1">
            <a:extLst>
              <a:ext uri="{FF2B5EF4-FFF2-40B4-BE49-F238E27FC236}">
                <a16:creationId xmlns:a16="http://schemas.microsoft.com/office/drawing/2014/main" id="{F2F15BB3-0129-4213-BD33-B32EE921CD3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Заметки 2">
            <a:extLst>
              <a:ext uri="{FF2B5EF4-FFF2-40B4-BE49-F238E27FC236}">
                <a16:creationId xmlns:a16="http://schemas.microsoft.com/office/drawing/2014/main" id="{4693FDD3-9363-4960-9DD1-F699F3DF5AD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ru-RU" dirty="0"/>
              <a:t>1</a:t>
            </a:r>
            <a:endParaRPr lang="ru-RU" altLang="ru-RU" dirty="0"/>
          </a:p>
        </p:txBody>
      </p:sp>
    </p:spTree>
    <p:extLst>
      <p:ext uri="{BB962C8B-B14F-4D97-AF65-F5344CB8AC3E}">
        <p14:creationId xmlns:p14="http://schemas.microsoft.com/office/powerpoint/2010/main" val="33633995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Clr>
                <a:srgbClr val="008000"/>
              </a:buClr>
              <a:buFont typeface="Wingdings" panose="05000000000000000000" pitchFamily="2" charset="2"/>
              <a:buNone/>
            </a:pPr>
            <a:r>
              <a:rPr lang="en-US" altLang="ru-RU"/>
              <a:t>6</a:t>
            </a:r>
            <a:endParaRPr lang="ru-RU" altLang="ru-RU"/>
          </a:p>
        </p:txBody>
      </p:sp>
      <p:sp>
        <p:nvSpPr>
          <p:cNvPr id="68612" name="Номер слайда 3"/>
          <p:cNvSpPr txBox="1">
            <a:spLocks noGrp="1"/>
          </p:cNvSpPr>
          <p:nvPr/>
        </p:nvSpPr>
        <p:spPr bwMode="auto">
          <a:xfrm>
            <a:off x="3815825" y="10238482"/>
            <a:ext cx="2920483" cy="539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600">
                <a:solidFill>
                  <a:schemeClr val="tx1"/>
                </a:solidFill>
                <a:latin typeface="Calibri" panose="020F0502020204030204" pitchFamily="34" charset="0"/>
                <a:cs typeface="Arial" panose="020B0604020202020204" pitchFamily="34" charset="0"/>
              </a:defRPr>
            </a:lvl1pPr>
            <a:lvl2pPr marL="742950" indent="-285750">
              <a:defRPr sz="1600">
                <a:solidFill>
                  <a:schemeClr val="tx1"/>
                </a:solidFill>
                <a:latin typeface="Calibri" panose="020F0502020204030204" pitchFamily="34" charset="0"/>
                <a:cs typeface="Arial" panose="020B0604020202020204" pitchFamily="34" charset="0"/>
              </a:defRPr>
            </a:lvl2pPr>
            <a:lvl3pPr marL="1143000" indent="-228600">
              <a:defRPr sz="1600">
                <a:solidFill>
                  <a:schemeClr val="tx1"/>
                </a:solidFill>
                <a:latin typeface="Calibri" panose="020F0502020204030204" pitchFamily="34" charset="0"/>
                <a:cs typeface="Arial" panose="020B0604020202020204" pitchFamily="34" charset="0"/>
              </a:defRPr>
            </a:lvl3pPr>
            <a:lvl4pPr marL="1600200" indent="-228600">
              <a:defRPr sz="1600">
                <a:solidFill>
                  <a:schemeClr val="tx1"/>
                </a:solidFill>
                <a:latin typeface="Calibri" panose="020F0502020204030204" pitchFamily="34" charset="0"/>
                <a:cs typeface="Arial" panose="020B0604020202020204" pitchFamily="34" charset="0"/>
              </a:defRPr>
            </a:lvl4pPr>
            <a:lvl5pPr marL="2057400" indent="-228600">
              <a:defRPr sz="16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Calibri" panose="020F0502020204030204" pitchFamily="34" charset="0"/>
                <a:cs typeface="Arial" panose="020B0604020202020204" pitchFamily="34" charset="0"/>
              </a:defRPr>
            </a:lvl9pPr>
          </a:lstStyle>
          <a:p>
            <a:pPr algn="r" fontAlgn="base">
              <a:spcBef>
                <a:spcPct val="0"/>
              </a:spcBef>
              <a:spcAft>
                <a:spcPct val="0"/>
              </a:spcAft>
            </a:pPr>
            <a:fld id="{05B731BB-4E3C-403D-8A72-F2B0A230A252}" type="slidenum">
              <a:rPr lang="ru-RU" altLang="ru-RU" sz="1200" smtClean="0">
                <a:solidFill>
                  <a:prstClr val="black"/>
                </a:solidFill>
              </a:rPr>
              <a:pPr algn="r" fontAlgn="base">
                <a:spcBef>
                  <a:spcPct val="0"/>
                </a:spcBef>
                <a:spcAft>
                  <a:spcPct val="0"/>
                </a:spcAft>
              </a:pPr>
              <a:t>28</a:t>
            </a:fld>
            <a:endParaRPr lang="ru-RU" altLang="ru-RU" sz="1200">
              <a:solidFill>
                <a:prstClr val="black"/>
              </a:solidFill>
            </a:endParaRPr>
          </a:p>
        </p:txBody>
      </p:sp>
    </p:spTree>
    <p:extLst>
      <p:ext uri="{BB962C8B-B14F-4D97-AF65-F5344CB8AC3E}">
        <p14:creationId xmlns:p14="http://schemas.microsoft.com/office/powerpoint/2010/main" val="41742825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effectLst/>
              </a:rPr>
              <a:t> </a:t>
            </a:r>
          </a:p>
          <a:p>
            <a:r>
              <a:rPr lang="ru-RU" dirty="0">
                <a:effectLst/>
              </a:rPr>
              <a:t> </a:t>
            </a:r>
          </a:p>
        </p:txBody>
      </p:sp>
      <p:sp>
        <p:nvSpPr>
          <p:cNvPr id="4" name="Номер слайда 3"/>
          <p:cNvSpPr>
            <a:spLocks noGrp="1"/>
          </p:cNvSpPr>
          <p:nvPr>
            <p:ph type="sldNum" sz="quarter" idx="5"/>
          </p:nvPr>
        </p:nvSpPr>
        <p:spPr/>
        <p:txBody>
          <a:bodyPr/>
          <a:lstStyle/>
          <a:p>
            <a:fld id="{8AE5C31F-C33F-40C0-9825-0F347EAF0A34}" type="slidenum">
              <a:rPr lang="ru-RU" smtClean="0"/>
              <a:t>12</a:t>
            </a:fld>
            <a:endParaRPr lang="ru-RU"/>
          </a:p>
        </p:txBody>
      </p:sp>
    </p:spTree>
    <p:extLst>
      <p:ext uri="{BB962C8B-B14F-4D97-AF65-F5344CB8AC3E}">
        <p14:creationId xmlns:p14="http://schemas.microsoft.com/office/powerpoint/2010/main" val="1251470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effectLst/>
              </a:rPr>
              <a:t> </a:t>
            </a:r>
          </a:p>
          <a:p>
            <a:r>
              <a:rPr lang="ru-RU" dirty="0">
                <a:effectLst/>
              </a:rPr>
              <a:t> </a:t>
            </a:r>
          </a:p>
        </p:txBody>
      </p:sp>
      <p:sp>
        <p:nvSpPr>
          <p:cNvPr id="4" name="Номер слайда 3"/>
          <p:cNvSpPr>
            <a:spLocks noGrp="1"/>
          </p:cNvSpPr>
          <p:nvPr>
            <p:ph type="sldNum" sz="quarter" idx="5"/>
          </p:nvPr>
        </p:nvSpPr>
        <p:spPr/>
        <p:txBody>
          <a:bodyPr/>
          <a:lstStyle/>
          <a:p>
            <a:fld id="{8AE5C31F-C33F-40C0-9825-0F347EAF0A34}" type="slidenum">
              <a:rPr lang="ru-RU" smtClean="0"/>
              <a:t>13</a:t>
            </a:fld>
            <a:endParaRPr lang="ru-RU"/>
          </a:p>
        </p:txBody>
      </p:sp>
    </p:spTree>
    <p:extLst>
      <p:ext uri="{BB962C8B-B14F-4D97-AF65-F5344CB8AC3E}">
        <p14:creationId xmlns:p14="http://schemas.microsoft.com/office/powerpoint/2010/main" val="2368886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effectLst/>
              </a:rPr>
              <a:t> </a:t>
            </a:r>
          </a:p>
          <a:p>
            <a:r>
              <a:rPr lang="ru-RU" dirty="0">
                <a:effectLst/>
              </a:rPr>
              <a:t> </a:t>
            </a:r>
          </a:p>
        </p:txBody>
      </p:sp>
      <p:sp>
        <p:nvSpPr>
          <p:cNvPr id="4" name="Номер слайда 3"/>
          <p:cNvSpPr>
            <a:spLocks noGrp="1"/>
          </p:cNvSpPr>
          <p:nvPr>
            <p:ph type="sldNum" sz="quarter" idx="5"/>
          </p:nvPr>
        </p:nvSpPr>
        <p:spPr/>
        <p:txBody>
          <a:bodyPr/>
          <a:lstStyle/>
          <a:p>
            <a:fld id="{8AE5C31F-C33F-40C0-9825-0F347EAF0A34}" type="slidenum">
              <a:rPr lang="ru-RU" smtClean="0"/>
              <a:t>14</a:t>
            </a:fld>
            <a:endParaRPr lang="ru-RU"/>
          </a:p>
        </p:txBody>
      </p:sp>
    </p:spTree>
    <p:extLst>
      <p:ext uri="{BB962C8B-B14F-4D97-AF65-F5344CB8AC3E}">
        <p14:creationId xmlns:p14="http://schemas.microsoft.com/office/powerpoint/2010/main" val="21611220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effectLst/>
              </a:rPr>
              <a:t> </a:t>
            </a:r>
          </a:p>
          <a:p>
            <a:r>
              <a:rPr lang="ru-RU" dirty="0">
                <a:effectLst/>
              </a:rPr>
              <a:t> </a:t>
            </a:r>
          </a:p>
        </p:txBody>
      </p:sp>
      <p:sp>
        <p:nvSpPr>
          <p:cNvPr id="4" name="Номер слайда 3"/>
          <p:cNvSpPr>
            <a:spLocks noGrp="1"/>
          </p:cNvSpPr>
          <p:nvPr>
            <p:ph type="sldNum" sz="quarter" idx="5"/>
          </p:nvPr>
        </p:nvSpPr>
        <p:spPr/>
        <p:txBody>
          <a:bodyPr/>
          <a:lstStyle/>
          <a:p>
            <a:fld id="{8AE5C31F-C33F-40C0-9825-0F347EAF0A34}" type="slidenum">
              <a:rPr lang="ru-RU" smtClean="0"/>
              <a:t>15</a:t>
            </a:fld>
            <a:endParaRPr lang="ru-RU"/>
          </a:p>
        </p:txBody>
      </p:sp>
    </p:spTree>
    <p:extLst>
      <p:ext uri="{BB962C8B-B14F-4D97-AF65-F5344CB8AC3E}">
        <p14:creationId xmlns:p14="http://schemas.microsoft.com/office/powerpoint/2010/main" val="17681092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effectLst/>
              </a:rPr>
              <a:t> </a:t>
            </a:r>
          </a:p>
        </p:txBody>
      </p:sp>
      <p:sp>
        <p:nvSpPr>
          <p:cNvPr id="4" name="Номер слайда 3"/>
          <p:cNvSpPr>
            <a:spLocks noGrp="1"/>
          </p:cNvSpPr>
          <p:nvPr>
            <p:ph type="sldNum" sz="quarter" idx="5"/>
          </p:nvPr>
        </p:nvSpPr>
        <p:spPr/>
        <p:txBody>
          <a:bodyPr/>
          <a:lstStyle/>
          <a:p>
            <a:fld id="{8AE5C31F-C33F-40C0-9825-0F347EAF0A34}" type="slidenum">
              <a:rPr lang="ru-RU" smtClean="0"/>
              <a:t>16</a:t>
            </a:fld>
            <a:endParaRPr lang="ru-RU"/>
          </a:p>
        </p:txBody>
      </p:sp>
    </p:spTree>
    <p:extLst>
      <p:ext uri="{BB962C8B-B14F-4D97-AF65-F5344CB8AC3E}">
        <p14:creationId xmlns:p14="http://schemas.microsoft.com/office/powerpoint/2010/main" val="25329227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effectLst/>
              </a:rPr>
              <a:t> </a:t>
            </a:r>
          </a:p>
          <a:p>
            <a:r>
              <a:rPr lang="ru-RU" dirty="0">
                <a:effectLst/>
              </a:rPr>
              <a:t> </a:t>
            </a:r>
          </a:p>
        </p:txBody>
      </p:sp>
      <p:sp>
        <p:nvSpPr>
          <p:cNvPr id="4" name="Номер слайда 3"/>
          <p:cNvSpPr>
            <a:spLocks noGrp="1"/>
          </p:cNvSpPr>
          <p:nvPr>
            <p:ph type="sldNum" sz="quarter" idx="5"/>
          </p:nvPr>
        </p:nvSpPr>
        <p:spPr/>
        <p:txBody>
          <a:bodyPr/>
          <a:lstStyle/>
          <a:p>
            <a:fld id="{8AE5C31F-C33F-40C0-9825-0F347EAF0A34}" type="slidenum">
              <a:rPr lang="ru-RU" smtClean="0"/>
              <a:t>17</a:t>
            </a:fld>
            <a:endParaRPr lang="ru-RU"/>
          </a:p>
        </p:txBody>
      </p:sp>
    </p:spTree>
    <p:extLst>
      <p:ext uri="{BB962C8B-B14F-4D97-AF65-F5344CB8AC3E}">
        <p14:creationId xmlns:p14="http://schemas.microsoft.com/office/powerpoint/2010/main" val="29444064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effectLst/>
              </a:rPr>
              <a:t> </a:t>
            </a:r>
          </a:p>
          <a:p>
            <a:r>
              <a:rPr lang="ru-RU" dirty="0">
                <a:effectLst/>
              </a:rPr>
              <a:t> </a:t>
            </a:r>
          </a:p>
        </p:txBody>
      </p:sp>
      <p:sp>
        <p:nvSpPr>
          <p:cNvPr id="4" name="Номер слайда 3"/>
          <p:cNvSpPr>
            <a:spLocks noGrp="1"/>
          </p:cNvSpPr>
          <p:nvPr>
            <p:ph type="sldNum" sz="quarter" idx="5"/>
          </p:nvPr>
        </p:nvSpPr>
        <p:spPr/>
        <p:txBody>
          <a:bodyPr/>
          <a:lstStyle/>
          <a:p>
            <a:fld id="{8AE5C31F-C33F-40C0-9825-0F347EAF0A34}" type="slidenum">
              <a:rPr lang="ru-RU" smtClean="0"/>
              <a:t>18</a:t>
            </a:fld>
            <a:endParaRPr lang="ru-RU"/>
          </a:p>
        </p:txBody>
      </p:sp>
    </p:spTree>
    <p:extLst>
      <p:ext uri="{BB962C8B-B14F-4D97-AF65-F5344CB8AC3E}">
        <p14:creationId xmlns:p14="http://schemas.microsoft.com/office/powerpoint/2010/main" val="4939341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effectLst/>
              </a:rPr>
              <a:t> </a:t>
            </a:r>
          </a:p>
          <a:p>
            <a:r>
              <a:rPr lang="ru-RU" dirty="0">
                <a:effectLst/>
              </a:rPr>
              <a:t> </a:t>
            </a:r>
          </a:p>
        </p:txBody>
      </p:sp>
      <p:sp>
        <p:nvSpPr>
          <p:cNvPr id="4" name="Номер слайда 3"/>
          <p:cNvSpPr>
            <a:spLocks noGrp="1"/>
          </p:cNvSpPr>
          <p:nvPr>
            <p:ph type="sldNum" sz="quarter" idx="5"/>
          </p:nvPr>
        </p:nvSpPr>
        <p:spPr/>
        <p:txBody>
          <a:bodyPr/>
          <a:lstStyle/>
          <a:p>
            <a:fld id="{8AE5C31F-C33F-40C0-9825-0F347EAF0A34}" type="slidenum">
              <a:rPr lang="ru-RU" smtClean="0"/>
              <a:t>19</a:t>
            </a:fld>
            <a:endParaRPr lang="ru-RU"/>
          </a:p>
        </p:txBody>
      </p:sp>
    </p:spTree>
    <p:extLst>
      <p:ext uri="{BB962C8B-B14F-4D97-AF65-F5344CB8AC3E}">
        <p14:creationId xmlns:p14="http://schemas.microsoft.com/office/powerpoint/2010/main" val="21465257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emf"/></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1.emf"/></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6.xml"/><Relationship Id="rId4" Type="http://schemas.openxmlformats.org/officeDocument/2006/relationships/image" Target="../media/image1.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7.xml"/><Relationship Id="rId4" Type="http://schemas.openxmlformats.org/officeDocument/2006/relationships/image" Target="../media/image1.emf"/></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2_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D2C95D8-C716-7449-951B-E15F451D5D6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2C4BE997-D031-E046-946A-A02B04C3D1E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55AC338E-8EA7-8A4D-AA76-12612A66F7F2}"/>
              </a:ext>
            </a:extLst>
          </p:cNvPr>
          <p:cNvSpPr>
            <a:spLocks noGrp="1"/>
          </p:cNvSpPr>
          <p:nvPr>
            <p:ph type="dt" sz="half" idx="10"/>
          </p:nvPr>
        </p:nvSpPr>
        <p:spPr>
          <a:xfrm>
            <a:off x="838200" y="6356350"/>
            <a:ext cx="2743200" cy="365125"/>
          </a:xfrm>
          <a:prstGeom prst="rect">
            <a:avLst/>
          </a:prstGeom>
        </p:spPr>
        <p:txBody>
          <a:bodyPr/>
          <a:lstStyle/>
          <a:p>
            <a:fld id="{F82EC7A8-5790-064C-A3D8-DC5F821BE5B4}" type="datetimeFigureOut">
              <a:rPr lang="ru-RU" smtClean="0"/>
              <a:t>08.09.2024</a:t>
            </a:fld>
            <a:endParaRPr lang="ru-RU"/>
          </a:p>
        </p:txBody>
      </p:sp>
      <p:sp>
        <p:nvSpPr>
          <p:cNvPr id="5" name="Нижний колонтитул 4">
            <a:extLst>
              <a:ext uri="{FF2B5EF4-FFF2-40B4-BE49-F238E27FC236}">
                <a16:creationId xmlns:a16="http://schemas.microsoft.com/office/drawing/2014/main" id="{A5D4F8D8-372F-AA4E-9FD2-29EA1FAE31E0}"/>
              </a:ext>
            </a:extLst>
          </p:cNvPr>
          <p:cNvSpPr>
            <a:spLocks noGrp="1"/>
          </p:cNvSpPr>
          <p:nvPr>
            <p:ph type="ftr" sz="quarter" idx="11"/>
          </p:nvPr>
        </p:nvSpPr>
        <p:spPr>
          <a:xfrm>
            <a:off x="4038600" y="6356350"/>
            <a:ext cx="4114800" cy="365125"/>
          </a:xfrm>
          <a:prstGeom prst="rect">
            <a:avLst/>
          </a:prstGeom>
        </p:spPr>
        <p:txBody>
          <a:bodyPr/>
          <a:lstStyle/>
          <a:p>
            <a:endParaRPr lang="ru-RU"/>
          </a:p>
        </p:txBody>
      </p:sp>
      <p:sp>
        <p:nvSpPr>
          <p:cNvPr id="6" name="Номер слайда 5">
            <a:extLst>
              <a:ext uri="{FF2B5EF4-FFF2-40B4-BE49-F238E27FC236}">
                <a16:creationId xmlns:a16="http://schemas.microsoft.com/office/drawing/2014/main" id="{AC4B628D-B8A8-9E41-A374-B9D81B658BBA}"/>
              </a:ext>
            </a:extLst>
          </p:cNvPr>
          <p:cNvSpPr>
            <a:spLocks noGrp="1"/>
          </p:cNvSpPr>
          <p:nvPr>
            <p:ph type="sldNum" sz="quarter" idx="12"/>
          </p:nvPr>
        </p:nvSpPr>
        <p:spPr>
          <a:xfrm>
            <a:off x="8610600" y="6356350"/>
            <a:ext cx="2743200" cy="365125"/>
          </a:xfrm>
          <a:prstGeom prst="rect">
            <a:avLst/>
          </a:prstGeom>
        </p:spPr>
        <p:txBody>
          <a:bodyPr/>
          <a:lstStyle/>
          <a:p>
            <a:fld id="{CD6152AE-9888-F547-8BDB-111ADE2E4B50}" type="slidenum">
              <a:rPr lang="ru-RU" smtClean="0"/>
              <a:t>‹#›</a:t>
            </a:fld>
            <a:endParaRPr lang="ru-RU"/>
          </a:p>
        </p:txBody>
      </p:sp>
      <p:pic>
        <p:nvPicPr>
          <p:cNvPr id="7" name="Рисунок 6" descr="Изображение выглядит как внутренний&#10;&#10;&#10;&#10;Описание создано автоматически">
            <a:extLst>
              <a:ext uri="{FF2B5EF4-FFF2-40B4-BE49-F238E27FC236}">
                <a16:creationId xmlns:a16="http://schemas.microsoft.com/office/drawing/2014/main" id="{9E22807B-A2B3-4FE9-A7F5-362F96168CD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88688" cy="6858000"/>
          </a:xfrm>
          <a:prstGeom prst="rect">
            <a:avLst/>
          </a:prstGeom>
        </p:spPr>
      </p:pic>
    </p:spTree>
    <p:extLst>
      <p:ext uri="{BB962C8B-B14F-4D97-AF65-F5344CB8AC3E}">
        <p14:creationId xmlns:p14="http://schemas.microsoft.com/office/powerpoint/2010/main" val="8898416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BAB59F7-0A3E-421B-AE25-CBEE13774E53}" type="datetimeFigureOut">
              <a:rPr lang="ru-RU" smtClean="0"/>
              <a:t>08.09.2024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7FDD8A-DD4D-483C-9E61-830A17E717FA}" type="slidenum">
              <a:rPr lang="ru-RU" smtClean="0"/>
              <a:t>‹#›</a:t>
            </a:fld>
            <a:endParaRPr lang="ru-RU"/>
          </a:p>
        </p:txBody>
      </p:sp>
    </p:spTree>
    <p:extLst>
      <p:ext uri="{BB962C8B-B14F-4D97-AF65-F5344CB8AC3E}">
        <p14:creationId xmlns:p14="http://schemas.microsoft.com/office/powerpoint/2010/main" val="302724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aphicFrame>
        <p:nvGraphicFramePr>
          <p:cNvPr id="11" name="Объект 10" hidden="1"/>
          <p:cNvGraphicFramePr>
            <a:graphicFrameLocks noChangeAspect="1"/>
          </p:cNvGraphicFramePr>
          <p:nvPr userDrawn="1">
            <p:custDataLst>
              <p:tags r:id="rId1"/>
            </p:custDataLst>
            <p:extLst>
              <p:ext uri="{D42A27DB-BD31-4B8C-83A1-F6EECF244321}">
                <p14:modId xmlns:p14="http://schemas.microsoft.com/office/powerpoint/2010/main" val="3472580127"/>
              </p:ext>
            </p:extLst>
          </p:nvPr>
        </p:nvGraphicFramePr>
        <p:xfrm>
          <a:off x="1955" y="1589"/>
          <a:ext cx="1953" cy="1587"/>
        </p:xfrm>
        <a:graphic>
          <a:graphicData uri="http://schemas.openxmlformats.org/presentationml/2006/ole">
            <mc:AlternateContent xmlns:mc="http://schemas.openxmlformats.org/markup-compatibility/2006">
              <mc:Choice xmlns:v="urn:schemas-microsoft-com:vml" Requires="v">
                <p:oleObj name="think-cell Slide" r:id="rId3" imgW="359" imgH="360" progId="TCLayout.ActiveDocument.1">
                  <p:embed/>
                </p:oleObj>
              </mc:Choice>
              <mc:Fallback>
                <p:oleObj name="think-cell Slide" r:id="rId3" imgW="359" imgH="360" progId="TCLayout.ActiveDocument.1">
                  <p:embed/>
                  <p:pic>
                    <p:nvPicPr>
                      <p:cNvPr id="0" name=""/>
                      <p:cNvPicPr/>
                      <p:nvPr/>
                    </p:nvPicPr>
                    <p:blipFill>
                      <a:blip r:embed="rId4"/>
                      <a:stretch>
                        <a:fillRect/>
                      </a:stretch>
                    </p:blipFill>
                    <p:spPr>
                      <a:xfrm>
                        <a:off x="1955" y="1589"/>
                        <a:ext cx="1953" cy="1587"/>
                      </a:xfrm>
                      <a:prstGeom prst="rect">
                        <a:avLst/>
                      </a:prstGeom>
                    </p:spPr>
                  </p:pic>
                </p:oleObj>
              </mc:Fallback>
            </mc:AlternateContent>
          </a:graphicData>
        </a:graphic>
      </p:graphicFrame>
      <p:sp>
        <p:nvSpPr>
          <p:cNvPr id="2" name="Заголовок 1"/>
          <p:cNvSpPr>
            <a:spLocks noGrp="1"/>
          </p:cNvSpPr>
          <p:nvPr>
            <p:ph type="ctrTitle"/>
          </p:nvPr>
        </p:nvSpPr>
        <p:spPr>
          <a:xfrm>
            <a:off x="914400" y="2130433"/>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0419778A-F6A0-40A6-B9AA-7EEA97FD051C}" type="datetime1">
              <a:rPr lang="ru-RU" smtClean="0"/>
              <a:pPr/>
              <a:t>08.09.2024</a:t>
            </a:fld>
            <a:endParaRPr lang="ru-RU"/>
          </a:p>
        </p:txBody>
      </p:sp>
      <p:sp>
        <p:nvSpPr>
          <p:cNvPr id="5" name="Нижний колонтитул 4"/>
          <p:cNvSpPr>
            <a:spLocks noGrp="1"/>
          </p:cNvSpPr>
          <p:nvPr>
            <p:ph type="ftr" sz="quarter" idx="11"/>
          </p:nvPr>
        </p:nvSpPr>
        <p:spPr/>
        <p:txBody>
          <a:bodyPr/>
          <a:lstStyle/>
          <a:p>
            <a:endParaRPr lang="ru-RU"/>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graphicFrame>
        <p:nvGraphicFramePr>
          <p:cNvPr id="8" name="Объект 7" hidden="1"/>
          <p:cNvGraphicFramePr>
            <a:graphicFrameLocks noChangeAspect="1"/>
          </p:cNvGraphicFramePr>
          <p:nvPr userDrawn="1">
            <p:custDataLst>
              <p:tags r:id="rId1"/>
            </p:custDataLst>
            <p:extLst>
              <p:ext uri="{D42A27DB-BD31-4B8C-83A1-F6EECF244321}">
                <p14:modId xmlns:p14="http://schemas.microsoft.com/office/powerpoint/2010/main" val="3664412702"/>
              </p:ext>
            </p:extLst>
          </p:nvPr>
        </p:nvGraphicFramePr>
        <p:xfrm>
          <a:off x="1955" y="1589"/>
          <a:ext cx="1953" cy="1587"/>
        </p:xfrm>
        <a:graphic>
          <a:graphicData uri="http://schemas.openxmlformats.org/presentationml/2006/ole">
            <mc:AlternateContent xmlns:mc="http://schemas.openxmlformats.org/markup-compatibility/2006">
              <mc:Choice xmlns:v="urn:schemas-microsoft-com:vml" Requires="v">
                <p:oleObj name="think-cell Slide" r:id="rId3" imgW="359" imgH="360" progId="TCLayout.ActiveDocument.1">
                  <p:embed/>
                </p:oleObj>
              </mc:Choice>
              <mc:Fallback>
                <p:oleObj name="think-cell Slide" r:id="rId3" imgW="359" imgH="360" progId="TCLayout.ActiveDocument.1">
                  <p:embed/>
                  <p:pic>
                    <p:nvPicPr>
                      <p:cNvPr id="0" name=""/>
                      <p:cNvPicPr/>
                      <p:nvPr/>
                    </p:nvPicPr>
                    <p:blipFill>
                      <a:blip r:embed="rId4"/>
                      <a:stretch>
                        <a:fillRect/>
                      </a:stretch>
                    </p:blipFill>
                    <p:spPr>
                      <a:xfrm>
                        <a:off x="1955" y="1589"/>
                        <a:ext cx="1953" cy="1587"/>
                      </a:xfrm>
                      <a:prstGeom prst="rect">
                        <a:avLst/>
                      </a:prstGeom>
                    </p:spPr>
                  </p:pic>
                </p:oleObj>
              </mc:Fallback>
            </mc:AlternateContent>
          </a:graphicData>
        </a:graphic>
      </p:graphicFrame>
      <p:sp>
        <p:nvSpPr>
          <p:cNvPr id="2" name="Дата 1"/>
          <p:cNvSpPr>
            <a:spLocks noGrp="1"/>
          </p:cNvSpPr>
          <p:nvPr>
            <p:ph type="dt" sz="half" idx="10"/>
          </p:nvPr>
        </p:nvSpPr>
        <p:spPr/>
        <p:txBody>
          <a:bodyPr/>
          <a:lstStyle/>
          <a:p>
            <a:fld id="{86D60DE1-9AF6-450D-9896-245B60A9BBFD}" type="datetime1">
              <a:rPr lang="ru-RU" smtClean="0"/>
              <a:pPr/>
              <a:t>08.09.2024</a:t>
            </a:fld>
            <a:endParaRPr lang="ru-RU"/>
          </a:p>
        </p:txBody>
      </p:sp>
      <p:sp>
        <p:nvSpPr>
          <p:cNvPr id="3" name="Нижний колонтитул 2"/>
          <p:cNvSpPr>
            <a:spLocks noGrp="1"/>
          </p:cNvSpPr>
          <p:nvPr>
            <p:ph type="ftr" sz="quarter" idx="11"/>
          </p:nvPr>
        </p:nvSpPr>
        <p:spPr/>
        <p:txBody>
          <a:bodyPr/>
          <a:lstStyle/>
          <a:p>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Титульный слайд">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BB1717D4-6976-4768-9601-94F952983719}" type="datetimeFigureOut">
              <a:rPr lang="ru-RU" smtClean="0"/>
              <a:t>08.09.2024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B826A48-9141-4D0F-A3D8-D14E8A6A9063}" type="slidenum">
              <a:rPr lang="ru-RU" smtClean="0"/>
              <a:t>‹#›</a:t>
            </a:fld>
            <a:endParaRPr lang="ru-RU"/>
          </a:p>
        </p:txBody>
      </p:sp>
    </p:spTree>
    <p:extLst>
      <p:ext uri="{BB962C8B-B14F-4D97-AF65-F5344CB8AC3E}">
        <p14:creationId xmlns:p14="http://schemas.microsoft.com/office/powerpoint/2010/main" val="16632319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18349" y="127807"/>
            <a:ext cx="9408682" cy="571504"/>
          </a:xfrm>
        </p:spPr>
        <p:txBody>
          <a:bodyPr>
            <a:normAutofit/>
          </a:bodyPr>
          <a:lstStyle>
            <a:lvl1pPr>
              <a:defRPr sz="2902">
                <a:solidFill>
                  <a:schemeClr val="tx2">
                    <a:lumMod val="75000"/>
                  </a:schemeClr>
                </a:solidFill>
              </a:defRPr>
            </a:lvl1pPr>
          </a:lstStyle>
          <a:p>
            <a:r>
              <a:rPr lang="ru-RU" dirty="0"/>
              <a:t>Образец заголовка</a:t>
            </a:r>
          </a:p>
        </p:txBody>
      </p:sp>
      <p:sp>
        <p:nvSpPr>
          <p:cNvPr id="3" name="Дата 2"/>
          <p:cNvSpPr>
            <a:spLocks noGrp="1"/>
          </p:cNvSpPr>
          <p:nvPr>
            <p:ph type="dt" sz="half" idx="10"/>
          </p:nvPr>
        </p:nvSpPr>
        <p:spPr/>
        <p:txBody>
          <a:bodyPr/>
          <a:lstStyle/>
          <a:p>
            <a:fld id="{DE095DC0-55D3-46FD-8A96-5E462435E0F0}" type="datetime1">
              <a:rPr lang="ru-RU" smtClean="0">
                <a:solidFill>
                  <a:prstClr val="black">
                    <a:tint val="75000"/>
                  </a:prstClr>
                </a:solidFill>
              </a:rPr>
              <a:pPr/>
              <a:t>08.09.2024</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Tree>
    <p:extLst>
      <p:ext uri="{BB962C8B-B14F-4D97-AF65-F5344CB8AC3E}">
        <p14:creationId xmlns:p14="http://schemas.microsoft.com/office/powerpoint/2010/main" val="132190914"/>
      </p:ext>
    </p:extLst>
  </p:cSld>
  <p:clrMapOvr>
    <a:masterClrMapping/>
  </p:clrMapOvr>
  <p:hf sldNum="0" hdr="0" ftr="0" dt="0"/>
  <p:extLst>
    <p:ext uri="{DCECCB84-F9BA-43D5-87BE-67443E8EF086}">
      <p15:sldGuideLst xmlns:p15="http://schemas.microsoft.com/office/powerpoint/2012/main">
        <p15:guide id="1" orient="horz" pos="2381">
          <p15:clr>
            <a:srgbClr val="FBAE40"/>
          </p15:clr>
        </p15:guide>
        <p15:guide id="2" pos="423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Пустой слайд">
    <p:spTree>
      <p:nvGrpSpPr>
        <p:cNvPr id="1" name=""/>
        <p:cNvGrpSpPr/>
        <p:nvPr/>
      </p:nvGrpSpPr>
      <p:grpSpPr>
        <a:xfrm>
          <a:off x="0" y="0"/>
          <a:ext cx="0" cy="0"/>
          <a:chOff x="0" y="0"/>
          <a:chExt cx="0" cy="0"/>
        </a:xfrm>
      </p:grpSpPr>
      <p:graphicFrame>
        <p:nvGraphicFramePr>
          <p:cNvPr id="8" name="Объект 7" hidden="1"/>
          <p:cNvGraphicFramePr>
            <a:graphicFrameLocks noChangeAspect="1"/>
          </p:cNvGraphicFramePr>
          <p:nvPr userDrawn="1">
            <p:custDataLst>
              <p:tags r:id="rId1"/>
            </p:custDataLst>
            <p:extLst>
              <p:ext uri="{D42A27DB-BD31-4B8C-83A1-F6EECF244321}">
                <p14:modId xmlns:p14="http://schemas.microsoft.com/office/powerpoint/2010/main" val="3664412702"/>
              </p:ext>
            </p:extLst>
          </p:nvPr>
        </p:nvGraphicFramePr>
        <p:xfrm>
          <a:off x="1987" y="1596"/>
          <a:ext cx="1954" cy="1587"/>
        </p:xfrm>
        <a:graphic>
          <a:graphicData uri="http://schemas.openxmlformats.org/presentationml/2006/ole">
            <mc:AlternateContent xmlns:mc="http://schemas.openxmlformats.org/markup-compatibility/2006">
              <mc:Choice xmlns:v="urn:schemas-microsoft-com:vml" Requires="v">
                <p:oleObj name="think-cell Slide" r:id="rId3" imgW="360" imgH="360" progId="">
                  <p:embed/>
                </p:oleObj>
              </mc:Choice>
              <mc:Fallback>
                <p:oleObj name="think-cell Slide" r:id="rId3" imgW="360" imgH="360" progId="">
                  <p:embed/>
                  <p:pic>
                    <p:nvPicPr>
                      <p:cNvPr id="8" name="Объект 7"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7" y="1596"/>
                        <a:ext cx="1954"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Дата 1"/>
          <p:cNvSpPr>
            <a:spLocks noGrp="1"/>
          </p:cNvSpPr>
          <p:nvPr>
            <p:ph type="dt" sz="half" idx="10"/>
          </p:nvPr>
        </p:nvSpPr>
        <p:spPr/>
        <p:txBody>
          <a:bodyPr/>
          <a:lstStyle/>
          <a:p>
            <a:fld id="{86D60DE1-9AF6-450D-9896-245B60A9BBFD}" type="datetime1">
              <a:rPr lang="ru-RU" smtClean="0"/>
              <a:pPr/>
              <a:t>08.09.2024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Заголовок 1">
            <a:extLst>
              <a:ext uri="{FF2B5EF4-FFF2-40B4-BE49-F238E27FC236}">
                <a16:creationId xmlns:a16="http://schemas.microsoft.com/office/drawing/2014/main" id="{EB8691DA-B445-62AE-86D0-7B72A942A831}"/>
              </a:ext>
            </a:extLst>
          </p:cNvPr>
          <p:cNvSpPr>
            <a:spLocks noGrp="1"/>
          </p:cNvSpPr>
          <p:nvPr>
            <p:ph type="title"/>
          </p:nvPr>
        </p:nvSpPr>
        <p:spPr>
          <a:xfrm>
            <a:off x="1718349" y="127807"/>
            <a:ext cx="9408682" cy="571504"/>
          </a:xfrm>
        </p:spPr>
        <p:txBody>
          <a:bodyPr>
            <a:normAutofit/>
          </a:bodyPr>
          <a:lstStyle>
            <a:lvl1pPr>
              <a:defRPr sz="2902">
                <a:solidFill>
                  <a:schemeClr val="tx2">
                    <a:lumMod val="75000"/>
                  </a:schemeClr>
                </a:solidFill>
              </a:defRPr>
            </a:lvl1pPr>
          </a:lstStyle>
          <a:p>
            <a:r>
              <a:rPr lang="ru-RU" dirty="0"/>
              <a:t>Образец заголовка</a:t>
            </a:r>
          </a:p>
        </p:txBody>
      </p:sp>
    </p:spTree>
    <p:extLst>
      <p:ext uri="{BB962C8B-B14F-4D97-AF65-F5344CB8AC3E}">
        <p14:creationId xmlns:p14="http://schemas.microsoft.com/office/powerpoint/2010/main" val="1858672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Пустой слайд">
    <p:spTree>
      <p:nvGrpSpPr>
        <p:cNvPr id="1" name=""/>
        <p:cNvGrpSpPr/>
        <p:nvPr/>
      </p:nvGrpSpPr>
      <p:grpSpPr>
        <a:xfrm>
          <a:off x="0" y="0"/>
          <a:ext cx="0" cy="0"/>
          <a:chOff x="0" y="0"/>
          <a:chExt cx="0" cy="0"/>
        </a:xfrm>
      </p:grpSpPr>
      <p:graphicFrame>
        <p:nvGraphicFramePr>
          <p:cNvPr id="8" name="Объект 7" hidden="1"/>
          <p:cNvGraphicFramePr>
            <a:graphicFrameLocks noChangeAspect="1"/>
          </p:cNvGraphicFramePr>
          <p:nvPr userDrawn="1">
            <p:custDataLst>
              <p:tags r:id="rId1"/>
            </p:custDataLst>
            <p:extLst>
              <p:ext uri="{D42A27DB-BD31-4B8C-83A1-F6EECF244321}">
                <p14:modId xmlns:p14="http://schemas.microsoft.com/office/powerpoint/2010/main" val="3664412702"/>
              </p:ext>
            </p:extLst>
          </p:nvPr>
        </p:nvGraphicFramePr>
        <p:xfrm>
          <a:off x="1987" y="1596"/>
          <a:ext cx="1954" cy="1587"/>
        </p:xfrm>
        <a:graphic>
          <a:graphicData uri="http://schemas.openxmlformats.org/presentationml/2006/ole">
            <mc:AlternateContent xmlns:mc="http://schemas.openxmlformats.org/markup-compatibility/2006">
              <mc:Choice xmlns:v="urn:schemas-microsoft-com:vml" Requires="v">
                <p:oleObj name="think-cell Slide" r:id="rId3" imgW="360" imgH="360" progId="">
                  <p:embed/>
                </p:oleObj>
              </mc:Choice>
              <mc:Fallback>
                <p:oleObj name="think-cell Slide" r:id="rId3" imgW="360" imgH="360" progId="">
                  <p:embed/>
                  <p:pic>
                    <p:nvPicPr>
                      <p:cNvPr id="8" name="Объект 7"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7" y="1596"/>
                        <a:ext cx="1954"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Дата 1"/>
          <p:cNvSpPr>
            <a:spLocks noGrp="1"/>
          </p:cNvSpPr>
          <p:nvPr>
            <p:ph type="dt" sz="half" idx="10"/>
          </p:nvPr>
        </p:nvSpPr>
        <p:spPr/>
        <p:txBody>
          <a:bodyPr/>
          <a:lstStyle/>
          <a:p>
            <a:fld id="{86D60DE1-9AF6-450D-9896-245B60A9BBFD}" type="datetime1">
              <a:rPr lang="ru-RU" smtClean="0"/>
              <a:pPr/>
              <a:t>08.09.2024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Заголовок 1">
            <a:extLst>
              <a:ext uri="{FF2B5EF4-FFF2-40B4-BE49-F238E27FC236}">
                <a16:creationId xmlns:a16="http://schemas.microsoft.com/office/drawing/2014/main" id="{EB8691DA-B445-62AE-86D0-7B72A942A831}"/>
              </a:ext>
            </a:extLst>
          </p:cNvPr>
          <p:cNvSpPr>
            <a:spLocks noGrp="1"/>
          </p:cNvSpPr>
          <p:nvPr>
            <p:ph type="title"/>
          </p:nvPr>
        </p:nvSpPr>
        <p:spPr>
          <a:xfrm>
            <a:off x="1718349" y="127807"/>
            <a:ext cx="9408682" cy="571504"/>
          </a:xfrm>
        </p:spPr>
        <p:txBody>
          <a:bodyPr>
            <a:normAutofit/>
          </a:bodyPr>
          <a:lstStyle>
            <a:lvl1pPr>
              <a:defRPr sz="2902">
                <a:solidFill>
                  <a:schemeClr val="tx2">
                    <a:lumMod val="75000"/>
                  </a:schemeClr>
                </a:solidFill>
              </a:defRPr>
            </a:lvl1pPr>
          </a:lstStyle>
          <a:p>
            <a:r>
              <a:rPr lang="ru-RU" dirty="0"/>
              <a:t>Образец заголовка</a:t>
            </a:r>
          </a:p>
        </p:txBody>
      </p:sp>
    </p:spTree>
    <p:extLst>
      <p:ext uri="{BB962C8B-B14F-4D97-AF65-F5344CB8AC3E}">
        <p14:creationId xmlns:p14="http://schemas.microsoft.com/office/powerpoint/2010/main" val="35121858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Титульный слайд">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BB1717D4-6976-4768-9601-94F952983719}" type="datetimeFigureOut">
              <a:rPr lang="ru-RU" smtClean="0"/>
              <a:pPr/>
              <a:t>08.09.2024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B826A48-9141-4D0F-A3D8-D14E8A6A9063}" type="slidenum">
              <a:rPr lang="ru-RU" smtClean="0"/>
              <a:pPr/>
              <a:t>‹#›</a:t>
            </a:fld>
            <a:endParaRPr lang="ru-RU"/>
          </a:p>
        </p:txBody>
      </p:sp>
      <p:sp>
        <p:nvSpPr>
          <p:cNvPr id="2" name="Заголовок 1">
            <a:extLst>
              <a:ext uri="{FF2B5EF4-FFF2-40B4-BE49-F238E27FC236}">
                <a16:creationId xmlns:a16="http://schemas.microsoft.com/office/drawing/2014/main" id="{33CA641B-8250-AD67-54F9-921DDA227AA4}"/>
              </a:ext>
            </a:extLst>
          </p:cNvPr>
          <p:cNvSpPr>
            <a:spLocks noGrp="1"/>
          </p:cNvSpPr>
          <p:nvPr>
            <p:ph type="title"/>
          </p:nvPr>
        </p:nvSpPr>
        <p:spPr>
          <a:xfrm>
            <a:off x="1718349" y="127807"/>
            <a:ext cx="9408682" cy="571504"/>
          </a:xfrm>
        </p:spPr>
        <p:txBody>
          <a:bodyPr>
            <a:normAutofit/>
          </a:bodyPr>
          <a:lstStyle>
            <a:lvl1pPr>
              <a:defRPr sz="2902">
                <a:solidFill>
                  <a:schemeClr val="tx2">
                    <a:lumMod val="75000"/>
                  </a:schemeClr>
                </a:solidFill>
              </a:defRPr>
            </a:lvl1pPr>
          </a:lstStyle>
          <a:p>
            <a:r>
              <a:rPr lang="ru-RU" dirty="0"/>
              <a:t>Образец заголовка</a:t>
            </a:r>
          </a:p>
        </p:txBody>
      </p:sp>
    </p:spTree>
    <p:extLst>
      <p:ext uri="{BB962C8B-B14F-4D97-AF65-F5344CB8AC3E}">
        <p14:creationId xmlns:p14="http://schemas.microsoft.com/office/powerpoint/2010/main" val="3269582528"/>
      </p:ext>
    </p:extLst>
  </p:cSld>
  <p:clrMapOvr>
    <a:masterClrMapping/>
  </p:clrMapOvr>
  <p:extLst>
    <p:ext uri="{DCECCB84-F9BA-43D5-87BE-67443E8EF086}">
      <p15:sldGuideLst xmlns:p15="http://schemas.microsoft.com/office/powerpoint/2012/main">
        <p15:guide id="1" orient="horz" pos="2381">
          <p15:clr>
            <a:srgbClr val="FBAE40"/>
          </p15:clr>
        </p15:guide>
        <p15:guide id="2" pos="423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Пустой слайд">
    <p:spTree>
      <p:nvGrpSpPr>
        <p:cNvPr id="1" name=""/>
        <p:cNvGrpSpPr/>
        <p:nvPr/>
      </p:nvGrpSpPr>
      <p:grpSpPr>
        <a:xfrm>
          <a:off x="0" y="0"/>
          <a:ext cx="0" cy="0"/>
          <a:chOff x="0" y="0"/>
          <a:chExt cx="0" cy="0"/>
        </a:xfrm>
      </p:grpSpPr>
      <p:graphicFrame>
        <p:nvGraphicFramePr>
          <p:cNvPr id="8" name="Объект 7" hidden="1"/>
          <p:cNvGraphicFramePr>
            <a:graphicFrameLocks noChangeAspect="1"/>
          </p:cNvGraphicFramePr>
          <p:nvPr userDrawn="1">
            <p:custDataLst>
              <p:tags r:id="rId1"/>
            </p:custDataLst>
            <p:extLst>
              <p:ext uri="{D42A27DB-BD31-4B8C-83A1-F6EECF244321}">
                <p14:modId xmlns:p14="http://schemas.microsoft.com/office/powerpoint/2010/main" val="3664412702"/>
              </p:ext>
            </p:extLst>
          </p:nvPr>
        </p:nvGraphicFramePr>
        <p:xfrm>
          <a:off x="1987" y="1596"/>
          <a:ext cx="1954" cy="1587"/>
        </p:xfrm>
        <a:graphic>
          <a:graphicData uri="http://schemas.openxmlformats.org/presentationml/2006/ole">
            <mc:AlternateContent xmlns:mc="http://schemas.openxmlformats.org/markup-compatibility/2006">
              <mc:Choice xmlns:v="urn:schemas-microsoft-com:vml" Requires="v">
                <p:oleObj name="think-cell Slide" r:id="rId3" imgW="360" imgH="360" progId="">
                  <p:embed/>
                </p:oleObj>
              </mc:Choice>
              <mc:Fallback>
                <p:oleObj name="think-cell Slide" r:id="rId3" imgW="360" imgH="360" progId="">
                  <p:embed/>
                  <p:pic>
                    <p:nvPicPr>
                      <p:cNvPr id="8" name="Объект 7"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7" y="1596"/>
                        <a:ext cx="1954"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Дата 1"/>
          <p:cNvSpPr>
            <a:spLocks noGrp="1"/>
          </p:cNvSpPr>
          <p:nvPr>
            <p:ph type="dt" sz="half" idx="10"/>
          </p:nvPr>
        </p:nvSpPr>
        <p:spPr/>
        <p:txBody>
          <a:bodyPr/>
          <a:lstStyle/>
          <a:p>
            <a:fld id="{86D60DE1-9AF6-450D-9896-245B60A9BBFD}" type="datetime1">
              <a:rPr lang="ru-RU" smtClean="0"/>
              <a:pPr/>
              <a:t>08.09.2024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Заголовок 1">
            <a:extLst>
              <a:ext uri="{FF2B5EF4-FFF2-40B4-BE49-F238E27FC236}">
                <a16:creationId xmlns:a16="http://schemas.microsoft.com/office/drawing/2014/main" id="{EB8691DA-B445-62AE-86D0-7B72A942A831}"/>
              </a:ext>
            </a:extLst>
          </p:cNvPr>
          <p:cNvSpPr>
            <a:spLocks noGrp="1"/>
          </p:cNvSpPr>
          <p:nvPr>
            <p:ph type="title"/>
          </p:nvPr>
        </p:nvSpPr>
        <p:spPr>
          <a:xfrm>
            <a:off x="1718349" y="127807"/>
            <a:ext cx="9408682" cy="571504"/>
          </a:xfrm>
        </p:spPr>
        <p:txBody>
          <a:bodyPr>
            <a:normAutofit/>
          </a:bodyPr>
          <a:lstStyle>
            <a:lvl1pPr>
              <a:defRPr sz="2902">
                <a:solidFill>
                  <a:schemeClr val="tx2">
                    <a:lumMod val="75000"/>
                  </a:schemeClr>
                </a:solidFill>
              </a:defRPr>
            </a:lvl1pPr>
          </a:lstStyle>
          <a:p>
            <a:r>
              <a:rPr lang="ru-RU" dirty="0"/>
              <a:t>Образец заголовка</a:t>
            </a:r>
          </a:p>
        </p:txBody>
      </p:sp>
    </p:spTree>
    <p:extLst>
      <p:ext uri="{BB962C8B-B14F-4D97-AF65-F5344CB8AC3E}">
        <p14:creationId xmlns:p14="http://schemas.microsoft.com/office/powerpoint/2010/main" val="5405711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Объект 7" hidden="1"/>
          <p:cNvGraphicFramePr>
            <a:graphicFrameLocks noChangeAspect="1"/>
          </p:cNvGraphicFramePr>
          <p:nvPr userDrawn="1">
            <p:custDataLst>
              <p:tags r:id="rId12"/>
            </p:custDataLst>
            <p:extLst>
              <p:ext uri="{D42A27DB-BD31-4B8C-83A1-F6EECF244321}">
                <p14:modId xmlns:p14="http://schemas.microsoft.com/office/powerpoint/2010/main" val="2653659417"/>
              </p:ext>
            </p:extLst>
          </p:nvPr>
        </p:nvGraphicFramePr>
        <p:xfrm>
          <a:off x="1955" y="1589"/>
          <a:ext cx="1953" cy="1587"/>
        </p:xfrm>
        <a:graphic>
          <a:graphicData uri="http://schemas.openxmlformats.org/presentationml/2006/ole">
            <mc:AlternateContent xmlns:mc="http://schemas.openxmlformats.org/markup-compatibility/2006">
              <mc:Choice xmlns:v="urn:schemas-microsoft-com:vml" Requires="v">
                <p:oleObj name="think-cell Slide" r:id="rId13" imgW="359" imgH="360" progId="TCLayout.ActiveDocument.1">
                  <p:embed/>
                </p:oleObj>
              </mc:Choice>
              <mc:Fallback>
                <p:oleObj name="think-cell Slide" r:id="rId13" imgW="359" imgH="360" progId="TCLayout.ActiveDocument.1">
                  <p:embed/>
                  <p:pic>
                    <p:nvPicPr>
                      <p:cNvPr id="0" name=""/>
                      <p:cNvPicPr/>
                      <p:nvPr/>
                    </p:nvPicPr>
                    <p:blipFill>
                      <a:blip r:embed="rId14"/>
                      <a:stretch>
                        <a:fillRect/>
                      </a:stretch>
                    </p:blipFill>
                    <p:spPr>
                      <a:xfrm>
                        <a:off x="1955" y="1589"/>
                        <a:ext cx="1953" cy="1587"/>
                      </a:xfrm>
                      <a:prstGeom prst="rect">
                        <a:avLst/>
                      </a:prstGeom>
                    </p:spPr>
                  </p:pic>
                </p:oleObj>
              </mc:Fallback>
            </mc:AlternateContent>
          </a:graphicData>
        </a:graphic>
      </p:graphicFrame>
      <p:sp>
        <p:nvSpPr>
          <p:cNvPr id="2" name="Заголовок 1"/>
          <p:cNvSpPr>
            <a:spLocks noGrp="1"/>
          </p:cNvSpPr>
          <p:nvPr>
            <p:ph type="title"/>
          </p:nvPr>
        </p:nvSpPr>
        <p:spPr>
          <a:xfrm>
            <a:off x="2842823" y="142852"/>
            <a:ext cx="8968217" cy="571504"/>
          </a:xfrm>
          <a:prstGeom prst="rect">
            <a:avLst/>
          </a:prstGeom>
        </p:spPr>
        <p:txBody>
          <a:bodyPr vert="horz" lIns="91440" tIns="45720" rIns="91440" bIns="45720" rtlCol="0" anchor="ctr">
            <a:normAutofit/>
          </a:bodyPr>
          <a:lstStyle/>
          <a:p>
            <a:r>
              <a:rPr lang="ru-RU" dirty="0"/>
              <a:t>Образец заголовка</a:t>
            </a:r>
          </a:p>
        </p:txBody>
      </p:sp>
      <p:sp>
        <p:nvSpPr>
          <p:cNvPr id="4" name="Дата 3"/>
          <p:cNvSpPr>
            <a:spLocks noGrp="1"/>
          </p:cNvSpPr>
          <p:nvPr>
            <p:ph type="dt" sz="half" idx="2"/>
          </p:nvPr>
        </p:nvSpPr>
        <p:spPr>
          <a:xfrm>
            <a:off x="609600" y="6356358"/>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095DC0-55D3-46FD-8A96-5E462435E0F0}" type="datetime1">
              <a:rPr lang="ru-RU" smtClean="0"/>
              <a:pPr/>
              <a:t>08.09.2024</a:t>
            </a:fld>
            <a:endParaRPr lang="ru-RU"/>
          </a:p>
        </p:txBody>
      </p:sp>
      <p:sp>
        <p:nvSpPr>
          <p:cNvPr id="3" name="Текст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Нижний колонтитул 4"/>
          <p:cNvSpPr>
            <a:spLocks noGrp="1"/>
          </p:cNvSpPr>
          <p:nvPr>
            <p:ph type="ftr" sz="quarter" idx="3"/>
          </p:nvPr>
        </p:nvSpPr>
        <p:spPr>
          <a:xfrm>
            <a:off x="4165600" y="6356358"/>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737600" y="6356358"/>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689F14-558C-45C2-A9CC-B8F83F424C8C}" type="slidenum">
              <a:rPr lang="ru-RU" smtClean="0"/>
              <a:pPr/>
              <a:t>‹#›</a:t>
            </a:fld>
            <a:endParaRPr lang="ru-RU"/>
          </a:p>
        </p:txBody>
      </p:sp>
      <p:sp>
        <p:nvSpPr>
          <p:cNvPr id="7" name="Параллелограмм 2"/>
          <p:cNvSpPr/>
          <p:nvPr userDrawn="1"/>
        </p:nvSpPr>
        <p:spPr>
          <a:xfrm>
            <a:off x="2842823" y="181770"/>
            <a:ext cx="8968217" cy="582934"/>
          </a:xfrm>
          <a:custGeom>
            <a:avLst/>
            <a:gdLst>
              <a:gd name="connsiteX0" fmla="*/ 0 w 6687624"/>
              <a:gd name="connsiteY0" fmla="*/ 571504 h 571504"/>
              <a:gd name="connsiteX1" fmla="*/ 497208 w 6687624"/>
              <a:gd name="connsiteY1" fmla="*/ 0 h 571504"/>
              <a:gd name="connsiteX2" fmla="*/ 6687624 w 6687624"/>
              <a:gd name="connsiteY2" fmla="*/ 0 h 571504"/>
              <a:gd name="connsiteX3" fmla="*/ 6190416 w 6687624"/>
              <a:gd name="connsiteY3" fmla="*/ 571504 h 571504"/>
              <a:gd name="connsiteX4" fmla="*/ 0 w 6687624"/>
              <a:gd name="connsiteY4" fmla="*/ 571504 h 571504"/>
              <a:gd name="connsiteX0" fmla="*/ 0 w 6196134"/>
              <a:gd name="connsiteY0" fmla="*/ 571504 h 571504"/>
              <a:gd name="connsiteX1" fmla="*/ 497208 w 6196134"/>
              <a:gd name="connsiteY1" fmla="*/ 0 h 571504"/>
              <a:gd name="connsiteX2" fmla="*/ 6196134 w 6196134"/>
              <a:gd name="connsiteY2" fmla="*/ 0 h 571504"/>
              <a:gd name="connsiteX3" fmla="*/ 6190416 w 6196134"/>
              <a:gd name="connsiteY3" fmla="*/ 571504 h 571504"/>
              <a:gd name="connsiteX4" fmla="*/ 0 w 6196134"/>
              <a:gd name="connsiteY4" fmla="*/ 571504 h 571504"/>
              <a:gd name="connsiteX0" fmla="*/ 371472 w 6567606"/>
              <a:gd name="connsiteY0" fmla="*/ 582934 h 582934"/>
              <a:gd name="connsiteX1" fmla="*/ 0 w 6567606"/>
              <a:gd name="connsiteY1" fmla="*/ 0 h 582934"/>
              <a:gd name="connsiteX2" fmla="*/ 6567606 w 6567606"/>
              <a:gd name="connsiteY2" fmla="*/ 11430 h 582934"/>
              <a:gd name="connsiteX3" fmla="*/ 6561888 w 6567606"/>
              <a:gd name="connsiteY3" fmla="*/ 582934 h 582934"/>
              <a:gd name="connsiteX4" fmla="*/ 371472 w 6567606"/>
              <a:gd name="connsiteY4" fmla="*/ 582934 h 5829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7606" h="582934">
                <a:moveTo>
                  <a:pt x="371472" y="582934"/>
                </a:moveTo>
                <a:lnTo>
                  <a:pt x="0" y="0"/>
                </a:lnTo>
                <a:lnTo>
                  <a:pt x="6567606" y="11430"/>
                </a:lnTo>
                <a:lnTo>
                  <a:pt x="6561888" y="582934"/>
                </a:lnTo>
                <a:lnTo>
                  <a:pt x="371472" y="582934"/>
                </a:lnTo>
                <a:close/>
              </a:path>
            </a:pathLst>
          </a:cu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63525"/>
            <a:endParaRPr lang="ru-RU" sz="2400" dirty="0">
              <a:solidFill>
                <a:schemeClr val="bg1"/>
              </a:solidFill>
              <a:latin typeface="Arial" panose="020B0604020202020204" pitchFamily="34" charset="0"/>
              <a:cs typeface="Arial" panose="020B0604020202020204" pitchFamily="34" charset="0"/>
            </a:endParaRPr>
          </a:p>
        </p:txBody>
      </p:sp>
      <p:sp>
        <p:nvSpPr>
          <p:cNvPr id="11" name="Rectangle 6"/>
          <p:cNvSpPr txBox="1">
            <a:spLocks noChangeArrowheads="1"/>
          </p:cNvSpPr>
          <p:nvPr userDrawn="1"/>
        </p:nvSpPr>
        <p:spPr bwMode="auto">
          <a:xfrm>
            <a:off x="11557053" y="6486538"/>
            <a:ext cx="869461" cy="371475"/>
          </a:xfrm>
          <a:prstGeom prst="rect">
            <a:avLst/>
          </a:prstGeom>
          <a:noFill/>
          <a:ln w="9525">
            <a:noFill/>
            <a:miter lim="800000"/>
            <a:headEnd/>
            <a:tailEnd/>
          </a:ln>
          <a:effectLst/>
        </p:spPr>
        <p:txBody>
          <a:bodyPr vert="horz" wrap="square" lIns="91429" tIns="45715" rIns="91429" bIns="45715" numCol="1" anchor="ctr" anchorCtr="0" compatLnSpc="1">
            <a:prstTxWarp prst="textNoShape">
              <a:avLst/>
            </a:prstTxWarp>
          </a:bodyPr>
          <a:lstStyle>
            <a:lvl1pPr algn="ctr" eaLnBrk="0" hangingPunct="0">
              <a:lnSpc>
                <a:spcPct val="100000"/>
              </a:lnSpc>
              <a:spcBef>
                <a:spcPct val="0"/>
              </a:spcBef>
              <a:buClrTx/>
              <a:buFontTx/>
              <a:buNone/>
              <a:defRPr sz="2000" b="1">
                <a:solidFill>
                  <a:srgbClr val="000099"/>
                </a:solidFill>
                <a:latin typeface="Times New Roman" pitchFamily="18" charset="0"/>
                <a:cs typeface="+mn-cs"/>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fld id="{62516E97-D324-47F1-9A1A-8EF8BAE52308}" type="slidenum">
              <a:rPr kumimoji="0" lang="ru-RU" sz="1100" b="1" i="0" u="none" strike="noStrike" kern="1200" cap="none" spc="0" normalizeH="0" baseline="0" noProof="0" smtClean="0">
                <a:ln>
                  <a:noFill/>
                </a:ln>
                <a:solidFill>
                  <a:schemeClr val="tx1">
                    <a:lumMod val="50000"/>
                    <a:lumOff val="50000"/>
                  </a:schemeClr>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a:t>
            </a:fld>
            <a:endParaRPr kumimoji="0" lang="ru-RU" sz="1100" b="1" i="0" u="none" strike="noStrike" kern="1200" cap="none" spc="0" normalizeH="0" baseline="0" noProof="0" dirty="0">
              <a:ln>
                <a:noFill/>
              </a:ln>
              <a:solidFill>
                <a:schemeClr val="tx1">
                  <a:lumMod val="50000"/>
                  <a:lumOff val="50000"/>
                </a:schemeClr>
              </a:solidFill>
              <a:effectLst/>
              <a:uLnTx/>
              <a:uFillTx/>
              <a:latin typeface="Arial" pitchFamily="34" charset="0"/>
              <a:ea typeface="+mn-ea"/>
              <a:cs typeface="Arial" pitchFamily="34" charset="0"/>
            </a:endParaRPr>
          </a:p>
        </p:txBody>
      </p:sp>
      <p:pic>
        <p:nvPicPr>
          <p:cNvPr id="1026" name="Picture 2" descr="C:\Users\Оксана\Desktop\Лого РКС новый\перзентации\Безымянный-1.pn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246735" y="3547"/>
            <a:ext cx="11964406" cy="6863466"/>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6"/>
          <p:cNvSpPr txBox="1">
            <a:spLocks noChangeArrowheads="1"/>
          </p:cNvSpPr>
          <p:nvPr userDrawn="1"/>
        </p:nvSpPr>
        <p:spPr bwMode="auto">
          <a:xfrm>
            <a:off x="11582401" y="6535745"/>
            <a:ext cx="869461" cy="371475"/>
          </a:xfrm>
          <a:prstGeom prst="rect">
            <a:avLst/>
          </a:prstGeom>
          <a:noFill/>
          <a:ln w="9525">
            <a:noFill/>
            <a:miter lim="800000"/>
            <a:headEnd/>
            <a:tailEnd/>
          </a:ln>
          <a:effectLst/>
        </p:spPr>
        <p:txBody>
          <a:bodyPr vert="horz" wrap="square" lIns="91429" tIns="45715" rIns="91429" bIns="45715" numCol="1" anchor="ctr" anchorCtr="0" compatLnSpc="1">
            <a:prstTxWarp prst="textNoShape">
              <a:avLst/>
            </a:prstTxWarp>
          </a:bodyPr>
          <a:lstStyle>
            <a:lvl1pPr algn="ctr" eaLnBrk="0" hangingPunct="0">
              <a:lnSpc>
                <a:spcPct val="100000"/>
              </a:lnSpc>
              <a:spcBef>
                <a:spcPct val="0"/>
              </a:spcBef>
              <a:buClrTx/>
              <a:buFontTx/>
              <a:buNone/>
              <a:defRPr sz="2000" b="1">
                <a:solidFill>
                  <a:srgbClr val="000099"/>
                </a:solidFill>
                <a:latin typeface="Times New Roman" pitchFamily="18" charset="0"/>
                <a:cs typeface="+mn-cs"/>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fld id="{62516E97-D324-47F1-9A1A-8EF8BAE52308}" type="slidenum">
              <a:rPr kumimoji="0" lang="ru-RU" sz="1200" b="1" i="0" u="none" strike="noStrike" kern="1200" cap="none" spc="0" normalizeH="0" baseline="0" noProof="0" smtClean="0">
                <a:ln>
                  <a:noFill/>
                </a:ln>
                <a:solidFill>
                  <a:schemeClr val="tx1">
                    <a:lumMod val="50000"/>
                    <a:lumOff val="50000"/>
                  </a:schemeClr>
                </a:solidFill>
                <a:effectLst/>
                <a:uLnTx/>
                <a:uFillTx/>
                <a:latin typeface="Arial" pitchFamily="34" charset="0"/>
                <a:ea typeface="+mn-ea"/>
                <a:cs typeface="Arial"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a:t>
            </a:fld>
            <a:endParaRPr kumimoji="0" lang="ru-RU" sz="1100" b="1" i="0" u="none" strike="noStrike" kern="1200" cap="none" spc="0" normalizeH="0" baseline="0" noProof="0" dirty="0">
              <a:ln>
                <a:noFill/>
              </a:ln>
              <a:solidFill>
                <a:schemeClr val="tx1">
                  <a:lumMod val="50000"/>
                  <a:lumOff val="50000"/>
                </a:schemeClr>
              </a:solidFill>
              <a:effectLst/>
              <a:uLnTx/>
              <a:uFillTx/>
              <a:latin typeface="Arial" pitchFamily="34" charset="0"/>
              <a:ea typeface="+mn-ea"/>
              <a:cs typeface="Arial" pitchFamily="34" charset="0"/>
            </a:endParaRPr>
          </a:p>
        </p:txBody>
      </p:sp>
      <p:pic>
        <p:nvPicPr>
          <p:cNvPr id="10" name="Picture 2" descr="L:\лого_РКСnew2014.jpg">
            <a:extLst>
              <a:ext uri="{FF2B5EF4-FFF2-40B4-BE49-F238E27FC236}">
                <a16:creationId xmlns:a16="http://schemas.microsoft.com/office/drawing/2014/main" id="{845E5980-704E-8E99-5434-C860D1E135B3}"/>
              </a:ext>
            </a:extLst>
          </p:cNvPr>
          <p:cNvPicPr>
            <a:picLocks noChangeAspect="1" noChangeArrowheads="1"/>
          </p:cNvPicPr>
          <p:nvPr userDrawn="1"/>
        </p:nvPicPr>
        <p:blipFill>
          <a:blip r:embed="rId16" cstate="print"/>
          <a:srcRect/>
          <a:stretch>
            <a:fillRect/>
          </a:stretch>
        </p:blipFill>
        <p:spPr bwMode="auto">
          <a:xfrm>
            <a:off x="119336" y="115887"/>
            <a:ext cx="1636549" cy="538888"/>
          </a:xfrm>
          <a:prstGeom prst="rect">
            <a:avLst/>
          </a:prstGeom>
          <a:noFill/>
        </p:spPr>
      </p:pic>
      <p:pic>
        <p:nvPicPr>
          <p:cNvPr id="15" name="Picture 2" descr="C:\Users\Anna Antonova\Desktop\Перминов для Тулы\картинки\logo_ROSCOSMOS_gray.png">
            <a:extLst>
              <a:ext uri="{FF2B5EF4-FFF2-40B4-BE49-F238E27FC236}">
                <a16:creationId xmlns:a16="http://schemas.microsoft.com/office/drawing/2014/main" id="{DCE8BBD7-5601-3734-1436-CC0BEB61D99E}"/>
              </a:ext>
            </a:extLst>
          </p:cNvPr>
          <p:cNvPicPr>
            <a:picLocks noChangeAspect="1" noChangeArrowheads="1"/>
          </p:cNvPicPr>
          <p:nvPr userDrawn="1"/>
        </p:nvPicPr>
        <p:blipFill>
          <a:blip r:embed="rId17"/>
          <a:srcRect/>
          <a:stretch>
            <a:fillRect/>
          </a:stretch>
        </p:blipFill>
        <p:spPr bwMode="auto">
          <a:xfrm>
            <a:off x="11259997" y="37438"/>
            <a:ext cx="932003" cy="670389"/>
          </a:xfrm>
          <a:prstGeom prst="rect">
            <a:avLst/>
          </a:prstGeom>
          <a:noFill/>
        </p:spPr>
      </p:pic>
    </p:spTree>
  </p:cSld>
  <p:clrMap bg1="lt1" tx1="dk1" bg2="lt2" tx2="dk2" accent1="accent1" accent2="accent2" accent3="accent3" accent4="accent4" accent5="accent5" accent6="accent6" hlink="hlink" folHlink="folHlink"/>
  <p:sldLayoutIdLst>
    <p:sldLayoutId id="2147483765" r:id="rId1"/>
    <p:sldLayoutId id="2147483694" r:id="rId2"/>
    <p:sldLayoutId id="2147483700" r:id="rId3"/>
    <p:sldLayoutId id="2147483750" r:id="rId4"/>
    <p:sldLayoutId id="2147483766" r:id="rId5"/>
    <p:sldLayoutId id="2147483767" r:id="rId6"/>
    <p:sldLayoutId id="2147483771" r:id="rId7"/>
    <p:sldLayoutId id="2147483772" r:id="rId8"/>
    <p:sldLayoutId id="2147483773" r:id="rId9"/>
    <p:sldLayoutId id="2147483774" r:id="rId1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microsoft.com/office/2007/relationships/hdphoto" Target="../media/hdphoto7.wdp"/><Relationship Id="rId5" Type="http://schemas.openxmlformats.org/officeDocument/2006/relationships/image" Target="../media/image46.png"/><Relationship Id="rId4" Type="http://schemas.openxmlformats.org/officeDocument/2006/relationships/image" Target="../media/image45.png"/></Relationships>
</file>

<file path=ppt/slides/_rels/slide1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xml"/><Relationship Id="rId1" Type="http://schemas.openxmlformats.org/officeDocument/2006/relationships/slideLayout" Target="../slideLayouts/slideLayout10.xml"/><Relationship Id="rId4" Type="http://schemas.openxmlformats.org/officeDocument/2006/relationships/image" Target="../media/image4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jpe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image" Target="../media/image56.jpeg"/></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1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jpeg"/><Relationship Id="rId7" Type="http://schemas.openxmlformats.org/officeDocument/2006/relationships/image" Target="../media/image69.png"/><Relationship Id="rId12" Type="http://schemas.openxmlformats.org/officeDocument/2006/relationships/image" Target="../media/image74.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68.png"/><Relationship Id="rId11" Type="http://schemas.openxmlformats.org/officeDocument/2006/relationships/image" Target="../media/image73.pn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66.png"/><Relationship Id="rId9" Type="http://schemas.openxmlformats.org/officeDocument/2006/relationships/image" Target="../media/image7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image" Target="../media/image86.png"/><Relationship Id="rId18" Type="http://schemas.openxmlformats.org/officeDocument/2006/relationships/diagramLayout" Target="../diagrams/layout1.xml"/><Relationship Id="rId3" Type="http://schemas.openxmlformats.org/officeDocument/2006/relationships/image" Target="../media/image76.png"/><Relationship Id="rId21" Type="http://schemas.microsoft.com/office/2007/relationships/diagramDrawing" Target="../diagrams/drawing1.xml"/><Relationship Id="rId7" Type="http://schemas.openxmlformats.org/officeDocument/2006/relationships/image" Target="../media/image80.jpeg"/><Relationship Id="rId12" Type="http://schemas.openxmlformats.org/officeDocument/2006/relationships/image" Target="../media/image85.png"/><Relationship Id="rId17" Type="http://schemas.openxmlformats.org/officeDocument/2006/relationships/diagramData" Target="../diagrams/data1.xml"/><Relationship Id="rId2" Type="http://schemas.openxmlformats.org/officeDocument/2006/relationships/image" Target="../media/image75.png"/><Relationship Id="rId16" Type="http://schemas.openxmlformats.org/officeDocument/2006/relationships/image" Target="../media/image89.jpeg"/><Relationship Id="rId20" Type="http://schemas.openxmlformats.org/officeDocument/2006/relationships/diagramColors" Target="../diagrams/colors1.xml"/><Relationship Id="rId1" Type="http://schemas.openxmlformats.org/officeDocument/2006/relationships/slideLayout" Target="../slideLayouts/slideLayout5.xml"/><Relationship Id="rId6" Type="http://schemas.openxmlformats.org/officeDocument/2006/relationships/image" Target="../media/image79.png"/><Relationship Id="rId11" Type="http://schemas.openxmlformats.org/officeDocument/2006/relationships/image" Target="../media/image84.emf"/><Relationship Id="rId5" Type="http://schemas.openxmlformats.org/officeDocument/2006/relationships/image" Target="../media/image78.png"/><Relationship Id="rId15" Type="http://schemas.openxmlformats.org/officeDocument/2006/relationships/image" Target="../media/image88.jpeg"/><Relationship Id="rId10" Type="http://schemas.openxmlformats.org/officeDocument/2006/relationships/image" Target="../media/image83.png"/><Relationship Id="rId19" Type="http://schemas.openxmlformats.org/officeDocument/2006/relationships/diagramQuickStyle" Target="../diagrams/quickStyle1.xml"/><Relationship Id="rId4" Type="http://schemas.openxmlformats.org/officeDocument/2006/relationships/image" Target="../media/image77.png"/><Relationship Id="rId9" Type="http://schemas.openxmlformats.org/officeDocument/2006/relationships/image" Target="../media/image82.png"/><Relationship Id="rId14" Type="http://schemas.openxmlformats.org/officeDocument/2006/relationships/image" Target="../media/image87.png"/><Relationship Id="rId22" Type="http://schemas.openxmlformats.org/officeDocument/2006/relationships/image" Target="../media/image9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2.jpg"/><Relationship Id="rId7" Type="http://schemas.openxmlformats.org/officeDocument/2006/relationships/image" Target="../media/image96.png"/><Relationship Id="rId2" Type="http://schemas.openxmlformats.org/officeDocument/2006/relationships/image" Target="../media/image91.jpg"/><Relationship Id="rId1" Type="http://schemas.openxmlformats.org/officeDocument/2006/relationships/slideLayout" Target="../slideLayouts/slideLayout7.xml"/><Relationship Id="rId6" Type="http://schemas.openxmlformats.org/officeDocument/2006/relationships/image" Target="../media/image95.jpg"/><Relationship Id="rId5" Type="http://schemas.openxmlformats.org/officeDocument/2006/relationships/image" Target="../media/image94.jpg"/><Relationship Id="rId4" Type="http://schemas.openxmlformats.org/officeDocument/2006/relationships/image" Target="../media/image93.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3.xml"/><Relationship Id="rId1" Type="http://schemas.openxmlformats.org/officeDocument/2006/relationships/tags" Target="../tags/tag8.xml"/><Relationship Id="rId5" Type="http://schemas.openxmlformats.org/officeDocument/2006/relationships/image" Target="../media/image6.png"/><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oleObject" Target="../embeddings/oleObject5.bin"/><Relationship Id="rId7"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tags" Target="../tags/tag9.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26" Type="http://schemas.openxmlformats.org/officeDocument/2006/relationships/image" Target="../media/image27.png"/><Relationship Id="rId3" Type="http://schemas.openxmlformats.org/officeDocument/2006/relationships/oleObject" Target="../embeddings/oleObject5.bin"/><Relationship Id="rId21" Type="http://schemas.openxmlformats.org/officeDocument/2006/relationships/image" Target="../media/image22.png"/><Relationship Id="rId7" Type="http://schemas.microsoft.com/office/2007/relationships/hdphoto" Target="../media/hdphoto2.wdp"/><Relationship Id="rId12" Type="http://schemas.openxmlformats.org/officeDocument/2006/relationships/image" Target="../media/image13.png"/><Relationship Id="rId17" Type="http://schemas.openxmlformats.org/officeDocument/2006/relationships/image" Target="../media/image18.png"/><Relationship Id="rId25" Type="http://schemas.openxmlformats.org/officeDocument/2006/relationships/image" Target="../media/image26.png"/><Relationship Id="rId2" Type="http://schemas.openxmlformats.org/officeDocument/2006/relationships/slideLayout" Target="../slideLayouts/slideLayout3.xml"/><Relationship Id="rId16" Type="http://schemas.openxmlformats.org/officeDocument/2006/relationships/image" Target="../media/image17.png"/><Relationship Id="rId20" Type="http://schemas.openxmlformats.org/officeDocument/2006/relationships/image" Target="../media/image21.png"/><Relationship Id="rId29" Type="http://schemas.openxmlformats.org/officeDocument/2006/relationships/image" Target="../media/image30.png"/><Relationship Id="rId1" Type="http://schemas.openxmlformats.org/officeDocument/2006/relationships/tags" Target="../tags/tag10.xml"/><Relationship Id="rId6" Type="http://schemas.openxmlformats.org/officeDocument/2006/relationships/image" Target="../media/image8.png"/><Relationship Id="rId11" Type="http://schemas.openxmlformats.org/officeDocument/2006/relationships/image" Target="../media/image12.png"/><Relationship Id="rId24" Type="http://schemas.openxmlformats.org/officeDocument/2006/relationships/image" Target="../media/image25.png"/><Relationship Id="rId5" Type="http://schemas.openxmlformats.org/officeDocument/2006/relationships/image" Target="../media/image6.png"/><Relationship Id="rId15" Type="http://schemas.openxmlformats.org/officeDocument/2006/relationships/image" Target="../media/image16.png"/><Relationship Id="rId23" Type="http://schemas.openxmlformats.org/officeDocument/2006/relationships/image" Target="../media/image24.png"/><Relationship Id="rId28" Type="http://schemas.openxmlformats.org/officeDocument/2006/relationships/image" Target="../media/image29.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1.emf"/><Relationship Id="rId9" Type="http://schemas.openxmlformats.org/officeDocument/2006/relationships/image" Target="../media/image10.png"/><Relationship Id="rId14" Type="http://schemas.openxmlformats.org/officeDocument/2006/relationships/image" Target="../media/image15.png"/><Relationship Id="rId22" Type="http://schemas.openxmlformats.org/officeDocument/2006/relationships/image" Target="../media/image23.png"/><Relationship Id="rId27" Type="http://schemas.openxmlformats.org/officeDocument/2006/relationships/image" Target="../media/image28.png"/><Relationship Id="rId30" Type="http://schemas.openxmlformats.org/officeDocument/2006/relationships/image" Target="../media/image31.jpeg"/></Relationships>
</file>

<file path=ppt/slides/_rels/slide6.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38.png"/><Relationship Id="rId3" Type="http://schemas.openxmlformats.org/officeDocument/2006/relationships/oleObject" Target="../embeddings/oleObject5.bin"/><Relationship Id="rId7" Type="http://schemas.openxmlformats.org/officeDocument/2006/relationships/image" Target="../media/image34.png"/><Relationship Id="rId12" Type="http://schemas.openxmlformats.org/officeDocument/2006/relationships/image" Target="../media/image37.png"/><Relationship Id="rId2" Type="http://schemas.openxmlformats.org/officeDocument/2006/relationships/slideLayout" Target="../slideLayouts/slideLayout3.xml"/><Relationship Id="rId1" Type="http://schemas.openxmlformats.org/officeDocument/2006/relationships/tags" Target="../tags/tag11.xml"/><Relationship Id="rId6" Type="http://schemas.openxmlformats.org/officeDocument/2006/relationships/image" Target="../media/image33.png"/><Relationship Id="rId11" Type="http://schemas.microsoft.com/office/2007/relationships/hdphoto" Target="../media/hdphoto4.wdp"/><Relationship Id="rId5" Type="http://schemas.openxmlformats.org/officeDocument/2006/relationships/image" Target="../media/image32.jpg"/><Relationship Id="rId10" Type="http://schemas.openxmlformats.org/officeDocument/2006/relationships/image" Target="../media/image36.png"/><Relationship Id="rId4" Type="http://schemas.openxmlformats.org/officeDocument/2006/relationships/image" Target="../media/image1.emf"/><Relationship Id="rId9" Type="http://schemas.openxmlformats.org/officeDocument/2006/relationships/image" Target="../media/image35.png"/></Relationships>
</file>

<file path=ppt/slides/_rels/slide7.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oleObject" Target="../embeddings/oleObject5.bin"/><Relationship Id="rId7" Type="http://schemas.openxmlformats.org/officeDocument/2006/relationships/image" Target="../media/image41.png"/><Relationship Id="rId2" Type="http://schemas.openxmlformats.org/officeDocument/2006/relationships/slideLayout" Target="../slideLayouts/slideLayout3.xml"/><Relationship Id="rId1" Type="http://schemas.openxmlformats.org/officeDocument/2006/relationships/tags" Target="../tags/tag12.xml"/><Relationship Id="rId6" Type="http://schemas.openxmlformats.org/officeDocument/2006/relationships/image" Target="../media/image40.png"/><Relationship Id="rId5" Type="http://schemas.openxmlformats.org/officeDocument/2006/relationships/image" Target="../media/image39.png"/><Relationship Id="rId10" Type="http://schemas.microsoft.com/office/2007/relationships/hdphoto" Target="../media/hdphoto6.wdp"/><Relationship Id="rId4" Type="http://schemas.openxmlformats.org/officeDocument/2006/relationships/image" Target="../media/image1.emf"/><Relationship Id="rId9" Type="http://schemas.openxmlformats.org/officeDocument/2006/relationships/image" Target="../media/image42.png"/></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5.bin"/><Relationship Id="rId7" Type="http://schemas.openxmlformats.org/officeDocument/2006/relationships/image" Target="../media/image43.jpg"/><Relationship Id="rId2" Type="http://schemas.openxmlformats.org/officeDocument/2006/relationships/slideLayout" Target="../slideLayouts/slideLayout3.xml"/><Relationship Id="rId1" Type="http://schemas.openxmlformats.org/officeDocument/2006/relationships/tags" Target="../tags/tag13.xml"/><Relationship Id="rId6" Type="http://schemas.openxmlformats.org/officeDocument/2006/relationships/image" Target="../media/image9.png"/><Relationship Id="rId5" Type="http://schemas.openxmlformats.org/officeDocument/2006/relationships/image" Target="../media/image39.png"/><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3.xml"/><Relationship Id="rId1" Type="http://schemas.openxmlformats.org/officeDocument/2006/relationships/tags" Target="../tags/tag14.xml"/><Relationship Id="rId4" Type="http://schemas.openxmlformats.org/officeDocument/2006/relationships/image" Target="../media/image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Изображение выглядит как внутренний&#10;&#10;&#10;&#10;Описание создано автоматически">
            <a:extLst>
              <a:ext uri="{FF2B5EF4-FFF2-40B4-BE49-F238E27FC236}">
                <a16:creationId xmlns:a16="http://schemas.microsoft.com/office/drawing/2014/main" id="{953730B8-0B05-D295-9315-29E7F75EBF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36712"/>
            <a:ext cx="12192000" cy="6021288"/>
          </a:xfrm>
          <a:prstGeom prst="rect">
            <a:avLst/>
          </a:prstGeom>
        </p:spPr>
      </p:pic>
      <p:sp>
        <p:nvSpPr>
          <p:cNvPr id="3" name="TextBox 2">
            <a:extLst>
              <a:ext uri="{FF2B5EF4-FFF2-40B4-BE49-F238E27FC236}">
                <a16:creationId xmlns:a16="http://schemas.microsoft.com/office/drawing/2014/main" id="{5F8F960E-AE1F-EE4C-FEEE-5FFE64D10DEC}"/>
              </a:ext>
            </a:extLst>
          </p:cNvPr>
          <p:cNvSpPr txBox="1"/>
          <p:nvPr/>
        </p:nvSpPr>
        <p:spPr>
          <a:xfrm>
            <a:off x="407368" y="2828835"/>
            <a:ext cx="11377264" cy="1200329"/>
          </a:xfrm>
          <a:prstGeom prst="rect">
            <a:avLst/>
          </a:prstGeom>
          <a:noFill/>
        </p:spPr>
        <p:txBody>
          <a:bodyPr wrap="square" rtlCol="0">
            <a:spAutoFit/>
          </a:bodyPr>
          <a:lstStyle/>
          <a:p>
            <a:r>
              <a:rPr lang="ru-RU" sz="3600" dirty="0">
                <a:solidFill>
                  <a:schemeClr val="bg1"/>
                </a:solidFill>
              </a:rPr>
              <a:t>Использование результатов космической деятельности в Российской Федерации: опыт и перспективы развития.</a:t>
            </a:r>
          </a:p>
        </p:txBody>
      </p:sp>
      <p:sp>
        <p:nvSpPr>
          <p:cNvPr id="4" name="Прямоугольник 3">
            <a:extLst>
              <a:ext uri="{FF2B5EF4-FFF2-40B4-BE49-F238E27FC236}">
                <a16:creationId xmlns:a16="http://schemas.microsoft.com/office/drawing/2014/main" id="{F74B510A-3D2E-A43A-CFB0-E7AF5F8BB6E5}"/>
              </a:ext>
            </a:extLst>
          </p:cNvPr>
          <p:cNvSpPr/>
          <p:nvPr/>
        </p:nvSpPr>
        <p:spPr>
          <a:xfrm>
            <a:off x="119336" y="5644260"/>
            <a:ext cx="6096000" cy="754053"/>
          </a:xfrm>
          <a:prstGeom prst="rect">
            <a:avLst/>
          </a:prstGeom>
        </p:spPr>
        <p:txBody>
          <a:bodyPr>
            <a:spAutoFit/>
          </a:bodyPr>
          <a:lstStyle/>
          <a:p>
            <a:pPr>
              <a:spcAft>
                <a:spcPts val="600"/>
              </a:spcAft>
            </a:pPr>
            <a:r>
              <a:rPr lang="ru-RU" sz="2000" b="1" dirty="0">
                <a:solidFill>
                  <a:schemeClr val="bg1"/>
                </a:solidFill>
              </a:rPr>
              <a:t>Чистяков Вячеслав Юрьевич</a:t>
            </a:r>
          </a:p>
          <a:p>
            <a:r>
              <a:rPr lang="ru-RU" dirty="0">
                <a:solidFill>
                  <a:schemeClr val="bg1"/>
                </a:solidFill>
              </a:rPr>
              <a:t>Начальник центра АО «Российские космические системы»</a:t>
            </a:r>
          </a:p>
        </p:txBody>
      </p:sp>
    </p:spTree>
    <p:extLst>
      <p:ext uri="{BB962C8B-B14F-4D97-AF65-F5344CB8AC3E}">
        <p14:creationId xmlns:p14="http://schemas.microsoft.com/office/powerpoint/2010/main" val="12267738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rot="10800000">
            <a:off x="152730" y="881884"/>
            <a:ext cx="11755915" cy="6588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633">
              <a:latin typeface="Franklin Gothic Book" panose="020B0503020102020204" pitchFamily="34" charset="0"/>
            </a:endParaRPr>
          </a:p>
        </p:txBody>
      </p:sp>
      <p:sp>
        <p:nvSpPr>
          <p:cNvPr id="5" name="Прямоугольник 4"/>
          <p:cNvSpPr/>
          <p:nvPr/>
        </p:nvSpPr>
        <p:spPr>
          <a:xfrm rot="10800000">
            <a:off x="118698" y="6622731"/>
            <a:ext cx="11755915" cy="6588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633">
              <a:latin typeface="Franklin Gothic Book" panose="020B0503020102020204" pitchFamily="34" charset="0"/>
            </a:endParaRPr>
          </a:p>
        </p:txBody>
      </p:sp>
      <p:sp>
        <p:nvSpPr>
          <p:cNvPr id="6" name="Прямоугольник 5"/>
          <p:cNvSpPr/>
          <p:nvPr/>
        </p:nvSpPr>
        <p:spPr>
          <a:xfrm>
            <a:off x="118698" y="1361892"/>
            <a:ext cx="11803841" cy="1135888"/>
          </a:xfrm>
          <a:prstGeom prst="rect">
            <a:avLst/>
          </a:prstGeom>
        </p:spPr>
        <p:txBody>
          <a:bodyPr wrap="square">
            <a:spAutoFit/>
          </a:bodyPr>
          <a:lstStyle/>
          <a:p>
            <a:pPr algn="ctr">
              <a:lnSpc>
                <a:spcPct val="200000"/>
              </a:lnSpc>
              <a:spcBef>
                <a:spcPct val="50000"/>
              </a:spcBef>
              <a:buClr>
                <a:srgbClr val="F79646">
                  <a:lumMod val="75000"/>
                </a:srgbClr>
              </a:buClr>
            </a:pPr>
            <a:endParaRPr lang="ru-RU" sz="2177" dirty="0">
              <a:solidFill>
                <a:schemeClr val="tx2">
                  <a:lumMod val="75000"/>
                </a:schemeClr>
              </a:solidFill>
              <a:latin typeface="Franklin Gothic Book" panose="020B0503020102020204" pitchFamily="34" charset="0"/>
              <a:cs typeface="Arial" panose="020B0604020202020204" pitchFamily="34" charset="0"/>
            </a:endParaRPr>
          </a:p>
          <a:p>
            <a:pPr algn="ctr" fontAlgn="base">
              <a:spcBef>
                <a:spcPts val="272"/>
              </a:spcBef>
              <a:spcAft>
                <a:spcPts val="544"/>
              </a:spcAft>
              <a:defRPr/>
            </a:pPr>
            <a:endParaRPr lang="ru-RU" sz="2177" dirty="0">
              <a:solidFill>
                <a:schemeClr val="accent1">
                  <a:lumMod val="75000"/>
                </a:schemeClr>
              </a:solidFill>
              <a:latin typeface="Franklin Gothic Book" panose="020B0503020102020204" pitchFamily="34" charset="0"/>
              <a:cs typeface="Arial" pitchFamily="34" charset="0"/>
            </a:endParaRPr>
          </a:p>
        </p:txBody>
      </p:sp>
      <p:sp>
        <p:nvSpPr>
          <p:cNvPr id="2" name="Прямоугольник 1"/>
          <p:cNvSpPr/>
          <p:nvPr/>
        </p:nvSpPr>
        <p:spPr>
          <a:xfrm>
            <a:off x="208189" y="966660"/>
            <a:ext cx="11435778" cy="2269660"/>
          </a:xfrm>
          <a:prstGeom prst="rect">
            <a:avLst/>
          </a:prstGeom>
        </p:spPr>
        <p:txBody>
          <a:bodyPr wrap="square">
            <a:spAutoFit/>
          </a:bodyPr>
          <a:lstStyle/>
          <a:p>
            <a:pPr algn="just">
              <a:spcBef>
                <a:spcPct val="50000"/>
              </a:spcBef>
              <a:buClr>
                <a:srgbClr val="F79646">
                  <a:lumMod val="75000"/>
                </a:srgbClr>
              </a:buClr>
            </a:pPr>
            <a:r>
              <a:rPr lang="ru-RU" sz="1270" dirty="0">
                <a:latin typeface="+mj-lt"/>
                <a:cs typeface="Arial" panose="020B0604020202020204" pitchFamily="34" charset="0"/>
              </a:rPr>
              <a:t>Основания проведения работ:</a:t>
            </a:r>
          </a:p>
          <a:p>
            <a:pPr>
              <a:spcBef>
                <a:spcPct val="50000"/>
              </a:spcBef>
              <a:buClr>
                <a:srgbClr val="F79646">
                  <a:lumMod val="75000"/>
                </a:srgbClr>
              </a:buClr>
            </a:pPr>
            <a:r>
              <a:rPr lang="ru-RU" sz="1451" b="1" dirty="0">
                <a:latin typeface="+mj-lt"/>
                <a:cs typeface="Arial" panose="020B0604020202020204" pitchFamily="34" charset="0"/>
              </a:rPr>
              <a:t>1. Государственный контракт </a:t>
            </a:r>
            <a:r>
              <a:rPr lang="ru-RU" sz="1270" dirty="0">
                <a:latin typeface="+mj-lt"/>
                <a:cs typeface="Arial" panose="020B0604020202020204" pitchFamily="34" charset="0"/>
              </a:rPr>
              <a:t>от 30.11.2021 №754-Г099А/21/193, (идентификатор государственного контракта - 2130730101932999000241754 ) по теме  «Комплексные исследования и научно-техническое обоснование развития обеспечения долгосрочной информационной безопасности и помехоустойчивости критических элементов информационно-телекоммуникационной инфраструктуры системы ГЛОНАСС»</a:t>
            </a:r>
          </a:p>
          <a:p>
            <a:pPr algn="just">
              <a:spcBef>
                <a:spcPct val="50000"/>
              </a:spcBef>
              <a:buClr>
                <a:srgbClr val="F79646">
                  <a:lumMod val="75000"/>
                </a:srgbClr>
              </a:buClr>
            </a:pPr>
            <a:r>
              <a:rPr lang="ru-RU" sz="1451" b="1" dirty="0">
                <a:latin typeface="+mj-lt"/>
                <a:cs typeface="Arial" panose="020B0604020202020204" pitchFamily="34" charset="0"/>
              </a:rPr>
              <a:t>2.Техническое задание </a:t>
            </a:r>
            <a:r>
              <a:rPr lang="ru-RU" sz="1270" dirty="0">
                <a:latin typeface="+mj-lt"/>
                <a:cs typeface="Arial" panose="020B0604020202020204" pitchFamily="34" charset="0"/>
              </a:rPr>
              <a:t>от 13.09.2021 г. № Г099А/21 на научно-исследовательскую работу «Комплексные исследования и научно-техническое обоснование развития обеспечения долгосрочной информационной безопасности и помехоустойчивости критических элементов информационно-телекоммуникационной инфраструктуры системы ГЛОНАСС». Шифр: НИР «Безопасность-2030»</a:t>
            </a:r>
          </a:p>
          <a:p>
            <a:pPr algn="just">
              <a:spcBef>
                <a:spcPct val="50000"/>
              </a:spcBef>
              <a:buClr>
                <a:srgbClr val="F79646">
                  <a:lumMod val="75000"/>
                </a:srgbClr>
              </a:buClr>
            </a:pPr>
            <a:r>
              <a:rPr lang="ru-RU" sz="1451" b="1" dirty="0">
                <a:latin typeface="+mj-lt"/>
                <a:cs typeface="Arial" panose="020B0604020202020204" pitchFamily="34" charset="0"/>
              </a:rPr>
              <a:t>3. Государственная программа </a:t>
            </a:r>
            <a:r>
              <a:rPr lang="ru-RU" sz="1270" dirty="0">
                <a:latin typeface="+mj-lt"/>
                <a:cs typeface="Arial" panose="020B0604020202020204" pitchFamily="34" charset="0"/>
              </a:rPr>
              <a:t>Российской Федерации «Космическая деятельность России», подпрограмма «Поддержание, развитие и использование системы ГЛОНАСС»</a:t>
            </a:r>
          </a:p>
        </p:txBody>
      </p:sp>
      <p:sp>
        <p:nvSpPr>
          <p:cNvPr id="9" name="Заголовок 1">
            <a:extLst>
              <a:ext uri="{FF2B5EF4-FFF2-40B4-BE49-F238E27FC236}">
                <a16:creationId xmlns:a16="http://schemas.microsoft.com/office/drawing/2014/main" id="{9B2523E4-AB31-492C-9347-F7A1D8D53A6F}"/>
              </a:ext>
            </a:extLst>
          </p:cNvPr>
          <p:cNvSpPr txBox="1">
            <a:spLocks/>
          </p:cNvSpPr>
          <p:nvPr/>
        </p:nvSpPr>
        <p:spPr>
          <a:xfrm>
            <a:off x="2961089" y="226580"/>
            <a:ext cx="7576034" cy="636412"/>
          </a:xfrm>
          <a:prstGeom prst="rect">
            <a:avLst/>
          </a:prstGeom>
        </p:spPr>
        <p:txBody>
          <a:bodyPr>
            <a:normAutofit fontScale="97500"/>
          </a:bodyPr>
          <a:lstStyle>
            <a:lvl1pPr algn="ctr" defTabSz="1022065" rtl="0" eaLnBrk="1" latinLnBrk="0" hangingPunct="1">
              <a:spcBef>
                <a:spcPct val="0"/>
              </a:spcBef>
              <a:buNone/>
              <a:defRPr sz="5000" kern="1200">
                <a:solidFill>
                  <a:schemeClr val="tx1"/>
                </a:solidFill>
                <a:latin typeface="+mj-lt"/>
                <a:ea typeface="+mj-ea"/>
                <a:cs typeface="+mj-cs"/>
              </a:defRPr>
            </a:lvl1pPr>
          </a:lstStyle>
          <a:p>
            <a:r>
              <a:rPr lang="ru-RU" sz="2177" b="1" dirty="0">
                <a:solidFill>
                  <a:schemeClr val="accent1">
                    <a:lumMod val="50000"/>
                  </a:schemeClr>
                </a:solidFill>
                <a:latin typeface="Arial" panose="020B0604020202020204" pitchFamily="34" charset="0"/>
                <a:cs typeface="Arial" panose="020B0604020202020204" pitchFamily="34" charset="0"/>
              </a:rPr>
              <a:t>НИР «Безопасность-2030»</a:t>
            </a:r>
          </a:p>
        </p:txBody>
      </p:sp>
      <p:sp>
        <p:nvSpPr>
          <p:cNvPr id="16" name="TextBox 19">
            <a:extLst>
              <a:ext uri="{FF2B5EF4-FFF2-40B4-BE49-F238E27FC236}">
                <a16:creationId xmlns:a16="http://schemas.microsoft.com/office/drawing/2014/main" id="{4EA00093-D2EC-6E4F-AA39-AC4EF776ABC4}"/>
              </a:ext>
            </a:extLst>
          </p:cNvPr>
          <p:cNvSpPr txBox="1"/>
          <p:nvPr/>
        </p:nvSpPr>
        <p:spPr>
          <a:xfrm>
            <a:off x="196164" y="3214307"/>
            <a:ext cx="11447803" cy="1488228"/>
          </a:xfrm>
          <a:prstGeom prst="rect">
            <a:avLst/>
          </a:prstGeom>
          <a:solidFill>
            <a:schemeClr val="lt1">
              <a:alpha val="0"/>
            </a:schemeClr>
          </a:solidFill>
          <a:ln>
            <a:noFill/>
          </a:ln>
        </p:spPr>
        <p:style>
          <a:lnRef idx="2">
            <a:schemeClr val="accent1"/>
          </a:lnRef>
          <a:fillRef idx="1">
            <a:schemeClr val="lt1"/>
          </a:fillRef>
          <a:effectRef idx="0">
            <a:schemeClr val="accent1"/>
          </a:effectRef>
          <a:fontRef idx="minor">
            <a:schemeClr val="dk1"/>
          </a:fontRef>
        </p:style>
        <p:txBody>
          <a:bodyPr wrap="square">
            <a:spAutoFit/>
          </a:bodyPr>
          <a:lstStyle>
            <a:defPPr>
              <a:defRPr lang="ru-RU"/>
            </a:defPPr>
            <a:lvl1pPr marL="0" algn="l" defTabSz="1022065" rtl="0" eaLnBrk="1" latinLnBrk="0" hangingPunct="1">
              <a:defRPr sz="2000" kern="1200">
                <a:solidFill>
                  <a:schemeClr val="dk1"/>
                </a:solidFill>
                <a:latin typeface="+mn-lt"/>
                <a:ea typeface="+mn-ea"/>
                <a:cs typeface="+mn-cs"/>
              </a:defRPr>
            </a:lvl1pPr>
            <a:lvl2pPr marL="511031" algn="l" defTabSz="1022065" rtl="0" eaLnBrk="1" latinLnBrk="0" hangingPunct="1">
              <a:defRPr sz="2000" kern="1200">
                <a:solidFill>
                  <a:schemeClr val="dk1"/>
                </a:solidFill>
                <a:latin typeface="+mn-lt"/>
                <a:ea typeface="+mn-ea"/>
                <a:cs typeface="+mn-cs"/>
              </a:defRPr>
            </a:lvl2pPr>
            <a:lvl3pPr marL="1022065" algn="l" defTabSz="1022065" rtl="0" eaLnBrk="1" latinLnBrk="0" hangingPunct="1">
              <a:defRPr sz="2000" kern="1200">
                <a:solidFill>
                  <a:schemeClr val="dk1"/>
                </a:solidFill>
                <a:latin typeface="+mn-lt"/>
                <a:ea typeface="+mn-ea"/>
                <a:cs typeface="+mn-cs"/>
              </a:defRPr>
            </a:lvl3pPr>
            <a:lvl4pPr marL="1533092" algn="l" defTabSz="1022065" rtl="0" eaLnBrk="1" latinLnBrk="0" hangingPunct="1">
              <a:defRPr sz="2000" kern="1200">
                <a:solidFill>
                  <a:schemeClr val="dk1"/>
                </a:solidFill>
                <a:latin typeface="+mn-lt"/>
                <a:ea typeface="+mn-ea"/>
                <a:cs typeface="+mn-cs"/>
              </a:defRPr>
            </a:lvl4pPr>
            <a:lvl5pPr marL="2044122" algn="l" defTabSz="1022065" rtl="0" eaLnBrk="1" latinLnBrk="0" hangingPunct="1">
              <a:defRPr sz="2000" kern="1200">
                <a:solidFill>
                  <a:schemeClr val="dk1"/>
                </a:solidFill>
                <a:latin typeface="+mn-lt"/>
                <a:ea typeface="+mn-ea"/>
                <a:cs typeface="+mn-cs"/>
              </a:defRPr>
            </a:lvl5pPr>
            <a:lvl6pPr marL="2555150" algn="l" defTabSz="1022065" rtl="0" eaLnBrk="1" latinLnBrk="0" hangingPunct="1">
              <a:defRPr sz="2000" kern="1200">
                <a:solidFill>
                  <a:schemeClr val="dk1"/>
                </a:solidFill>
                <a:latin typeface="+mn-lt"/>
                <a:ea typeface="+mn-ea"/>
                <a:cs typeface="+mn-cs"/>
              </a:defRPr>
            </a:lvl6pPr>
            <a:lvl7pPr marL="3066182" algn="l" defTabSz="1022065" rtl="0" eaLnBrk="1" latinLnBrk="0" hangingPunct="1">
              <a:defRPr sz="2000" kern="1200">
                <a:solidFill>
                  <a:schemeClr val="dk1"/>
                </a:solidFill>
                <a:latin typeface="+mn-lt"/>
                <a:ea typeface="+mn-ea"/>
                <a:cs typeface="+mn-cs"/>
              </a:defRPr>
            </a:lvl7pPr>
            <a:lvl8pPr marL="3577215" algn="l" defTabSz="1022065" rtl="0" eaLnBrk="1" latinLnBrk="0" hangingPunct="1">
              <a:defRPr sz="2000" kern="1200">
                <a:solidFill>
                  <a:schemeClr val="dk1"/>
                </a:solidFill>
                <a:latin typeface="+mn-lt"/>
                <a:ea typeface="+mn-ea"/>
                <a:cs typeface="+mn-cs"/>
              </a:defRPr>
            </a:lvl8pPr>
            <a:lvl9pPr marL="4088242" algn="l" defTabSz="1022065" rtl="0" eaLnBrk="1" latinLnBrk="0" hangingPunct="1">
              <a:defRPr sz="2000" kern="1200">
                <a:solidFill>
                  <a:schemeClr val="dk1"/>
                </a:solidFill>
                <a:latin typeface="+mn-lt"/>
                <a:ea typeface="+mn-ea"/>
                <a:cs typeface="+mn-cs"/>
              </a:defRPr>
            </a:lvl9pPr>
          </a:lstStyle>
          <a:p>
            <a:r>
              <a:rPr lang="ru-RU" sz="1451" b="1" dirty="0">
                <a:solidFill>
                  <a:schemeClr val="tx1"/>
                </a:solidFill>
                <a:latin typeface="+mj-lt"/>
                <a:cs typeface="Arial" panose="020B0604020202020204" pitchFamily="34" charset="0"/>
              </a:rPr>
              <a:t>Цель</a:t>
            </a:r>
            <a:r>
              <a:rPr lang="ru-RU" sz="1270" dirty="0">
                <a:solidFill>
                  <a:schemeClr val="tx1"/>
                </a:solidFill>
                <a:latin typeface="+mj-lt"/>
                <a:cs typeface="Arial" panose="020B0604020202020204" pitchFamily="34" charset="0"/>
              </a:rPr>
              <a:t>: исследования направлений обеспечения навигационной безопасности (информационной безопасности (в части кибербезопасности), помехоустойчивости, информационной безопасности (в части зависимости от внешних исходных данных) системы ГЛОНАСС (космический комплекс на этапе целевого применения, комплекс функциональных дополнений, включая широкозонную, региональные и локальные дифференциальные системы, система высокоточного определения эфемеридно-временной информации, средства фундаментального обеспечения и навигационная аппаратура потребителя (НАП)) в интересах гражданских потребителей, создание макетов, в том числе макета интерактивного стенда моделирования процессов обеспечения кибербезопасности системы ГЛОНАСС, используемой для навигационно-временного обеспечения гражданских потребителей, макета Центра кибербезопасности системы ГЛОНАСС, используемой для навигационно-временного обеспечения гражданских потребителей.</a:t>
            </a:r>
          </a:p>
        </p:txBody>
      </p:sp>
      <p:sp>
        <p:nvSpPr>
          <p:cNvPr id="17" name="Прямоугольник 16">
            <a:extLst>
              <a:ext uri="{FF2B5EF4-FFF2-40B4-BE49-F238E27FC236}">
                <a16:creationId xmlns:a16="http://schemas.microsoft.com/office/drawing/2014/main" id="{BF750F38-7CC4-5B4E-9624-AEAD9026D312}"/>
              </a:ext>
            </a:extLst>
          </p:cNvPr>
          <p:cNvSpPr/>
          <p:nvPr/>
        </p:nvSpPr>
        <p:spPr>
          <a:xfrm>
            <a:off x="174401" y="4779852"/>
            <a:ext cx="10449687" cy="762132"/>
          </a:xfrm>
          <a:prstGeom prst="rect">
            <a:avLst/>
          </a:prstGeom>
          <a:solidFill>
            <a:schemeClr val="lt1">
              <a:alpha val="0"/>
            </a:schemeClr>
          </a:solidFill>
          <a:ln>
            <a:noFill/>
          </a:ln>
        </p:spPr>
        <p:style>
          <a:lnRef idx="2">
            <a:schemeClr val="accent1"/>
          </a:lnRef>
          <a:fillRef idx="1">
            <a:schemeClr val="lt1"/>
          </a:fillRef>
          <a:effectRef idx="0">
            <a:schemeClr val="accent1"/>
          </a:effectRef>
          <a:fontRef idx="minor">
            <a:schemeClr val="dk1"/>
          </a:fontRef>
        </p:style>
        <p:txBody>
          <a:bodyPr wrap="square">
            <a:spAutoFit/>
          </a:bodyPr>
          <a:lstStyle>
            <a:defPPr>
              <a:defRPr lang="ru-RU"/>
            </a:defPPr>
            <a:lvl1pPr marL="0" algn="l" defTabSz="1022065" rtl="0" eaLnBrk="1" latinLnBrk="0" hangingPunct="1">
              <a:defRPr sz="2000" kern="1200">
                <a:solidFill>
                  <a:schemeClr val="dk1"/>
                </a:solidFill>
                <a:latin typeface="+mn-lt"/>
                <a:ea typeface="+mn-ea"/>
                <a:cs typeface="+mn-cs"/>
              </a:defRPr>
            </a:lvl1pPr>
            <a:lvl2pPr marL="511031" algn="l" defTabSz="1022065" rtl="0" eaLnBrk="1" latinLnBrk="0" hangingPunct="1">
              <a:defRPr sz="2000" kern="1200">
                <a:solidFill>
                  <a:schemeClr val="dk1"/>
                </a:solidFill>
                <a:latin typeface="+mn-lt"/>
                <a:ea typeface="+mn-ea"/>
                <a:cs typeface="+mn-cs"/>
              </a:defRPr>
            </a:lvl2pPr>
            <a:lvl3pPr marL="1022065" algn="l" defTabSz="1022065" rtl="0" eaLnBrk="1" latinLnBrk="0" hangingPunct="1">
              <a:defRPr sz="2000" kern="1200">
                <a:solidFill>
                  <a:schemeClr val="dk1"/>
                </a:solidFill>
                <a:latin typeface="+mn-lt"/>
                <a:ea typeface="+mn-ea"/>
                <a:cs typeface="+mn-cs"/>
              </a:defRPr>
            </a:lvl3pPr>
            <a:lvl4pPr marL="1533092" algn="l" defTabSz="1022065" rtl="0" eaLnBrk="1" latinLnBrk="0" hangingPunct="1">
              <a:defRPr sz="2000" kern="1200">
                <a:solidFill>
                  <a:schemeClr val="dk1"/>
                </a:solidFill>
                <a:latin typeface="+mn-lt"/>
                <a:ea typeface="+mn-ea"/>
                <a:cs typeface="+mn-cs"/>
              </a:defRPr>
            </a:lvl4pPr>
            <a:lvl5pPr marL="2044122" algn="l" defTabSz="1022065" rtl="0" eaLnBrk="1" latinLnBrk="0" hangingPunct="1">
              <a:defRPr sz="2000" kern="1200">
                <a:solidFill>
                  <a:schemeClr val="dk1"/>
                </a:solidFill>
                <a:latin typeface="+mn-lt"/>
                <a:ea typeface="+mn-ea"/>
                <a:cs typeface="+mn-cs"/>
              </a:defRPr>
            </a:lvl5pPr>
            <a:lvl6pPr marL="2555150" algn="l" defTabSz="1022065" rtl="0" eaLnBrk="1" latinLnBrk="0" hangingPunct="1">
              <a:defRPr sz="2000" kern="1200">
                <a:solidFill>
                  <a:schemeClr val="dk1"/>
                </a:solidFill>
                <a:latin typeface="+mn-lt"/>
                <a:ea typeface="+mn-ea"/>
                <a:cs typeface="+mn-cs"/>
              </a:defRPr>
            </a:lvl6pPr>
            <a:lvl7pPr marL="3066182" algn="l" defTabSz="1022065" rtl="0" eaLnBrk="1" latinLnBrk="0" hangingPunct="1">
              <a:defRPr sz="2000" kern="1200">
                <a:solidFill>
                  <a:schemeClr val="dk1"/>
                </a:solidFill>
                <a:latin typeface="+mn-lt"/>
                <a:ea typeface="+mn-ea"/>
                <a:cs typeface="+mn-cs"/>
              </a:defRPr>
            </a:lvl7pPr>
            <a:lvl8pPr marL="3577215" algn="l" defTabSz="1022065" rtl="0" eaLnBrk="1" latinLnBrk="0" hangingPunct="1">
              <a:defRPr sz="2000" kern="1200">
                <a:solidFill>
                  <a:schemeClr val="dk1"/>
                </a:solidFill>
                <a:latin typeface="+mn-lt"/>
                <a:ea typeface="+mn-ea"/>
                <a:cs typeface="+mn-cs"/>
              </a:defRPr>
            </a:lvl8pPr>
            <a:lvl9pPr marL="4088242" algn="l" defTabSz="1022065" rtl="0" eaLnBrk="1" latinLnBrk="0" hangingPunct="1">
              <a:defRPr sz="2000" kern="1200">
                <a:solidFill>
                  <a:schemeClr val="dk1"/>
                </a:solidFill>
                <a:latin typeface="+mn-lt"/>
                <a:ea typeface="+mn-ea"/>
                <a:cs typeface="+mn-cs"/>
              </a:defRPr>
            </a:lvl9pPr>
          </a:lstStyle>
          <a:p>
            <a:pPr algn="just"/>
            <a:r>
              <a:rPr lang="ru-RU" sz="1451" b="1" dirty="0">
                <a:solidFill>
                  <a:schemeClr val="tx1"/>
                </a:solidFill>
                <a:latin typeface="+mj-lt"/>
                <a:cs typeface="Arial" panose="020B0604020202020204" pitchFamily="34" charset="0"/>
              </a:rPr>
              <a:t>Государственный заказчик: </a:t>
            </a:r>
            <a:r>
              <a:rPr lang="ru-RU" sz="1451" dirty="0">
                <a:solidFill>
                  <a:schemeClr val="tx1"/>
                </a:solidFill>
                <a:latin typeface="+mj-lt"/>
                <a:cs typeface="Arial" panose="020B0604020202020204" pitchFamily="34" charset="0"/>
              </a:rPr>
              <a:t>Государственная корпорация по космической деятельности «Роскосмос» (Госкорпорация «Роскосмос») </a:t>
            </a:r>
          </a:p>
          <a:p>
            <a:pPr algn="just"/>
            <a:r>
              <a:rPr lang="ru-RU" sz="1451" b="1" dirty="0">
                <a:solidFill>
                  <a:schemeClr val="tx1"/>
                </a:solidFill>
                <a:latin typeface="+mj-lt"/>
                <a:cs typeface="Arial" panose="020B0604020202020204" pitchFamily="34" charset="0"/>
              </a:rPr>
              <a:t>Заказчики </a:t>
            </a:r>
            <a:r>
              <a:rPr lang="ru-RU" sz="1451" dirty="0">
                <a:solidFill>
                  <a:schemeClr val="tx1"/>
                </a:solidFill>
                <a:latin typeface="+mj-lt"/>
                <a:cs typeface="Arial" panose="020B0604020202020204" pitchFamily="34" charset="0"/>
              </a:rPr>
              <a:t>- Минобороны России, МЧС России, </a:t>
            </a:r>
            <a:r>
              <a:rPr lang="ru-RU" sz="1451" dirty="0" err="1">
                <a:solidFill>
                  <a:schemeClr val="tx1"/>
                </a:solidFill>
                <a:latin typeface="+mj-lt"/>
                <a:cs typeface="Arial" panose="020B0604020202020204" pitchFamily="34" charset="0"/>
              </a:rPr>
              <a:t>Минпромторг</a:t>
            </a:r>
            <a:r>
              <a:rPr lang="ru-RU" sz="1451" dirty="0">
                <a:solidFill>
                  <a:schemeClr val="tx1"/>
                </a:solidFill>
                <a:latin typeface="+mj-lt"/>
                <a:cs typeface="Arial" panose="020B0604020202020204" pitchFamily="34" charset="0"/>
              </a:rPr>
              <a:t> России, Минтранс России, </a:t>
            </a:r>
            <a:r>
              <a:rPr lang="ru-RU" sz="1451" dirty="0" err="1">
                <a:solidFill>
                  <a:schemeClr val="tx1"/>
                </a:solidFill>
                <a:latin typeface="+mj-lt"/>
                <a:cs typeface="Arial" panose="020B0604020202020204" pitchFamily="34" charset="0"/>
              </a:rPr>
              <a:t>Росстандарт</a:t>
            </a:r>
            <a:r>
              <a:rPr lang="ru-RU" sz="1451" dirty="0">
                <a:solidFill>
                  <a:schemeClr val="tx1"/>
                </a:solidFill>
                <a:latin typeface="+mj-lt"/>
                <a:cs typeface="Arial" panose="020B0604020202020204" pitchFamily="34" charset="0"/>
              </a:rPr>
              <a:t>, </a:t>
            </a:r>
            <a:r>
              <a:rPr lang="ru-RU" sz="1451" dirty="0" err="1">
                <a:solidFill>
                  <a:schemeClr val="tx1"/>
                </a:solidFill>
                <a:latin typeface="+mj-lt"/>
                <a:cs typeface="Arial" panose="020B0604020202020204" pitchFamily="34" charset="0"/>
              </a:rPr>
              <a:t>Росморречфлот</a:t>
            </a:r>
            <a:r>
              <a:rPr lang="ru-RU" sz="1451" dirty="0">
                <a:solidFill>
                  <a:schemeClr val="tx1"/>
                </a:solidFill>
                <a:latin typeface="+mj-lt"/>
                <a:cs typeface="Arial" panose="020B0604020202020204" pitchFamily="34" charset="0"/>
              </a:rPr>
              <a:t>, Росавиация </a:t>
            </a:r>
          </a:p>
        </p:txBody>
      </p:sp>
      <p:sp>
        <p:nvSpPr>
          <p:cNvPr id="18" name="Прямоугольник 17">
            <a:extLst>
              <a:ext uri="{FF2B5EF4-FFF2-40B4-BE49-F238E27FC236}">
                <a16:creationId xmlns:a16="http://schemas.microsoft.com/office/drawing/2014/main" id="{625825C9-F311-8645-9887-8938C8F766AF}"/>
              </a:ext>
            </a:extLst>
          </p:cNvPr>
          <p:cNvSpPr/>
          <p:nvPr/>
        </p:nvSpPr>
        <p:spPr>
          <a:xfrm>
            <a:off x="202844" y="5533558"/>
            <a:ext cx="5159540" cy="762132"/>
          </a:xfrm>
          <a:prstGeom prst="rect">
            <a:avLst/>
          </a:prstGeom>
          <a:solidFill>
            <a:schemeClr val="lt1">
              <a:alpha val="0"/>
            </a:schemeClr>
          </a:solid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ru-RU" sz="1451" b="1" dirty="0">
                <a:solidFill>
                  <a:schemeClr val="tx1"/>
                </a:solidFill>
                <a:latin typeface="+mj-lt"/>
                <a:cs typeface="Arial" panose="020B0604020202020204" pitchFamily="34" charset="0"/>
              </a:rPr>
              <a:t>Сроки выполнения НИР:</a:t>
            </a:r>
          </a:p>
          <a:p>
            <a:pPr algn="just"/>
            <a:r>
              <a:rPr lang="ru-RU" sz="1451" b="1" dirty="0">
                <a:solidFill>
                  <a:schemeClr val="tx1"/>
                </a:solidFill>
                <a:latin typeface="+mj-lt"/>
                <a:cs typeface="Arial" panose="020B0604020202020204" pitchFamily="34" charset="0"/>
              </a:rPr>
              <a:t>начало – ноябрь 2021г. </a:t>
            </a:r>
          </a:p>
          <a:p>
            <a:pPr algn="just"/>
            <a:r>
              <a:rPr lang="ru-RU" sz="1451" b="1" dirty="0">
                <a:solidFill>
                  <a:schemeClr val="tx1"/>
                </a:solidFill>
                <a:latin typeface="+mj-lt"/>
                <a:cs typeface="Arial" panose="020B0604020202020204" pitchFamily="34" charset="0"/>
              </a:rPr>
              <a:t>окончание - 15 ноября 2030г. </a:t>
            </a:r>
          </a:p>
        </p:txBody>
      </p:sp>
    </p:spTree>
    <p:extLst>
      <p:ext uri="{BB962C8B-B14F-4D97-AF65-F5344CB8AC3E}">
        <p14:creationId xmlns:p14="http://schemas.microsoft.com/office/powerpoint/2010/main" val="26985850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2438605" y="126246"/>
            <a:ext cx="9354763" cy="501074"/>
          </a:xfrm>
          <a:prstGeom prst="rect">
            <a:avLst/>
          </a:prstGeom>
          <a:noFill/>
          <a:ln>
            <a:noFill/>
          </a:ln>
        </p:spPr>
        <p:txBody>
          <a:bodyPr wrap="square" lIns="109130" tIns="54566" rIns="109130" bIns="54566">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ru-RU" altLang="ru-RU" sz="2540" b="1" dirty="0">
                <a:solidFill>
                  <a:schemeClr val="tx2"/>
                </a:solidFill>
                <a:latin typeface="+mj-lt"/>
                <a:ea typeface="+mj-ea"/>
                <a:cs typeface="+mj-cs"/>
              </a:rPr>
              <a:t>Основные направления исследований</a:t>
            </a:r>
            <a:endParaRPr lang="en-US" altLang="ru-RU" sz="2540" b="1" dirty="0">
              <a:solidFill>
                <a:schemeClr val="tx2"/>
              </a:solidFill>
              <a:latin typeface="+mj-lt"/>
              <a:ea typeface="+mj-ea"/>
              <a:cs typeface="+mj-cs"/>
            </a:endParaRPr>
          </a:p>
        </p:txBody>
      </p:sp>
      <p:sp>
        <p:nvSpPr>
          <p:cNvPr id="6" name="Прямоугольник 5"/>
          <p:cNvSpPr/>
          <p:nvPr/>
        </p:nvSpPr>
        <p:spPr>
          <a:xfrm rot="16200000">
            <a:off x="-2768209" y="3573874"/>
            <a:ext cx="5631481" cy="8482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633"/>
          </a:p>
        </p:txBody>
      </p:sp>
      <p:sp>
        <p:nvSpPr>
          <p:cNvPr id="5" name="Прямоугольник 4"/>
          <p:cNvSpPr/>
          <p:nvPr/>
        </p:nvSpPr>
        <p:spPr>
          <a:xfrm>
            <a:off x="348664" y="811708"/>
            <a:ext cx="10195575" cy="532792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ru-RU" sz="2177" dirty="0">
              <a:solidFill>
                <a:schemeClr val="accent1">
                  <a:lumMod val="75000"/>
                </a:schemeClr>
              </a:solidFill>
            </a:endParaRPr>
          </a:p>
        </p:txBody>
      </p:sp>
      <p:sp>
        <p:nvSpPr>
          <p:cNvPr id="7" name="Прямоугольник 6"/>
          <p:cNvSpPr/>
          <p:nvPr/>
        </p:nvSpPr>
        <p:spPr>
          <a:xfrm>
            <a:off x="545857" y="972189"/>
            <a:ext cx="2547115" cy="4571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451" dirty="0"/>
          </a:p>
        </p:txBody>
      </p:sp>
      <p:sp>
        <p:nvSpPr>
          <p:cNvPr id="19" name="Стрелка вправо 18"/>
          <p:cNvSpPr/>
          <p:nvPr/>
        </p:nvSpPr>
        <p:spPr>
          <a:xfrm rot="5400000">
            <a:off x="5033721" y="5962216"/>
            <a:ext cx="255211" cy="71025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20" name="Прямоугольник 19"/>
          <p:cNvSpPr/>
          <p:nvPr/>
        </p:nvSpPr>
        <p:spPr>
          <a:xfrm>
            <a:off x="348664" y="6445614"/>
            <a:ext cx="10195575" cy="265417"/>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70" dirty="0">
                <a:solidFill>
                  <a:schemeClr val="accent1">
                    <a:lumMod val="75000"/>
                  </a:schemeClr>
                </a:solidFill>
              </a:rPr>
              <a:t>Стратегия навигационной безопасности</a:t>
            </a:r>
          </a:p>
        </p:txBody>
      </p:sp>
      <p:sp>
        <p:nvSpPr>
          <p:cNvPr id="4" name="TextBox 3"/>
          <p:cNvSpPr txBox="1"/>
          <p:nvPr/>
        </p:nvSpPr>
        <p:spPr>
          <a:xfrm>
            <a:off x="7254541" y="6146408"/>
            <a:ext cx="2177836" cy="315599"/>
          </a:xfrm>
          <a:prstGeom prst="rect">
            <a:avLst/>
          </a:prstGeom>
          <a:noFill/>
        </p:spPr>
        <p:txBody>
          <a:bodyPr wrap="square" rtlCol="0">
            <a:spAutoFit/>
          </a:bodyPr>
          <a:lstStyle/>
          <a:p>
            <a:r>
              <a:rPr lang="ru-RU" sz="1451" dirty="0"/>
              <a:t>Актуализация 2030 г.</a:t>
            </a:r>
          </a:p>
        </p:txBody>
      </p:sp>
      <p:sp>
        <p:nvSpPr>
          <p:cNvPr id="22" name="TextBox 21"/>
          <p:cNvSpPr txBox="1"/>
          <p:nvPr/>
        </p:nvSpPr>
        <p:spPr>
          <a:xfrm>
            <a:off x="3021351" y="6144610"/>
            <a:ext cx="2177836" cy="315599"/>
          </a:xfrm>
          <a:prstGeom prst="rect">
            <a:avLst/>
          </a:prstGeom>
          <a:noFill/>
        </p:spPr>
        <p:txBody>
          <a:bodyPr wrap="square" rtlCol="0">
            <a:spAutoFit/>
          </a:bodyPr>
          <a:lstStyle/>
          <a:p>
            <a:r>
              <a:rPr lang="ru-RU" sz="1451" dirty="0"/>
              <a:t>Актуализация 2024 г.</a:t>
            </a:r>
          </a:p>
        </p:txBody>
      </p:sp>
      <p:sp>
        <p:nvSpPr>
          <p:cNvPr id="11" name="Прямоугольник 10"/>
          <p:cNvSpPr/>
          <p:nvPr/>
        </p:nvSpPr>
        <p:spPr>
          <a:xfrm>
            <a:off x="1589566" y="1486163"/>
            <a:ext cx="3004289" cy="4113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51" dirty="0"/>
              <a:t>Исследования по специальным вопросам кибербезопасности</a:t>
            </a:r>
          </a:p>
        </p:txBody>
      </p:sp>
      <p:sp>
        <p:nvSpPr>
          <p:cNvPr id="35" name="Стрелка вправо 34"/>
          <p:cNvSpPr/>
          <p:nvPr/>
        </p:nvSpPr>
        <p:spPr>
          <a:xfrm>
            <a:off x="4638879" y="1476788"/>
            <a:ext cx="341917" cy="40003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37" name="Прямоугольник 36"/>
          <p:cNvSpPr/>
          <p:nvPr/>
        </p:nvSpPr>
        <p:spPr>
          <a:xfrm>
            <a:off x="4987608" y="1345801"/>
            <a:ext cx="719076" cy="443349"/>
          </a:xfrm>
          <a:prstGeom prst="rect">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51" dirty="0"/>
              <a:t>Макет</a:t>
            </a:r>
          </a:p>
        </p:txBody>
      </p:sp>
      <p:sp>
        <p:nvSpPr>
          <p:cNvPr id="38" name="Прямоугольник 37"/>
          <p:cNvSpPr/>
          <p:nvPr/>
        </p:nvSpPr>
        <p:spPr>
          <a:xfrm>
            <a:off x="5066467" y="1470814"/>
            <a:ext cx="719076" cy="443349"/>
          </a:xfrm>
          <a:prstGeom prst="rec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51" dirty="0"/>
              <a:t>Макет</a:t>
            </a:r>
          </a:p>
        </p:txBody>
      </p:sp>
      <p:sp>
        <p:nvSpPr>
          <p:cNvPr id="43" name="Прямоугольник 42"/>
          <p:cNvSpPr/>
          <p:nvPr/>
        </p:nvSpPr>
        <p:spPr>
          <a:xfrm>
            <a:off x="5149597" y="1566174"/>
            <a:ext cx="719076" cy="443349"/>
          </a:xfrm>
          <a:prstGeom prst="rec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51" dirty="0"/>
              <a:t>Макет</a:t>
            </a:r>
          </a:p>
        </p:txBody>
      </p:sp>
      <p:sp>
        <p:nvSpPr>
          <p:cNvPr id="47" name="Прямоугольник 46"/>
          <p:cNvSpPr/>
          <p:nvPr/>
        </p:nvSpPr>
        <p:spPr>
          <a:xfrm>
            <a:off x="6290010" y="1454168"/>
            <a:ext cx="1225076" cy="4433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70" dirty="0"/>
              <a:t>Прикладные исследования</a:t>
            </a:r>
          </a:p>
        </p:txBody>
      </p:sp>
      <p:sp>
        <p:nvSpPr>
          <p:cNvPr id="48" name="Стрелка вправо 47"/>
          <p:cNvSpPr/>
          <p:nvPr/>
        </p:nvSpPr>
        <p:spPr>
          <a:xfrm>
            <a:off x="5915500" y="1475828"/>
            <a:ext cx="341917" cy="40003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53" name="Прямоугольник 52"/>
          <p:cNvSpPr/>
          <p:nvPr/>
        </p:nvSpPr>
        <p:spPr>
          <a:xfrm>
            <a:off x="8177043" y="843530"/>
            <a:ext cx="2222886" cy="1627456"/>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ru-RU" sz="1270" dirty="0">
                <a:solidFill>
                  <a:schemeClr val="accent6">
                    <a:lumMod val="50000"/>
                  </a:schemeClr>
                </a:solidFill>
              </a:rPr>
              <a:t>Макеты общего назначения</a:t>
            </a:r>
          </a:p>
        </p:txBody>
      </p:sp>
      <p:sp>
        <p:nvSpPr>
          <p:cNvPr id="39" name="Прямоугольник 38"/>
          <p:cNvSpPr/>
          <p:nvPr/>
        </p:nvSpPr>
        <p:spPr>
          <a:xfrm>
            <a:off x="8272018" y="899716"/>
            <a:ext cx="2027260" cy="756840"/>
          </a:xfrm>
          <a:prstGeom prst="rect">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270" dirty="0"/>
          </a:p>
        </p:txBody>
      </p:sp>
      <p:sp>
        <p:nvSpPr>
          <p:cNvPr id="41" name="Прямоугольник 40"/>
          <p:cNvSpPr/>
          <p:nvPr/>
        </p:nvSpPr>
        <p:spPr>
          <a:xfrm>
            <a:off x="8270195" y="1722819"/>
            <a:ext cx="2029083" cy="475888"/>
          </a:xfrm>
          <a:prstGeom prst="rect">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270" dirty="0"/>
          </a:p>
        </p:txBody>
      </p:sp>
      <p:sp>
        <p:nvSpPr>
          <p:cNvPr id="54" name="Стрелка вправо 53"/>
          <p:cNvSpPr/>
          <p:nvPr/>
        </p:nvSpPr>
        <p:spPr>
          <a:xfrm>
            <a:off x="7578568" y="1469005"/>
            <a:ext cx="512804" cy="40003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57" name="Стрелка вправо 56"/>
          <p:cNvSpPr/>
          <p:nvPr/>
        </p:nvSpPr>
        <p:spPr>
          <a:xfrm>
            <a:off x="2627181" y="1987248"/>
            <a:ext cx="5464191" cy="249961"/>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61" name="Стрелка вправо 60"/>
          <p:cNvSpPr/>
          <p:nvPr/>
        </p:nvSpPr>
        <p:spPr>
          <a:xfrm>
            <a:off x="10425307" y="1253929"/>
            <a:ext cx="439279" cy="764917"/>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62" name="Прямоугольник 61"/>
          <p:cNvSpPr/>
          <p:nvPr/>
        </p:nvSpPr>
        <p:spPr>
          <a:xfrm>
            <a:off x="10943444" y="1222015"/>
            <a:ext cx="1102522" cy="828746"/>
          </a:xfrm>
          <a:prstGeom prst="rect">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51" dirty="0">
                <a:solidFill>
                  <a:schemeClr val="tx1"/>
                </a:solidFill>
              </a:rPr>
              <a:t>ОКР Создание Центра КБ</a:t>
            </a:r>
          </a:p>
        </p:txBody>
      </p:sp>
      <p:sp>
        <p:nvSpPr>
          <p:cNvPr id="59" name="Прямоугольник 58"/>
          <p:cNvSpPr/>
          <p:nvPr/>
        </p:nvSpPr>
        <p:spPr>
          <a:xfrm>
            <a:off x="539673" y="1963780"/>
            <a:ext cx="2021547" cy="4404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451" dirty="0"/>
          </a:p>
        </p:txBody>
      </p:sp>
      <p:sp>
        <p:nvSpPr>
          <p:cNvPr id="60" name="Стрелка вправо 59"/>
          <p:cNvSpPr/>
          <p:nvPr/>
        </p:nvSpPr>
        <p:spPr>
          <a:xfrm>
            <a:off x="3155741" y="1002712"/>
            <a:ext cx="4945717" cy="40003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65" name="Стрелка вправо 64"/>
          <p:cNvSpPr/>
          <p:nvPr/>
        </p:nvSpPr>
        <p:spPr>
          <a:xfrm rot="5400000">
            <a:off x="9262501" y="5965761"/>
            <a:ext cx="255210" cy="71025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68" name="Стрелка вправо 67"/>
          <p:cNvSpPr/>
          <p:nvPr/>
        </p:nvSpPr>
        <p:spPr>
          <a:xfrm>
            <a:off x="2967838" y="3040107"/>
            <a:ext cx="341917" cy="40003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69" name="Прямоугольник 68"/>
          <p:cNvSpPr/>
          <p:nvPr/>
        </p:nvSpPr>
        <p:spPr>
          <a:xfrm>
            <a:off x="3351604" y="3050300"/>
            <a:ext cx="719076" cy="357472"/>
          </a:xfrm>
          <a:prstGeom prst="rect">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51" dirty="0"/>
              <a:t>Макет</a:t>
            </a:r>
          </a:p>
        </p:txBody>
      </p:sp>
      <p:sp>
        <p:nvSpPr>
          <p:cNvPr id="70" name="Прямоугольник 69"/>
          <p:cNvSpPr/>
          <p:nvPr/>
        </p:nvSpPr>
        <p:spPr>
          <a:xfrm>
            <a:off x="4486342" y="3014540"/>
            <a:ext cx="1225076" cy="4349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70" dirty="0"/>
              <a:t>Прикладные исследования</a:t>
            </a:r>
          </a:p>
        </p:txBody>
      </p:sp>
      <p:sp>
        <p:nvSpPr>
          <p:cNvPr id="71" name="Стрелка вправо 70"/>
          <p:cNvSpPr/>
          <p:nvPr/>
        </p:nvSpPr>
        <p:spPr>
          <a:xfrm>
            <a:off x="4107552" y="3029020"/>
            <a:ext cx="341917" cy="40003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72" name="Стрелка вправо 71"/>
          <p:cNvSpPr/>
          <p:nvPr/>
        </p:nvSpPr>
        <p:spPr>
          <a:xfrm>
            <a:off x="5789063" y="2991234"/>
            <a:ext cx="3846233" cy="478173"/>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dirty="0"/>
          </a:p>
        </p:txBody>
      </p:sp>
      <p:grpSp>
        <p:nvGrpSpPr>
          <p:cNvPr id="40" name="Группа 39"/>
          <p:cNvGrpSpPr/>
          <p:nvPr/>
        </p:nvGrpSpPr>
        <p:grpSpPr>
          <a:xfrm>
            <a:off x="600386" y="3000969"/>
            <a:ext cx="174368" cy="1127054"/>
            <a:chOff x="634125" y="3308707"/>
            <a:chExt cx="192249" cy="1242629"/>
          </a:xfrm>
        </p:grpSpPr>
        <p:cxnSp>
          <p:nvCxnSpPr>
            <p:cNvPr id="77" name="Соединительная линия уступом 76"/>
            <p:cNvCxnSpPr>
              <a:endCxn id="75" idx="1"/>
            </p:cNvCxnSpPr>
            <p:nvPr/>
          </p:nvCxnSpPr>
          <p:spPr>
            <a:xfrm rot="16200000" flipH="1">
              <a:off x="108935" y="3833898"/>
              <a:ext cx="1242629" cy="192248"/>
            </a:xfrm>
            <a:prstGeom prst="bentConnector2">
              <a:avLst/>
            </a:prstGeom>
            <a:ln w="38100"/>
          </p:spPr>
          <p:style>
            <a:lnRef idx="1">
              <a:schemeClr val="accent1"/>
            </a:lnRef>
            <a:fillRef idx="0">
              <a:schemeClr val="accent1"/>
            </a:fillRef>
            <a:effectRef idx="0">
              <a:schemeClr val="accent1"/>
            </a:effectRef>
            <a:fontRef idx="minor">
              <a:schemeClr val="tx1"/>
            </a:fontRef>
          </p:style>
        </p:cxnSp>
        <p:cxnSp>
          <p:nvCxnSpPr>
            <p:cNvPr id="78" name="Прямая соединительная линия 77"/>
            <p:cNvCxnSpPr>
              <a:stCxn id="74" idx="1"/>
            </p:cNvCxnSpPr>
            <p:nvPr/>
          </p:nvCxnSpPr>
          <p:spPr>
            <a:xfrm flipH="1">
              <a:off x="634125" y="4046343"/>
              <a:ext cx="19224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9" name="Прямая соединительная линия 78"/>
            <p:cNvCxnSpPr>
              <a:stCxn id="73" idx="1"/>
            </p:cNvCxnSpPr>
            <p:nvPr/>
          </p:nvCxnSpPr>
          <p:spPr>
            <a:xfrm flipH="1" flipV="1">
              <a:off x="634126" y="3560160"/>
              <a:ext cx="192247" cy="1"/>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80" name="Прямоугольник 79"/>
          <p:cNvSpPr/>
          <p:nvPr/>
        </p:nvSpPr>
        <p:spPr>
          <a:xfrm>
            <a:off x="5327996" y="3512325"/>
            <a:ext cx="1997662" cy="3987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270" dirty="0"/>
          </a:p>
        </p:txBody>
      </p:sp>
      <p:sp>
        <p:nvSpPr>
          <p:cNvPr id="81" name="Прямоугольник 80"/>
          <p:cNvSpPr/>
          <p:nvPr/>
        </p:nvSpPr>
        <p:spPr>
          <a:xfrm>
            <a:off x="5327997" y="3973881"/>
            <a:ext cx="1997662" cy="395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270" dirty="0"/>
          </a:p>
        </p:txBody>
      </p:sp>
      <p:sp>
        <p:nvSpPr>
          <p:cNvPr id="85" name="Прямоугольник 84"/>
          <p:cNvSpPr/>
          <p:nvPr/>
        </p:nvSpPr>
        <p:spPr>
          <a:xfrm>
            <a:off x="3021351" y="3512325"/>
            <a:ext cx="2220562" cy="6445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51" dirty="0"/>
              <a:t>Исследования по специальным вопросам помехоустойчивости</a:t>
            </a:r>
          </a:p>
        </p:txBody>
      </p:sp>
      <p:sp>
        <p:nvSpPr>
          <p:cNvPr id="86" name="Прямоугольник 85"/>
          <p:cNvSpPr/>
          <p:nvPr/>
        </p:nvSpPr>
        <p:spPr>
          <a:xfrm>
            <a:off x="9698498" y="2864502"/>
            <a:ext cx="1676422" cy="740781"/>
          </a:xfrm>
          <a:prstGeom prst="rect">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51" dirty="0">
                <a:solidFill>
                  <a:schemeClr val="tx1"/>
                </a:solidFill>
              </a:rPr>
              <a:t>ОКР Создание помехоустойчивой НАП</a:t>
            </a:r>
          </a:p>
        </p:txBody>
      </p:sp>
      <p:sp>
        <p:nvSpPr>
          <p:cNvPr id="87" name="Прямоугольник 86"/>
          <p:cNvSpPr/>
          <p:nvPr/>
        </p:nvSpPr>
        <p:spPr>
          <a:xfrm>
            <a:off x="542377" y="4579704"/>
            <a:ext cx="2679955" cy="7725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51" dirty="0"/>
              <a:t>Исследования по специальным вопросам измерений</a:t>
            </a:r>
          </a:p>
        </p:txBody>
      </p:sp>
      <p:sp>
        <p:nvSpPr>
          <p:cNvPr id="88" name="Прямоугольник 87"/>
          <p:cNvSpPr/>
          <p:nvPr/>
        </p:nvSpPr>
        <p:spPr>
          <a:xfrm>
            <a:off x="706022" y="5436580"/>
            <a:ext cx="2766453" cy="6196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270" dirty="0"/>
          </a:p>
        </p:txBody>
      </p:sp>
      <p:sp>
        <p:nvSpPr>
          <p:cNvPr id="95" name="Стрелка вправо 94"/>
          <p:cNvSpPr/>
          <p:nvPr/>
        </p:nvSpPr>
        <p:spPr>
          <a:xfrm>
            <a:off x="3525483" y="5460902"/>
            <a:ext cx="411391" cy="40003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96" name="Прямоугольник 95"/>
          <p:cNvSpPr/>
          <p:nvPr/>
        </p:nvSpPr>
        <p:spPr>
          <a:xfrm>
            <a:off x="3955925" y="4551188"/>
            <a:ext cx="2452706" cy="1505082"/>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ru-RU" sz="1270" dirty="0">
                <a:solidFill>
                  <a:schemeClr val="accent6">
                    <a:lumMod val="50000"/>
                  </a:schemeClr>
                </a:solidFill>
              </a:rPr>
              <a:t>Макеты систем измерения</a:t>
            </a:r>
          </a:p>
        </p:txBody>
      </p:sp>
      <p:sp>
        <p:nvSpPr>
          <p:cNvPr id="97" name="Прямоугольник 96"/>
          <p:cNvSpPr/>
          <p:nvPr/>
        </p:nvSpPr>
        <p:spPr>
          <a:xfrm>
            <a:off x="4024174" y="4652574"/>
            <a:ext cx="2330390" cy="612230"/>
          </a:xfrm>
          <a:prstGeom prst="rect">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a:t>Макет системы измерительной аппаратуры для оценки помехоустойчивости НАП</a:t>
            </a:r>
          </a:p>
        </p:txBody>
      </p:sp>
      <p:sp>
        <p:nvSpPr>
          <p:cNvPr id="98" name="Прямоугольник 97"/>
          <p:cNvSpPr/>
          <p:nvPr/>
        </p:nvSpPr>
        <p:spPr>
          <a:xfrm>
            <a:off x="4024174" y="5311283"/>
            <a:ext cx="2330389" cy="490417"/>
          </a:xfrm>
          <a:prstGeom prst="rect">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70" dirty="0"/>
              <a:t>Макет системы измерения параметров антенных систем</a:t>
            </a:r>
          </a:p>
        </p:txBody>
      </p:sp>
      <p:sp>
        <p:nvSpPr>
          <p:cNvPr id="99" name="Прямоугольник 98"/>
          <p:cNvSpPr/>
          <p:nvPr/>
        </p:nvSpPr>
        <p:spPr>
          <a:xfrm>
            <a:off x="6726814" y="5026692"/>
            <a:ext cx="1600428" cy="5393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70" dirty="0"/>
              <a:t>Экспериментальные исследования</a:t>
            </a:r>
          </a:p>
        </p:txBody>
      </p:sp>
      <p:sp>
        <p:nvSpPr>
          <p:cNvPr id="100" name="Стрелка вправо 99"/>
          <p:cNvSpPr/>
          <p:nvPr/>
        </p:nvSpPr>
        <p:spPr>
          <a:xfrm>
            <a:off x="6418313" y="5096330"/>
            <a:ext cx="289452" cy="40003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cxnSp>
        <p:nvCxnSpPr>
          <p:cNvPr id="45" name="Прямая соединительная линия 44"/>
          <p:cNvCxnSpPr/>
          <p:nvPr/>
        </p:nvCxnSpPr>
        <p:spPr>
          <a:xfrm>
            <a:off x="168804" y="2509358"/>
            <a:ext cx="107746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3" name="Прямая соединительная линия 102"/>
          <p:cNvCxnSpPr/>
          <p:nvPr/>
        </p:nvCxnSpPr>
        <p:spPr>
          <a:xfrm>
            <a:off x="168803" y="4473970"/>
            <a:ext cx="10774640" cy="0"/>
          </a:xfrm>
          <a:prstGeom prst="line">
            <a:avLst/>
          </a:prstGeom>
        </p:spPr>
        <p:style>
          <a:lnRef idx="1">
            <a:schemeClr val="accent1"/>
          </a:lnRef>
          <a:fillRef idx="0">
            <a:schemeClr val="accent1"/>
          </a:fillRef>
          <a:effectRef idx="0">
            <a:schemeClr val="accent1"/>
          </a:effectRef>
          <a:fontRef idx="minor">
            <a:schemeClr val="tx1"/>
          </a:fontRef>
        </p:style>
      </p:cxnSp>
      <p:sp>
        <p:nvSpPr>
          <p:cNvPr id="104" name="Прямоугольник 103"/>
          <p:cNvSpPr/>
          <p:nvPr/>
        </p:nvSpPr>
        <p:spPr>
          <a:xfrm>
            <a:off x="8718872" y="5026692"/>
            <a:ext cx="1349980" cy="539306"/>
          </a:xfrm>
          <a:prstGeom prst="rect">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51" dirty="0">
                <a:solidFill>
                  <a:schemeClr val="tx1"/>
                </a:solidFill>
              </a:rPr>
              <a:t>Предложения</a:t>
            </a:r>
          </a:p>
        </p:txBody>
      </p:sp>
      <p:sp>
        <p:nvSpPr>
          <p:cNvPr id="105" name="Стрелка вправо 104"/>
          <p:cNvSpPr/>
          <p:nvPr/>
        </p:nvSpPr>
        <p:spPr>
          <a:xfrm>
            <a:off x="8382027" y="5106785"/>
            <a:ext cx="289452" cy="40003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46" name="TextBox 45"/>
          <p:cNvSpPr txBox="1"/>
          <p:nvPr/>
        </p:nvSpPr>
        <p:spPr>
          <a:xfrm>
            <a:off x="3925597" y="2176863"/>
            <a:ext cx="3841116" cy="343620"/>
          </a:xfrm>
          <a:prstGeom prst="rect">
            <a:avLst/>
          </a:prstGeom>
          <a:noFill/>
        </p:spPr>
        <p:txBody>
          <a:bodyPr wrap="none" rtlCol="0">
            <a:spAutoFit/>
          </a:bodyPr>
          <a:lstStyle/>
          <a:p>
            <a:r>
              <a:rPr lang="ru-RU" sz="1633" dirty="0"/>
              <a:t>1. Информационная безопасность и КИИ</a:t>
            </a:r>
          </a:p>
        </p:txBody>
      </p:sp>
      <p:sp>
        <p:nvSpPr>
          <p:cNvPr id="106" name="TextBox 105"/>
          <p:cNvSpPr txBox="1"/>
          <p:nvPr/>
        </p:nvSpPr>
        <p:spPr>
          <a:xfrm>
            <a:off x="7782075" y="4140672"/>
            <a:ext cx="2250040" cy="343620"/>
          </a:xfrm>
          <a:prstGeom prst="rect">
            <a:avLst/>
          </a:prstGeom>
          <a:noFill/>
        </p:spPr>
        <p:txBody>
          <a:bodyPr wrap="none" rtlCol="0">
            <a:spAutoFit/>
          </a:bodyPr>
          <a:lstStyle/>
          <a:p>
            <a:r>
              <a:rPr lang="ru-RU" sz="1633" dirty="0"/>
              <a:t>2. Помехоустойчивость</a:t>
            </a:r>
          </a:p>
        </p:txBody>
      </p:sp>
      <p:sp>
        <p:nvSpPr>
          <p:cNvPr id="107" name="TextBox 106"/>
          <p:cNvSpPr txBox="1"/>
          <p:nvPr/>
        </p:nvSpPr>
        <p:spPr>
          <a:xfrm>
            <a:off x="7683015" y="5707402"/>
            <a:ext cx="1399742" cy="343620"/>
          </a:xfrm>
          <a:prstGeom prst="rect">
            <a:avLst/>
          </a:prstGeom>
          <a:noFill/>
        </p:spPr>
        <p:txBody>
          <a:bodyPr wrap="none" rtlCol="0">
            <a:spAutoFit/>
          </a:bodyPr>
          <a:lstStyle/>
          <a:p>
            <a:r>
              <a:rPr lang="ru-RU" sz="1633" dirty="0"/>
              <a:t>3. Измерения</a:t>
            </a:r>
          </a:p>
        </p:txBody>
      </p:sp>
      <p:sp>
        <p:nvSpPr>
          <p:cNvPr id="108" name="TextBox 107"/>
          <p:cNvSpPr txBox="1"/>
          <p:nvPr/>
        </p:nvSpPr>
        <p:spPr>
          <a:xfrm>
            <a:off x="7591743" y="6416778"/>
            <a:ext cx="1265796" cy="343620"/>
          </a:xfrm>
          <a:prstGeom prst="rect">
            <a:avLst/>
          </a:prstGeom>
          <a:noFill/>
        </p:spPr>
        <p:txBody>
          <a:bodyPr wrap="none" rtlCol="0">
            <a:spAutoFit/>
          </a:bodyPr>
          <a:lstStyle/>
          <a:p>
            <a:r>
              <a:rPr lang="ru-RU" sz="1633" dirty="0"/>
              <a:t>4. Стратегия</a:t>
            </a:r>
          </a:p>
        </p:txBody>
      </p:sp>
      <p:sp>
        <p:nvSpPr>
          <p:cNvPr id="67" name="Прямоугольник 66"/>
          <p:cNvSpPr/>
          <p:nvPr/>
        </p:nvSpPr>
        <p:spPr>
          <a:xfrm>
            <a:off x="534616" y="2587737"/>
            <a:ext cx="3004289" cy="4132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51" dirty="0"/>
              <a:t>Исследования по общим вопросам помехоустойчивости</a:t>
            </a:r>
          </a:p>
        </p:txBody>
      </p:sp>
      <p:sp>
        <p:nvSpPr>
          <p:cNvPr id="73" name="Прямоугольник 72"/>
          <p:cNvSpPr/>
          <p:nvPr/>
        </p:nvSpPr>
        <p:spPr>
          <a:xfrm>
            <a:off x="752073" y="3050300"/>
            <a:ext cx="2157722" cy="3574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a:t>Пространственно-поляризационная обработка</a:t>
            </a:r>
          </a:p>
        </p:txBody>
      </p:sp>
      <p:sp>
        <p:nvSpPr>
          <p:cNvPr id="74" name="Прямоугольник 73"/>
          <p:cNvSpPr/>
          <p:nvPr/>
        </p:nvSpPr>
        <p:spPr>
          <a:xfrm>
            <a:off x="752073" y="3460746"/>
            <a:ext cx="2157722" cy="418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270" dirty="0"/>
          </a:p>
        </p:txBody>
      </p:sp>
      <p:sp>
        <p:nvSpPr>
          <p:cNvPr id="75" name="Прямоугольник 74"/>
          <p:cNvSpPr/>
          <p:nvPr/>
        </p:nvSpPr>
        <p:spPr>
          <a:xfrm>
            <a:off x="752073" y="3933927"/>
            <a:ext cx="2157722" cy="38819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270" dirty="0"/>
          </a:p>
        </p:txBody>
      </p:sp>
      <p:sp>
        <p:nvSpPr>
          <p:cNvPr id="110" name="Параллелограмм 109"/>
          <p:cNvSpPr/>
          <p:nvPr/>
        </p:nvSpPr>
        <p:spPr>
          <a:xfrm>
            <a:off x="4019066" y="1486969"/>
            <a:ext cx="570106" cy="405840"/>
          </a:xfrm>
          <a:prstGeom prst="parallelogram">
            <a:avLst>
              <a:gd name="adj" fmla="val 58169"/>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451"/>
          </a:p>
        </p:txBody>
      </p:sp>
      <p:sp>
        <p:nvSpPr>
          <p:cNvPr id="111" name="Параллелограмм 110"/>
          <p:cNvSpPr/>
          <p:nvPr/>
        </p:nvSpPr>
        <p:spPr>
          <a:xfrm>
            <a:off x="1589566" y="1981829"/>
            <a:ext cx="951944" cy="421797"/>
          </a:xfrm>
          <a:prstGeom prst="parallelogram">
            <a:avLst>
              <a:gd name="adj" fmla="val 58169"/>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451"/>
          </a:p>
        </p:txBody>
      </p:sp>
      <p:sp>
        <p:nvSpPr>
          <p:cNvPr id="64" name="Параллелограмм 63"/>
          <p:cNvSpPr/>
          <p:nvPr/>
        </p:nvSpPr>
        <p:spPr>
          <a:xfrm>
            <a:off x="2527312" y="5436580"/>
            <a:ext cx="951944" cy="622180"/>
          </a:xfrm>
          <a:prstGeom prst="parallelogram">
            <a:avLst>
              <a:gd name="adj" fmla="val 58169"/>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451"/>
          </a:p>
        </p:txBody>
      </p:sp>
      <p:sp>
        <p:nvSpPr>
          <p:cNvPr id="66" name="TextBox 65"/>
          <p:cNvSpPr txBox="1"/>
          <p:nvPr/>
        </p:nvSpPr>
        <p:spPr>
          <a:xfrm>
            <a:off x="496770" y="1917594"/>
            <a:ext cx="2063535" cy="538865"/>
          </a:xfrm>
          <a:prstGeom prst="rect">
            <a:avLst/>
          </a:prstGeom>
          <a:noFill/>
        </p:spPr>
        <p:txBody>
          <a:bodyPr wrap="square" rtlCol="0">
            <a:spAutoFit/>
          </a:bodyPr>
          <a:lstStyle/>
          <a:p>
            <a:r>
              <a:rPr lang="ru-RU" sz="1451" dirty="0">
                <a:solidFill>
                  <a:schemeClr val="bg1"/>
                </a:solidFill>
              </a:rPr>
              <a:t>Исследования по общим вопросам КИИ</a:t>
            </a:r>
          </a:p>
        </p:txBody>
      </p:sp>
      <p:sp>
        <p:nvSpPr>
          <p:cNvPr id="76" name="TextBox 75"/>
          <p:cNvSpPr txBox="1"/>
          <p:nvPr/>
        </p:nvSpPr>
        <p:spPr>
          <a:xfrm>
            <a:off x="665844" y="5400337"/>
            <a:ext cx="2951412" cy="678647"/>
          </a:xfrm>
          <a:prstGeom prst="rect">
            <a:avLst/>
          </a:prstGeom>
          <a:noFill/>
        </p:spPr>
        <p:txBody>
          <a:bodyPr wrap="square" rtlCol="0">
            <a:spAutoFit/>
          </a:bodyPr>
          <a:lstStyle/>
          <a:p>
            <a:r>
              <a:rPr lang="ru-RU" sz="1270" dirty="0">
                <a:solidFill>
                  <a:schemeClr val="bg1"/>
                </a:solidFill>
              </a:rPr>
              <a:t>Методы оценки помехоустойчивости высокоточной, угломерной,  аппаратуры, НАП ППО</a:t>
            </a:r>
          </a:p>
        </p:txBody>
      </p:sp>
      <p:sp>
        <p:nvSpPr>
          <p:cNvPr id="82" name="Параллелограмм 81"/>
          <p:cNvSpPr/>
          <p:nvPr/>
        </p:nvSpPr>
        <p:spPr>
          <a:xfrm>
            <a:off x="6373572" y="3518338"/>
            <a:ext cx="951944" cy="392715"/>
          </a:xfrm>
          <a:prstGeom prst="parallelogram">
            <a:avLst>
              <a:gd name="adj" fmla="val 58169"/>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451"/>
          </a:p>
        </p:txBody>
      </p:sp>
      <p:sp>
        <p:nvSpPr>
          <p:cNvPr id="84" name="TextBox 83"/>
          <p:cNvSpPr txBox="1"/>
          <p:nvPr/>
        </p:nvSpPr>
        <p:spPr>
          <a:xfrm>
            <a:off x="5302191" y="3474411"/>
            <a:ext cx="2224838" cy="483209"/>
          </a:xfrm>
          <a:prstGeom prst="rect">
            <a:avLst/>
          </a:prstGeom>
          <a:noFill/>
        </p:spPr>
        <p:txBody>
          <a:bodyPr wrap="square" rtlCol="0">
            <a:spAutoFit/>
          </a:bodyPr>
          <a:lstStyle/>
          <a:p>
            <a:r>
              <a:rPr lang="ru-RU" sz="1270" dirty="0">
                <a:solidFill>
                  <a:schemeClr val="bg1"/>
                </a:solidFill>
              </a:rPr>
              <a:t>Помехоустойчивость угломерной аппаратуры</a:t>
            </a:r>
          </a:p>
        </p:txBody>
      </p:sp>
      <p:sp>
        <p:nvSpPr>
          <p:cNvPr id="89" name="Параллелограмм 88"/>
          <p:cNvSpPr/>
          <p:nvPr/>
        </p:nvSpPr>
        <p:spPr>
          <a:xfrm>
            <a:off x="6373572" y="3978345"/>
            <a:ext cx="951944" cy="392715"/>
          </a:xfrm>
          <a:prstGeom prst="parallelogram">
            <a:avLst>
              <a:gd name="adj" fmla="val 58169"/>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451"/>
          </a:p>
        </p:txBody>
      </p:sp>
      <p:sp>
        <p:nvSpPr>
          <p:cNvPr id="90" name="TextBox 89"/>
          <p:cNvSpPr txBox="1"/>
          <p:nvPr/>
        </p:nvSpPr>
        <p:spPr>
          <a:xfrm>
            <a:off x="5288230" y="3935779"/>
            <a:ext cx="2077194" cy="483209"/>
          </a:xfrm>
          <a:prstGeom prst="rect">
            <a:avLst/>
          </a:prstGeom>
          <a:noFill/>
        </p:spPr>
        <p:txBody>
          <a:bodyPr wrap="square" rtlCol="0">
            <a:spAutoFit/>
          </a:bodyPr>
          <a:lstStyle/>
          <a:p>
            <a:r>
              <a:rPr lang="ru-RU" sz="1270" dirty="0">
                <a:solidFill>
                  <a:schemeClr val="bg1"/>
                </a:solidFill>
              </a:rPr>
              <a:t>Помехоустойчивость высокоточной аппаратуры</a:t>
            </a:r>
          </a:p>
        </p:txBody>
      </p:sp>
      <p:sp>
        <p:nvSpPr>
          <p:cNvPr id="91" name="Параллелограмм 90"/>
          <p:cNvSpPr/>
          <p:nvPr/>
        </p:nvSpPr>
        <p:spPr>
          <a:xfrm>
            <a:off x="1959993" y="3460747"/>
            <a:ext cx="951944" cy="392715"/>
          </a:xfrm>
          <a:prstGeom prst="parallelogram">
            <a:avLst>
              <a:gd name="adj" fmla="val 58169"/>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451"/>
          </a:p>
        </p:txBody>
      </p:sp>
      <p:sp>
        <p:nvSpPr>
          <p:cNvPr id="92" name="Параллелограмм 91"/>
          <p:cNvSpPr/>
          <p:nvPr/>
        </p:nvSpPr>
        <p:spPr>
          <a:xfrm>
            <a:off x="1393635" y="3934861"/>
            <a:ext cx="1498358" cy="387260"/>
          </a:xfrm>
          <a:prstGeom prst="parallelogram">
            <a:avLst>
              <a:gd name="adj" fmla="val 58169"/>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451"/>
          </a:p>
        </p:txBody>
      </p:sp>
      <p:sp>
        <p:nvSpPr>
          <p:cNvPr id="93" name="TextBox 92"/>
          <p:cNvSpPr txBox="1"/>
          <p:nvPr/>
        </p:nvSpPr>
        <p:spPr>
          <a:xfrm>
            <a:off x="734114" y="3421960"/>
            <a:ext cx="2077194" cy="483209"/>
          </a:xfrm>
          <a:prstGeom prst="rect">
            <a:avLst/>
          </a:prstGeom>
          <a:noFill/>
        </p:spPr>
        <p:txBody>
          <a:bodyPr wrap="square" rtlCol="0">
            <a:spAutoFit/>
          </a:bodyPr>
          <a:lstStyle/>
          <a:p>
            <a:r>
              <a:rPr lang="ru-RU" sz="1270" dirty="0">
                <a:solidFill>
                  <a:schemeClr val="bg1"/>
                </a:solidFill>
              </a:rPr>
              <a:t>Пространственно-временная обработка</a:t>
            </a:r>
          </a:p>
        </p:txBody>
      </p:sp>
      <p:sp>
        <p:nvSpPr>
          <p:cNvPr id="94" name="TextBox 93"/>
          <p:cNvSpPr txBox="1"/>
          <p:nvPr/>
        </p:nvSpPr>
        <p:spPr>
          <a:xfrm>
            <a:off x="740567" y="3889724"/>
            <a:ext cx="2077194" cy="483209"/>
          </a:xfrm>
          <a:prstGeom prst="rect">
            <a:avLst/>
          </a:prstGeom>
          <a:noFill/>
        </p:spPr>
        <p:txBody>
          <a:bodyPr wrap="square" rtlCol="0">
            <a:spAutoFit/>
          </a:bodyPr>
          <a:lstStyle/>
          <a:p>
            <a:r>
              <a:rPr lang="ru-RU" sz="1270" dirty="0">
                <a:solidFill>
                  <a:schemeClr val="bg1"/>
                </a:solidFill>
              </a:rPr>
              <a:t>Раздельная обработка сигналов ГНСС</a:t>
            </a:r>
          </a:p>
        </p:txBody>
      </p:sp>
      <p:sp>
        <p:nvSpPr>
          <p:cNvPr id="101" name="Параллелограмм 100"/>
          <p:cNvSpPr/>
          <p:nvPr/>
        </p:nvSpPr>
        <p:spPr>
          <a:xfrm>
            <a:off x="9707308" y="899967"/>
            <a:ext cx="601274" cy="760701"/>
          </a:xfrm>
          <a:prstGeom prst="parallelogram">
            <a:avLst>
              <a:gd name="adj" fmla="val 69316"/>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451"/>
          </a:p>
        </p:txBody>
      </p:sp>
      <p:sp>
        <p:nvSpPr>
          <p:cNvPr id="102" name="Параллелограмм 101"/>
          <p:cNvSpPr/>
          <p:nvPr/>
        </p:nvSpPr>
        <p:spPr>
          <a:xfrm>
            <a:off x="9922511" y="1731479"/>
            <a:ext cx="357960" cy="467228"/>
          </a:xfrm>
          <a:prstGeom prst="parallelogram">
            <a:avLst>
              <a:gd name="adj" fmla="val 58169"/>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451"/>
          </a:p>
        </p:txBody>
      </p:sp>
      <p:sp>
        <p:nvSpPr>
          <p:cNvPr id="109" name="TextBox 108"/>
          <p:cNvSpPr txBox="1"/>
          <p:nvPr/>
        </p:nvSpPr>
        <p:spPr>
          <a:xfrm>
            <a:off x="8268377" y="869836"/>
            <a:ext cx="2077194" cy="874085"/>
          </a:xfrm>
          <a:prstGeom prst="rect">
            <a:avLst/>
          </a:prstGeom>
          <a:noFill/>
        </p:spPr>
        <p:txBody>
          <a:bodyPr wrap="square" rtlCol="0">
            <a:spAutoFit/>
          </a:bodyPr>
          <a:lstStyle/>
          <a:p>
            <a:r>
              <a:rPr lang="ru-RU" sz="1270" dirty="0">
                <a:solidFill>
                  <a:schemeClr val="bg1"/>
                </a:solidFill>
              </a:rPr>
              <a:t>Макет стенда моделирования процессов обеспечения кибербезопасности</a:t>
            </a:r>
          </a:p>
        </p:txBody>
      </p:sp>
      <p:sp>
        <p:nvSpPr>
          <p:cNvPr id="113" name="TextBox 112"/>
          <p:cNvSpPr txBox="1"/>
          <p:nvPr/>
        </p:nvSpPr>
        <p:spPr>
          <a:xfrm>
            <a:off x="8250162" y="1721932"/>
            <a:ext cx="2077194" cy="483209"/>
          </a:xfrm>
          <a:prstGeom prst="rect">
            <a:avLst/>
          </a:prstGeom>
          <a:noFill/>
        </p:spPr>
        <p:txBody>
          <a:bodyPr wrap="square" rtlCol="0">
            <a:spAutoFit/>
          </a:bodyPr>
          <a:lstStyle/>
          <a:p>
            <a:r>
              <a:rPr lang="ru-RU" sz="1270" dirty="0">
                <a:solidFill>
                  <a:schemeClr val="bg1"/>
                </a:solidFill>
              </a:rPr>
              <a:t>Макет Центра кибербезопасности</a:t>
            </a:r>
          </a:p>
        </p:txBody>
      </p:sp>
      <p:sp>
        <p:nvSpPr>
          <p:cNvPr id="83" name="Параллелограмм 82"/>
          <p:cNvSpPr/>
          <p:nvPr/>
        </p:nvSpPr>
        <p:spPr>
          <a:xfrm>
            <a:off x="2515508" y="994838"/>
            <a:ext cx="570106" cy="405840"/>
          </a:xfrm>
          <a:prstGeom prst="parallelogram">
            <a:avLst>
              <a:gd name="adj" fmla="val 58169"/>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451"/>
          </a:p>
        </p:txBody>
      </p:sp>
      <p:sp>
        <p:nvSpPr>
          <p:cNvPr id="112" name="TextBox 111"/>
          <p:cNvSpPr txBox="1"/>
          <p:nvPr/>
        </p:nvSpPr>
        <p:spPr>
          <a:xfrm>
            <a:off x="520480" y="933097"/>
            <a:ext cx="2571778" cy="538865"/>
          </a:xfrm>
          <a:prstGeom prst="rect">
            <a:avLst/>
          </a:prstGeom>
          <a:noFill/>
        </p:spPr>
        <p:txBody>
          <a:bodyPr wrap="square" rtlCol="0">
            <a:spAutoFit/>
          </a:bodyPr>
          <a:lstStyle>
            <a:defPPr>
              <a:defRPr lang="ru-RU"/>
            </a:defPPr>
            <a:lvl1pPr>
              <a:defRPr sz="1600">
                <a:solidFill>
                  <a:schemeClr val="bg1"/>
                </a:solidFill>
              </a:defRPr>
            </a:lvl1pPr>
          </a:lstStyle>
          <a:p>
            <a:r>
              <a:rPr lang="ru-RU" sz="1451" dirty="0"/>
              <a:t>Исследования по общим вопросам </a:t>
            </a:r>
            <a:r>
              <a:rPr lang="ru-RU" sz="1451" dirty="0" err="1"/>
              <a:t>инфобезопасности</a:t>
            </a:r>
            <a:endParaRPr lang="ru-RU" sz="1451" dirty="0"/>
          </a:p>
        </p:txBody>
      </p:sp>
    </p:spTree>
    <p:extLst>
      <p:ext uri="{BB962C8B-B14F-4D97-AF65-F5344CB8AC3E}">
        <p14:creationId xmlns:p14="http://schemas.microsoft.com/office/powerpoint/2010/main" val="32706089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Прямая соединительная линия 32">
            <a:extLst>
              <a:ext uri="{FF2B5EF4-FFF2-40B4-BE49-F238E27FC236}">
                <a16:creationId xmlns:a16="http://schemas.microsoft.com/office/drawing/2014/main" id="{77827381-78A0-473D-ACDE-A7E539C53C09}"/>
              </a:ext>
            </a:extLst>
          </p:cNvPr>
          <p:cNvCxnSpPr>
            <a:cxnSpLocks/>
          </p:cNvCxnSpPr>
          <p:nvPr/>
        </p:nvCxnSpPr>
        <p:spPr>
          <a:xfrm>
            <a:off x="335361" y="5222249"/>
            <a:ext cx="11449271" cy="0"/>
          </a:xfrm>
          <a:prstGeom prst="line">
            <a:avLst/>
          </a:prstGeom>
        </p:spPr>
        <p:style>
          <a:lnRef idx="1">
            <a:schemeClr val="accent1"/>
          </a:lnRef>
          <a:fillRef idx="0">
            <a:schemeClr val="accent1"/>
          </a:fillRef>
          <a:effectRef idx="0">
            <a:schemeClr val="accent1"/>
          </a:effectRef>
          <a:fontRef idx="minor">
            <a:schemeClr val="tx1"/>
          </a:fontRef>
        </p:style>
      </p:cxnSp>
      <p:sp>
        <p:nvSpPr>
          <p:cNvPr id="34" name="Скругленный прямоугольник 64">
            <a:extLst>
              <a:ext uri="{FF2B5EF4-FFF2-40B4-BE49-F238E27FC236}">
                <a16:creationId xmlns:a16="http://schemas.microsoft.com/office/drawing/2014/main" id="{8C7D8E4F-7081-4E59-A5B6-8F25280317CB}"/>
              </a:ext>
            </a:extLst>
          </p:cNvPr>
          <p:cNvSpPr/>
          <p:nvPr/>
        </p:nvSpPr>
        <p:spPr>
          <a:xfrm>
            <a:off x="4243703" y="5677864"/>
            <a:ext cx="7519774" cy="1055616"/>
          </a:xfrm>
          <a:prstGeom prst="roundRect">
            <a:avLst>
              <a:gd name="adj" fmla="val 1127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Скругленный прямоугольник 58">
            <a:extLst>
              <a:ext uri="{FF2B5EF4-FFF2-40B4-BE49-F238E27FC236}">
                <a16:creationId xmlns:a16="http://schemas.microsoft.com/office/drawing/2014/main" id="{684D33CA-0B8F-4601-95FF-39D0288567EA}"/>
              </a:ext>
            </a:extLst>
          </p:cNvPr>
          <p:cNvSpPr/>
          <p:nvPr/>
        </p:nvSpPr>
        <p:spPr>
          <a:xfrm>
            <a:off x="318236" y="5677864"/>
            <a:ext cx="1018296" cy="1079364"/>
          </a:xfrm>
          <a:prstGeom prst="roundRect">
            <a:avLst>
              <a:gd name="adj" fmla="val 1127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Скругленный прямоугольник 2">
            <a:extLst>
              <a:ext uri="{FF2B5EF4-FFF2-40B4-BE49-F238E27FC236}">
                <a16:creationId xmlns:a16="http://schemas.microsoft.com/office/drawing/2014/main" id="{B502A315-BF7C-4945-8C92-6788D49B20CC}"/>
              </a:ext>
            </a:extLst>
          </p:cNvPr>
          <p:cNvSpPr/>
          <p:nvPr/>
        </p:nvSpPr>
        <p:spPr>
          <a:xfrm>
            <a:off x="2494794" y="5677864"/>
            <a:ext cx="1086434" cy="1063838"/>
          </a:xfrm>
          <a:prstGeom prst="roundRect">
            <a:avLst>
              <a:gd name="adj" fmla="val 1127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Заголовок 1">
            <a:extLst>
              <a:ext uri="{FF2B5EF4-FFF2-40B4-BE49-F238E27FC236}">
                <a16:creationId xmlns:a16="http://schemas.microsoft.com/office/drawing/2014/main" id="{D1C39E6B-BA54-44CA-B75C-211F94A66C47}"/>
              </a:ext>
            </a:extLst>
          </p:cNvPr>
          <p:cNvSpPr>
            <a:spLocks noGrp="1"/>
          </p:cNvSpPr>
          <p:nvPr>
            <p:ph type="title"/>
          </p:nvPr>
        </p:nvSpPr>
        <p:spPr>
          <a:xfrm>
            <a:off x="3147969" y="211139"/>
            <a:ext cx="7544843" cy="701674"/>
          </a:xfrm>
        </p:spPr>
        <p:txBody>
          <a:bodyPr>
            <a:normAutofit/>
          </a:bodyPr>
          <a:lstStyle/>
          <a:p>
            <a:pPr algn="ctr"/>
            <a:r>
              <a:rPr lang="ru-RU" sz="2400" b="1" dirty="0">
                <a:solidFill>
                  <a:schemeClr val="accent1">
                    <a:lumMod val="50000"/>
                  </a:schemeClr>
                </a:solidFill>
                <a:latin typeface="Arial" panose="020B0604020202020204" pitchFamily="34" charset="0"/>
                <a:cs typeface="Arial" panose="020B0604020202020204" pitchFamily="34" charset="0"/>
              </a:rPr>
              <a:t>ОКР «Потребитель»  </a:t>
            </a:r>
          </a:p>
        </p:txBody>
      </p:sp>
      <p:sp>
        <p:nvSpPr>
          <p:cNvPr id="38" name="Объект 2">
            <a:extLst>
              <a:ext uri="{FF2B5EF4-FFF2-40B4-BE49-F238E27FC236}">
                <a16:creationId xmlns:a16="http://schemas.microsoft.com/office/drawing/2014/main" id="{62585E70-2F34-4E37-8EDD-5E8EFB03C073}"/>
              </a:ext>
            </a:extLst>
          </p:cNvPr>
          <p:cNvSpPr>
            <a:spLocks noGrp="1"/>
          </p:cNvSpPr>
          <p:nvPr>
            <p:ph idx="1"/>
          </p:nvPr>
        </p:nvSpPr>
        <p:spPr>
          <a:xfrm>
            <a:off x="1284653" y="3487907"/>
            <a:ext cx="10571985" cy="766450"/>
          </a:xfrm>
        </p:spPr>
        <p:txBody>
          <a:bodyPr>
            <a:noAutofit/>
          </a:bodyPr>
          <a:lstStyle/>
          <a:p>
            <a:pPr marL="0" indent="0" algn="just">
              <a:buNone/>
            </a:pPr>
            <a:r>
              <a:rPr lang="ru-RU" sz="1400" dirty="0">
                <a:solidFill>
                  <a:schemeClr val="accent1">
                    <a:lumMod val="50000"/>
                  </a:schemeClr>
                </a:solidFill>
                <a:latin typeface="Arial" panose="020B0604020202020204" pitchFamily="34" charset="0"/>
                <a:cs typeface="Arial" panose="020B0604020202020204" pitchFamily="34" charset="0"/>
              </a:rPr>
              <a:t>предоставление потребителям доступа к продуктам, услугам (сервисам) ДЗЗ, созданным с использованием аппаратно-программных средств ГИС ОПД ДЗЗ, получаемым от информационных систем ДЗЗ Госкорпорации «Роскосмос», а также не зависимых поставщиков</a:t>
            </a:r>
          </a:p>
        </p:txBody>
      </p:sp>
      <p:sp>
        <p:nvSpPr>
          <p:cNvPr id="41" name="Объект 2">
            <a:extLst>
              <a:ext uri="{FF2B5EF4-FFF2-40B4-BE49-F238E27FC236}">
                <a16:creationId xmlns:a16="http://schemas.microsoft.com/office/drawing/2014/main" id="{7B88E2A7-E661-4169-8890-8FFAF73EE9D7}"/>
              </a:ext>
            </a:extLst>
          </p:cNvPr>
          <p:cNvSpPr txBox="1">
            <a:spLocks/>
          </p:cNvSpPr>
          <p:nvPr/>
        </p:nvSpPr>
        <p:spPr>
          <a:xfrm>
            <a:off x="263352" y="1032694"/>
            <a:ext cx="11593287" cy="148710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r>
              <a:rPr lang="ru-RU" sz="1600" b="1" dirty="0">
                <a:solidFill>
                  <a:schemeClr val="accent1">
                    <a:lumMod val="50000"/>
                  </a:schemeClr>
                </a:solidFill>
                <a:latin typeface="Arial" panose="020B0604020202020204" pitchFamily="34" charset="0"/>
                <a:cs typeface="Arial" panose="020B0604020202020204" pitchFamily="34" charset="0"/>
              </a:rPr>
              <a:t>ГИС ОПД ДЗЗ - Государственная информационная система обеспечения потребителей данными дистанционного зондирования Земли</a:t>
            </a:r>
          </a:p>
          <a:p>
            <a:pPr marL="0" indent="0" algn="just">
              <a:lnSpc>
                <a:spcPct val="100000"/>
              </a:lnSpc>
              <a:buNone/>
            </a:pPr>
            <a:r>
              <a:rPr lang="ru-RU" sz="1600" b="1" dirty="0">
                <a:solidFill>
                  <a:schemeClr val="accent1">
                    <a:lumMod val="50000"/>
                  </a:schemeClr>
                </a:solidFill>
                <a:latin typeface="Arial" panose="020B0604020202020204" pitchFamily="34" charset="0"/>
                <a:cs typeface="Arial" panose="020B0604020202020204" pitchFamily="34" charset="0"/>
              </a:rPr>
              <a:t>Назначение системы: </a:t>
            </a:r>
            <a:r>
              <a:rPr lang="ru-RU" sz="1600" dirty="0">
                <a:solidFill>
                  <a:schemeClr val="accent1">
                    <a:lumMod val="50000"/>
                  </a:schemeClr>
                </a:solidFill>
                <a:latin typeface="Arial" panose="020B0604020202020204" pitchFamily="34" charset="0"/>
                <a:cs typeface="Arial" panose="020B0604020202020204" pitchFamily="34" charset="0"/>
              </a:rPr>
              <a:t>обеспечить потребителей (ФОИВ, РОИВ, ОМСУ, организации, физические лица) данными ДЗЗ, получаемыми с государственных и негосударственных КА ДЗЗ и продуктами на основе различных уровней обработки данных ДЗЗ</a:t>
            </a:r>
          </a:p>
        </p:txBody>
      </p:sp>
      <p:pic>
        <p:nvPicPr>
          <p:cNvPr id="42" name="Рисунок 41">
            <a:extLst>
              <a:ext uri="{FF2B5EF4-FFF2-40B4-BE49-F238E27FC236}">
                <a16:creationId xmlns:a16="http://schemas.microsoft.com/office/drawing/2014/main" id="{0DEEA6A7-8550-4DE8-B0E9-25DA0F67A9D3}"/>
              </a:ext>
            </a:extLst>
          </p:cNvPr>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55125" y="3579274"/>
            <a:ext cx="550531" cy="550531"/>
          </a:xfrm>
          <a:prstGeom prst="rect">
            <a:avLst/>
          </a:prstGeom>
        </p:spPr>
      </p:pic>
      <p:sp>
        <p:nvSpPr>
          <p:cNvPr id="45" name="Объект 2">
            <a:extLst>
              <a:ext uri="{FF2B5EF4-FFF2-40B4-BE49-F238E27FC236}">
                <a16:creationId xmlns:a16="http://schemas.microsoft.com/office/drawing/2014/main" id="{110E0984-CAC9-490F-AE23-18354BF71F66}"/>
              </a:ext>
            </a:extLst>
          </p:cNvPr>
          <p:cNvSpPr txBox="1">
            <a:spLocks/>
          </p:cNvSpPr>
          <p:nvPr/>
        </p:nvSpPr>
        <p:spPr>
          <a:xfrm>
            <a:off x="1284652" y="4328196"/>
            <a:ext cx="10571985" cy="758760"/>
          </a:xfrm>
          <a:prstGeom prst="rect">
            <a:avLst/>
          </a:prstGeom>
        </p:spPr>
        <p:txBody>
          <a:bodyPr vert="horz" lIns="91440" tIns="45720" rIns="91440" bIns="45720" rtlCol="0">
            <a:noAutofit/>
          </a:bodyPr>
          <a:lstStyle>
            <a:lvl1pPr indent="0" algn="just" defTabSz="914400">
              <a:lnSpc>
                <a:spcPct val="100000"/>
              </a:lnSpc>
              <a:spcBef>
                <a:spcPts val="1000"/>
              </a:spcBef>
              <a:buFont typeface="Arial" panose="020B0604020202020204" pitchFamily="34" charset="0"/>
              <a:buNone/>
              <a:defRPr sz="1600">
                <a:solidFill>
                  <a:schemeClr val="accent1">
                    <a:lumMod val="50000"/>
                  </a:schemeClr>
                </a:solidFill>
                <a:latin typeface="Arial" panose="020B0604020202020204" pitchFamily="34" charset="0"/>
                <a:cs typeface="Arial" panose="020B0604020202020204" pitchFamily="34" charset="0"/>
              </a:defRPr>
            </a:lvl1pPr>
            <a:lvl2pPr marL="685800" indent="-228600" defTabSz="914400">
              <a:lnSpc>
                <a:spcPct val="90000"/>
              </a:lnSpc>
              <a:spcBef>
                <a:spcPts val="500"/>
              </a:spcBef>
              <a:buFont typeface="Arial" panose="020B0604020202020204" pitchFamily="34" charset="0"/>
              <a:buChar char="•"/>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ru-RU" sz="1400" dirty="0"/>
              <a:t>формирование и ведение каталога данных ДЗЗ, продуктов и сервисов (услуг) ДЗЗ, формируемых ГИС ОПД ДЗЗ, предоставляемых информационными системами ДЗЗ Госкорпорации «Роскосмос», а также не зависимыми поставщиками</a:t>
            </a:r>
          </a:p>
        </p:txBody>
      </p:sp>
      <p:sp>
        <p:nvSpPr>
          <p:cNvPr id="48" name="Объект 2">
            <a:extLst>
              <a:ext uri="{FF2B5EF4-FFF2-40B4-BE49-F238E27FC236}">
                <a16:creationId xmlns:a16="http://schemas.microsoft.com/office/drawing/2014/main" id="{20159982-EC36-4087-85AD-6E170B760111}"/>
              </a:ext>
            </a:extLst>
          </p:cNvPr>
          <p:cNvSpPr txBox="1">
            <a:spLocks/>
          </p:cNvSpPr>
          <p:nvPr/>
        </p:nvSpPr>
        <p:spPr>
          <a:xfrm>
            <a:off x="335361" y="2484783"/>
            <a:ext cx="11521278" cy="357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r>
              <a:rPr lang="ru-RU" sz="1600" b="1" dirty="0">
                <a:solidFill>
                  <a:schemeClr val="accent1">
                    <a:lumMod val="50000"/>
                  </a:schemeClr>
                </a:solidFill>
                <a:latin typeface="Arial" panose="020B0604020202020204" pitchFamily="34" charset="0"/>
                <a:cs typeface="Arial" panose="020B0604020202020204" pitchFamily="34" charset="0"/>
              </a:rPr>
              <a:t>Задачи ГИС ОПД ДЗЗ:</a:t>
            </a:r>
            <a:endParaRPr lang="ru-RU" sz="1600" dirty="0">
              <a:solidFill>
                <a:schemeClr val="accent1">
                  <a:lumMod val="50000"/>
                </a:schemeClr>
              </a:solidFill>
              <a:latin typeface="Arial" panose="020B0604020202020204" pitchFamily="34" charset="0"/>
              <a:cs typeface="Arial" panose="020B0604020202020204" pitchFamily="34" charset="0"/>
            </a:endParaRPr>
          </a:p>
        </p:txBody>
      </p:sp>
      <p:sp>
        <p:nvSpPr>
          <p:cNvPr id="49" name="Объект 2">
            <a:extLst>
              <a:ext uri="{FF2B5EF4-FFF2-40B4-BE49-F238E27FC236}">
                <a16:creationId xmlns:a16="http://schemas.microsoft.com/office/drawing/2014/main" id="{0BB340F0-CF72-4CB8-9AA6-FA212FE6707C}"/>
              </a:ext>
            </a:extLst>
          </p:cNvPr>
          <p:cNvSpPr txBox="1">
            <a:spLocks/>
          </p:cNvSpPr>
          <p:nvPr/>
        </p:nvSpPr>
        <p:spPr>
          <a:xfrm>
            <a:off x="5168339" y="5091185"/>
            <a:ext cx="1711652" cy="264911"/>
          </a:xfrm>
          <a:prstGeom prst="rect">
            <a:avLst/>
          </a:prstGeom>
          <a:solidFill>
            <a:schemeClr val="bg1"/>
          </a:solidFill>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ru-RU" sz="1600" b="1" dirty="0">
                <a:solidFill>
                  <a:schemeClr val="accent1">
                    <a:lumMod val="50000"/>
                  </a:schemeClr>
                </a:solidFill>
                <a:latin typeface="Arial" panose="020B0604020202020204" pitchFamily="34" charset="0"/>
                <a:cs typeface="Arial" panose="020B0604020202020204" pitchFamily="34" charset="0"/>
              </a:rPr>
              <a:t>Этапы ОКР</a:t>
            </a:r>
            <a:endParaRPr lang="ru-RU" sz="1600" dirty="0">
              <a:solidFill>
                <a:schemeClr val="accent1">
                  <a:lumMod val="50000"/>
                </a:schemeClr>
              </a:solidFill>
              <a:latin typeface="Arial" panose="020B0604020202020204" pitchFamily="34" charset="0"/>
              <a:cs typeface="Arial" panose="020B0604020202020204" pitchFamily="34" charset="0"/>
            </a:endParaRPr>
          </a:p>
        </p:txBody>
      </p:sp>
      <p:cxnSp>
        <p:nvCxnSpPr>
          <p:cNvPr id="51" name="Прямая соединительная линия 50">
            <a:extLst>
              <a:ext uri="{FF2B5EF4-FFF2-40B4-BE49-F238E27FC236}">
                <a16:creationId xmlns:a16="http://schemas.microsoft.com/office/drawing/2014/main" id="{40BCECDF-2E01-489A-9240-9C04BCA9EDDC}"/>
              </a:ext>
            </a:extLst>
          </p:cNvPr>
          <p:cNvCxnSpPr>
            <a:cxnSpLocks/>
            <a:stCxn id="53" idx="2"/>
            <a:endCxn id="65" idx="2"/>
          </p:cNvCxnSpPr>
          <p:nvPr/>
        </p:nvCxnSpPr>
        <p:spPr>
          <a:xfrm>
            <a:off x="767408" y="6217232"/>
            <a:ext cx="10483737" cy="33607"/>
          </a:xfrm>
          <a:prstGeom prst="line">
            <a:avLst/>
          </a:prstGeom>
          <a:ln w="571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53" name="Овал 52">
            <a:extLst>
              <a:ext uri="{FF2B5EF4-FFF2-40B4-BE49-F238E27FC236}">
                <a16:creationId xmlns:a16="http://schemas.microsoft.com/office/drawing/2014/main" id="{A8D20E27-4A3D-49E9-8F38-14B74376F192}"/>
              </a:ext>
            </a:extLst>
          </p:cNvPr>
          <p:cNvSpPr/>
          <p:nvPr/>
        </p:nvSpPr>
        <p:spPr>
          <a:xfrm>
            <a:off x="767408" y="6133412"/>
            <a:ext cx="167639" cy="167639"/>
          </a:xfrm>
          <a:prstGeom prst="ellipse">
            <a:avLst/>
          </a:prstGeom>
          <a:solidFill>
            <a:schemeClr val="accent1">
              <a:lumMod val="50000"/>
            </a:schemeClr>
          </a:solidFill>
        </p:spPr>
        <p:style>
          <a:lnRef idx="3">
            <a:schemeClr val="lt1"/>
          </a:lnRef>
          <a:fillRef idx="1">
            <a:schemeClr val="dk1"/>
          </a:fillRef>
          <a:effectRef idx="1">
            <a:schemeClr val="dk1"/>
          </a:effectRef>
          <a:fontRef idx="minor">
            <a:schemeClr val="lt1"/>
          </a:fontRef>
        </p:style>
        <p:txBody>
          <a:bodyPr rtlCol="0" anchor="ctr"/>
          <a:lstStyle/>
          <a:p>
            <a:pPr algn="ctr"/>
            <a:endParaRPr lang="ru-RU"/>
          </a:p>
        </p:txBody>
      </p:sp>
      <p:sp>
        <p:nvSpPr>
          <p:cNvPr id="54" name="TextBox 53">
            <a:extLst>
              <a:ext uri="{FF2B5EF4-FFF2-40B4-BE49-F238E27FC236}">
                <a16:creationId xmlns:a16="http://schemas.microsoft.com/office/drawing/2014/main" id="{1CCF2CDD-04A0-4AF1-8238-43011F2141BD}"/>
              </a:ext>
            </a:extLst>
          </p:cNvPr>
          <p:cNvSpPr txBox="1"/>
          <p:nvPr/>
        </p:nvSpPr>
        <p:spPr>
          <a:xfrm>
            <a:off x="541401" y="6387500"/>
            <a:ext cx="582211" cy="307777"/>
          </a:xfrm>
          <a:prstGeom prst="rect">
            <a:avLst/>
          </a:prstGeom>
          <a:noFill/>
        </p:spPr>
        <p:txBody>
          <a:bodyPr wrap="none" rtlCol="0">
            <a:spAutoFit/>
          </a:bodyPr>
          <a:lstStyle/>
          <a:p>
            <a:r>
              <a:rPr lang="ru-RU" sz="1400" dirty="0">
                <a:solidFill>
                  <a:schemeClr val="accent1">
                    <a:lumMod val="50000"/>
                  </a:schemeClr>
                </a:solidFill>
                <a:latin typeface="Arial" panose="020B0604020202020204" pitchFamily="34" charset="0"/>
                <a:cs typeface="Arial" panose="020B0604020202020204" pitchFamily="34" charset="0"/>
              </a:rPr>
              <a:t>2017</a:t>
            </a:r>
          </a:p>
        </p:txBody>
      </p:sp>
      <p:sp>
        <p:nvSpPr>
          <p:cNvPr id="55" name="TextBox 54">
            <a:extLst>
              <a:ext uri="{FF2B5EF4-FFF2-40B4-BE49-F238E27FC236}">
                <a16:creationId xmlns:a16="http://schemas.microsoft.com/office/drawing/2014/main" id="{8A1AD193-7DCB-4E61-9821-7F23C0D572C7}"/>
              </a:ext>
            </a:extLst>
          </p:cNvPr>
          <p:cNvSpPr txBox="1"/>
          <p:nvPr/>
        </p:nvSpPr>
        <p:spPr>
          <a:xfrm>
            <a:off x="263352" y="5699501"/>
            <a:ext cx="1138306" cy="523220"/>
          </a:xfrm>
          <a:prstGeom prst="rect">
            <a:avLst/>
          </a:prstGeom>
          <a:noFill/>
        </p:spPr>
        <p:txBody>
          <a:bodyPr wrap="square" rtlCol="0">
            <a:spAutoFit/>
          </a:bodyPr>
          <a:lstStyle/>
          <a:p>
            <a:pPr algn="ctr"/>
            <a:r>
              <a:rPr lang="ru-RU" sz="1400" b="1" dirty="0">
                <a:solidFill>
                  <a:schemeClr val="accent1">
                    <a:lumMod val="50000"/>
                  </a:schemeClr>
                </a:solidFill>
                <a:latin typeface="Arial" panose="020B0604020202020204" pitchFamily="34" charset="0"/>
                <a:cs typeface="Arial" panose="020B0604020202020204" pitchFamily="34" charset="0"/>
              </a:rPr>
              <a:t>Эскизный </a:t>
            </a:r>
          </a:p>
          <a:p>
            <a:pPr algn="ctr"/>
            <a:r>
              <a:rPr lang="ru-RU" sz="1400" b="1" dirty="0">
                <a:solidFill>
                  <a:schemeClr val="accent1">
                    <a:lumMod val="50000"/>
                  </a:schemeClr>
                </a:solidFill>
                <a:latin typeface="Arial" panose="020B0604020202020204" pitchFamily="34" charset="0"/>
                <a:cs typeface="Arial" panose="020B0604020202020204" pitchFamily="34" charset="0"/>
              </a:rPr>
              <a:t>проект</a:t>
            </a:r>
          </a:p>
        </p:txBody>
      </p:sp>
      <p:sp>
        <p:nvSpPr>
          <p:cNvPr id="56" name="Овал 55">
            <a:extLst>
              <a:ext uri="{FF2B5EF4-FFF2-40B4-BE49-F238E27FC236}">
                <a16:creationId xmlns:a16="http://schemas.microsoft.com/office/drawing/2014/main" id="{914D9AB2-20A0-4FB4-98C3-E90766418B24}"/>
              </a:ext>
            </a:extLst>
          </p:cNvPr>
          <p:cNvSpPr/>
          <p:nvPr/>
        </p:nvSpPr>
        <p:spPr>
          <a:xfrm>
            <a:off x="2980330" y="6167019"/>
            <a:ext cx="167639" cy="167639"/>
          </a:xfrm>
          <a:prstGeom prst="ellipse">
            <a:avLst/>
          </a:prstGeom>
          <a:solidFill>
            <a:schemeClr val="accent1">
              <a:lumMod val="50000"/>
            </a:schemeClr>
          </a:solidFill>
        </p:spPr>
        <p:style>
          <a:lnRef idx="3">
            <a:schemeClr val="lt1"/>
          </a:lnRef>
          <a:fillRef idx="1">
            <a:schemeClr val="dk1"/>
          </a:fillRef>
          <a:effectRef idx="1">
            <a:schemeClr val="dk1"/>
          </a:effectRef>
          <a:fontRef idx="minor">
            <a:schemeClr val="lt1"/>
          </a:fontRef>
        </p:style>
        <p:txBody>
          <a:bodyPr rtlCol="0" anchor="ctr"/>
          <a:lstStyle/>
          <a:p>
            <a:pPr algn="ctr"/>
            <a:endParaRPr lang="ru-RU"/>
          </a:p>
        </p:txBody>
      </p:sp>
      <p:sp>
        <p:nvSpPr>
          <p:cNvPr id="57" name="TextBox 56">
            <a:extLst>
              <a:ext uri="{FF2B5EF4-FFF2-40B4-BE49-F238E27FC236}">
                <a16:creationId xmlns:a16="http://schemas.microsoft.com/office/drawing/2014/main" id="{674C20B8-1C45-4D4B-A5FE-3D11F7B2DC3E}"/>
              </a:ext>
            </a:extLst>
          </p:cNvPr>
          <p:cNvSpPr txBox="1"/>
          <p:nvPr/>
        </p:nvSpPr>
        <p:spPr>
          <a:xfrm>
            <a:off x="2753276" y="6425704"/>
            <a:ext cx="582211" cy="307777"/>
          </a:xfrm>
          <a:prstGeom prst="rect">
            <a:avLst/>
          </a:prstGeom>
          <a:noFill/>
        </p:spPr>
        <p:txBody>
          <a:bodyPr wrap="none" rtlCol="0">
            <a:spAutoFit/>
          </a:bodyPr>
          <a:lstStyle/>
          <a:p>
            <a:r>
              <a:rPr lang="ru-RU" sz="1400" dirty="0">
                <a:solidFill>
                  <a:schemeClr val="accent1">
                    <a:lumMod val="50000"/>
                  </a:schemeClr>
                </a:solidFill>
                <a:latin typeface="Arial" panose="020B0604020202020204" pitchFamily="34" charset="0"/>
                <a:cs typeface="Arial" panose="020B0604020202020204" pitchFamily="34" charset="0"/>
              </a:rPr>
              <a:t>2019</a:t>
            </a:r>
          </a:p>
        </p:txBody>
      </p:sp>
      <p:sp>
        <p:nvSpPr>
          <p:cNvPr id="58" name="TextBox 57">
            <a:extLst>
              <a:ext uri="{FF2B5EF4-FFF2-40B4-BE49-F238E27FC236}">
                <a16:creationId xmlns:a16="http://schemas.microsoft.com/office/drawing/2014/main" id="{B7907E32-3444-4C3D-A491-538B5B0B69C8}"/>
              </a:ext>
            </a:extLst>
          </p:cNvPr>
          <p:cNvSpPr txBox="1"/>
          <p:nvPr/>
        </p:nvSpPr>
        <p:spPr>
          <a:xfrm>
            <a:off x="2432841" y="5694012"/>
            <a:ext cx="1214887" cy="523220"/>
          </a:xfrm>
          <a:prstGeom prst="rect">
            <a:avLst/>
          </a:prstGeom>
          <a:noFill/>
        </p:spPr>
        <p:txBody>
          <a:bodyPr wrap="square" rtlCol="0">
            <a:spAutoFit/>
          </a:bodyPr>
          <a:lstStyle>
            <a:defPPr>
              <a:defRPr lang="en-US"/>
            </a:defPPr>
            <a:lvl1pPr>
              <a:defRPr sz="1400" b="1">
                <a:solidFill>
                  <a:schemeClr val="accent1">
                    <a:lumMod val="50000"/>
                  </a:schemeClr>
                </a:solidFill>
                <a:latin typeface="Arial" panose="020B0604020202020204" pitchFamily="34" charset="0"/>
                <a:cs typeface="Arial" panose="020B0604020202020204" pitchFamily="34" charset="0"/>
              </a:defRPr>
            </a:lvl1pPr>
          </a:lstStyle>
          <a:p>
            <a:pPr algn="ctr"/>
            <a:r>
              <a:rPr lang="ru-RU" dirty="0"/>
              <a:t>Разработка РКД</a:t>
            </a:r>
          </a:p>
        </p:txBody>
      </p:sp>
      <p:sp>
        <p:nvSpPr>
          <p:cNvPr id="59" name="Овал 58">
            <a:extLst>
              <a:ext uri="{FF2B5EF4-FFF2-40B4-BE49-F238E27FC236}">
                <a16:creationId xmlns:a16="http://schemas.microsoft.com/office/drawing/2014/main" id="{DE240308-C3F6-4C42-97C1-608CB802D569}"/>
              </a:ext>
            </a:extLst>
          </p:cNvPr>
          <p:cNvSpPr/>
          <p:nvPr/>
        </p:nvSpPr>
        <p:spPr>
          <a:xfrm>
            <a:off x="5741578" y="6183975"/>
            <a:ext cx="167639" cy="167639"/>
          </a:xfrm>
          <a:prstGeom prst="ellipse">
            <a:avLst/>
          </a:prstGeom>
          <a:solidFill>
            <a:schemeClr val="accent1">
              <a:lumMod val="50000"/>
            </a:schemeClr>
          </a:solidFill>
        </p:spPr>
        <p:style>
          <a:lnRef idx="3">
            <a:schemeClr val="lt1"/>
          </a:lnRef>
          <a:fillRef idx="1">
            <a:schemeClr val="dk1"/>
          </a:fillRef>
          <a:effectRef idx="1">
            <a:schemeClr val="dk1"/>
          </a:effectRef>
          <a:fontRef idx="minor">
            <a:schemeClr val="lt1"/>
          </a:fontRef>
        </p:style>
        <p:txBody>
          <a:bodyPr rtlCol="0" anchor="ctr"/>
          <a:lstStyle/>
          <a:p>
            <a:pPr algn="ctr"/>
            <a:endParaRPr lang="ru-RU"/>
          </a:p>
        </p:txBody>
      </p:sp>
      <p:sp>
        <p:nvSpPr>
          <p:cNvPr id="60" name="TextBox 59">
            <a:extLst>
              <a:ext uri="{FF2B5EF4-FFF2-40B4-BE49-F238E27FC236}">
                <a16:creationId xmlns:a16="http://schemas.microsoft.com/office/drawing/2014/main" id="{03DB769E-46C9-47E9-8973-5D726B665BF7}"/>
              </a:ext>
            </a:extLst>
          </p:cNvPr>
          <p:cNvSpPr txBox="1"/>
          <p:nvPr/>
        </p:nvSpPr>
        <p:spPr>
          <a:xfrm>
            <a:off x="5585797" y="6433926"/>
            <a:ext cx="582211" cy="307777"/>
          </a:xfrm>
          <a:prstGeom prst="rect">
            <a:avLst/>
          </a:prstGeom>
          <a:noFill/>
        </p:spPr>
        <p:txBody>
          <a:bodyPr wrap="none" rtlCol="0">
            <a:spAutoFit/>
          </a:bodyPr>
          <a:lstStyle/>
          <a:p>
            <a:r>
              <a:rPr lang="ru-RU" sz="1400" dirty="0">
                <a:solidFill>
                  <a:schemeClr val="accent1">
                    <a:lumMod val="50000"/>
                  </a:schemeClr>
                </a:solidFill>
                <a:latin typeface="Arial" panose="020B0604020202020204" pitchFamily="34" charset="0"/>
                <a:cs typeface="Arial" panose="020B0604020202020204" pitchFamily="34" charset="0"/>
              </a:rPr>
              <a:t>2021</a:t>
            </a:r>
          </a:p>
        </p:txBody>
      </p:sp>
      <p:sp>
        <p:nvSpPr>
          <p:cNvPr id="61" name="TextBox 60">
            <a:extLst>
              <a:ext uri="{FF2B5EF4-FFF2-40B4-BE49-F238E27FC236}">
                <a16:creationId xmlns:a16="http://schemas.microsoft.com/office/drawing/2014/main" id="{23CF4AFC-2E87-4994-944C-81A7369EA0E3}"/>
              </a:ext>
            </a:extLst>
          </p:cNvPr>
          <p:cNvSpPr txBox="1"/>
          <p:nvPr/>
        </p:nvSpPr>
        <p:spPr>
          <a:xfrm>
            <a:off x="9537352" y="5667267"/>
            <a:ext cx="1972365" cy="461665"/>
          </a:xfrm>
          <a:prstGeom prst="rect">
            <a:avLst/>
          </a:prstGeom>
          <a:noFill/>
        </p:spPr>
        <p:txBody>
          <a:bodyPr wrap="square" rtlCol="0">
            <a:spAutoFit/>
          </a:bodyPr>
          <a:lstStyle/>
          <a:p>
            <a:r>
              <a:rPr lang="ru-RU" sz="1200" b="1" dirty="0">
                <a:solidFill>
                  <a:schemeClr val="accent1">
                    <a:lumMod val="50000"/>
                  </a:schemeClr>
                </a:solidFill>
                <a:latin typeface="Arial" panose="020B0604020202020204" pitchFamily="34" charset="0"/>
                <a:cs typeface="Arial" panose="020B0604020202020204" pitchFamily="34" charset="0"/>
              </a:rPr>
              <a:t>Создание продуктов и сервисов. Испытания </a:t>
            </a:r>
          </a:p>
        </p:txBody>
      </p:sp>
      <p:sp>
        <p:nvSpPr>
          <p:cNvPr id="63" name="TextBox 62">
            <a:extLst>
              <a:ext uri="{FF2B5EF4-FFF2-40B4-BE49-F238E27FC236}">
                <a16:creationId xmlns:a16="http://schemas.microsoft.com/office/drawing/2014/main" id="{12804E16-A1E7-427A-843B-CF0282035995}"/>
              </a:ext>
            </a:extLst>
          </p:cNvPr>
          <p:cNvSpPr txBox="1"/>
          <p:nvPr/>
        </p:nvSpPr>
        <p:spPr>
          <a:xfrm>
            <a:off x="6881941" y="6433925"/>
            <a:ext cx="582211" cy="307777"/>
          </a:xfrm>
          <a:prstGeom prst="rect">
            <a:avLst/>
          </a:prstGeom>
          <a:noFill/>
        </p:spPr>
        <p:txBody>
          <a:bodyPr wrap="none" rtlCol="0">
            <a:spAutoFit/>
          </a:bodyPr>
          <a:lstStyle>
            <a:defPPr>
              <a:defRPr lang="en-US"/>
            </a:defPPr>
            <a:lvl1pPr>
              <a:defRPr sz="1400">
                <a:solidFill>
                  <a:schemeClr val="accent1">
                    <a:lumMod val="50000"/>
                  </a:schemeClr>
                </a:solidFill>
                <a:latin typeface="Arial" panose="020B0604020202020204" pitchFamily="34" charset="0"/>
                <a:cs typeface="Arial" panose="020B0604020202020204" pitchFamily="34" charset="0"/>
              </a:defRPr>
            </a:lvl1pPr>
          </a:lstStyle>
          <a:p>
            <a:r>
              <a:rPr lang="ru-RU" dirty="0"/>
              <a:t>2022</a:t>
            </a:r>
          </a:p>
        </p:txBody>
      </p:sp>
      <p:sp>
        <p:nvSpPr>
          <p:cNvPr id="64" name="TextBox 63">
            <a:extLst>
              <a:ext uri="{FF2B5EF4-FFF2-40B4-BE49-F238E27FC236}">
                <a16:creationId xmlns:a16="http://schemas.microsoft.com/office/drawing/2014/main" id="{BD1E9309-B8ED-4574-A1FA-DF21081339A7}"/>
              </a:ext>
            </a:extLst>
          </p:cNvPr>
          <p:cNvSpPr txBox="1"/>
          <p:nvPr/>
        </p:nvSpPr>
        <p:spPr>
          <a:xfrm>
            <a:off x="7412733" y="5582286"/>
            <a:ext cx="184731" cy="276999"/>
          </a:xfrm>
          <a:prstGeom prst="rect">
            <a:avLst/>
          </a:prstGeom>
          <a:noFill/>
        </p:spPr>
        <p:txBody>
          <a:bodyPr wrap="none" rtlCol="0">
            <a:spAutoFit/>
          </a:bodyPr>
          <a:lstStyle/>
          <a:p>
            <a:endParaRPr lang="ru-RU" sz="1200" b="1" dirty="0">
              <a:solidFill>
                <a:schemeClr val="accent1"/>
              </a:solidFill>
              <a:latin typeface="Arial" panose="020B0604020202020204" pitchFamily="34" charset="0"/>
              <a:cs typeface="Arial" panose="020B0604020202020204" pitchFamily="34" charset="0"/>
            </a:endParaRPr>
          </a:p>
        </p:txBody>
      </p:sp>
      <p:sp>
        <p:nvSpPr>
          <p:cNvPr id="65" name="Овал 64">
            <a:extLst>
              <a:ext uri="{FF2B5EF4-FFF2-40B4-BE49-F238E27FC236}">
                <a16:creationId xmlns:a16="http://schemas.microsoft.com/office/drawing/2014/main" id="{6FE8F47D-BA77-4912-82AB-1C57F9942CD2}"/>
              </a:ext>
            </a:extLst>
          </p:cNvPr>
          <p:cNvSpPr/>
          <p:nvPr/>
        </p:nvSpPr>
        <p:spPr>
          <a:xfrm>
            <a:off x="11251145" y="6167019"/>
            <a:ext cx="167639" cy="167639"/>
          </a:xfrm>
          <a:prstGeom prst="ellipse">
            <a:avLst/>
          </a:prstGeom>
          <a:solidFill>
            <a:schemeClr val="bg1"/>
          </a:solidFill>
          <a:ln>
            <a:solidFill>
              <a:schemeClr val="accent1">
                <a:lumMod val="50000"/>
              </a:schemeClr>
            </a:solidFill>
          </a:ln>
        </p:spPr>
        <p:style>
          <a:lnRef idx="3">
            <a:schemeClr val="lt1"/>
          </a:lnRef>
          <a:fillRef idx="1">
            <a:schemeClr val="dk1"/>
          </a:fillRef>
          <a:effectRef idx="1">
            <a:schemeClr val="dk1"/>
          </a:effectRef>
          <a:fontRef idx="minor">
            <a:schemeClr val="lt1"/>
          </a:fontRef>
        </p:style>
        <p:txBody>
          <a:bodyPr rtlCol="0" anchor="ctr"/>
          <a:lstStyle/>
          <a:p>
            <a:pPr algn="ctr"/>
            <a:endParaRPr lang="ru-RU"/>
          </a:p>
        </p:txBody>
      </p:sp>
      <p:sp>
        <p:nvSpPr>
          <p:cNvPr id="66" name="TextBox 65">
            <a:extLst>
              <a:ext uri="{FF2B5EF4-FFF2-40B4-BE49-F238E27FC236}">
                <a16:creationId xmlns:a16="http://schemas.microsoft.com/office/drawing/2014/main" id="{A7945F63-915C-4B86-BDDE-8F916FCB85A6}"/>
              </a:ext>
            </a:extLst>
          </p:cNvPr>
          <p:cNvSpPr txBox="1"/>
          <p:nvPr/>
        </p:nvSpPr>
        <p:spPr>
          <a:xfrm>
            <a:off x="11071461" y="6428037"/>
            <a:ext cx="582211" cy="307777"/>
          </a:xfrm>
          <a:prstGeom prst="rect">
            <a:avLst/>
          </a:prstGeom>
          <a:noFill/>
        </p:spPr>
        <p:txBody>
          <a:bodyPr wrap="none" rtlCol="0">
            <a:spAutoFit/>
          </a:bodyPr>
          <a:lstStyle/>
          <a:p>
            <a:r>
              <a:rPr lang="ru-RU" sz="1400" dirty="0">
                <a:solidFill>
                  <a:schemeClr val="accent1">
                    <a:lumMod val="50000"/>
                  </a:schemeClr>
                </a:solidFill>
                <a:latin typeface="Arial" panose="020B0604020202020204" pitchFamily="34" charset="0"/>
                <a:cs typeface="Arial" panose="020B0604020202020204" pitchFamily="34" charset="0"/>
              </a:rPr>
              <a:t>2025</a:t>
            </a:r>
          </a:p>
        </p:txBody>
      </p:sp>
      <p:sp>
        <p:nvSpPr>
          <p:cNvPr id="67" name="TextBox 66">
            <a:extLst>
              <a:ext uri="{FF2B5EF4-FFF2-40B4-BE49-F238E27FC236}">
                <a16:creationId xmlns:a16="http://schemas.microsoft.com/office/drawing/2014/main" id="{B826A322-49B0-4577-A0B5-AFC4E44D4E66}"/>
              </a:ext>
            </a:extLst>
          </p:cNvPr>
          <p:cNvSpPr txBox="1"/>
          <p:nvPr/>
        </p:nvSpPr>
        <p:spPr>
          <a:xfrm>
            <a:off x="10068169" y="5572210"/>
            <a:ext cx="184731" cy="276999"/>
          </a:xfrm>
          <a:prstGeom prst="rect">
            <a:avLst/>
          </a:prstGeom>
          <a:noFill/>
        </p:spPr>
        <p:txBody>
          <a:bodyPr wrap="none" rtlCol="0">
            <a:spAutoFit/>
          </a:bodyPr>
          <a:lstStyle/>
          <a:p>
            <a:endParaRPr lang="ru-RU" sz="1200" b="1" dirty="0">
              <a:solidFill>
                <a:schemeClr val="accent1">
                  <a:lumMod val="50000"/>
                </a:schemeClr>
              </a:solidFill>
              <a:latin typeface="Arial" panose="020B0604020202020204" pitchFamily="34" charset="0"/>
              <a:cs typeface="Arial" panose="020B0604020202020204" pitchFamily="34" charset="0"/>
            </a:endParaRPr>
          </a:p>
        </p:txBody>
      </p:sp>
      <p:sp>
        <p:nvSpPr>
          <p:cNvPr id="68" name="Овал 67">
            <a:extLst>
              <a:ext uri="{FF2B5EF4-FFF2-40B4-BE49-F238E27FC236}">
                <a16:creationId xmlns:a16="http://schemas.microsoft.com/office/drawing/2014/main" id="{8E0271A6-B67B-44E7-AF17-23F2BE2ADBEA}"/>
              </a:ext>
            </a:extLst>
          </p:cNvPr>
          <p:cNvSpPr/>
          <p:nvPr/>
        </p:nvSpPr>
        <p:spPr>
          <a:xfrm>
            <a:off x="4381497" y="6173899"/>
            <a:ext cx="167639" cy="167639"/>
          </a:xfrm>
          <a:prstGeom prst="ellipse">
            <a:avLst/>
          </a:prstGeom>
          <a:solidFill>
            <a:schemeClr val="accent1">
              <a:lumMod val="50000"/>
            </a:schemeClr>
          </a:solidFill>
        </p:spPr>
        <p:style>
          <a:lnRef idx="3">
            <a:schemeClr val="lt1"/>
          </a:lnRef>
          <a:fillRef idx="1">
            <a:schemeClr val="dk1"/>
          </a:fillRef>
          <a:effectRef idx="1">
            <a:schemeClr val="dk1"/>
          </a:effectRef>
          <a:fontRef idx="minor">
            <a:schemeClr val="lt1"/>
          </a:fontRef>
        </p:style>
        <p:txBody>
          <a:bodyPr rtlCol="0" anchor="ctr"/>
          <a:lstStyle/>
          <a:p>
            <a:pPr algn="ctr"/>
            <a:endParaRPr lang="ru-RU"/>
          </a:p>
        </p:txBody>
      </p:sp>
      <p:sp>
        <p:nvSpPr>
          <p:cNvPr id="69" name="TextBox 68">
            <a:extLst>
              <a:ext uri="{FF2B5EF4-FFF2-40B4-BE49-F238E27FC236}">
                <a16:creationId xmlns:a16="http://schemas.microsoft.com/office/drawing/2014/main" id="{A9673D7C-ED6E-4112-BED5-455ADC57C95B}"/>
              </a:ext>
            </a:extLst>
          </p:cNvPr>
          <p:cNvSpPr txBox="1"/>
          <p:nvPr/>
        </p:nvSpPr>
        <p:spPr>
          <a:xfrm>
            <a:off x="4215735" y="6415377"/>
            <a:ext cx="582211" cy="307777"/>
          </a:xfrm>
          <a:prstGeom prst="rect">
            <a:avLst/>
          </a:prstGeom>
          <a:noFill/>
        </p:spPr>
        <p:txBody>
          <a:bodyPr wrap="none" rtlCol="0">
            <a:spAutoFit/>
          </a:bodyPr>
          <a:lstStyle/>
          <a:p>
            <a:r>
              <a:rPr lang="ru-RU" sz="1400" dirty="0">
                <a:solidFill>
                  <a:schemeClr val="accent1">
                    <a:lumMod val="50000"/>
                  </a:schemeClr>
                </a:solidFill>
                <a:latin typeface="Arial" panose="020B0604020202020204" pitchFamily="34" charset="0"/>
                <a:cs typeface="Arial" panose="020B0604020202020204" pitchFamily="34" charset="0"/>
              </a:rPr>
              <a:t>2020</a:t>
            </a:r>
          </a:p>
        </p:txBody>
      </p:sp>
      <p:sp>
        <p:nvSpPr>
          <p:cNvPr id="70" name="TextBox 69">
            <a:extLst>
              <a:ext uri="{FF2B5EF4-FFF2-40B4-BE49-F238E27FC236}">
                <a16:creationId xmlns:a16="http://schemas.microsoft.com/office/drawing/2014/main" id="{FCADCBB2-3CA6-4002-9D0D-A6AEEBBB72A8}"/>
              </a:ext>
            </a:extLst>
          </p:cNvPr>
          <p:cNvSpPr txBox="1"/>
          <p:nvPr/>
        </p:nvSpPr>
        <p:spPr>
          <a:xfrm>
            <a:off x="4317010" y="5677865"/>
            <a:ext cx="1957844" cy="461665"/>
          </a:xfrm>
          <a:prstGeom prst="rect">
            <a:avLst/>
          </a:prstGeom>
          <a:noFill/>
        </p:spPr>
        <p:txBody>
          <a:bodyPr wrap="none" rtlCol="0">
            <a:spAutoFit/>
          </a:bodyPr>
          <a:lstStyle/>
          <a:p>
            <a:r>
              <a:rPr lang="ru-RU" sz="1200" b="1" dirty="0">
                <a:solidFill>
                  <a:schemeClr val="accent1">
                    <a:lumMod val="50000"/>
                  </a:schemeClr>
                </a:solidFill>
                <a:latin typeface="Arial" panose="020B0604020202020204" pitchFamily="34" charset="0"/>
                <a:cs typeface="Arial" panose="020B0604020202020204" pitchFamily="34" charset="0"/>
              </a:rPr>
              <a:t>Стенд, Каталог, Портал</a:t>
            </a:r>
          </a:p>
          <a:p>
            <a:r>
              <a:rPr lang="ru-RU" sz="1200" b="1" dirty="0">
                <a:solidFill>
                  <a:schemeClr val="accent1">
                    <a:lumMod val="50000"/>
                  </a:schemeClr>
                </a:solidFill>
                <a:latin typeface="Arial" panose="020B0604020202020204" pitchFamily="34" charset="0"/>
                <a:cs typeface="Arial" panose="020B0604020202020204" pitchFamily="34" charset="0"/>
              </a:rPr>
              <a:t>продукты/сервисы </a:t>
            </a:r>
          </a:p>
        </p:txBody>
      </p:sp>
      <p:sp>
        <p:nvSpPr>
          <p:cNvPr id="72" name="TextBox 71">
            <a:extLst>
              <a:ext uri="{FF2B5EF4-FFF2-40B4-BE49-F238E27FC236}">
                <a16:creationId xmlns:a16="http://schemas.microsoft.com/office/drawing/2014/main" id="{4F50D416-6442-4C03-B987-B221DBDE0A1F}"/>
              </a:ext>
            </a:extLst>
          </p:cNvPr>
          <p:cNvSpPr txBox="1"/>
          <p:nvPr/>
        </p:nvSpPr>
        <p:spPr>
          <a:xfrm>
            <a:off x="8256240" y="6441635"/>
            <a:ext cx="582211" cy="307777"/>
          </a:xfrm>
          <a:prstGeom prst="rect">
            <a:avLst/>
          </a:prstGeom>
          <a:noFill/>
        </p:spPr>
        <p:txBody>
          <a:bodyPr wrap="none" rtlCol="0">
            <a:spAutoFit/>
          </a:bodyPr>
          <a:lstStyle>
            <a:defPPr>
              <a:defRPr lang="en-US"/>
            </a:defPPr>
            <a:lvl1pPr>
              <a:defRPr sz="1400">
                <a:solidFill>
                  <a:schemeClr val="accent1">
                    <a:lumMod val="50000"/>
                  </a:schemeClr>
                </a:solidFill>
                <a:latin typeface="Arial" panose="020B0604020202020204" pitchFamily="34" charset="0"/>
                <a:cs typeface="Arial" panose="020B0604020202020204" pitchFamily="34" charset="0"/>
              </a:defRPr>
            </a:lvl1pPr>
          </a:lstStyle>
          <a:p>
            <a:r>
              <a:rPr lang="ru-RU" dirty="0"/>
              <a:t>2023</a:t>
            </a:r>
          </a:p>
        </p:txBody>
      </p:sp>
      <p:sp>
        <p:nvSpPr>
          <p:cNvPr id="73" name="TextBox 72">
            <a:extLst>
              <a:ext uri="{FF2B5EF4-FFF2-40B4-BE49-F238E27FC236}">
                <a16:creationId xmlns:a16="http://schemas.microsoft.com/office/drawing/2014/main" id="{2CF38701-0FE7-44BB-AADF-A9B20445ACFA}"/>
              </a:ext>
            </a:extLst>
          </p:cNvPr>
          <p:cNvSpPr txBox="1"/>
          <p:nvPr/>
        </p:nvSpPr>
        <p:spPr>
          <a:xfrm>
            <a:off x="8306005" y="5589595"/>
            <a:ext cx="184731" cy="276999"/>
          </a:xfrm>
          <a:prstGeom prst="rect">
            <a:avLst/>
          </a:prstGeom>
          <a:noFill/>
        </p:spPr>
        <p:txBody>
          <a:bodyPr wrap="none" rtlCol="0">
            <a:spAutoFit/>
          </a:bodyPr>
          <a:lstStyle/>
          <a:p>
            <a:endParaRPr lang="ru-RU" sz="1200" b="1" dirty="0">
              <a:solidFill>
                <a:schemeClr val="accent1"/>
              </a:solidFill>
              <a:latin typeface="Arial" panose="020B0604020202020204" pitchFamily="34" charset="0"/>
              <a:cs typeface="Arial" panose="020B0604020202020204" pitchFamily="34" charset="0"/>
            </a:endParaRPr>
          </a:p>
        </p:txBody>
      </p:sp>
      <p:sp>
        <p:nvSpPr>
          <p:cNvPr id="75" name="TextBox 74">
            <a:extLst>
              <a:ext uri="{FF2B5EF4-FFF2-40B4-BE49-F238E27FC236}">
                <a16:creationId xmlns:a16="http://schemas.microsoft.com/office/drawing/2014/main" id="{C810E778-3390-4819-B974-1D636F9DF406}"/>
              </a:ext>
            </a:extLst>
          </p:cNvPr>
          <p:cNvSpPr txBox="1"/>
          <p:nvPr/>
        </p:nvSpPr>
        <p:spPr>
          <a:xfrm>
            <a:off x="9690253" y="6439946"/>
            <a:ext cx="582211" cy="307777"/>
          </a:xfrm>
          <a:prstGeom prst="rect">
            <a:avLst/>
          </a:prstGeom>
          <a:noFill/>
        </p:spPr>
        <p:txBody>
          <a:bodyPr wrap="none" rtlCol="0">
            <a:spAutoFit/>
          </a:bodyPr>
          <a:lstStyle/>
          <a:p>
            <a:r>
              <a:rPr lang="ru-RU" sz="1400" dirty="0">
                <a:solidFill>
                  <a:schemeClr val="accent1">
                    <a:lumMod val="50000"/>
                  </a:schemeClr>
                </a:solidFill>
                <a:latin typeface="Arial" panose="020B0604020202020204" pitchFamily="34" charset="0"/>
                <a:cs typeface="Arial" panose="020B0604020202020204" pitchFamily="34" charset="0"/>
              </a:rPr>
              <a:t>2024</a:t>
            </a:r>
          </a:p>
        </p:txBody>
      </p:sp>
      <p:sp>
        <p:nvSpPr>
          <p:cNvPr id="76" name="TextBox 75">
            <a:extLst>
              <a:ext uri="{FF2B5EF4-FFF2-40B4-BE49-F238E27FC236}">
                <a16:creationId xmlns:a16="http://schemas.microsoft.com/office/drawing/2014/main" id="{2BBAFEBE-5690-47AA-A1F0-9AB7FBF57B9C}"/>
              </a:ext>
            </a:extLst>
          </p:cNvPr>
          <p:cNvSpPr txBox="1"/>
          <p:nvPr/>
        </p:nvSpPr>
        <p:spPr>
          <a:xfrm>
            <a:off x="9199277" y="5572210"/>
            <a:ext cx="184731" cy="276999"/>
          </a:xfrm>
          <a:prstGeom prst="rect">
            <a:avLst/>
          </a:prstGeom>
          <a:noFill/>
        </p:spPr>
        <p:txBody>
          <a:bodyPr wrap="none" rtlCol="0">
            <a:spAutoFit/>
          </a:bodyPr>
          <a:lstStyle/>
          <a:p>
            <a:endParaRPr lang="ru-RU" sz="1200" b="1" dirty="0">
              <a:solidFill>
                <a:schemeClr val="accent1">
                  <a:lumMod val="50000"/>
                </a:schemeClr>
              </a:solidFill>
              <a:latin typeface="Arial" panose="020B0604020202020204" pitchFamily="34" charset="0"/>
              <a:cs typeface="Arial" panose="020B0604020202020204" pitchFamily="34" charset="0"/>
            </a:endParaRPr>
          </a:p>
        </p:txBody>
      </p:sp>
      <p:sp>
        <p:nvSpPr>
          <p:cNvPr id="77" name="TextBox 76">
            <a:extLst>
              <a:ext uri="{FF2B5EF4-FFF2-40B4-BE49-F238E27FC236}">
                <a16:creationId xmlns:a16="http://schemas.microsoft.com/office/drawing/2014/main" id="{E60E2CD2-520F-4134-81CF-20703A989CAA}"/>
              </a:ext>
            </a:extLst>
          </p:cNvPr>
          <p:cNvSpPr txBox="1"/>
          <p:nvPr/>
        </p:nvSpPr>
        <p:spPr>
          <a:xfrm>
            <a:off x="5997173" y="5370088"/>
            <a:ext cx="3110802" cy="307777"/>
          </a:xfrm>
          <a:prstGeom prst="rect">
            <a:avLst/>
          </a:prstGeom>
          <a:noFill/>
        </p:spPr>
        <p:txBody>
          <a:bodyPr wrap="square" rtlCol="0">
            <a:spAutoFit/>
          </a:bodyPr>
          <a:lstStyle/>
          <a:p>
            <a:r>
              <a:rPr lang="ru-RU" sz="1400" b="1" dirty="0">
                <a:solidFill>
                  <a:schemeClr val="accent1">
                    <a:lumMod val="50000"/>
                  </a:schemeClr>
                </a:solidFill>
                <a:latin typeface="Arial" panose="020B0604020202020204" pitchFamily="34" charset="0"/>
                <a:cs typeface="Arial" panose="020B0604020202020204" pitchFamily="34" charset="0"/>
              </a:rPr>
              <a:t>Создание ГИС ОПД ДЗЗ</a:t>
            </a:r>
            <a:endParaRPr lang="ru-RU" sz="1100" b="1" dirty="0">
              <a:solidFill>
                <a:schemeClr val="accent1">
                  <a:lumMod val="50000"/>
                </a:schemeClr>
              </a:solidFill>
              <a:latin typeface="Arial" panose="020B0604020202020204" pitchFamily="34" charset="0"/>
              <a:cs typeface="Arial" panose="020B0604020202020204" pitchFamily="34" charset="0"/>
            </a:endParaRPr>
          </a:p>
        </p:txBody>
      </p:sp>
      <p:sp>
        <p:nvSpPr>
          <p:cNvPr id="78" name="TextBox 77">
            <a:extLst>
              <a:ext uri="{FF2B5EF4-FFF2-40B4-BE49-F238E27FC236}">
                <a16:creationId xmlns:a16="http://schemas.microsoft.com/office/drawing/2014/main" id="{8944AC3E-A8DF-4A81-A689-D2CC0B399767}"/>
              </a:ext>
            </a:extLst>
          </p:cNvPr>
          <p:cNvSpPr txBox="1"/>
          <p:nvPr/>
        </p:nvSpPr>
        <p:spPr>
          <a:xfrm>
            <a:off x="6504773" y="5677865"/>
            <a:ext cx="1757917" cy="461665"/>
          </a:xfrm>
          <a:prstGeom prst="rect">
            <a:avLst/>
          </a:prstGeom>
          <a:noFill/>
        </p:spPr>
        <p:txBody>
          <a:bodyPr wrap="none" rtlCol="0">
            <a:spAutoFit/>
          </a:bodyPr>
          <a:lstStyle/>
          <a:p>
            <a:r>
              <a:rPr lang="ru-RU" sz="1200" b="1" dirty="0">
                <a:solidFill>
                  <a:schemeClr val="accent1">
                    <a:lumMod val="50000"/>
                  </a:schemeClr>
                </a:solidFill>
                <a:latin typeface="Arial" panose="020B0604020202020204" pitchFamily="34" charset="0"/>
                <a:cs typeface="Arial" panose="020B0604020202020204" pitchFamily="34" charset="0"/>
              </a:rPr>
              <a:t>Инженерная записка</a:t>
            </a:r>
          </a:p>
          <a:p>
            <a:r>
              <a:rPr lang="ru-RU" sz="1200" b="1" dirty="0">
                <a:solidFill>
                  <a:schemeClr val="accent1">
                    <a:lumMod val="50000"/>
                  </a:schemeClr>
                </a:solidFill>
                <a:latin typeface="Arial" panose="020B0604020202020204" pitchFamily="34" charset="0"/>
                <a:cs typeface="Arial" panose="020B0604020202020204" pitchFamily="34" charset="0"/>
              </a:rPr>
              <a:t>АПК, СЗИ, АСР</a:t>
            </a:r>
          </a:p>
        </p:txBody>
      </p:sp>
      <p:sp>
        <p:nvSpPr>
          <p:cNvPr id="79" name="Овал 78">
            <a:extLst>
              <a:ext uri="{FF2B5EF4-FFF2-40B4-BE49-F238E27FC236}">
                <a16:creationId xmlns:a16="http://schemas.microsoft.com/office/drawing/2014/main" id="{62AE4211-443A-4EF8-AEC3-1FFF1B5046B6}"/>
              </a:ext>
            </a:extLst>
          </p:cNvPr>
          <p:cNvSpPr/>
          <p:nvPr/>
        </p:nvSpPr>
        <p:spPr>
          <a:xfrm>
            <a:off x="1720390" y="6146839"/>
            <a:ext cx="167639" cy="167639"/>
          </a:xfrm>
          <a:prstGeom prst="ellipse">
            <a:avLst/>
          </a:prstGeom>
          <a:solidFill>
            <a:schemeClr val="accent1">
              <a:lumMod val="50000"/>
            </a:schemeClr>
          </a:solidFill>
        </p:spPr>
        <p:style>
          <a:lnRef idx="3">
            <a:schemeClr val="lt1"/>
          </a:lnRef>
          <a:fillRef idx="1">
            <a:schemeClr val="dk1"/>
          </a:fillRef>
          <a:effectRef idx="1">
            <a:schemeClr val="dk1"/>
          </a:effectRef>
          <a:fontRef idx="minor">
            <a:schemeClr val="lt1"/>
          </a:fontRef>
        </p:style>
        <p:txBody>
          <a:bodyPr rtlCol="0" anchor="ctr"/>
          <a:lstStyle/>
          <a:p>
            <a:pPr algn="ctr"/>
            <a:endParaRPr lang="ru-RU"/>
          </a:p>
        </p:txBody>
      </p:sp>
      <p:pic>
        <p:nvPicPr>
          <p:cNvPr id="2" name="Рисунок 1"/>
          <p:cNvPicPr>
            <a:picLocks noChangeAspect="1"/>
          </p:cNvPicPr>
          <p:nvPr/>
        </p:nvPicPr>
        <p:blipFill>
          <a:blip r:embed="rId4"/>
          <a:stretch>
            <a:fillRect/>
          </a:stretch>
        </p:blipFill>
        <p:spPr>
          <a:xfrm>
            <a:off x="407368" y="2894310"/>
            <a:ext cx="846043" cy="532600"/>
          </a:xfrm>
          <a:prstGeom prst="rect">
            <a:avLst/>
          </a:prstGeom>
        </p:spPr>
      </p:pic>
      <p:sp>
        <p:nvSpPr>
          <p:cNvPr id="80" name="Объект 2">
            <a:extLst>
              <a:ext uri="{FF2B5EF4-FFF2-40B4-BE49-F238E27FC236}">
                <a16:creationId xmlns:a16="http://schemas.microsoft.com/office/drawing/2014/main" id="{62585E70-2F34-4E37-8EDD-5E8EFB03C073}"/>
              </a:ext>
            </a:extLst>
          </p:cNvPr>
          <p:cNvSpPr txBox="1">
            <a:spLocks/>
          </p:cNvSpPr>
          <p:nvPr/>
        </p:nvSpPr>
        <p:spPr>
          <a:xfrm>
            <a:off x="1284654" y="2790437"/>
            <a:ext cx="10571985" cy="9964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0"/>
              </a:spcBef>
              <a:buNone/>
            </a:pPr>
            <a:r>
              <a:rPr lang="ru-RU" sz="1400" dirty="0">
                <a:solidFill>
                  <a:schemeClr val="accent1">
                    <a:lumMod val="50000"/>
                  </a:schemeClr>
                </a:solidFill>
                <a:latin typeface="Arial" panose="020B0604020202020204" pitchFamily="34" charset="0"/>
                <a:cs typeface="Arial" panose="020B0604020202020204" pitchFamily="34" charset="0"/>
              </a:rPr>
              <a:t>предоставление цифровой платформы, обеспечивающей возможность размещения данных ДЗЗ, продуктов, сервисов (услуг) на их основе поставщиками, а также возможность их поиска, заказа и получения потребителями</a:t>
            </a:r>
          </a:p>
        </p:txBody>
      </p:sp>
      <p:sp>
        <p:nvSpPr>
          <p:cNvPr id="81" name="Овал 80">
            <a:extLst>
              <a:ext uri="{FF2B5EF4-FFF2-40B4-BE49-F238E27FC236}">
                <a16:creationId xmlns:a16="http://schemas.microsoft.com/office/drawing/2014/main" id="{215E9BB9-A17B-434D-9F1F-63BDC55F7420}"/>
              </a:ext>
            </a:extLst>
          </p:cNvPr>
          <p:cNvSpPr/>
          <p:nvPr/>
        </p:nvSpPr>
        <p:spPr>
          <a:xfrm>
            <a:off x="9819557" y="6146839"/>
            <a:ext cx="236883" cy="236883"/>
          </a:xfrm>
          <a:prstGeom prst="ellipse">
            <a:avLst/>
          </a:prstGeom>
          <a:solidFill>
            <a:schemeClr val="accent1"/>
          </a:solidFill>
        </p:spPr>
        <p:style>
          <a:lnRef idx="3">
            <a:schemeClr val="lt1"/>
          </a:lnRef>
          <a:fillRef idx="1">
            <a:schemeClr val="dk1"/>
          </a:fillRef>
          <a:effectRef idx="1">
            <a:schemeClr val="dk1"/>
          </a:effectRef>
          <a:fontRef idx="minor">
            <a:schemeClr val="lt1"/>
          </a:fontRef>
        </p:style>
        <p:txBody>
          <a:bodyPr rtlCol="0" anchor="ctr"/>
          <a:lstStyle/>
          <a:p>
            <a:pPr algn="ctr"/>
            <a:endParaRPr lang="ru-RU">
              <a:solidFill>
                <a:schemeClr val="accent1"/>
              </a:solidFill>
            </a:endParaRPr>
          </a:p>
        </p:txBody>
      </p:sp>
      <p:sp>
        <p:nvSpPr>
          <p:cNvPr id="82" name="Овал 81">
            <a:extLst>
              <a:ext uri="{FF2B5EF4-FFF2-40B4-BE49-F238E27FC236}">
                <a16:creationId xmlns:a16="http://schemas.microsoft.com/office/drawing/2014/main" id="{DE240308-C3F6-4C42-97C1-608CB802D569}"/>
              </a:ext>
            </a:extLst>
          </p:cNvPr>
          <p:cNvSpPr/>
          <p:nvPr/>
        </p:nvSpPr>
        <p:spPr>
          <a:xfrm>
            <a:off x="8461740" y="6173899"/>
            <a:ext cx="167639" cy="167639"/>
          </a:xfrm>
          <a:prstGeom prst="ellipse">
            <a:avLst/>
          </a:prstGeom>
          <a:solidFill>
            <a:schemeClr val="accent1">
              <a:lumMod val="50000"/>
            </a:schemeClr>
          </a:solidFill>
        </p:spPr>
        <p:style>
          <a:lnRef idx="3">
            <a:schemeClr val="lt1"/>
          </a:lnRef>
          <a:fillRef idx="1">
            <a:schemeClr val="dk1"/>
          </a:fillRef>
          <a:effectRef idx="1">
            <a:schemeClr val="dk1"/>
          </a:effectRef>
          <a:fontRef idx="minor">
            <a:schemeClr val="lt1"/>
          </a:fontRef>
        </p:style>
        <p:txBody>
          <a:bodyPr rtlCol="0" anchor="ctr"/>
          <a:lstStyle/>
          <a:p>
            <a:pPr algn="ctr"/>
            <a:endParaRPr lang="ru-RU"/>
          </a:p>
        </p:txBody>
      </p:sp>
      <p:sp>
        <p:nvSpPr>
          <p:cNvPr id="83" name="Овал 82">
            <a:extLst>
              <a:ext uri="{FF2B5EF4-FFF2-40B4-BE49-F238E27FC236}">
                <a16:creationId xmlns:a16="http://schemas.microsoft.com/office/drawing/2014/main" id="{DE240308-C3F6-4C42-97C1-608CB802D569}"/>
              </a:ext>
            </a:extLst>
          </p:cNvPr>
          <p:cNvSpPr/>
          <p:nvPr/>
        </p:nvSpPr>
        <p:spPr>
          <a:xfrm>
            <a:off x="7101659" y="6173899"/>
            <a:ext cx="167639" cy="167639"/>
          </a:xfrm>
          <a:prstGeom prst="ellipse">
            <a:avLst/>
          </a:prstGeom>
          <a:solidFill>
            <a:schemeClr val="accent1">
              <a:lumMod val="50000"/>
            </a:schemeClr>
          </a:solidFill>
        </p:spPr>
        <p:style>
          <a:lnRef idx="3">
            <a:schemeClr val="lt1"/>
          </a:lnRef>
          <a:fillRef idx="1">
            <a:schemeClr val="dk1"/>
          </a:fillRef>
          <a:effectRef idx="1">
            <a:schemeClr val="dk1"/>
          </a:effectRef>
          <a:fontRef idx="minor">
            <a:schemeClr val="lt1"/>
          </a:fontRef>
        </p:style>
        <p:txBody>
          <a:bodyPr rtlCol="0" anchor="ctr"/>
          <a:lstStyle/>
          <a:p>
            <a:pPr algn="ctr"/>
            <a:endParaRPr lang="ru-RU"/>
          </a:p>
        </p:txBody>
      </p:sp>
      <p:pic>
        <p:nvPicPr>
          <p:cNvPr id="3" name="Рисунок 2"/>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2000" contrast="-48000"/>
                    </a14:imgEffect>
                  </a14:imgLayer>
                </a14:imgProps>
              </a:ext>
              <a:ext uri="{28A0092B-C50C-407E-A947-70E740481C1C}">
                <a14:useLocalDpi xmlns:a14="http://schemas.microsoft.com/office/drawing/2010/main" val="0"/>
              </a:ext>
            </a:extLst>
          </a:blip>
          <a:stretch>
            <a:fillRect/>
          </a:stretch>
        </p:blipFill>
        <p:spPr>
          <a:xfrm>
            <a:off x="433888" y="4267178"/>
            <a:ext cx="732211" cy="777974"/>
          </a:xfrm>
          <a:prstGeom prst="rect">
            <a:avLst/>
          </a:prstGeom>
        </p:spPr>
      </p:pic>
    </p:spTree>
    <p:extLst>
      <p:ext uri="{BB962C8B-B14F-4D97-AF65-F5344CB8AC3E}">
        <p14:creationId xmlns:p14="http://schemas.microsoft.com/office/powerpoint/2010/main" val="15600398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Заголовок 1">
            <a:extLst>
              <a:ext uri="{FF2B5EF4-FFF2-40B4-BE49-F238E27FC236}">
                <a16:creationId xmlns:a16="http://schemas.microsoft.com/office/drawing/2014/main" id="{D1C39E6B-BA54-44CA-B75C-211F94A66C47}"/>
              </a:ext>
            </a:extLst>
          </p:cNvPr>
          <p:cNvSpPr>
            <a:spLocks noGrp="1"/>
          </p:cNvSpPr>
          <p:nvPr>
            <p:ph type="title"/>
          </p:nvPr>
        </p:nvSpPr>
        <p:spPr>
          <a:xfrm>
            <a:off x="1794151" y="211139"/>
            <a:ext cx="8898662" cy="701674"/>
          </a:xfrm>
        </p:spPr>
        <p:txBody>
          <a:bodyPr>
            <a:normAutofit fontScale="90000"/>
          </a:bodyPr>
          <a:lstStyle/>
          <a:p>
            <a:pPr algn="ctr"/>
            <a:r>
              <a:rPr lang="ru-RU" sz="2400" b="1" dirty="0">
                <a:solidFill>
                  <a:schemeClr val="accent1">
                    <a:lumMod val="50000"/>
                  </a:schemeClr>
                </a:solidFill>
                <a:latin typeface="Arial" panose="020B0604020202020204" pitchFamily="34" charset="0"/>
                <a:cs typeface="Arial" panose="020B0604020202020204" pitchFamily="34" charset="0"/>
              </a:rPr>
              <a:t>ГИС ОПД ДЗЗ</a:t>
            </a:r>
            <a:br>
              <a:rPr lang="ru-RU" sz="2400" b="1" dirty="0">
                <a:solidFill>
                  <a:schemeClr val="accent1">
                    <a:lumMod val="50000"/>
                  </a:schemeClr>
                </a:solidFill>
                <a:latin typeface="Arial" panose="020B0604020202020204" pitchFamily="34" charset="0"/>
                <a:cs typeface="Arial" panose="020B0604020202020204" pitchFamily="34" charset="0"/>
              </a:rPr>
            </a:br>
            <a:r>
              <a:rPr lang="ru-RU" sz="2400" b="1" dirty="0">
                <a:solidFill>
                  <a:schemeClr val="accent1">
                    <a:lumMod val="50000"/>
                  </a:schemeClr>
                </a:solidFill>
                <a:latin typeface="Arial" panose="020B0604020202020204" pitchFamily="34" charset="0"/>
                <a:cs typeface="Arial" panose="020B0604020202020204" pitchFamily="34" charset="0"/>
              </a:rPr>
              <a:t>(</a:t>
            </a:r>
            <a:r>
              <a:rPr lang="ru-RU" sz="2400" dirty="0">
                <a:solidFill>
                  <a:schemeClr val="accent1">
                    <a:lumMod val="50000"/>
                  </a:schemeClr>
                </a:solidFill>
                <a:latin typeface="Arial" panose="020B0604020202020204" pitchFamily="34" charset="0"/>
                <a:cs typeface="Arial" panose="020B0604020202020204" pitchFamily="34" charset="0"/>
              </a:rPr>
              <a:t>Замысел - схема взаимодействия</a:t>
            </a:r>
            <a:r>
              <a:rPr lang="ru-RU" sz="2400" b="1" dirty="0">
                <a:solidFill>
                  <a:schemeClr val="accent1">
                    <a:lumMod val="50000"/>
                  </a:schemeClr>
                </a:solidFill>
                <a:latin typeface="Arial" panose="020B0604020202020204" pitchFamily="34" charset="0"/>
                <a:cs typeface="Arial" panose="020B0604020202020204" pitchFamily="34" charset="0"/>
              </a:rPr>
              <a:t>)</a:t>
            </a:r>
          </a:p>
        </p:txBody>
      </p:sp>
      <p:sp>
        <p:nvSpPr>
          <p:cNvPr id="64" name="Заголовок 6"/>
          <p:cNvSpPr>
            <a:spLocks noGrp="1"/>
          </p:cNvSpPr>
          <p:nvPr/>
        </p:nvSpPr>
        <p:spPr bwMode="auto">
          <a:xfrm>
            <a:off x="4062818" y="800171"/>
            <a:ext cx="6335032" cy="429946"/>
          </a:xfrm>
        </p:spPr>
        <p:txBody>
          <a:bodyPr vert="horz" lIns="74295" tIns="37148" rIns="74295" bIns="37148" rtlCol="0" anchor="ctr">
            <a:noAutofit/>
          </a:bodyPr>
          <a:lstStyle>
            <a:lvl1pPr algn="ctr" defTabSz="914393">
              <a:spcBef>
                <a:spcPts val="0"/>
              </a:spcBef>
              <a:buNone/>
              <a:defRPr sz="4400" b="1">
                <a:solidFill>
                  <a:schemeClr val="accent1">
                    <a:lumMod val="75000"/>
                  </a:schemeClr>
                </a:solidFill>
                <a:latin typeface="Times New Roman"/>
                <a:ea typeface="Times New Roman"/>
                <a:cs typeface="Times New Roman"/>
              </a:defRPr>
            </a:lvl1pPr>
          </a:lstStyle>
          <a:p>
            <a:pPr algn="r">
              <a:defRPr/>
            </a:pPr>
            <a:endParaRPr sz="1625" dirty="0">
              <a:solidFill>
                <a:schemeClr val="tx2"/>
              </a:solidFill>
              <a:latin typeface="Arial"/>
              <a:cs typeface="Arial"/>
            </a:endParaRPr>
          </a:p>
        </p:txBody>
      </p:sp>
      <p:grpSp>
        <p:nvGrpSpPr>
          <p:cNvPr id="65" name="Группа 64">
            <a:extLst>
              <a:ext uri="{FF2B5EF4-FFF2-40B4-BE49-F238E27FC236}">
                <a16:creationId xmlns:a16="http://schemas.microsoft.com/office/drawing/2014/main" id="{C66BC7F6-E7CB-4933-9749-CABCE8645A61}"/>
              </a:ext>
            </a:extLst>
          </p:cNvPr>
          <p:cNvGrpSpPr/>
          <p:nvPr/>
        </p:nvGrpSpPr>
        <p:grpSpPr>
          <a:xfrm>
            <a:off x="924701" y="1824637"/>
            <a:ext cx="3857094" cy="2082040"/>
            <a:chOff x="249620" y="1073425"/>
            <a:chExt cx="3255558" cy="2562511"/>
          </a:xfrm>
        </p:grpSpPr>
        <p:grpSp>
          <p:nvGrpSpPr>
            <p:cNvPr id="66" name="Группа 65">
              <a:extLst>
                <a:ext uri="{FF2B5EF4-FFF2-40B4-BE49-F238E27FC236}">
                  <a16:creationId xmlns:a16="http://schemas.microsoft.com/office/drawing/2014/main" id="{D42980BA-9A73-400A-B64D-D0F80B073FF6}"/>
                </a:ext>
              </a:extLst>
            </p:cNvPr>
            <p:cNvGrpSpPr/>
            <p:nvPr/>
          </p:nvGrpSpPr>
          <p:grpSpPr>
            <a:xfrm>
              <a:off x="249620" y="1073425"/>
              <a:ext cx="3255558" cy="505463"/>
              <a:chOff x="249620" y="1073425"/>
              <a:chExt cx="3255558" cy="505463"/>
            </a:xfrm>
          </p:grpSpPr>
          <p:sp>
            <p:nvSpPr>
              <p:cNvPr id="75" name="Стрелка: вправо 32">
                <a:extLst>
                  <a:ext uri="{FF2B5EF4-FFF2-40B4-BE49-F238E27FC236}">
                    <a16:creationId xmlns:a16="http://schemas.microsoft.com/office/drawing/2014/main" id="{E69E81AB-9172-4DC2-ACB2-D255201B9119}"/>
                  </a:ext>
                </a:extLst>
              </p:cNvPr>
              <p:cNvSpPr/>
              <p:nvPr/>
            </p:nvSpPr>
            <p:spPr>
              <a:xfrm>
                <a:off x="1545764" y="1172971"/>
                <a:ext cx="1959414" cy="3077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63" dirty="0"/>
              </a:p>
            </p:txBody>
          </p:sp>
          <p:sp>
            <p:nvSpPr>
              <p:cNvPr id="76" name="Блок-схема: альтернативный процесс 75">
                <a:extLst>
                  <a:ext uri="{FF2B5EF4-FFF2-40B4-BE49-F238E27FC236}">
                    <a16:creationId xmlns:a16="http://schemas.microsoft.com/office/drawing/2014/main" id="{68E3D994-A813-4206-83F1-086D7B0E0496}"/>
                  </a:ext>
                </a:extLst>
              </p:cNvPr>
              <p:cNvSpPr/>
              <p:nvPr/>
            </p:nvSpPr>
            <p:spPr>
              <a:xfrm>
                <a:off x="249620" y="1074832"/>
                <a:ext cx="1296144" cy="504056"/>
              </a:xfrm>
              <a:prstGeom prst="flowChartAlternate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300" dirty="0">
                    <a:solidFill>
                      <a:schemeClr val="tx1"/>
                    </a:solidFill>
                  </a:rPr>
                  <a:t>ЕТРИС ДЗЗ</a:t>
                </a:r>
              </a:p>
            </p:txBody>
          </p:sp>
          <p:sp>
            <p:nvSpPr>
              <p:cNvPr id="77" name="TextBox 76">
                <a:extLst>
                  <a:ext uri="{FF2B5EF4-FFF2-40B4-BE49-F238E27FC236}">
                    <a16:creationId xmlns:a16="http://schemas.microsoft.com/office/drawing/2014/main" id="{8FA5E2FA-4082-46AC-B029-9AF550F2A3A3}"/>
                  </a:ext>
                </a:extLst>
              </p:cNvPr>
              <p:cNvSpPr txBox="1"/>
              <p:nvPr/>
            </p:nvSpPr>
            <p:spPr>
              <a:xfrm>
                <a:off x="1718161" y="1073425"/>
                <a:ext cx="1426977" cy="298306"/>
              </a:xfrm>
              <a:prstGeom prst="rect">
                <a:avLst/>
              </a:prstGeom>
              <a:solidFill>
                <a:schemeClr val="bg1"/>
              </a:solidFill>
              <a:ln>
                <a:solidFill>
                  <a:schemeClr val="accent1">
                    <a:lumMod val="40000"/>
                    <a:lumOff val="60000"/>
                  </a:schemeClr>
                </a:solidFill>
              </a:ln>
            </p:spPr>
            <p:txBody>
              <a:bodyPr wrap="square" rtlCol="0">
                <a:spAutoFit/>
              </a:bodyPr>
              <a:lstStyle/>
              <a:p>
                <a:r>
                  <a:rPr lang="ru-RU" sz="975" dirty="0"/>
                  <a:t>- Данные и продукты ДЗЗ</a:t>
                </a:r>
              </a:p>
            </p:txBody>
          </p:sp>
        </p:grpSp>
        <p:grpSp>
          <p:nvGrpSpPr>
            <p:cNvPr id="67" name="Группа 66">
              <a:extLst>
                <a:ext uri="{FF2B5EF4-FFF2-40B4-BE49-F238E27FC236}">
                  <a16:creationId xmlns:a16="http://schemas.microsoft.com/office/drawing/2014/main" id="{82DD37F6-696F-4465-8CC3-8B7A3B3CA91D}"/>
                </a:ext>
              </a:extLst>
            </p:cNvPr>
            <p:cNvGrpSpPr/>
            <p:nvPr/>
          </p:nvGrpSpPr>
          <p:grpSpPr>
            <a:xfrm>
              <a:off x="249620" y="1784492"/>
              <a:ext cx="3255558" cy="783081"/>
              <a:chOff x="249620" y="1637807"/>
              <a:chExt cx="3255558" cy="783081"/>
            </a:xfrm>
          </p:grpSpPr>
          <p:sp>
            <p:nvSpPr>
              <p:cNvPr id="72" name="Стрелка: вправо 36">
                <a:extLst>
                  <a:ext uri="{FF2B5EF4-FFF2-40B4-BE49-F238E27FC236}">
                    <a16:creationId xmlns:a16="http://schemas.microsoft.com/office/drawing/2014/main" id="{643BB484-0F91-4116-A631-93F56D54A93B}"/>
                  </a:ext>
                </a:extLst>
              </p:cNvPr>
              <p:cNvSpPr/>
              <p:nvPr/>
            </p:nvSpPr>
            <p:spPr bwMode="auto">
              <a:xfrm>
                <a:off x="1545764" y="1942963"/>
                <a:ext cx="1959414" cy="3077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63" dirty="0"/>
              </a:p>
            </p:txBody>
          </p:sp>
          <p:sp>
            <p:nvSpPr>
              <p:cNvPr id="73" name="Блок-схема: альтернативный процесс 72">
                <a:extLst>
                  <a:ext uri="{FF2B5EF4-FFF2-40B4-BE49-F238E27FC236}">
                    <a16:creationId xmlns:a16="http://schemas.microsoft.com/office/drawing/2014/main" id="{919F43DD-1D34-42F0-A630-05F304FABF31}"/>
                  </a:ext>
                </a:extLst>
              </p:cNvPr>
              <p:cNvSpPr/>
              <p:nvPr/>
            </p:nvSpPr>
            <p:spPr bwMode="auto">
              <a:xfrm>
                <a:off x="249620" y="1772816"/>
                <a:ext cx="1296144" cy="648072"/>
              </a:xfrm>
              <a:prstGeom prst="flowChartAlternate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300" dirty="0">
                    <a:solidFill>
                      <a:schemeClr val="tx1"/>
                    </a:solidFill>
                  </a:rPr>
                  <a:t>Цифровая Земля</a:t>
                </a:r>
              </a:p>
            </p:txBody>
          </p:sp>
          <p:sp>
            <p:nvSpPr>
              <p:cNvPr id="74" name="TextBox 73">
                <a:extLst>
                  <a:ext uri="{FF2B5EF4-FFF2-40B4-BE49-F238E27FC236}">
                    <a16:creationId xmlns:a16="http://schemas.microsoft.com/office/drawing/2014/main" id="{5E82CDB0-201A-49CD-A0F0-B1ABF07935E4}"/>
                  </a:ext>
                </a:extLst>
              </p:cNvPr>
              <p:cNvSpPr txBox="1"/>
              <p:nvPr/>
            </p:nvSpPr>
            <p:spPr bwMode="auto">
              <a:xfrm>
                <a:off x="1718161" y="1637807"/>
                <a:ext cx="1426977" cy="667638"/>
              </a:xfrm>
              <a:prstGeom prst="rect">
                <a:avLst/>
              </a:prstGeom>
              <a:solidFill>
                <a:schemeClr val="bg1"/>
              </a:solidFill>
              <a:ln>
                <a:solidFill>
                  <a:schemeClr val="accent1">
                    <a:lumMod val="40000"/>
                    <a:lumOff val="60000"/>
                  </a:schemeClr>
                </a:solidFill>
              </a:ln>
            </p:spPr>
            <p:txBody>
              <a:bodyPr wrap="square" rtlCol="0">
                <a:spAutoFit/>
              </a:bodyPr>
              <a:lstStyle/>
              <a:p>
                <a:r>
                  <a:rPr lang="ru-RU" sz="975" dirty="0"/>
                  <a:t>- Отраслевые информационные сервисы</a:t>
                </a:r>
              </a:p>
              <a:p>
                <a:r>
                  <a:rPr lang="ru-RU" sz="975" dirty="0"/>
                  <a:t>- ЕСМДП</a:t>
                </a:r>
              </a:p>
            </p:txBody>
          </p:sp>
        </p:grpSp>
        <p:grpSp>
          <p:nvGrpSpPr>
            <p:cNvPr id="68" name="Группа 67">
              <a:extLst>
                <a:ext uri="{FF2B5EF4-FFF2-40B4-BE49-F238E27FC236}">
                  <a16:creationId xmlns:a16="http://schemas.microsoft.com/office/drawing/2014/main" id="{51DF0A19-D3E2-4511-B2DE-C6CC01B65BDC}"/>
                </a:ext>
              </a:extLst>
            </p:cNvPr>
            <p:cNvGrpSpPr/>
            <p:nvPr/>
          </p:nvGrpSpPr>
          <p:grpSpPr>
            <a:xfrm>
              <a:off x="249620" y="2783632"/>
              <a:ext cx="3255558" cy="852304"/>
              <a:chOff x="249620" y="2498161"/>
              <a:chExt cx="3255558" cy="852304"/>
            </a:xfrm>
          </p:grpSpPr>
          <p:sp>
            <p:nvSpPr>
              <p:cNvPr id="69" name="Блок-схема: альтернативный процесс 68">
                <a:extLst>
                  <a:ext uri="{FF2B5EF4-FFF2-40B4-BE49-F238E27FC236}">
                    <a16:creationId xmlns:a16="http://schemas.microsoft.com/office/drawing/2014/main" id="{433B36BC-9B7E-4010-9FAA-430A3EFF0795}"/>
                  </a:ext>
                </a:extLst>
              </p:cNvPr>
              <p:cNvSpPr/>
              <p:nvPr/>
            </p:nvSpPr>
            <p:spPr bwMode="auto">
              <a:xfrm>
                <a:off x="249620" y="2736228"/>
                <a:ext cx="1296144" cy="504056"/>
              </a:xfrm>
              <a:prstGeom prst="flowChartAlternate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300" dirty="0">
                    <a:solidFill>
                      <a:schemeClr val="tx1"/>
                    </a:solidFill>
                  </a:rPr>
                  <a:t>ЕК ББП</a:t>
                </a:r>
              </a:p>
            </p:txBody>
          </p:sp>
          <p:sp>
            <p:nvSpPr>
              <p:cNvPr id="70" name="Стрелка: вправо 37">
                <a:extLst>
                  <a:ext uri="{FF2B5EF4-FFF2-40B4-BE49-F238E27FC236}">
                    <a16:creationId xmlns:a16="http://schemas.microsoft.com/office/drawing/2014/main" id="{AC2AF69E-4B5C-4764-9108-E1A410D422EA}"/>
                  </a:ext>
                </a:extLst>
              </p:cNvPr>
              <p:cNvSpPr/>
              <p:nvPr/>
            </p:nvSpPr>
            <p:spPr bwMode="auto">
              <a:xfrm>
                <a:off x="1545764" y="2834367"/>
                <a:ext cx="1959414" cy="3077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63" dirty="0"/>
              </a:p>
            </p:txBody>
          </p:sp>
          <p:sp>
            <p:nvSpPr>
              <p:cNvPr id="71" name="TextBox 70">
                <a:extLst>
                  <a:ext uri="{FF2B5EF4-FFF2-40B4-BE49-F238E27FC236}">
                    <a16:creationId xmlns:a16="http://schemas.microsoft.com/office/drawing/2014/main" id="{6A161690-F757-43EF-8004-5201DD8EF496}"/>
                  </a:ext>
                </a:extLst>
              </p:cNvPr>
              <p:cNvSpPr txBox="1"/>
              <p:nvPr/>
            </p:nvSpPr>
            <p:spPr bwMode="auto">
              <a:xfrm>
                <a:off x="1719185" y="2498161"/>
                <a:ext cx="1425954" cy="852304"/>
              </a:xfrm>
              <a:prstGeom prst="rect">
                <a:avLst/>
              </a:prstGeom>
              <a:solidFill>
                <a:schemeClr val="bg1"/>
              </a:solidFill>
              <a:ln>
                <a:solidFill>
                  <a:schemeClr val="accent1">
                    <a:lumMod val="40000"/>
                    <a:lumOff val="60000"/>
                  </a:schemeClr>
                </a:solidFill>
              </a:ln>
            </p:spPr>
            <p:txBody>
              <a:bodyPr wrap="square" rtlCol="0">
                <a:spAutoFit/>
              </a:bodyPr>
              <a:lstStyle/>
              <a:p>
                <a:r>
                  <a:rPr lang="ru-RU" sz="975" dirty="0"/>
                  <a:t>- Стандартные и базовые продукты</a:t>
                </a:r>
              </a:p>
              <a:p>
                <a:r>
                  <a:rPr lang="ru-RU" sz="975" dirty="0"/>
                  <a:t>- Индексные покрытия</a:t>
                </a:r>
              </a:p>
              <a:p>
                <a:r>
                  <a:rPr lang="ru-RU" sz="975" dirty="0"/>
                  <a:t>- Региональные покрытия</a:t>
                </a:r>
              </a:p>
            </p:txBody>
          </p:sp>
        </p:grpSp>
      </p:grpSp>
      <p:grpSp>
        <p:nvGrpSpPr>
          <p:cNvPr id="78" name="Группа 77">
            <a:extLst>
              <a:ext uri="{FF2B5EF4-FFF2-40B4-BE49-F238E27FC236}">
                <a16:creationId xmlns:a16="http://schemas.microsoft.com/office/drawing/2014/main" id="{74378476-B9BC-41AA-BE6D-FD5B0C652B5D}"/>
              </a:ext>
            </a:extLst>
          </p:cNvPr>
          <p:cNvGrpSpPr/>
          <p:nvPr/>
        </p:nvGrpSpPr>
        <p:grpSpPr>
          <a:xfrm>
            <a:off x="866196" y="4636546"/>
            <a:ext cx="3916763" cy="1328273"/>
            <a:chOff x="283196" y="4651043"/>
            <a:chExt cx="3232602" cy="1634798"/>
          </a:xfrm>
        </p:grpSpPr>
        <p:grpSp>
          <p:nvGrpSpPr>
            <p:cNvPr id="79" name="Группа 78">
              <a:extLst>
                <a:ext uri="{FF2B5EF4-FFF2-40B4-BE49-F238E27FC236}">
                  <a16:creationId xmlns:a16="http://schemas.microsoft.com/office/drawing/2014/main" id="{95BC502C-E962-4FC2-A941-CF7D1C4970CA}"/>
                </a:ext>
              </a:extLst>
            </p:cNvPr>
            <p:cNvGrpSpPr/>
            <p:nvPr/>
          </p:nvGrpSpPr>
          <p:grpSpPr>
            <a:xfrm>
              <a:off x="283196" y="4651043"/>
              <a:ext cx="3231171" cy="596182"/>
              <a:chOff x="249620" y="2644102"/>
              <a:chExt cx="3231171" cy="596182"/>
            </a:xfrm>
          </p:grpSpPr>
          <p:sp>
            <p:nvSpPr>
              <p:cNvPr id="84" name="Блок-схема: альтернативный процесс 83">
                <a:extLst>
                  <a:ext uri="{FF2B5EF4-FFF2-40B4-BE49-F238E27FC236}">
                    <a16:creationId xmlns:a16="http://schemas.microsoft.com/office/drawing/2014/main" id="{FF8D2736-BA41-4E00-ACD8-1A74AFA891D1}"/>
                  </a:ext>
                </a:extLst>
              </p:cNvPr>
              <p:cNvSpPr/>
              <p:nvPr/>
            </p:nvSpPr>
            <p:spPr bwMode="auto">
              <a:xfrm>
                <a:off x="249620" y="2736228"/>
                <a:ext cx="1296144" cy="504056"/>
              </a:xfrm>
              <a:prstGeom prst="flowChartAlternate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300" dirty="0">
                    <a:solidFill>
                      <a:schemeClr val="tx1"/>
                    </a:solidFill>
                  </a:rPr>
                  <a:t>ДВФУ</a:t>
                </a:r>
              </a:p>
            </p:txBody>
          </p:sp>
          <p:sp>
            <p:nvSpPr>
              <p:cNvPr id="85" name="Стрелка: вправо 45">
                <a:extLst>
                  <a:ext uri="{FF2B5EF4-FFF2-40B4-BE49-F238E27FC236}">
                    <a16:creationId xmlns:a16="http://schemas.microsoft.com/office/drawing/2014/main" id="{BCCBDAC6-CF88-4067-99F2-FFF740F7BB92}"/>
                  </a:ext>
                </a:extLst>
              </p:cNvPr>
              <p:cNvSpPr/>
              <p:nvPr/>
            </p:nvSpPr>
            <p:spPr bwMode="auto">
              <a:xfrm>
                <a:off x="1545764" y="2834367"/>
                <a:ext cx="1935027" cy="3077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63" dirty="0"/>
              </a:p>
            </p:txBody>
          </p:sp>
          <p:sp>
            <p:nvSpPr>
              <p:cNvPr id="86" name="TextBox 85">
                <a:extLst>
                  <a:ext uri="{FF2B5EF4-FFF2-40B4-BE49-F238E27FC236}">
                    <a16:creationId xmlns:a16="http://schemas.microsoft.com/office/drawing/2014/main" id="{3197FB13-BAD7-4C12-9359-C77A858B221C}"/>
                  </a:ext>
                </a:extLst>
              </p:cNvPr>
              <p:cNvSpPr txBox="1"/>
              <p:nvPr/>
            </p:nvSpPr>
            <p:spPr bwMode="auto">
              <a:xfrm>
                <a:off x="1687156" y="2644102"/>
                <a:ext cx="1433595" cy="482972"/>
              </a:xfrm>
              <a:prstGeom prst="rect">
                <a:avLst/>
              </a:prstGeom>
              <a:solidFill>
                <a:schemeClr val="bg1"/>
              </a:solidFill>
              <a:ln>
                <a:solidFill>
                  <a:schemeClr val="accent1">
                    <a:lumMod val="40000"/>
                    <a:lumOff val="60000"/>
                  </a:schemeClr>
                </a:solidFill>
              </a:ln>
            </p:spPr>
            <p:txBody>
              <a:bodyPr wrap="square" rtlCol="0">
                <a:spAutoFit/>
              </a:bodyPr>
              <a:lstStyle/>
              <a:p>
                <a:r>
                  <a:rPr lang="ru-RU" sz="975" dirty="0"/>
                  <a:t>- Мониторинг тропических циклонов, ....</a:t>
                </a:r>
              </a:p>
            </p:txBody>
          </p:sp>
        </p:grpSp>
        <p:grpSp>
          <p:nvGrpSpPr>
            <p:cNvPr id="80" name="Группа 79">
              <a:extLst>
                <a:ext uri="{FF2B5EF4-FFF2-40B4-BE49-F238E27FC236}">
                  <a16:creationId xmlns:a16="http://schemas.microsoft.com/office/drawing/2014/main" id="{DB5D04E3-10D5-4475-82C5-9C409E31FB7B}"/>
                </a:ext>
              </a:extLst>
            </p:cNvPr>
            <p:cNvGrpSpPr/>
            <p:nvPr/>
          </p:nvGrpSpPr>
          <p:grpSpPr>
            <a:xfrm>
              <a:off x="294243" y="5781785"/>
              <a:ext cx="3221555" cy="504056"/>
              <a:chOff x="249620" y="2736228"/>
              <a:chExt cx="3221555" cy="504056"/>
            </a:xfrm>
          </p:grpSpPr>
          <p:sp>
            <p:nvSpPr>
              <p:cNvPr id="81" name="Блок-схема: альтернативный процесс 80">
                <a:extLst>
                  <a:ext uri="{FF2B5EF4-FFF2-40B4-BE49-F238E27FC236}">
                    <a16:creationId xmlns:a16="http://schemas.microsoft.com/office/drawing/2014/main" id="{1B66696C-ACAB-4C41-A7E2-8F9D8BAA5816}"/>
                  </a:ext>
                </a:extLst>
              </p:cNvPr>
              <p:cNvSpPr/>
              <p:nvPr/>
            </p:nvSpPr>
            <p:spPr bwMode="auto">
              <a:xfrm>
                <a:off x="249620" y="2736228"/>
                <a:ext cx="1296144" cy="504056"/>
              </a:xfrm>
              <a:prstGeom prst="flowChartAlternate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300" dirty="0">
                    <a:solidFill>
                      <a:schemeClr val="tx1"/>
                    </a:solidFill>
                  </a:rPr>
                  <a:t>…</a:t>
                </a:r>
              </a:p>
            </p:txBody>
          </p:sp>
          <p:sp>
            <p:nvSpPr>
              <p:cNvPr id="82" name="Стрелка: вправо 49">
                <a:extLst>
                  <a:ext uri="{FF2B5EF4-FFF2-40B4-BE49-F238E27FC236}">
                    <a16:creationId xmlns:a16="http://schemas.microsoft.com/office/drawing/2014/main" id="{4A7C7AEA-B6F6-42CE-85D1-64D7FD66726F}"/>
                  </a:ext>
                </a:extLst>
              </p:cNvPr>
              <p:cNvSpPr/>
              <p:nvPr/>
            </p:nvSpPr>
            <p:spPr bwMode="auto">
              <a:xfrm>
                <a:off x="1545764" y="2834367"/>
                <a:ext cx="1925411" cy="3077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63" dirty="0"/>
              </a:p>
            </p:txBody>
          </p:sp>
          <p:sp>
            <p:nvSpPr>
              <p:cNvPr id="83" name="TextBox 82">
                <a:extLst>
                  <a:ext uri="{FF2B5EF4-FFF2-40B4-BE49-F238E27FC236}">
                    <a16:creationId xmlns:a16="http://schemas.microsoft.com/office/drawing/2014/main" id="{AF692362-3EFA-4088-A263-743C14BAE0EC}"/>
                  </a:ext>
                </a:extLst>
              </p:cNvPr>
              <p:cNvSpPr txBox="1"/>
              <p:nvPr/>
            </p:nvSpPr>
            <p:spPr bwMode="auto">
              <a:xfrm>
                <a:off x="1676109" y="2816907"/>
                <a:ext cx="1433595" cy="359863"/>
              </a:xfrm>
              <a:prstGeom prst="rect">
                <a:avLst/>
              </a:prstGeom>
              <a:solidFill>
                <a:schemeClr val="bg1"/>
              </a:solidFill>
              <a:ln>
                <a:solidFill>
                  <a:schemeClr val="accent1">
                    <a:lumMod val="40000"/>
                    <a:lumOff val="60000"/>
                  </a:schemeClr>
                </a:solidFill>
              </a:ln>
            </p:spPr>
            <p:txBody>
              <a:bodyPr wrap="square" rtlCol="0">
                <a:spAutoFit/>
              </a:bodyPr>
              <a:lstStyle/>
              <a:p>
                <a:pPr algn="ctr"/>
                <a:r>
                  <a:rPr lang="ru-RU" sz="1300" dirty="0"/>
                  <a:t>…</a:t>
                </a:r>
              </a:p>
            </p:txBody>
          </p:sp>
        </p:grpSp>
      </p:grpSp>
      <p:grpSp>
        <p:nvGrpSpPr>
          <p:cNvPr id="94" name="Группа 93">
            <a:extLst>
              <a:ext uri="{FF2B5EF4-FFF2-40B4-BE49-F238E27FC236}">
                <a16:creationId xmlns:a16="http://schemas.microsoft.com/office/drawing/2014/main" id="{AAB2DC3D-D937-4C83-99E6-E1C5116DB86C}"/>
              </a:ext>
            </a:extLst>
          </p:cNvPr>
          <p:cNvGrpSpPr/>
          <p:nvPr/>
        </p:nvGrpSpPr>
        <p:grpSpPr>
          <a:xfrm>
            <a:off x="4936234" y="1398127"/>
            <a:ext cx="1579674" cy="3021999"/>
            <a:chOff x="5313040" y="581544"/>
            <a:chExt cx="1944214" cy="3719383"/>
          </a:xfrm>
        </p:grpSpPr>
        <p:sp>
          <p:nvSpPr>
            <p:cNvPr id="95" name="Блок-схема: альтернативный процесс 94">
              <a:extLst>
                <a:ext uri="{FF2B5EF4-FFF2-40B4-BE49-F238E27FC236}">
                  <a16:creationId xmlns:a16="http://schemas.microsoft.com/office/drawing/2014/main" id="{F6A136F7-17FB-45DC-9A94-DF236AFBBAD6}"/>
                </a:ext>
              </a:extLst>
            </p:cNvPr>
            <p:cNvSpPr/>
            <p:nvPr/>
          </p:nvSpPr>
          <p:spPr>
            <a:xfrm>
              <a:off x="5313040" y="889321"/>
              <a:ext cx="1927857" cy="600773"/>
            </a:xfrm>
            <a:prstGeom prst="flowChartAlternateProcess">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38" dirty="0">
                  <a:solidFill>
                    <a:schemeClr val="tx1"/>
                  </a:solidFill>
                </a:rPr>
                <a:t>Глобальные покрытия</a:t>
              </a:r>
            </a:p>
          </p:txBody>
        </p:sp>
        <p:sp>
          <p:nvSpPr>
            <p:cNvPr id="96" name="Блок-схема: альтернативный процесс 95">
              <a:extLst>
                <a:ext uri="{FF2B5EF4-FFF2-40B4-BE49-F238E27FC236}">
                  <a16:creationId xmlns:a16="http://schemas.microsoft.com/office/drawing/2014/main" id="{CD7627D5-B9C3-4C7B-B13D-97B69EAF6F39}"/>
                </a:ext>
              </a:extLst>
            </p:cNvPr>
            <p:cNvSpPr/>
            <p:nvPr/>
          </p:nvSpPr>
          <p:spPr bwMode="auto">
            <a:xfrm>
              <a:off x="5324087" y="1601595"/>
              <a:ext cx="1918464" cy="778727"/>
            </a:xfrm>
            <a:prstGeom prst="flowChartAlternateProcess">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38" dirty="0">
                  <a:solidFill>
                    <a:schemeClr val="tx1"/>
                  </a:solidFill>
                </a:rPr>
                <a:t>Продукты на территории АЗРФ и СМП</a:t>
              </a:r>
            </a:p>
          </p:txBody>
        </p:sp>
        <p:sp>
          <p:nvSpPr>
            <p:cNvPr id="97" name="Блок-схема: альтернативный процесс 96">
              <a:extLst>
                <a:ext uri="{FF2B5EF4-FFF2-40B4-BE49-F238E27FC236}">
                  <a16:creationId xmlns:a16="http://schemas.microsoft.com/office/drawing/2014/main" id="{7F5ABCB6-13BC-44B9-9513-D3E6B10400F0}"/>
                </a:ext>
              </a:extLst>
            </p:cNvPr>
            <p:cNvSpPr/>
            <p:nvPr/>
          </p:nvSpPr>
          <p:spPr bwMode="auto">
            <a:xfrm>
              <a:off x="5329397" y="2478462"/>
              <a:ext cx="1927857" cy="528071"/>
            </a:xfrm>
            <a:prstGeom prst="flowChartAlternateProcess">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38" dirty="0">
                  <a:solidFill>
                    <a:schemeClr val="tx1"/>
                  </a:solidFill>
                </a:rPr>
                <a:t>Индексные продукты</a:t>
              </a:r>
            </a:p>
          </p:txBody>
        </p:sp>
        <p:sp>
          <p:nvSpPr>
            <p:cNvPr id="98" name="Блок-схема: альтернативный процесс 97">
              <a:extLst>
                <a:ext uri="{FF2B5EF4-FFF2-40B4-BE49-F238E27FC236}">
                  <a16:creationId xmlns:a16="http://schemas.microsoft.com/office/drawing/2014/main" id="{07687150-ABF8-4EA8-9B85-F522D836143D}"/>
                </a:ext>
              </a:extLst>
            </p:cNvPr>
            <p:cNvSpPr/>
            <p:nvPr/>
          </p:nvSpPr>
          <p:spPr bwMode="auto">
            <a:xfrm>
              <a:off x="5344098" y="3108316"/>
              <a:ext cx="1898453" cy="470012"/>
            </a:xfrm>
            <a:prstGeom prst="flowChartAlternateProcess">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38" dirty="0">
                  <a:solidFill>
                    <a:schemeClr val="tx1"/>
                  </a:solidFill>
                </a:rPr>
                <a:t>Продукты на основе РЛИ</a:t>
              </a:r>
            </a:p>
          </p:txBody>
        </p:sp>
        <p:sp>
          <p:nvSpPr>
            <p:cNvPr id="99" name="Блок-схема: альтернативный процесс 98">
              <a:extLst>
                <a:ext uri="{FF2B5EF4-FFF2-40B4-BE49-F238E27FC236}">
                  <a16:creationId xmlns:a16="http://schemas.microsoft.com/office/drawing/2014/main" id="{FCD85777-20A1-468B-AD93-896EBC1014E5}"/>
                </a:ext>
              </a:extLst>
            </p:cNvPr>
            <p:cNvSpPr/>
            <p:nvPr/>
          </p:nvSpPr>
          <p:spPr bwMode="auto">
            <a:xfrm>
              <a:off x="5358801" y="3673817"/>
              <a:ext cx="1898453" cy="627110"/>
            </a:xfrm>
            <a:prstGeom prst="flowChartAlternateProcess">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38" dirty="0">
                  <a:solidFill>
                    <a:schemeClr val="tx1"/>
                  </a:solidFill>
                </a:rPr>
                <a:t>Продукты мониторинга наводнений</a:t>
              </a:r>
            </a:p>
          </p:txBody>
        </p:sp>
        <p:sp>
          <p:nvSpPr>
            <p:cNvPr id="100" name="TextBox 99">
              <a:extLst>
                <a:ext uri="{FF2B5EF4-FFF2-40B4-BE49-F238E27FC236}">
                  <a16:creationId xmlns:a16="http://schemas.microsoft.com/office/drawing/2014/main" id="{8A7CC31A-EC59-4FC6-A30B-75F917C7C277}"/>
                </a:ext>
              </a:extLst>
            </p:cNvPr>
            <p:cNvSpPr txBox="1"/>
            <p:nvPr/>
          </p:nvSpPr>
          <p:spPr bwMode="auto">
            <a:xfrm>
              <a:off x="5772990" y="581544"/>
              <a:ext cx="1109180" cy="329164"/>
            </a:xfrm>
            <a:prstGeom prst="rect">
              <a:avLst/>
            </a:prstGeom>
            <a:noFill/>
          </p:spPr>
          <p:txBody>
            <a:bodyPr wrap="none" rtlCol="0">
              <a:spAutoFit/>
            </a:bodyPr>
            <a:lstStyle/>
            <a:p>
              <a:r>
                <a:rPr lang="ru-RU" sz="1138" b="1" dirty="0"/>
                <a:t>ПРОДУКТЫ</a:t>
              </a:r>
            </a:p>
          </p:txBody>
        </p:sp>
      </p:grpSp>
      <p:grpSp>
        <p:nvGrpSpPr>
          <p:cNvPr id="101" name="Группа 100">
            <a:extLst>
              <a:ext uri="{FF2B5EF4-FFF2-40B4-BE49-F238E27FC236}">
                <a16:creationId xmlns:a16="http://schemas.microsoft.com/office/drawing/2014/main" id="{63A1265E-3D0B-48D1-A206-513771B2FB74}"/>
              </a:ext>
            </a:extLst>
          </p:cNvPr>
          <p:cNvGrpSpPr/>
          <p:nvPr/>
        </p:nvGrpSpPr>
        <p:grpSpPr>
          <a:xfrm>
            <a:off x="6541327" y="1398126"/>
            <a:ext cx="1816523" cy="1907212"/>
            <a:chOff x="5159973" y="581544"/>
            <a:chExt cx="2235720" cy="2347338"/>
          </a:xfrm>
        </p:grpSpPr>
        <p:sp>
          <p:nvSpPr>
            <p:cNvPr id="102" name="Блок-схема: альтернативный процесс 101">
              <a:extLst>
                <a:ext uri="{FF2B5EF4-FFF2-40B4-BE49-F238E27FC236}">
                  <a16:creationId xmlns:a16="http://schemas.microsoft.com/office/drawing/2014/main" id="{B6C5BD56-A06C-419B-8140-2871459CB19F}"/>
                </a:ext>
              </a:extLst>
            </p:cNvPr>
            <p:cNvSpPr/>
            <p:nvPr/>
          </p:nvSpPr>
          <p:spPr>
            <a:xfrm>
              <a:off x="5313041" y="889321"/>
              <a:ext cx="1918464" cy="792088"/>
            </a:xfrm>
            <a:prstGeom prst="flowChartAlternateProcess">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38" dirty="0">
                  <a:solidFill>
                    <a:schemeClr val="tx1"/>
                  </a:solidFill>
                </a:rPr>
                <a:t>Сервис мониторинга и прогноза наводнений</a:t>
              </a:r>
            </a:p>
          </p:txBody>
        </p:sp>
        <p:sp>
          <p:nvSpPr>
            <p:cNvPr id="103" name="Блок-схема: альтернативный процесс 102">
              <a:extLst>
                <a:ext uri="{FF2B5EF4-FFF2-40B4-BE49-F238E27FC236}">
                  <a16:creationId xmlns:a16="http://schemas.microsoft.com/office/drawing/2014/main" id="{4B7BA2E0-A112-4737-A7D7-1C885B64FC7E}"/>
                </a:ext>
              </a:extLst>
            </p:cNvPr>
            <p:cNvSpPr/>
            <p:nvPr/>
          </p:nvSpPr>
          <p:spPr bwMode="auto">
            <a:xfrm>
              <a:off x="5324087" y="1725643"/>
              <a:ext cx="1896797" cy="662733"/>
            </a:xfrm>
            <a:prstGeom prst="flowChartAlternateProcess">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38" dirty="0">
                  <a:solidFill>
                    <a:schemeClr val="tx1"/>
                  </a:solidFill>
                </a:rPr>
                <a:t>Сервис мониторинга АЗРФ и СМП</a:t>
              </a:r>
            </a:p>
          </p:txBody>
        </p:sp>
        <p:sp>
          <p:nvSpPr>
            <p:cNvPr id="104" name="Блок-схема: альтернативный процесс 103">
              <a:extLst>
                <a:ext uri="{FF2B5EF4-FFF2-40B4-BE49-F238E27FC236}">
                  <a16:creationId xmlns:a16="http://schemas.microsoft.com/office/drawing/2014/main" id="{3D2AA13F-B996-4D08-98DF-64F0CA482263}"/>
                </a:ext>
              </a:extLst>
            </p:cNvPr>
            <p:cNvSpPr/>
            <p:nvPr/>
          </p:nvSpPr>
          <p:spPr bwMode="auto">
            <a:xfrm>
              <a:off x="5329397" y="2448544"/>
              <a:ext cx="1896797" cy="480338"/>
            </a:xfrm>
            <a:prstGeom prst="flowChartAlternateProcess">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38" dirty="0">
                  <a:solidFill>
                    <a:schemeClr val="tx1"/>
                  </a:solidFill>
                </a:rPr>
                <a:t>Индексный калькулятор</a:t>
              </a:r>
            </a:p>
          </p:txBody>
        </p:sp>
        <p:sp>
          <p:nvSpPr>
            <p:cNvPr id="105" name="TextBox 104">
              <a:extLst>
                <a:ext uri="{FF2B5EF4-FFF2-40B4-BE49-F238E27FC236}">
                  <a16:creationId xmlns:a16="http://schemas.microsoft.com/office/drawing/2014/main" id="{BA10B80C-C407-49B5-B76C-FFC21A5674BE}"/>
                </a:ext>
              </a:extLst>
            </p:cNvPr>
            <p:cNvSpPr txBox="1"/>
            <p:nvPr/>
          </p:nvSpPr>
          <p:spPr bwMode="auto">
            <a:xfrm>
              <a:off x="5159973" y="581544"/>
              <a:ext cx="2235720" cy="329164"/>
            </a:xfrm>
            <a:prstGeom prst="rect">
              <a:avLst/>
            </a:prstGeom>
            <a:noFill/>
          </p:spPr>
          <p:txBody>
            <a:bodyPr wrap="none" rtlCol="0">
              <a:spAutoFit/>
            </a:bodyPr>
            <a:lstStyle/>
            <a:p>
              <a:r>
                <a:rPr lang="ru-RU" sz="1138" b="1" dirty="0"/>
                <a:t>ТЕМАТИЧЕСКИЕ СЕРВИСЫ</a:t>
              </a:r>
            </a:p>
          </p:txBody>
        </p:sp>
      </p:grpSp>
      <p:sp>
        <p:nvSpPr>
          <p:cNvPr id="106" name="Прямоугольник 105">
            <a:extLst>
              <a:ext uri="{FF2B5EF4-FFF2-40B4-BE49-F238E27FC236}">
                <a16:creationId xmlns:a16="http://schemas.microsoft.com/office/drawing/2014/main" id="{24CE3133-135B-4166-8899-9249EF771C0B}"/>
              </a:ext>
            </a:extLst>
          </p:cNvPr>
          <p:cNvSpPr/>
          <p:nvPr/>
        </p:nvSpPr>
        <p:spPr bwMode="auto">
          <a:xfrm>
            <a:off x="4799856" y="1360994"/>
            <a:ext cx="3537081" cy="3137223"/>
          </a:xfrm>
          <a:prstGeom prst="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63" dirty="0"/>
          </a:p>
        </p:txBody>
      </p:sp>
      <p:sp>
        <p:nvSpPr>
          <p:cNvPr id="107" name="Стрелка: вправо 80">
            <a:extLst>
              <a:ext uri="{FF2B5EF4-FFF2-40B4-BE49-F238E27FC236}">
                <a16:creationId xmlns:a16="http://schemas.microsoft.com/office/drawing/2014/main" id="{20F9EFD2-4693-481C-A6B7-8DDCDC7CB535}"/>
              </a:ext>
            </a:extLst>
          </p:cNvPr>
          <p:cNvSpPr/>
          <p:nvPr/>
        </p:nvSpPr>
        <p:spPr bwMode="auto">
          <a:xfrm>
            <a:off x="8354998" y="3632319"/>
            <a:ext cx="603315" cy="25006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63" dirty="0"/>
          </a:p>
        </p:txBody>
      </p:sp>
      <p:sp>
        <p:nvSpPr>
          <p:cNvPr id="108" name="Блок-схема: альтернативный процесс 107">
            <a:extLst>
              <a:ext uri="{FF2B5EF4-FFF2-40B4-BE49-F238E27FC236}">
                <a16:creationId xmlns:a16="http://schemas.microsoft.com/office/drawing/2014/main" id="{7B70028E-8A2F-481F-A5FF-AF30B4B4DADF}"/>
              </a:ext>
            </a:extLst>
          </p:cNvPr>
          <p:cNvSpPr/>
          <p:nvPr/>
        </p:nvSpPr>
        <p:spPr bwMode="auto">
          <a:xfrm>
            <a:off x="6677638" y="3354226"/>
            <a:ext cx="1542493" cy="436145"/>
          </a:xfrm>
          <a:prstGeom prst="flowChartAlternateProcess">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38" dirty="0">
                <a:solidFill>
                  <a:schemeClr val="tx1"/>
                </a:solidFill>
              </a:rPr>
              <a:t>ПО тематической обработки</a:t>
            </a:r>
          </a:p>
        </p:txBody>
      </p:sp>
      <p:sp>
        <p:nvSpPr>
          <p:cNvPr id="109" name="Блок-схема: альтернативный процесс 108">
            <a:extLst>
              <a:ext uri="{FF2B5EF4-FFF2-40B4-BE49-F238E27FC236}">
                <a16:creationId xmlns:a16="http://schemas.microsoft.com/office/drawing/2014/main" id="{A4996717-E73D-47DA-A5C2-8AE85136801E}"/>
              </a:ext>
            </a:extLst>
          </p:cNvPr>
          <p:cNvSpPr/>
          <p:nvPr/>
        </p:nvSpPr>
        <p:spPr bwMode="auto">
          <a:xfrm>
            <a:off x="6659260" y="4643225"/>
            <a:ext cx="1544325" cy="429544"/>
          </a:xfrm>
          <a:prstGeom prst="flowChartAlternateProcess">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56" dirty="0">
                <a:solidFill>
                  <a:schemeClr val="tx1"/>
                </a:solidFill>
              </a:rPr>
              <a:t>Портал ГИС ОПД ДЗЗ</a:t>
            </a:r>
          </a:p>
        </p:txBody>
      </p:sp>
      <p:sp>
        <p:nvSpPr>
          <p:cNvPr id="110" name="Прямоугольник 109">
            <a:extLst>
              <a:ext uri="{FF2B5EF4-FFF2-40B4-BE49-F238E27FC236}">
                <a16:creationId xmlns:a16="http://schemas.microsoft.com/office/drawing/2014/main" id="{654070B9-6B19-4247-BBBA-FB4AAAAC07EC}"/>
              </a:ext>
            </a:extLst>
          </p:cNvPr>
          <p:cNvSpPr/>
          <p:nvPr/>
        </p:nvSpPr>
        <p:spPr bwMode="auto">
          <a:xfrm>
            <a:off x="4799856" y="4569235"/>
            <a:ext cx="3537081" cy="1601949"/>
          </a:xfrm>
          <a:prstGeom prst="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63" dirty="0"/>
          </a:p>
        </p:txBody>
      </p:sp>
      <p:sp>
        <p:nvSpPr>
          <p:cNvPr id="111" name="Блок-схема: альтернативный процесс 110">
            <a:extLst>
              <a:ext uri="{FF2B5EF4-FFF2-40B4-BE49-F238E27FC236}">
                <a16:creationId xmlns:a16="http://schemas.microsoft.com/office/drawing/2014/main" id="{E8E754C1-8AA8-4139-B2CC-CDAB0DEC059D}"/>
              </a:ext>
            </a:extLst>
          </p:cNvPr>
          <p:cNvSpPr/>
          <p:nvPr/>
        </p:nvSpPr>
        <p:spPr bwMode="auto">
          <a:xfrm>
            <a:off x="4955153" y="4647913"/>
            <a:ext cx="1621102" cy="429544"/>
          </a:xfrm>
          <a:prstGeom prst="flowChartAlternateProcess">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56" dirty="0">
                <a:solidFill>
                  <a:schemeClr val="tx1"/>
                </a:solidFill>
              </a:rPr>
              <a:t>Сервис взаимодействия с поставщиками</a:t>
            </a:r>
          </a:p>
        </p:txBody>
      </p:sp>
      <p:sp>
        <p:nvSpPr>
          <p:cNvPr id="112" name="Блок-схема: альтернативный процесс 111">
            <a:extLst>
              <a:ext uri="{FF2B5EF4-FFF2-40B4-BE49-F238E27FC236}">
                <a16:creationId xmlns:a16="http://schemas.microsoft.com/office/drawing/2014/main" id="{1590A198-4687-4020-8132-01230F8BF5CC}"/>
              </a:ext>
            </a:extLst>
          </p:cNvPr>
          <p:cNvSpPr/>
          <p:nvPr/>
        </p:nvSpPr>
        <p:spPr bwMode="auto">
          <a:xfrm>
            <a:off x="4961468" y="5143788"/>
            <a:ext cx="1621102" cy="429544"/>
          </a:xfrm>
          <a:prstGeom prst="flowChartAlternateProcess">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56" dirty="0">
                <a:solidFill>
                  <a:schemeClr val="tx1"/>
                </a:solidFill>
              </a:rPr>
              <a:t>Каталог продуктов и сервисов (</a:t>
            </a:r>
            <a:r>
              <a:rPr lang="ru-RU" sz="1056" dirty="0" err="1">
                <a:solidFill>
                  <a:schemeClr val="tx1"/>
                </a:solidFill>
              </a:rPr>
              <a:t>маркетплейс</a:t>
            </a:r>
            <a:r>
              <a:rPr lang="ru-RU" sz="1056" dirty="0">
                <a:solidFill>
                  <a:schemeClr val="tx1"/>
                </a:solidFill>
              </a:rPr>
              <a:t>)</a:t>
            </a:r>
          </a:p>
        </p:txBody>
      </p:sp>
      <p:sp>
        <p:nvSpPr>
          <p:cNvPr id="113" name="Блок-схема: альтернативный процесс 112">
            <a:extLst>
              <a:ext uri="{FF2B5EF4-FFF2-40B4-BE49-F238E27FC236}">
                <a16:creationId xmlns:a16="http://schemas.microsoft.com/office/drawing/2014/main" id="{D9A344BF-067C-433B-83D3-210D497BD6A6}"/>
              </a:ext>
            </a:extLst>
          </p:cNvPr>
          <p:cNvSpPr/>
          <p:nvPr/>
        </p:nvSpPr>
        <p:spPr bwMode="auto">
          <a:xfrm>
            <a:off x="6677638" y="3839256"/>
            <a:ext cx="1542493" cy="552846"/>
          </a:xfrm>
          <a:prstGeom prst="flowChartAlternateProcess">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38" dirty="0">
                <a:solidFill>
                  <a:schemeClr val="tx1"/>
                </a:solidFill>
              </a:rPr>
              <a:t>Визуализация в интерактивном веб-интерфейсе</a:t>
            </a:r>
          </a:p>
        </p:txBody>
      </p:sp>
      <p:sp>
        <p:nvSpPr>
          <p:cNvPr id="114" name="Блок-схема: альтернативный процесс 113">
            <a:extLst>
              <a:ext uri="{FF2B5EF4-FFF2-40B4-BE49-F238E27FC236}">
                <a16:creationId xmlns:a16="http://schemas.microsoft.com/office/drawing/2014/main" id="{68E482EA-A06F-4143-B3EA-67998505F951}"/>
              </a:ext>
            </a:extLst>
          </p:cNvPr>
          <p:cNvSpPr/>
          <p:nvPr/>
        </p:nvSpPr>
        <p:spPr bwMode="auto">
          <a:xfrm>
            <a:off x="6671322" y="5135618"/>
            <a:ext cx="1544325" cy="437670"/>
          </a:xfrm>
          <a:prstGeom prst="flowChartAlternateProcess">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ru-RU" sz="1056" dirty="0">
                <a:solidFill>
                  <a:schemeClr val="tx1"/>
                </a:solidFill>
              </a:rPr>
              <a:t>Сервисы информационного обслуживания</a:t>
            </a:r>
          </a:p>
        </p:txBody>
      </p:sp>
      <p:sp>
        <p:nvSpPr>
          <p:cNvPr id="115" name="Блок-схема: альтернативный процесс 114">
            <a:extLst>
              <a:ext uri="{FF2B5EF4-FFF2-40B4-BE49-F238E27FC236}">
                <a16:creationId xmlns:a16="http://schemas.microsoft.com/office/drawing/2014/main" id="{1DDDFF43-2546-4323-AEF2-1A958D5006A9}"/>
              </a:ext>
            </a:extLst>
          </p:cNvPr>
          <p:cNvSpPr/>
          <p:nvPr/>
        </p:nvSpPr>
        <p:spPr bwMode="auto">
          <a:xfrm>
            <a:off x="4952554" y="5635502"/>
            <a:ext cx="3251030" cy="433705"/>
          </a:xfrm>
          <a:prstGeom prst="flowChartAlternateProcess">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56" dirty="0">
                <a:solidFill>
                  <a:schemeClr val="tx1"/>
                </a:solidFill>
              </a:rPr>
              <a:t>Сервисы программного доступа</a:t>
            </a:r>
          </a:p>
          <a:p>
            <a:pPr algn="ctr"/>
            <a:r>
              <a:rPr lang="en-US" sz="1056" dirty="0">
                <a:solidFill>
                  <a:schemeClr val="tx1"/>
                </a:solidFill>
              </a:rPr>
              <a:t>REST API, OGC API, S3</a:t>
            </a:r>
            <a:endParaRPr lang="ru-RU" sz="1056" dirty="0">
              <a:solidFill>
                <a:schemeClr val="tx1"/>
              </a:solidFill>
            </a:endParaRPr>
          </a:p>
        </p:txBody>
      </p:sp>
      <p:grpSp>
        <p:nvGrpSpPr>
          <p:cNvPr id="116" name="Группа 115">
            <a:extLst>
              <a:ext uri="{FF2B5EF4-FFF2-40B4-BE49-F238E27FC236}">
                <a16:creationId xmlns:a16="http://schemas.microsoft.com/office/drawing/2014/main" id="{13729B61-A219-4B76-BD4A-438C7F42542F}"/>
              </a:ext>
            </a:extLst>
          </p:cNvPr>
          <p:cNvGrpSpPr/>
          <p:nvPr/>
        </p:nvGrpSpPr>
        <p:grpSpPr>
          <a:xfrm>
            <a:off x="8958723" y="3821459"/>
            <a:ext cx="1318014" cy="770413"/>
            <a:chOff x="8207713" y="4154258"/>
            <a:chExt cx="1720762" cy="948201"/>
          </a:xfrm>
        </p:grpSpPr>
        <p:sp>
          <p:nvSpPr>
            <p:cNvPr id="117" name="Блок-схема: альтернативный процесс 116">
              <a:extLst>
                <a:ext uri="{FF2B5EF4-FFF2-40B4-BE49-F238E27FC236}">
                  <a16:creationId xmlns:a16="http://schemas.microsoft.com/office/drawing/2014/main" id="{A8133504-FB22-4F8E-86D8-16ADC9B83A1F}"/>
                </a:ext>
              </a:extLst>
            </p:cNvPr>
            <p:cNvSpPr/>
            <p:nvPr/>
          </p:nvSpPr>
          <p:spPr bwMode="auto">
            <a:xfrm>
              <a:off x="8207713" y="4154258"/>
              <a:ext cx="1720762" cy="948201"/>
            </a:xfrm>
            <a:prstGeom prst="flowChartAlternate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ru-RU" sz="975" dirty="0">
                  <a:solidFill>
                    <a:schemeClr val="tx1"/>
                  </a:solidFill>
                </a:rPr>
                <a:t>Информационные системы</a:t>
              </a:r>
            </a:p>
          </p:txBody>
        </p:sp>
        <p:pic>
          <p:nvPicPr>
            <p:cNvPr id="118" name="Рисунок 117" descr="Изображение выглядит как снимок экрана, Цвет электрик&#10;&#10;Описание создано автоматически">
              <a:extLst>
                <a:ext uri="{FF2B5EF4-FFF2-40B4-BE49-F238E27FC236}">
                  <a16:creationId xmlns:a16="http://schemas.microsoft.com/office/drawing/2014/main" id="{C41638ED-8891-49B9-B8CA-5AD53F64A2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34761" y="4204699"/>
              <a:ext cx="466082" cy="469298"/>
            </a:xfrm>
            <a:prstGeom prst="rect">
              <a:avLst/>
            </a:prstGeom>
          </p:spPr>
        </p:pic>
      </p:grpSp>
      <p:grpSp>
        <p:nvGrpSpPr>
          <p:cNvPr id="119" name="Группа 118">
            <a:extLst>
              <a:ext uri="{FF2B5EF4-FFF2-40B4-BE49-F238E27FC236}">
                <a16:creationId xmlns:a16="http://schemas.microsoft.com/office/drawing/2014/main" id="{B783DC5C-2B7F-4124-8E98-5DCC2E9F457B}"/>
              </a:ext>
            </a:extLst>
          </p:cNvPr>
          <p:cNvGrpSpPr/>
          <p:nvPr/>
        </p:nvGrpSpPr>
        <p:grpSpPr>
          <a:xfrm>
            <a:off x="8958723" y="3132122"/>
            <a:ext cx="1318014" cy="588334"/>
            <a:chOff x="8245070" y="1264737"/>
            <a:chExt cx="1526474" cy="724103"/>
          </a:xfrm>
        </p:grpSpPr>
        <p:sp>
          <p:nvSpPr>
            <p:cNvPr id="120" name="Блок-схема: альтернативный процесс 119">
              <a:extLst>
                <a:ext uri="{FF2B5EF4-FFF2-40B4-BE49-F238E27FC236}">
                  <a16:creationId xmlns:a16="http://schemas.microsoft.com/office/drawing/2014/main" id="{F9BB34DF-D3E1-4C32-8254-FFBAA1118D54}"/>
                </a:ext>
              </a:extLst>
            </p:cNvPr>
            <p:cNvSpPr/>
            <p:nvPr/>
          </p:nvSpPr>
          <p:spPr bwMode="auto">
            <a:xfrm>
              <a:off x="8245070" y="1264737"/>
              <a:ext cx="1526474" cy="724103"/>
            </a:xfrm>
            <a:prstGeom prst="flowChartAlternate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ru-RU" sz="975" dirty="0">
                  <a:solidFill>
                    <a:schemeClr val="tx1"/>
                  </a:solidFill>
                </a:rPr>
                <a:t>Потребители</a:t>
              </a:r>
            </a:p>
          </p:txBody>
        </p:sp>
        <p:pic>
          <p:nvPicPr>
            <p:cNvPr id="121" name="Рисунок 120" descr="Изображение выглядит как круг&#10;&#10;Описание создано автоматически">
              <a:extLst>
                <a:ext uri="{FF2B5EF4-FFF2-40B4-BE49-F238E27FC236}">
                  <a16:creationId xmlns:a16="http://schemas.microsoft.com/office/drawing/2014/main" id="{971C6D58-8BD6-4E53-B44B-5C79A17DA8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50957" y="1376629"/>
              <a:ext cx="314700" cy="314700"/>
            </a:xfrm>
            <a:prstGeom prst="rect">
              <a:avLst/>
            </a:prstGeom>
          </p:spPr>
        </p:pic>
      </p:grpSp>
      <p:sp>
        <p:nvSpPr>
          <p:cNvPr id="122" name="TextBox 121"/>
          <p:cNvSpPr txBox="1"/>
          <p:nvPr/>
        </p:nvSpPr>
        <p:spPr>
          <a:xfrm>
            <a:off x="5636474" y="870737"/>
            <a:ext cx="1495922" cy="369332"/>
          </a:xfrm>
          <a:prstGeom prst="rect">
            <a:avLst/>
          </a:prstGeom>
          <a:noFill/>
        </p:spPr>
        <p:txBody>
          <a:bodyPr wrap="none" rtlCol="0">
            <a:spAutoFit/>
          </a:bodyPr>
          <a:lstStyle/>
          <a:p>
            <a:r>
              <a:rPr lang="ru-RU" b="1" dirty="0"/>
              <a:t>ГИС ОПД ДЗЗ</a:t>
            </a:r>
          </a:p>
        </p:txBody>
      </p:sp>
      <p:sp>
        <p:nvSpPr>
          <p:cNvPr id="123" name="TextBox 122"/>
          <p:cNvSpPr txBox="1"/>
          <p:nvPr/>
        </p:nvSpPr>
        <p:spPr>
          <a:xfrm>
            <a:off x="1742304" y="937729"/>
            <a:ext cx="1420582" cy="369332"/>
          </a:xfrm>
          <a:prstGeom prst="rect">
            <a:avLst/>
          </a:prstGeom>
          <a:noFill/>
        </p:spPr>
        <p:txBody>
          <a:bodyPr wrap="none" rtlCol="0">
            <a:spAutoFit/>
          </a:bodyPr>
          <a:lstStyle/>
          <a:p>
            <a:r>
              <a:rPr lang="ru-RU" b="1" dirty="0"/>
              <a:t>Поставщики</a:t>
            </a:r>
          </a:p>
        </p:txBody>
      </p:sp>
      <p:sp>
        <p:nvSpPr>
          <p:cNvPr id="124" name="TextBox 123"/>
          <p:cNvSpPr txBox="1"/>
          <p:nvPr/>
        </p:nvSpPr>
        <p:spPr>
          <a:xfrm>
            <a:off x="8904312" y="944550"/>
            <a:ext cx="1483291" cy="369332"/>
          </a:xfrm>
          <a:prstGeom prst="rect">
            <a:avLst/>
          </a:prstGeom>
          <a:noFill/>
        </p:spPr>
        <p:txBody>
          <a:bodyPr wrap="none" rtlCol="0">
            <a:spAutoFit/>
          </a:bodyPr>
          <a:lstStyle/>
          <a:p>
            <a:r>
              <a:rPr lang="ru-RU" b="1" dirty="0"/>
              <a:t>Потребители</a:t>
            </a:r>
          </a:p>
        </p:txBody>
      </p:sp>
    </p:spTree>
    <p:extLst>
      <p:ext uri="{BB962C8B-B14F-4D97-AF65-F5344CB8AC3E}">
        <p14:creationId xmlns:p14="http://schemas.microsoft.com/office/powerpoint/2010/main" val="38812384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Заголовок 1">
            <a:extLst>
              <a:ext uri="{FF2B5EF4-FFF2-40B4-BE49-F238E27FC236}">
                <a16:creationId xmlns:a16="http://schemas.microsoft.com/office/drawing/2014/main" id="{D1C39E6B-BA54-44CA-B75C-211F94A66C47}"/>
              </a:ext>
            </a:extLst>
          </p:cNvPr>
          <p:cNvSpPr>
            <a:spLocks noGrp="1"/>
          </p:cNvSpPr>
          <p:nvPr>
            <p:ph type="title"/>
          </p:nvPr>
        </p:nvSpPr>
        <p:spPr>
          <a:xfrm>
            <a:off x="3147969" y="211139"/>
            <a:ext cx="7544843" cy="701674"/>
          </a:xfrm>
        </p:spPr>
        <p:txBody>
          <a:bodyPr>
            <a:normAutofit/>
          </a:bodyPr>
          <a:lstStyle/>
          <a:p>
            <a:pPr algn="ctr"/>
            <a:r>
              <a:rPr lang="ru-RU" sz="2400" b="1" dirty="0">
                <a:solidFill>
                  <a:schemeClr val="accent1">
                    <a:lumMod val="50000"/>
                  </a:schemeClr>
                </a:solidFill>
                <a:latin typeface="Arial" panose="020B0604020202020204" pitchFamily="34" charset="0"/>
                <a:cs typeface="Arial" panose="020B0604020202020204" pitchFamily="34" charset="0"/>
              </a:rPr>
              <a:t>Сроки и этапы выполнения работ</a:t>
            </a:r>
          </a:p>
        </p:txBody>
      </p:sp>
      <p:graphicFrame>
        <p:nvGraphicFramePr>
          <p:cNvPr id="87" name="Таблица 86">
            <a:extLst>
              <a:ext uri="{FF2B5EF4-FFF2-40B4-BE49-F238E27FC236}">
                <a16:creationId xmlns:a16="http://schemas.microsoft.com/office/drawing/2014/main" id="{6866A599-EF35-4471-ADEC-F4966AD9D920}"/>
              </a:ext>
            </a:extLst>
          </p:cNvPr>
          <p:cNvGraphicFramePr>
            <a:graphicFrameLocks noGrp="1"/>
          </p:cNvGraphicFramePr>
          <p:nvPr/>
        </p:nvGraphicFramePr>
        <p:xfrm>
          <a:off x="1292226" y="3167064"/>
          <a:ext cx="9451975" cy="3009315"/>
        </p:xfrm>
        <a:graphic>
          <a:graphicData uri="http://schemas.openxmlformats.org/drawingml/2006/table">
            <a:tbl>
              <a:tblPr firstRow="1" bandRow="1">
                <a:tableStyleId>{BC89EF96-8CEA-46FF-86C4-4CE0E7609802}</a:tableStyleId>
              </a:tblPr>
              <a:tblGrid>
                <a:gridCol w="658120">
                  <a:extLst>
                    <a:ext uri="{9D8B030D-6E8A-4147-A177-3AD203B41FA5}">
                      <a16:colId xmlns:a16="http://schemas.microsoft.com/office/drawing/2014/main" val="20000"/>
                    </a:ext>
                  </a:extLst>
                </a:gridCol>
                <a:gridCol w="5153395">
                  <a:extLst>
                    <a:ext uri="{9D8B030D-6E8A-4147-A177-3AD203B41FA5}">
                      <a16:colId xmlns:a16="http://schemas.microsoft.com/office/drawing/2014/main" val="20001"/>
                    </a:ext>
                  </a:extLst>
                </a:gridCol>
                <a:gridCol w="760490">
                  <a:extLst>
                    <a:ext uri="{9D8B030D-6E8A-4147-A177-3AD203B41FA5}">
                      <a16:colId xmlns:a16="http://schemas.microsoft.com/office/drawing/2014/main" val="20002"/>
                    </a:ext>
                  </a:extLst>
                </a:gridCol>
                <a:gridCol w="575994">
                  <a:extLst>
                    <a:ext uri="{9D8B030D-6E8A-4147-A177-3AD203B41FA5}">
                      <a16:colId xmlns:a16="http://schemas.microsoft.com/office/drawing/2014/main" val="20003"/>
                    </a:ext>
                  </a:extLst>
                </a:gridCol>
                <a:gridCol w="575994">
                  <a:extLst>
                    <a:ext uri="{9D8B030D-6E8A-4147-A177-3AD203B41FA5}">
                      <a16:colId xmlns:a16="http://schemas.microsoft.com/office/drawing/2014/main" val="20004"/>
                    </a:ext>
                  </a:extLst>
                </a:gridCol>
                <a:gridCol w="575994">
                  <a:extLst>
                    <a:ext uri="{9D8B030D-6E8A-4147-A177-3AD203B41FA5}">
                      <a16:colId xmlns:a16="http://schemas.microsoft.com/office/drawing/2014/main" val="20005"/>
                    </a:ext>
                  </a:extLst>
                </a:gridCol>
                <a:gridCol w="575994">
                  <a:extLst>
                    <a:ext uri="{9D8B030D-6E8A-4147-A177-3AD203B41FA5}">
                      <a16:colId xmlns:a16="http://schemas.microsoft.com/office/drawing/2014/main" val="20006"/>
                    </a:ext>
                  </a:extLst>
                </a:gridCol>
                <a:gridCol w="575994">
                  <a:extLst>
                    <a:ext uri="{9D8B030D-6E8A-4147-A177-3AD203B41FA5}">
                      <a16:colId xmlns:a16="http://schemas.microsoft.com/office/drawing/2014/main" val="20007"/>
                    </a:ext>
                  </a:extLst>
                </a:gridCol>
              </a:tblGrid>
              <a:tr h="304785">
                <a:tc>
                  <a:txBody>
                    <a:bodyPr/>
                    <a:lstStyle/>
                    <a:p>
                      <a:pPr algn="ctr">
                        <a:lnSpc>
                          <a:spcPct val="90000"/>
                        </a:lnSpc>
                      </a:pPr>
                      <a:r>
                        <a:rPr lang="ru-RU" sz="1400" b="0" dirty="0">
                          <a:latin typeface="+mn-lt"/>
                        </a:rPr>
                        <a:t>№</a:t>
                      </a:r>
                    </a:p>
                  </a:txBody>
                  <a:tcPr marL="36000" marR="36000" marT="10802" marB="10802">
                    <a:lnL w="28575" cap="flat" cmpd="sng" algn="ctr">
                      <a:solidFill>
                        <a:srgbClr val="0070C0"/>
                      </a:solidFill>
                      <a:prstDash val="solid"/>
                      <a:round/>
                      <a:headEnd type="none" w="med" len="med"/>
                      <a:tailEnd type="none" w="med" len="med"/>
                    </a:lnL>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tcPr>
                </a:tc>
                <a:tc>
                  <a:txBody>
                    <a:bodyPr/>
                    <a:lstStyle/>
                    <a:p>
                      <a:pPr algn="ctr">
                        <a:lnSpc>
                          <a:spcPct val="90000"/>
                        </a:lnSpc>
                        <a:tabLst/>
                      </a:pPr>
                      <a:r>
                        <a:rPr lang="ru-RU" sz="1400" b="0" u="none" dirty="0">
                          <a:latin typeface="+mn-lt"/>
                        </a:rPr>
                        <a:t>Этапы создания ГИС ОПД ДЗЗ</a:t>
                      </a:r>
                    </a:p>
                  </a:txBody>
                  <a:tcPr marL="36000" marR="36000" marT="10802" marB="10802">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tcPr>
                </a:tc>
                <a:tc>
                  <a:txBody>
                    <a:bodyPr/>
                    <a:lstStyle/>
                    <a:p>
                      <a:pPr>
                        <a:lnSpc>
                          <a:spcPct val="90000"/>
                        </a:lnSpc>
                      </a:pPr>
                      <a:r>
                        <a:rPr lang="ru-RU" sz="1400" b="0" dirty="0">
                          <a:latin typeface="+mn-lt"/>
                        </a:rPr>
                        <a:t>2020</a:t>
                      </a:r>
                    </a:p>
                  </a:txBody>
                  <a:tcPr marL="36000" marR="36000" marT="10802" marB="10802">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tcPr>
                </a:tc>
                <a:tc>
                  <a:txBody>
                    <a:bodyPr/>
                    <a:lstStyle/>
                    <a:p>
                      <a:pPr>
                        <a:lnSpc>
                          <a:spcPct val="90000"/>
                        </a:lnSpc>
                      </a:pPr>
                      <a:r>
                        <a:rPr lang="ru-RU" sz="1400" b="0" dirty="0">
                          <a:latin typeface="+mn-lt"/>
                        </a:rPr>
                        <a:t>2021</a:t>
                      </a:r>
                    </a:p>
                  </a:txBody>
                  <a:tcPr marL="36000" marR="36000" marT="10802" marB="10802">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tcPr>
                </a:tc>
                <a:tc>
                  <a:txBody>
                    <a:bodyPr/>
                    <a:lstStyle/>
                    <a:p>
                      <a:pPr>
                        <a:lnSpc>
                          <a:spcPct val="90000"/>
                        </a:lnSpc>
                      </a:pPr>
                      <a:r>
                        <a:rPr lang="ru-RU" sz="1400" b="0" dirty="0">
                          <a:latin typeface="+mn-lt"/>
                        </a:rPr>
                        <a:t>2022</a:t>
                      </a:r>
                    </a:p>
                  </a:txBody>
                  <a:tcPr marL="36000" marR="36000" marT="10802" marB="10802">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tcPr>
                </a:tc>
                <a:tc>
                  <a:txBody>
                    <a:bodyPr/>
                    <a:lstStyle/>
                    <a:p>
                      <a:pPr>
                        <a:lnSpc>
                          <a:spcPct val="90000"/>
                        </a:lnSpc>
                      </a:pPr>
                      <a:r>
                        <a:rPr lang="ru-RU" sz="1400" b="0" dirty="0">
                          <a:latin typeface="+mn-lt"/>
                        </a:rPr>
                        <a:t>2023</a:t>
                      </a:r>
                    </a:p>
                  </a:txBody>
                  <a:tcPr marL="36000" marR="36000" marT="10802" marB="10802">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tcPr>
                </a:tc>
                <a:tc>
                  <a:txBody>
                    <a:bodyPr/>
                    <a:lstStyle/>
                    <a:p>
                      <a:pPr>
                        <a:lnSpc>
                          <a:spcPct val="90000"/>
                        </a:lnSpc>
                      </a:pPr>
                      <a:r>
                        <a:rPr lang="ru-RU" sz="1400" b="0" dirty="0">
                          <a:latin typeface="+mn-lt"/>
                        </a:rPr>
                        <a:t>2024</a:t>
                      </a:r>
                    </a:p>
                  </a:txBody>
                  <a:tcPr marL="36000" marR="36000" marT="10802" marB="10802">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tcPr>
                </a:tc>
                <a:tc>
                  <a:txBody>
                    <a:bodyPr/>
                    <a:lstStyle/>
                    <a:p>
                      <a:pPr>
                        <a:lnSpc>
                          <a:spcPct val="90000"/>
                        </a:lnSpc>
                      </a:pPr>
                      <a:r>
                        <a:rPr lang="ru-RU" sz="1400" b="0" dirty="0">
                          <a:latin typeface="+mn-lt"/>
                        </a:rPr>
                        <a:t>2025</a:t>
                      </a:r>
                    </a:p>
                  </a:txBody>
                  <a:tcPr marL="36000" marR="36000" marT="10802" marB="10802">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10000"/>
                  </a:ext>
                </a:extLst>
              </a:tr>
              <a:tr h="442589">
                <a:tc>
                  <a:txBody>
                    <a:bodyPr/>
                    <a:lstStyle/>
                    <a:p>
                      <a:pPr>
                        <a:lnSpc>
                          <a:spcPct val="90000"/>
                        </a:lnSpc>
                      </a:pPr>
                      <a:r>
                        <a:rPr lang="ru-RU" sz="1400" b="0" dirty="0">
                          <a:latin typeface="+mn-lt"/>
                        </a:rPr>
                        <a:t>1.1</a:t>
                      </a:r>
                    </a:p>
                  </a:txBody>
                  <a:tcPr marL="36000" marR="36000" marT="10802" marB="10802">
                    <a:lnL w="28575" cap="flat" cmpd="sng" algn="ctr">
                      <a:solidFill>
                        <a:srgbClr val="0070C0"/>
                      </a:solidFill>
                      <a:prstDash val="solid"/>
                      <a:round/>
                      <a:headEnd type="none" w="med" len="med"/>
                      <a:tailEnd type="none" w="med" len="med"/>
                    </a:lnL>
                    <a:lnT w="28575" cap="flat" cmpd="sng" algn="ctr">
                      <a:solidFill>
                        <a:srgbClr val="0070C0"/>
                      </a:solidFill>
                      <a:prstDash val="solid"/>
                      <a:round/>
                      <a:headEnd type="none" w="med" len="med"/>
                      <a:tailEnd type="none" w="med" len="med"/>
                    </a:lnT>
                    <a:solidFill>
                      <a:schemeClr val="bg1"/>
                    </a:solidFill>
                  </a:tcPr>
                </a:tc>
                <a:tc>
                  <a:txBody>
                    <a:bodyPr/>
                    <a:lstStyle/>
                    <a:p>
                      <a:pPr>
                        <a:lnSpc>
                          <a:spcPct val="90000"/>
                        </a:lnSpc>
                        <a:tabLst/>
                      </a:pPr>
                      <a:r>
                        <a:rPr lang="ru-RU" sz="1400" b="0" dirty="0">
                          <a:latin typeface="+mn-lt"/>
                        </a:rPr>
                        <a:t>Изготовление</a:t>
                      </a:r>
                      <a:r>
                        <a:rPr lang="ru-RU" sz="1400" b="0" baseline="0" dirty="0">
                          <a:latin typeface="+mn-lt"/>
                        </a:rPr>
                        <a:t> и автономные испытания (АИ) составных частей (СЧ) системы (комплексы программ, стенд технологический)</a:t>
                      </a:r>
                      <a:endParaRPr lang="ru-RU" sz="1400" b="0" dirty="0">
                        <a:latin typeface="+mn-lt"/>
                      </a:endParaRPr>
                    </a:p>
                  </a:txBody>
                  <a:tcPr marL="36000" marR="36000" marT="10802" marB="10802">
                    <a:lnT w="28575" cap="flat" cmpd="sng" algn="ctr">
                      <a:solidFill>
                        <a:srgbClr val="0070C0"/>
                      </a:solidFill>
                      <a:prstDash val="solid"/>
                      <a:round/>
                      <a:headEnd type="none" w="med" len="med"/>
                      <a:tailEnd type="none" w="med" len="med"/>
                    </a:lnT>
                    <a:solidFill>
                      <a:schemeClr val="bg1"/>
                    </a:solidFill>
                  </a:tcPr>
                </a:tc>
                <a:tc gridSpan="2">
                  <a:txBody>
                    <a:bodyPr/>
                    <a:lstStyle/>
                    <a:p>
                      <a:pPr>
                        <a:lnSpc>
                          <a:spcPct val="90000"/>
                        </a:lnSpc>
                      </a:pPr>
                      <a:endParaRPr lang="ru-RU" sz="1400" u="none" dirty="0">
                        <a:latin typeface="+mn-lt"/>
                      </a:endParaRPr>
                    </a:p>
                  </a:txBody>
                  <a:tcPr marL="36000" marR="36000" marT="10802" marB="10802">
                    <a:lnT w="28575" cap="flat" cmpd="sng" algn="ctr">
                      <a:solidFill>
                        <a:srgbClr val="0070C0"/>
                      </a:solidFill>
                      <a:prstDash val="solid"/>
                      <a:round/>
                      <a:headEnd type="none" w="med" len="med"/>
                      <a:tailEnd type="none" w="med" len="med"/>
                    </a:lnT>
                    <a:solidFill>
                      <a:srgbClr val="BEE395"/>
                    </a:solidFill>
                  </a:tcPr>
                </a:tc>
                <a:tc hMerge="1">
                  <a:txBody>
                    <a:bodyPr/>
                    <a:lstStyle/>
                    <a:p>
                      <a:endParaRPr lang="ru-RU" sz="1400" dirty="0">
                        <a:latin typeface="+mn-lt"/>
                      </a:endParaRPr>
                    </a:p>
                  </a:txBody>
                  <a:tcPr marL="91439" marR="91439" marT="45686" marB="45686">
                    <a:lnT w="28575" cap="flat" cmpd="sng" algn="ctr">
                      <a:solidFill>
                        <a:srgbClr val="0070C0"/>
                      </a:solidFill>
                      <a:prstDash val="solid"/>
                      <a:round/>
                      <a:headEnd type="none" w="med" len="med"/>
                      <a:tailEnd type="none" w="med" len="med"/>
                    </a:lnT>
                    <a:solidFill>
                      <a:srgbClr val="BEE395"/>
                    </a:solidFill>
                  </a:tcPr>
                </a:tc>
                <a:tc>
                  <a:txBody>
                    <a:bodyPr/>
                    <a:lstStyle/>
                    <a:p>
                      <a:pPr>
                        <a:lnSpc>
                          <a:spcPct val="90000"/>
                        </a:lnSpc>
                      </a:pPr>
                      <a:endParaRPr lang="ru-RU" sz="1400">
                        <a:latin typeface="+mn-lt"/>
                      </a:endParaRPr>
                    </a:p>
                  </a:txBody>
                  <a:tcPr marL="36000" marR="36000" marT="10802" marB="10802">
                    <a:lnT w="28575" cap="flat" cmpd="sng" algn="ctr">
                      <a:solidFill>
                        <a:srgbClr val="0070C0"/>
                      </a:solidFill>
                      <a:prstDash val="solid"/>
                      <a:round/>
                      <a:headEnd type="none" w="med" len="med"/>
                      <a:tailEnd type="none" w="med" len="med"/>
                    </a:lnT>
                    <a:solidFill>
                      <a:schemeClr val="bg1"/>
                    </a:solidFill>
                  </a:tcPr>
                </a:tc>
                <a:tc>
                  <a:txBody>
                    <a:bodyPr/>
                    <a:lstStyle/>
                    <a:p>
                      <a:pPr>
                        <a:lnSpc>
                          <a:spcPct val="90000"/>
                        </a:lnSpc>
                      </a:pPr>
                      <a:endParaRPr lang="ru-RU" sz="1400">
                        <a:latin typeface="+mn-lt"/>
                      </a:endParaRPr>
                    </a:p>
                  </a:txBody>
                  <a:tcPr marL="36000" marR="36000" marT="10802" marB="10802">
                    <a:lnT w="28575" cap="flat" cmpd="sng" algn="ctr">
                      <a:solidFill>
                        <a:srgbClr val="0070C0"/>
                      </a:solidFill>
                      <a:prstDash val="solid"/>
                      <a:round/>
                      <a:headEnd type="none" w="med" len="med"/>
                      <a:tailEnd type="none" w="med" len="med"/>
                    </a:lnT>
                    <a:solidFill>
                      <a:schemeClr val="bg1"/>
                    </a:solidFill>
                  </a:tcPr>
                </a:tc>
                <a:tc>
                  <a:txBody>
                    <a:bodyPr/>
                    <a:lstStyle/>
                    <a:p>
                      <a:pPr>
                        <a:lnSpc>
                          <a:spcPct val="90000"/>
                        </a:lnSpc>
                      </a:pPr>
                      <a:endParaRPr lang="ru-RU" sz="1400" dirty="0">
                        <a:latin typeface="+mn-lt"/>
                      </a:endParaRPr>
                    </a:p>
                  </a:txBody>
                  <a:tcPr marL="36000" marR="36000" marT="10802" marB="10802">
                    <a:lnR w="12700" cap="flat" cmpd="sng" algn="ctr">
                      <a:solidFill>
                        <a:schemeClr val="tx2">
                          <a:lumMod val="60000"/>
                          <a:lumOff val="40000"/>
                        </a:schemeClr>
                      </a:solidFill>
                      <a:prstDash val="solid"/>
                      <a:round/>
                      <a:headEnd type="none" w="med" len="med"/>
                      <a:tailEnd type="none" w="med" len="med"/>
                    </a:lnR>
                    <a:lnT w="28575" cap="flat" cmpd="sng" algn="ctr">
                      <a:solidFill>
                        <a:srgbClr val="0070C0"/>
                      </a:solidFill>
                      <a:prstDash val="solid"/>
                      <a:round/>
                      <a:headEnd type="none" w="med" len="med"/>
                      <a:tailEnd type="none" w="med" len="med"/>
                    </a:lnT>
                    <a:solidFill>
                      <a:schemeClr val="bg1"/>
                    </a:solidFill>
                  </a:tcPr>
                </a:tc>
                <a:tc>
                  <a:txBody>
                    <a:bodyPr/>
                    <a:lstStyle/>
                    <a:p>
                      <a:pPr>
                        <a:lnSpc>
                          <a:spcPct val="90000"/>
                        </a:lnSpc>
                      </a:pPr>
                      <a:endParaRPr lang="ru-RU" sz="1400" kern="1200" dirty="0">
                        <a:solidFill>
                          <a:schemeClr val="tx1"/>
                        </a:solidFill>
                        <a:latin typeface="+mn-lt"/>
                        <a:ea typeface="+mn-ea"/>
                        <a:cs typeface="+mn-cs"/>
                      </a:endParaRPr>
                    </a:p>
                  </a:txBody>
                  <a:tcPr marL="36000" marR="36000" marT="10802" marB="10802">
                    <a:lnL w="12700" cap="flat" cmpd="sng" algn="ctr">
                      <a:solidFill>
                        <a:schemeClr val="tx2">
                          <a:lumMod val="60000"/>
                          <a:lumOff val="40000"/>
                        </a:schemeClr>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47988">
                <a:tc>
                  <a:txBody>
                    <a:bodyPr/>
                    <a:lstStyle/>
                    <a:p>
                      <a:pPr>
                        <a:lnSpc>
                          <a:spcPct val="90000"/>
                        </a:lnSpc>
                      </a:pPr>
                      <a:r>
                        <a:rPr lang="ru-RU" sz="1400" dirty="0">
                          <a:latin typeface="+mn-lt"/>
                        </a:rPr>
                        <a:t>1.2</a:t>
                      </a:r>
                    </a:p>
                  </a:txBody>
                  <a:tcPr marL="36000" marR="36000" marT="10802" marB="10802">
                    <a:lnL w="28575" cap="flat" cmpd="sng" algn="ctr">
                      <a:solidFill>
                        <a:srgbClr val="0070C0"/>
                      </a:solidFill>
                      <a:prstDash val="solid"/>
                      <a:round/>
                      <a:headEnd type="none" w="med" len="med"/>
                      <a:tailEnd type="none" w="med" len="med"/>
                    </a:lnL>
                    <a:solidFill>
                      <a:schemeClr val="bg1"/>
                    </a:solidFill>
                  </a:tcP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ru-RU" sz="1400" b="0" dirty="0">
                          <a:latin typeface="+mn-lt"/>
                        </a:rPr>
                        <a:t>Изготовление</a:t>
                      </a:r>
                      <a:r>
                        <a:rPr lang="ru-RU" sz="1400" b="0" baseline="0" dirty="0">
                          <a:latin typeface="+mn-lt"/>
                        </a:rPr>
                        <a:t> и АИ СЧ (СПО потребителя, АСР, </a:t>
                      </a:r>
                      <a:r>
                        <a:rPr lang="en-US" sz="1400" b="0" baseline="0" dirty="0">
                          <a:latin typeface="+mn-lt"/>
                        </a:rPr>
                        <a:t>DVB-S2</a:t>
                      </a:r>
                      <a:r>
                        <a:rPr lang="ru-RU" sz="1400" b="0" baseline="0" dirty="0">
                          <a:latin typeface="+mn-lt"/>
                        </a:rPr>
                        <a:t>)</a:t>
                      </a:r>
                      <a:endParaRPr lang="ru-RU" sz="1400" dirty="0">
                        <a:latin typeface="+mn-lt"/>
                      </a:endParaRPr>
                    </a:p>
                  </a:txBody>
                  <a:tcPr marL="36000" marR="36000" marT="10802" marB="10802">
                    <a:solidFill>
                      <a:schemeClr val="bg1"/>
                    </a:solidFill>
                  </a:tcPr>
                </a:tc>
                <a:tc>
                  <a:txBody>
                    <a:bodyPr/>
                    <a:lstStyle/>
                    <a:p>
                      <a:pPr>
                        <a:lnSpc>
                          <a:spcPct val="90000"/>
                        </a:lnSpc>
                      </a:pPr>
                      <a:endParaRPr lang="ru-RU" sz="1400" dirty="0">
                        <a:latin typeface="+mn-lt"/>
                      </a:endParaRPr>
                    </a:p>
                  </a:txBody>
                  <a:tcPr marL="36000" marR="36000" marT="10802" marB="10802">
                    <a:solidFill>
                      <a:schemeClr val="bg1"/>
                    </a:solidFill>
                  </a:tcPr>
                </a:tc>
                <a:tc>
                  <a:txBody>
                    <a:bodyPr/>
                    <a:lstStyle/>
                    <a:p>
                      <a:pPr>
                        <a:lnSpc>
                          <a:spcPct val="90000"/>
                        </a:lnSpc>
                      </a:pPr>
                      <a:endParaRPr lang="ru-RU" sz="1400" dirty="0">
                        <a:latin typeface="+mn-lt"/>
                      </a:endParaRPr>
                    </a:p>
                  </a:txBody>
                  <a:tcPr marL="36000" marR="36000" marT="10802" marB="10802">
                    <a:solidFill>
                      <a:schemeClr val="bg1"/>
                    </a:solidFill>
                  </a:tcPr>
                </a:tc>
                <a:tc gridSpan="2">
                  <a:txBody>
                    <a:bodyPr/>
                    <a:lstStyle/>
                    <a:p>
                      <a:pPr>
                        <a:lnSpc>
                          <a:spcPct val="90000"/>
                        </a:lnSpc>
                      </a:pPr>
                      <a:endParaRPr lang="ru-RU" sz="1400" u="none" dirty="0">
                        <a:latin typeface="+mn-lt"/>
                      </a:endParaRPr>
                    </a:p>
                  </a:txBody>
                  <a:tcPr marL="36000" marR="36000" marT="10802" marB="10802">
                    <a:solidFill>
                      <a:schemeClr val="accent6">
                        <a:lumMod val="60000"/>
                        <a:lumOff val="40000"/>
                      </a:schemeClr>
                    </a:solidFill>
                  </a:tcPr>
                </a:tc>
                <a:tc hMerge="1">
                  <a:txBody>
                    <a:bodyPr/>
                    <a:lstStyle/>
                    <a:p>
                      <a:endParaRPr lang="ru-RU" sz="1400" dirty="0">
                        <a:latin typeface="+mn-lt"/>
                      </a:endParaRPr>
                    </a:p>
                  </a:txBody>
                  <a:tcPr marL="91439" marR="91439" marT="45686" marB="45686">
                    <a:solidFill>
                      <a:schemeClr val="tx2">
                        <a:lumMod val="40000"/>
                        <a:lumOff val="60000"/>
                      </a:schemeClr>
                    </a:solidFill>
                  </a:tcPr>
                </a:tc>
                <a:tc>
                  <a:txBody>
                    <a:bodyPr/>
                    <a:lstStyle/>
                    <a:p>
                      <a:pPr>
                        <a:lnSpc>
                          <a:spcPct val="90000"/>
                        </a:lnSpc>
                      </a:pPr>
                      <a:endParaRPr lang="ru-RU" sz="1400" dirty="0">
                        <a:latin typeface="+mn-lt"/>
                      </a:endParaRPr>
                    </a:p>
                  </a:txBody>
                  <a:tcPr marL="36000" marR="36000" marT="10802" marB="10802">
                    <a:solidFill>
                      <a:schemeClr val="bg1"/>
                    </a:solidFill>
                  </a:tcPr>
                </a:tc>
                <a:tc>
                  <a:txBody>
                    <a:bodyPr/>
                    <a:lstStyle/>
                    <a:p>
                      <a:pPr>
                        <a:lnSpc>
                          <a:spcPct val="90000"/>
                        </a:lnSpc>
                      </a:pPr>
                      <a:endParaRPr lang="ru-RU" sz="1400" dirty="0">
                        <a:latin typeface="+mn-lt"/>
                      </a:endParaRPr>
                    </a:p>
                  </a:txBody>
                  <a:tcPr marL="36000" marR="36000" marT="10802" marB="10802">
                    <a:lnR w="28575" cap="flat" cmpd="sng" algn="ctr">
                      <a:solidFill>
                        <a:srgbClr val="0070C0"/>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solidFill>
                      <a:schemeClr val="bg1"/>
                    </a:solidFill>
                  </a:tcPr>
                </a:tc>
                <a:extLst>
                  <a:ext uri="{0D108BD9-81ED-4DB2-BD59-A6C34878D82A}">
                    <a16:rowId xmlns:a16="http://schemas.microsoft.com/office/drawing/2014/main" val="10002"/>
                  </a:ext>
                </a:extLst>
              </a:tr>
              <a:tr h="333375">
                <a:tc>
                  <a:txBody>
                    <a:bodyPr/>
                    <a:lstStyle/>
                    <a:p>
                      <a:pPr>
                        <a:lnSpc>
                          <a:spcPct val="90000"/>
                        </a:lnSpc>
                      </a:pPr>
                      <a:r>
                        <a:rPr lang="ru-RU" sz="1400" dirty="0">
                          <a:latin typeface="+mn-lt"/>
                        </a:rPr>
                        <a:t>1.3</a:t>
                      </a:r>
                    </a:p>
                  </a:txBody>
                  <a:tcPr marL="36000" marR="36000" marT="10802" marB="10802">
                    <a:lnL w="28575" cap="flat" cmpd="sng" algn="ctr">
                      <a:solidFill>
                        <a:srgbClr val="0070C0"/>
                      </a:solidFill>
                      <a:prstDash val="solid"/>
                      <a:round/>
                      <a:headEnd type="none" w="med" len="med"/>
                      <a:tailEnd type="none" w="med" len="med"/>
                    </a:lnL>
                    <a:solidFill>
                      <a:schemeClr val="bg1"/>
                    </a:solidFill>
                  </a:tcP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ru-RU" sz="1400" b="0" dirty="0">
                          <a:latin typeface="+mn-lt"/>
                        </a:rPr>
                        <a:t>Изготовление</a:t>
                      </a:r>
                      <a:r>
                        <a:rPr lang="ru-RU" sz="1400" b="0" baseline="0" dirty="0">
                          <a:latin typeface="+mn-lt"/>
                        </a:rPr>
                        <a:t> и АИ СЧ (аппаратная часть и ИБ)</a:t>
                      </a:r>
                      <a:endParaRPr lang="ru-RU" sz="1400" dirty="0">
                        <a:latin typeface="+mn-lt"/>
                      </a:endParaRPr>
                    </a:p>
                  </a:txBody>
                  <a:tcPr marL="36000" marR="36000" marT="10802" marB="10802">
                    <a:solidFill>
                      <a:schemeClr val="bg1"/>
                    </a:solidFill>
                  </a:tcPr>
                </a:tc>
                <a:tc>
                  <a:txBody>
                    <a:bodyPr/>
                    <a:lstStyle/>
                    <a:p>
                      <a:pPr>
                        <a:lnSpc>
                          <a:spcPct val="90000"/>
                        </a:lnSpc>
                      </a:pPr>
                      <a:endParaRPr lang="ru-RU" sz="1400" dirty="0">
                        <a:latin typeface="+mn-lt"/>
                      </a:endParaRPr>
                    </a:p>
                  </a:txBody>
                  <a:tcPr marL="36000" marR="36000" marT="10802" marB="10802">
                    <a:solidFill>
                      <a:schemeClr val="bg1"/>
                    </a:solidFill>
                  </a:tcPr>
                </a:tc>
                <a:tc>
                  <a:txBody>
                    <a:bodyPr/>
                    <a:lstStyle/>
                    <a:p>
                      <a:pPr>
                        <a:lnSpc>
                          <a:spcPct val="90000"/>
                        </a:lnSpc>
                      </a:pPr>
                      <a:endParaRPr lang="ru-RU" sz="1400" dirty="0">
                        <a:latin typeface="+mn-lt"/>
                      </a:endParaRPr>
                    </a:p>
                  </a:txBody>
                  <a:tcPr marL="36000" marR="36000" marT="10802" marB="10802">
                    <a:solidFill>
                      <a:schemeClr val="bg1"/>
                    </a:solidFill>
                  </a:tcPr>
                </a:tc>
                <a:tc>
                  <a:txBody>
                    <a:bodyPr/>
                    <a:lstStyle/>
                    <a:p>
                      <a:pPr>
                        <a:lnSpc>
                          <a:spcPct val="90000"/>
                        </a:lnSpc>
                      </a:pPr>
                      <a:endParaRPr lang="ru-RU" sz="1200" dirty="0">
                        <a:latin typeface="+mn-lt"/>
                      </a:endParaRPr>
                    </a:p>
                  </a:txBody>
                  <a:tcPr marL="36000" marR="36000" marT="10802" marB="10802">
                    <a:solidFill>
                      <a:schemeClr val="bg1"/>
                    </a:solidFill>
                  </a:tcPr>
                </a:tc>
                <a:tc>
                  <a:txBody>
                    <a:bodyPr/>
                    <a:lstStyle/>
                    <a:p>
                      <a:pPr>
                        <a:lnSpc>
                          <a:spcPct val="90000"/>
                        </a:lnSpc>
                      </a:pPr>
                      <a:endParaRPr lang="ru-RU" sz="1400" u="none" dirty="0">
                        <a:latin typeface="+mn-lt"/>
                      </a:endParaRPr>
                    </a:p>
                  </a:txBody>
                  <a:tcPr marL="36000" marR="36000" marT="10802" marB="10802">
                    <a:solidFill>
                      <a:schemeClr val="accent6">
                        <a:lumMod val="60000"/>
                        <a:lumOff val="40000"/>
                      </a:schemeClr>
                    </a:solidFill>
                  </a:tcPr>
                </a:tc>
                <a:tc>
                  <a:txBody>
                    <a:bodyPr/>
                    <a:lstStyle/>
                    <a:p>
                      <a:pPr>
                        <a:lnSpc>
                          <a:spcPct val="90000"/>
                        </a:lnSpc>
                      </a:pPr>
                      <a:endParaRPr lang="ru-RU" sz="1400">
                        <a:latin typeface="+mn-lt"/>
                      </a:endParaRPr>
                    </a:p>
                  </a:txBody>
                  <a:tcPr marL="36000" marR="36000" marT="10802" marB="10802">
                    <a:solidFill>
                      <a:schemeClr val="bg1"/>
                    </a:solidFill>
                  </a:tcPr>
                </a:tc>
                <a:tc>
                  <a:txBody>
                    <a:bodyPr/>
                    <a:lstStyle/>
                    <a:p>
                      <a:pPr>
                        <a:lnSpc>
                          <a:spcPct val="90000"/>
                        </a:lnSpc>
                      </a:pPr>
                      <a:endParaRPr lang="ru-RU" sz="1400" dirty="0">
                        <a:latin typeface="+mn-lt"/>
                      </a:endParaRPr>
                    </a:p>
                  </a:txBody>
                  <a:tcPr marL="36000" marR="36000" marT="10802" marB="10802">
                    <a:lnR w="28575" cap="flat" cmpd="sng" algn="ctr">
                      <a:solidFill>
                        <a:srgbClr val="0070C0"/>
                      </a:solidFill>
                      <a:prstDash val="solid"/>
                      <a:round/>
                      <a:headEnd type="none" w="med" len="med"/>
                      <a:tailEnd type="none" w="med" len="med"/>
                    </a:lnR>
                    <a:solidFill>
                      <a:schemeClr val="bg1"/>
                    </a:solidFill>
                  </a:tcPr>
                </a:tc>
                <a:extLst>
                  <a:ext uri="{0D108BD9-81ED-4DB2-BD59-A6C34878D82A}">
                    <a16:rowId xmlns:a16="http://schemas.microsoft.com/office/drawing/2014/main" val="10003"/>
                  </a:ext>
                </a:extLst>
              </a:tr>
              <a:tr h="268337">
                <a:tc>
                  <a:txBody>
                    <a:bodyPr/>
                    <a:lstStyle/>
                    <a:p>
                      <a:pPr>
                        <a:lnSpc>
                          <a:spcPct val="90000"/>
                        </a:lnSpc>
                      </a:pPr>
                      <a:r>
                        <a:rPr lang="ru-RU" sz="1400" dirty="0">
                          <a:latin typeface="+mn-lt"/>
                        </a:rPr>
                        <a:t>1.4</a:t>
                      </a:r>
                    </a:p>
                  </a:txBody>
                  <a:tcPr marL="36000" marR="36000" marT="10802" marB="10802">
                    <a:lnL w="28575" cap="flat" cmpd="sng" algn="ctr">
                      <a:solidFill>
                        <a:srgbClr val="0070C0"/>
                      </a:solidFill>
                      <a:prstDash val="solid"/>
                      <a:round/>
                      <a:headEnd type="none" w="med" len="med"/>
                      <a:tailEnd type="none" w="med" len="med"/>
                    </a:lnL>
                    <a:solidFill>
                      <a:schemeClr val="bg1"/>
                    </a:solidFill>
                  </a:tcPr>
                </a:tc>
                <a:tc>
                  <a:txBody>
                    <a:bodyPr/>
                    <a:lstStyle/>
                    <a:p>
                      <a:pPr>
                        <a:lnSpc>
                          <a:spcPct val="90000"/>
                        </a:lnSpc>
                      </a:pPr>
                      <a:r>
                        <a:rPr lang="ru-RU" sz="1400" dirty="0">
                          <a:latin typeface="+mn-lt"/>
                        </a:rPr>
                        <a:t>Создание </a:t>
                      </a:r>
                      <a:r>
                        <a:rPr lang="ru-RU" sz="1400" baseline="0" dirty="0">
                          <a:latin typeface="+mn-lt"/>
                        </a:rPr>
                        <a:t>и отработка продуктов и сервисов (5 шт.) </a:t>
                      </a:r>
                      <a:endParaRPr lang="ru-RU" sz="1400" dirty="0">
                        <a:latin typeface="+mn-lt"/>
                      </a:endParaRPr>
                    </a:p>
                  </a:txBody>
                  <a:tcPr marL="36000" marR="36000" marT="10802" marB="10802">
                    <a:solidFill>
                      <a:schemeClr val="bg1"/>
                    </a:solidFill>
                  </a:tcPr>
                </a:tc>
                <a:tc gridSpan="2">
                  <a:txBody>
                    <a:bodyPr/>
                    <a:lstStyle/>
                    <a:p>
                      <a:pPr>
                        <a:lnSpc>
                          <a:spcPct val="90000"/>
                        </a:lnSpc>
                      </a:pPr>
                      <a:endParaRPr lang="ru-RU" sz="1400" u="none" dirty="0">
                        <a:latin typeface="+mn-lt"/>
                      </a:endParaRPr>
                    </a:p>
                  </a:txBody>
                  <a:tcPr marL="36000" marR="36000" marT="10802" marB="10802">
                    <a:solidFill>
                      <a:srgbClr val="BEE395"/>
                    </a:solidFill>
                  </a:tcPr>
                </a:tc>
                <a:tc hMerge="1">
                  <a:txBody>
                    <a:bodyPr/>
                    <a:lstStyle/>
                    <a:p>
                      <a:endParaRPr lang="ru-RU" sz="1400" dirty="0">
                        <a:latin typeface="+mn-lt"/>
                      </a:endParaRPr>
                    </a:p>
                  </a:txBody>
                  <a:tcPr marL="91439" marR="91439" marT="45686" marB="45686">
                    <a:solidFill>
                      <a:srgbClr val="BEE395"/>
                    </a:solidFill>
                  </a:tcPr>
                </a:tc>
                <a:tc>
                  <a:txBody>
                    <a:bodyPr/>
                    <a:lstStyle/>
                    <a:p>
                      <a:pPr>
                        <a:lnSpc>
                          <a:spcPct val="90000"/>
                        </a:lnSpc>
                      </a:pPr>
                      <a:endParaRPr lang="ru-RU" sz="1400" dirty="0">
                        <a:latin typeface="+mn-lt"/>
                      </a:endParaRPr>
                    </a:p>
                  </a:txBody>
                  <a:tcPr marL="36000" marR="36000" marT="10802" marB="10802">
                    <a:solidFill>
                      <a:schemeClr val="bg1"/>
                    </a:solidFill>
                  </a:tcPr>
                </a:tc>
                <a:tc>
                  <a:txBody>
                    <a:bodyPr/>
                    <a:lstStyle/>
                    <a:p>
                      <a:pPr>
                        <a:lnSpc>
                          <a:spcPct val="90000"/>
                        </a:lnSpc>
                      </a:pPr>
                      <a:endParaRPr lang="ru-RU" sz="1400" dirty="0">
                        <a:latin typeface="+mn-lt"/>
                      </a:endParaRPr>
                    </a:p>
                  </a:txBody>
                  <a:tcPr marL="36000" marR="36000" marT="10802" marB="10802">
                    <a:solidFill>
                      <a:schemeClr val="bg1"/>
                    </a:solidFill>
                  </a:tcPr>
                </a:tc>
                <a:tc>
                  <a:txBody>
                    <a:bodyPr/>
                    <a:lstStyle/>
                    <a:p>
                      <a:pPr>
                        <a:lnSpc>
                          <a:spcPct val="90000"/>
                        </a:lnSpc>
                      </a:pPr>
                      <a:endParaRPr lang="ru-RU" sz="1400" dirty="0">
                        <a:latin typeface="+mn-lt"/>
                      </a:endParaRPr>
                    </a:p>
                  </a:txBody>
                  <a:tcPr marL="36000" marR="36000" marT="10802" marB="10802">
                    <a:solidFill>
                      <a:schemeClr val="bg1"/>
                    </a:solidFill>
                  </a:tcPr>
                </a:tc>
                <a:tc>
                  <a:txBody>
                    <a:bodyPr/>
                    <a:lstStyle/>
                    <a:p>
                      <a:pPr>
                        <a:lnSpc>
                          <a:spcPct val="90000"/>
                        </a:lnSpc>
                      </a:pPr>
                      <a:endParaRPr lang="ru-RU" sz="1400" dirty="0">
                        <a:latin typeface="+mn-lt"/>
                      </a:endParaRPr>
                    </a:p>
                  </a:txBody>
                  <a:tcPr marL="36000" marR="36000" marT="10802" marB="10802">
                    <a:lnR w="28575" cap="flat" cmpd="sng" algn="ctr">
                      <a:solidFill>
                        <a:srgbClr val="0070C0"/>
                      </a:solidFill>
                      <a:prstDash val="solid"/>
                      <a:round/>
                      <a:headEnd type="none" w="med" len="med"/>
                      <a:tailEnd type="none" w="med" len="med"/>
                    </a:lnR>
                    <a:solidFill>
                      <a:schemeClr val="bg1"/>
                    </a:solidFill>
                  </a:tcPr>
                </a:tc>
                <a:extLst>
                  <a:ext uri="{0D108BD9-81ED-4DB2-BD59-A6C34878D82A}">
                    <a16:rowId xmlns:a16="http://schemas.microsoft.com/office/drawing/2014/main" val="10004"/>
                  </a:ext>
                </a:extLst>
              </a:tr>
              <a:tr h="304800">
                <a:tc>
                  <a:txBody>
                    <a:bodyPr/>
                    <a:lstStyle/>
                    <a:p>
                      <a:pPr>
                        <a:lnSpc>
                          <a:spcPct val="90000"/>
                        </a:lnSpc>
                      </a:pPr>
                      <a:r>
                        <a:rPr lang="ru-RU" sz="1400" dirty="0">
                          <a:latin typeface="+mn-lt"/>
                        </a:rPr>
                        <a:t>1.5</a:t>
                      </a:r>
                    </a:p>
                  </a:txBody>
                  <a:tcPr marL="36000" marR="36000" marT="10802" marB="10802">
                    <a:lnL w="28575" cap="flat" cmpd="sng" algn="ctr">
                      <a:solidFill>
                        <a:srgbClr val="0070C0"/>
                      </a:solidFill>
                      <a:prstDash val="solid"/>
                      <a:round/>
                      <a:headEnd type="none" w="med" len="med"/>
                      <a:tailEnd type="none" w="med" len="med"/>
                    </a:lnL>
                    <a:solidFill>
                      <a:schemeClr val="bg1"/>
                    </a:solidFill>
                  </a:tcPr>
                </a:tc>
                <a:tc>
                  <a:txBody>
                    <a:bodyPr/>
                    <a:lstStyle/>
                    <a:p>
                      <a:pPr>
                        <a:lnSpc>
                          <a:spcPct val="90000"/>
                        </a:lnSpc>
                      </a:pPr>
                      <a:r>
                        <a:rPr lang="ru-RU" sz="1400" dirty="0">
                          <a:latin typeface="+mn-lt"/>
                        </a:rPr>
                        <a:t>Создание </a:t>
                      </a:r>
                      <a:r>
                        <a:rPr lang="ru-RU" sz="1400" baseline="0" dirty="0">
                          <a:latin typeface="+mn-lt"/>
                        </a:rPr>
                        <a:t>и отработка продуктов и сервисов (7 шт.) </a:t>
                      </a:r>
                      <a:endParaRPr lang="ru-RU" sz="1400" dirty="0">
                        <a:latin typeface="+mn-lt"/>
                      </a:endParaRPr>
                    </a:p>
                  </a:txBody>
                  <a:tcPr marL="36000" marR="36000" marT="10802" marB="10802">
                    <a:solidFill>
                      <a:schemeClr val="bg1"/>
                    </a:solidFill>
                  </a:tcPr>
                </a:tc>
                <a:tc>
                  <a:txBody>
                    <a:bodyPr/>
                    <a:lstStyle/>
                    <a:p>
                      <a:pPr>
                        <a:lnSpc>
                          <a:spcPct val="90000"/>
                        </a:lnSpc>
                      </a:pPr>
                      <a:endParaRPr lang="ru-RU" sz="1400" dirty="0">
                        <a:latin typeface="+mn-lt"/>
                      </a:endParaRPr>
                    </a:p>
                  </a:txBody>
                  <a:tcPr marL="36000" marR="36000" marT="10802" marB="10802">
                    <a:solidFill>
                      <a:schemeClr val="bg1"/>
                    </a:solidFill>
                  </a:tcPr>
                </a:tc>
                <a:tc>
                  <a:txBody>
                    <a:bodyPr/>
                    <a:lstStyle/>
                    <a:p>
                      <a:pPr>
                        <a:lnSpc>
                          <a:spcPct val="90000"/>
                        </a:lnSpc>
                      </a:pPr>
                      <a:endParaRPr lang="ru-RU" sz="1400" dirty="0">
                        <a:latin typeface="+mn-lt"/>
                      </a:endParaRPr>
                    </a:p>
                  </a:txBody>
                  <a:tcPr marL="36000" marR="36000" marT="10802" marB="10802">
                    <a:solidFill>
                      <a:schemeClr val="bg1"/>
                    </a:solidFill>
                  </a:tcPr>
                </a:tc>
                <a:tc gridSpan="3">
                  <a:txBody>
                    <a:bodyPr/>
                    <a:lstStyle/>
                    <a:p>
                      <a:pPr>
                        <a:lnSpc>
                          <a:spcPct val="90000"/>
                        </a:lnSpc>
                      </a:pPr>
                      <a:endParaRPr lang="ru-RU" sz="1400" dirty="0">
                        <a:latin typeface="+mn-lt"/>
                      </a:endParaRPr>
                    </a:p>
                  </a:txBody>
                  <a:tcPr marL="36000" marR="36000" marT="10802" marB="10802">
                    <a:solidFill>
                      <a:schemeClr val="accent5">
                        <a:lumMod val="40000"/>
                        <a:lumOff val="60000"/>
                      </a:schemeClr>
                    </a:solidFill>
                  </a:tcPr>
                </a:tc>
                <a:tc hMerge="1">
                  <a:txBody>
                    <a:bodyPr/>
                    <a:lstStyle/>
                    <a:p>
                      <a:endParaRPr lang="ru-RU" sz="1400" dirty="0">
                        <a:latin typeface="+mn-lt"/>
                      </a:endParaRPr>
                    </a:p>
                  </a:txBody>
                  <a:tcPr marL="91439" marR="91439" marT="45686" marB="45686">
                    <a:solidFill>
                      <a:srgbClr val="FFFFCC"/>
                    </a:solidFill>
                  </a:tcPr>
                </a:tc>
                <a:tc hMerge="1">
                  <a:txBody>
                    <a:bodyPr/>
                    <a:lstStyle/>
                    <a:p>
                      <a:pPr>
                        <a:lnSpc>
                          <a:spcPct val="90000"/>
                        </a:lnSpc>
                      </a:pPr>
                      <a:endParaRPr lang="ru-RU" sz="1200" dirty="0">
                        <a:latin typeface="+mn-lt"/>
                      </a:endParaRPr>
                    </a:p>
                  </a:txBody>
                  <a:tcPr marL="36000" marR="36000" marT="10802" marB="10802">
                    <a:solidFill>
                      <a:schemeClr val="bg1"/>
                    </a:solidFill>
                  </a:tcPr>
                </a:tc>
                <a:tc>
                  <a:txBody>
                    <a:bodyPr/>
                    <a:lstStyle/>
                    <a:p>
                      <a:pPr>
                        <a:lnSpc>
                          <a:spcPct val="90000"/>
                        </a:lnSpc>
                      </a:pPr>
                      <a:endParaRPr lang="ru-RU" sz="1200" dirty="0">
                        <a:latin typeface="+mn-lt"/>
                      </a:endParaRPr>
                    </a:p>
                  </a:txBody>
                  <a:tcPr marL="36000" marR="36000" marT="10802" marB="10802">
                    <a:lnR w="28575" cap="flat" cmpd="sng" algn="ctr">
                      <a:solidFill>
                        <a:srgbClr val="0070C0"/>
                      </a:solidFill>
                      <a:prstDash val="solid"/>
                      <a:round/>
                      <a:headEnd type="none" w="med" len="med"/>
                      <a:tailEnd type="none" w="med" len="med"/>
                    </a:lnR>
                    <a:solidFill>
                      <a:schemeClr val="bg1"/>
                    </a:solidFill>
                  </a:tcPr>
                </a:tc>
                <a:extLst>
                  <a:ext uri="{0D108BD9-81ED-4DB2-BD59-A6C34878D82A}">
                    <a16:rowId xmlns:a16="http://schemas.microsoft.com/office/drawing/2014/main" val="10005"/>
                  </a:ext>
                </a:extLst>
              </a:tr>
              <a:tr h="350855">
                <a:tc>
                  <a:txBody>
                    <a:bodyPr/>
                    <a:lstStyle/>
                    <a:p>
                      <a:pPr>
                        <a:lnSpc>
                          <a:spcPct val="90000"/>
                        </a:lnSpc>
                      </a:pPr>
                      <a:r>
                        <a:rPr lang="ru-RU" sz="1400" dirty="0">
                          <a:latin typeface="+mn-lt"/>
                        </a:rPr>
                        <a:t>2.1</a:t>
                      </a:r>
                    </a:p>
                  </a:txBody>
                  <a:tcPr marL="36000" marR="36000" marT="10802" marB="10802">
                    <a:lnL w="28575" cap="flat" cmpd="sng" algn="ctr">
                      <a:solidFill>
                        <a:srgbClr val="0070C0"/>
                      </a:solidFill>
                      <a:prstDash val="solid"/>
                      <a:round/>
                      <a:headEnd type="none" w="med" len="med"/>
                      <a:tailEnd type="none" w="med" len="med"/>
                    </a:lnL>
                    <a:solidFill>
                      <a:schemeClr val="bg1"/>
                    </a:solidFill>
                  </a:tcPr>
                </a:tc>
                <a:tc>
                  <a:txBody>
                    <a:bodyPr/>
                    <a:lstStyle/>
                    <a:p>
                      <a:pPr>
                        <a:lnSpc>
                          <a:spcPct val="90000"/>
                        </a:lnSpc>
                      </a:pPr>
                      <a:r>
                        <a:rPr lang="ru-RU" sz="1400" dirty="0">
                          <a:latin typeface="+mn-lt"/>
                        </a:rPr>
                        <a:t>Предварительные испытания ГИС ОПД ДЗЗ</a:t>
                      </a:r>
                    </a:p>
                  </a:txBody>
                  <a:tcPr marL="36000" marR="36000" marT="10802" marB="10802">
                    <a:solidFill>
                      <a:schemeClr val="bg1"/>
                    </a:solidFill>
                  </a:tcPr>
                </a:tc>
                <a:tc>
                  <a:txBody>
                    <a:bodyPr/>
                    <a:lstStyle/>
                    <a:p>
                      <a:pPr>
                        <a:lnSpc>
                          <a:spcPct val="90000"/>
                        </a:lnSpc>
                      </a:pPr>
                      <a:endParaRPr lang="ru-RU" sz="1400" dirty="0">
                        <a:latin typeface="+mn-lt"/>
                      </a:endParaRPr>
                    </a:p>
                  </a:txBody>
                  <a:tcPr marL="36000" marR="36000" marT="10802" marB="10802">
                    <a:solidFill>
                      <a:schemeClr val="bg1"/>
                    </a:solidFill>
                  </a:tcPr>
                </a:tc>
                <a:tc>
                  <a:txBody>
                    <a:bodyPr/>
                    <a:lstStyle/>
                    <a:p>
                      <a:pPr>
                        <a:lnSpc>
                          <a:spcPct val="90000"/>
                        </a:lnSpc>
                      </a:pPr>
                      <a:endParaRPr lang="ru-RU" sz="1400">
                        <a:latin typeface="+mn-lt"/>
                      </a:endParaRPr>
                    </a:p>
                  </a:txBody>
                  <a:tcPr marL="36000" marR="36000" marT="10802" marB="10802">
                    <a:solidFill>
                      <a:schemeClr val="bg1"/>
                    </a:solidFill>
                  </a:tcPr>
                </a:tc>
                <a:tc>
                  <a:txBody>
                    <a:bodyPr/>
                    <a:lstStyle/>
                    <a:p>
                      <a:pPr>
                        <a:lnSpc>
                          <a:spcPct val="90000"/>
                        </a:lnSpc>
                      </a:pPr>
                      <a:endParaRPr lang="ru-RU" sz="1200" dirty="0">
                        <a:latin typeface="+mn-lt"/>
                      </a:endParaRPr>
                    </a:p>
                  </a:txBody>
                  <a:tcPr marL="36000" marR="36000" marT="10802" marB="10802">
                    <a:solidFill>
                      <a:schemeClr val="bg1"/>
                    </a:solidFill>
                  </a:tcPr>
                </a:tc>
                <a:tc>
                  <a:txBody>
                    <a:bodyPr/>
                    <a:lstStyle/>
                    <a:p>
                      <a:pPr>
                        <a:lnSpc>
                          <a:spcPct val="90000"/>
                        </a:lnSpc>
                      </a:pPr>
                      <a:endParaRPr lang="ru-RU" sz="1200" dirty="0">
                        <a:latin typeface="+mn-lt"/>
                      </a:endParaRPr>
                    </a:p>
                  </a:txBody>
                  <a:tcPr marL="36000" marR="36000" marT="10802" marB="10802">
                    <a:solidFill>
                      <a:schemeClr val="bg1"/>
                    </a:solidFill>
                  </a:tcPr>
                </a:tc>
                <a:tc>
                  <a:txBody>
                    <a:bodyPr/>
                    <a:lstStyle/>
                    <a:p>
                      <a:pPr>
                        <a:lnSpc>
                          <a:spcPct val="90000"/>
                        </a:lnSpc>
                      </a:pPr>
                      <a:endParaRPr lang="ru-RU" sz="1400" dirty="0">
                        <a:latin typeface="+mn-lt"/>
                      </a:endParaRPr>
                    </a:p>
                  </a:txBody>
                  <a:tcPr marL="36000" marR="36000" marT="10802" marB="10802">
                    <a:solidFill>
                      <a:schemeClr val="accent5">
                        <a:lumMod val="40000"/>
                        <a:lumOff val="60000"/>
                      </a:schemeClr>
                    </a:solidFill>
                  </a:tcPr>
                </a:tc>
                <a:tc>
                  <a:txBody>
                    <a:bodyPr/>
                    <a:lstStyle/>
                    <a:p>
                      <a:pPr>
                        <a:lnSpc>
                          <a:spcPct val="90000"/>
                        </a:lnSpc>
                      </a:pPr>
                      <a:endParaRPr lang="ru-RU" sz="1200" dirty="0">
                        <a:latin typeface="+mn-lt"/>
                      </a:endParaRPr>
                    </a:p>
                  </a:txBody>
                  <a:tcPr marL="36000" marR="36000" marT="10802" marB="10802">
                    <a:lnR w="28575" cap="flat" cmpd="sng" algn="ctr">
                      <a:solidFill>
                        <a:srgbClr val="0070C0"/>
                      </a:solidFill>
                      <a:prstDash val="solid"/>
                      <a:round/>
                      <a:headEnd type="none" w="med" len="med"/>
                      <a:tailEnd type="none" w="med" len="med"/>
                    </a:lnR>
                    <a:solidFill>
                      <a:schemeClr val="bg1"/>
                    </a:solidFill>
                  </a:tcPr>
                </a:tc>
                <a:extLst>
                  <a:ext uri="{0D108BD9-81ED-4DB2-BD59-A6C34878D82A}">
                    <a16:rowId xmlns:a16="http://schemas.microsoft.com/office/drawing/2014/main" val="10006"/>
                  </a:ext>
                </a:extLst>
              </a:tr>
              <a:tr h="405731">
                <a:tc>
                  <a:txBody>
                    <a:bodyPr/>
                    <a:lstStyle/>
                    <a:p>
                      <a:pPr>
                        <a:lnSpc>
                          <a:spcPct val="90000"/>
                        </a:lnSpc>
                      </a:pPr>
                      <a:r>
                        <a:rPr lang="ru-RU" sz="1400" dirty="0">
                          <a:latin typeface="+mn-lt"/>
                        </a:rPr>
                        <a:t>2.2</a:t>
                      </a:r>
                    </a:p>
                  </a:txBody>
                  <a:tcPr marL="36000" marR="36000" marT="10802" marB="10802">
                    <a:lnL w="28575" cap="flat" cmpd="sng" algn="ctr">
                      <a:solidFill>
                        <a:srgbClr val="0070C0"/>
                      </a:solidFill>
                      <a:prstDash val="solid"/>
                      <a:round/>
                      <a:headEnd type="none" w="med" len="med"/>
                      <a:tailEnd type="none" w="med" len="med"/>
                    </a:lnL>
                    <a:solidFill>
                      <a:schemeClr val="bg1"/>
                    </a:solidFill>
                  </a:tcPr>
                </a:tc>
                <a:tc>
                  <a:txBody>
                    <a:bodyPr/>
                    <a:lstStyle/>
                    <a:p>
                      <a:pPr>
                        <a:lnSpc>
                          <a:spcPct val="90000"/>
                        </a:lnSpc>
                      </a:pPr>
                      <a:r>
                        <a:rPr lang="ru-RU" sz="1400" dirty="0">
                          <a:latin typeface="+mn-lt"/>
                        </a:rPr>
                        <a:t>Создание </a:t>
                      </a:r>
                      <a:r>
                        <a:rPr lang="ru-RU" sz="1400" baseline="0" dirty="0">
                          <a:latin typeface="+mn-lt"/>
                        </a:rPr>
                        <a:t>и отработка продуктов и сервисов </a:t>
                      </a:r>
                      <a:br>
                        <a:rPr lang="ru-RU" sz="1400" baseline="0" dirty="0">
                          <a:latin typeface="+mn-lt"/>
                        </a:rPr>
                      </a:br>
                      <a:r>
                        <a:rPr lang="ru-RU" sz="1400" baseline="0" dirty="0">
                          <a:latin typeface="+mn-lt"/>
                        </a:rPr>
                        <a:t>(общее кол-во - 50 шт.) </a:t>
                      </a:r>
                      <a:endParaRPr lang="ru-RU" sz="1400" dirty="0">
                        <a:latin typeface="+mn-lt"/>
                      </a:endParaRPr>
                    </a:p>
                  </a:txBody>
                  <a:tcPr marL="36000" marR="36000" marT="10802" marB="10802">
                    <a:solidFill>
                      <a:schemeClr val="bg1"/>
                    </a:solidFill>
                  </a:tcPr>
                </a:tc>
                <a:tc>
                  <a:txBody>
                    <a:bodyPr/>
                    <a:lstStyle/>
                    <a:p>
                      <a:pPr>
                        <a:lnSpc>
                          <a:spcPct val="90000"/>
                        </a:lnSpc>
                      </a:pPr>
                      <a:endParaRPr lang="ru-RU" sz="1400" dirty="0">
                        <a:latin typeface="+mn-lt"/>
                      </a:endParaRPr>
                    </a:p>
                  </a:txBody>
                  <a:tcPr marL="36000" marR="36000" marT="10802" marB="10802">
                    <a:solidFill>
                      <a:schemeClr val="bg1"/>
                    </a:solidFill>
                  </a:tcPr>
                </a:tc>
                <a:tc>
                  <a:txBody>
                    <a:bodyPr/>
                    <a:lstStyle/>
                    <a:p>
                      <a:pPr>
                        <a:lnSpc>
                          <a:spcPct val="90000"/>
                        </a:lnSpc>
                      </a:pPr>
                      <a:endParaRPr lang="ru-RU" sz="1400">
                        <a:latin typeface="+mn-lt"/>
                      </a:endParaRPr>
                    </a:p>
                  </a:txBody>
                  <a:tcPr marL="36000" marR="36000" marT="10802" marB="10802">
                    <a:solidFill>
                      <a:schemeClr val="bg1"/>
                    </a:solidFill>
                  </a:tcPr>
                </a:tc>
                <a:tc>
                  <a:txBody>
                    <a:bodyPr/>
                    <a:lstStyle/>
                    <a:p>
                      <a:pPr>
                        <a:lnSpc>
                          <a:spcPct val="90000"/>
                        </a:lnSpc>
                      </a:pPr>
                      <a:endParaRPr lang="ru-RU" sz="1200">
                        <a:latin typeface="+mn-lt"/>
                      </a:endParaRPr>
                    </a:p>
                  </a:txBody>
                  <a:tcPr marL="36000" marR="36000" marT="10802" marB="10802">
                    <a:solidFill>
                      <a:schemeClr val="bg1"/>
                    </a:solidFill>
                  </a:tcPr>
                </a:tc>
                <a:tc>
                  <a:txBody>
                    <a:bodyPr/>
                    <a:lstStyle/>
                    <a:p>
                      <a:pPr>
                        <a:lnSpc>
                          <a:spcPct val="90000"/>
                        </a:lnSpc>
                      </a:pPr>
                      <a:endParaRPr lang="ru-RU" sz="1200" dirty="0">
                        <a:latin typeface="+mn-lt"/>
                      </a:endParaRPr>
                    </a:p>
                  </a:txBody>
                  <a:tcPr marL="36000" marR="36000" marT="10802" marB="10802">
                    <a:solidFill>
                      <a:schemeClr val="bg1"/>
                    </a:solidFill>
                  </a:tcPr>
                </a:tc>
                <a:tc gridSpan="2">
                  <a:txBody>
                    <a:bodyPr/>
                    <a:lstStyle/>
                    <a:p>
                      <a:pPr>
                        <a:lnSpc>
                          <a:spcPct val="90000"/>
                        </a:lnSpc>
                      </a:pPr>
                      <a:endParaRPr lang="ru-RU" sz="1400" dirty="0">
                        <a:latin typeface="+mn-lt"/>
                      </a:endParaRPr>
                    </a:p>
                  </a:txBody>
                  <a:tcPr marL="36000" marR="36000" marT="10802" marB="10802">
                    <a:lnR w="28575" cap="flat" cmpd="sng" algn="ctr">
                      <a:solidFill>
                        <a:srgbClr val="0070C0"/>
                      </a:solidFill>
                      <a:prstDash val="solid"/>
                      <a:round/>
                      <a:headEnd type="none" w="med" len="med"/>
                      <a:tailEnd type="none" w="med" len="med"/>
                    </a:lnR>
                    <a:solidFill>
                      <a:schemeClr val="accent5">
                        <a:lumMod val="40000"/>
                        <a:lumOff val="60000"/>
                      </a:schemeClr>
                    </a:solidFill>
                  </a:tcPr>
                </a:tc>
                <a:tc hMerge="1">
                  <a:txBody>
                    <a:bodyPr/>
                    <a:lstStyle/>
                    <a:p>
                      <a:endParaRPr lang="ru-RU" sz="1400" dirty="0">
                        <a:latin typeface="+mn-lt"/>
                      </a:endParaRPr>
                    </a:p>
                  </a:txBody>
                  <a:tcPr marL="91439" marR="91439" marT="45686" marB="45686">
                    <a:lnR w="28575" cap="flat" cmpd="sng" algn="ctr">
                      <a:solidFill>
                        <a:srgbClr val="0070C0"/>
                      </a:solidFill>
                      <a:prstDash val="solid"/>
                      <a:round/>
                      <a:headEnd type="none" w="med" len="med"/>
                      <a:tailEnd type="none" w="med" len="med"/>
                    </a:lnR>
                    <a:solidFill>
                      <a:srgbClr val="FFF3D5"/>
                    </a:solidFill>
                  </a:tcPr>
                </a:tc>
                <a:extLst>
                  <a:ext uri="{0D108BD9-81ED-4DB2-BD59-A6C34878D82A}">
                    <a16:rowId xmlns:a16="http://schemas.microsoft.com/office/drawing/2014/main" val="10007"/>
                  </a:ext>
                </a:extLst>
              </a:tr>
              <a:tr h="350855">
                <a:tc>
                  <a:txBody>
                    <a:bodyPr/>
                    <a:lstStyle/>
                    <a:p>
                      <a:pPr>
                        <a:lnSpc>
                          <a:spcPct val="90000"/>
                        </a:lnSpc>
                      </a:pPr>
                      <a:r>
                        <a:rPr lang="ru-RU" sz="1400" dirty="0">
                          <a:latin typeface="+mn-lt"/>
                        </a:rPr>
                        <a:t>2.3</a:t>
                      </a:r>
                    </a:p>
                  </a:txBody>
                  <a:tcPr marL="36000" marR="36000" marT="10802" marB="10802">
                    <a:lnL w="28575" cap="flat" cmpd="sng" algn="ctr">
                      <a:solidFill>
                        <a:srgbClr val="0070C0"/>
                      </a:solidFill>
                      <a:prstDash val="solid"/>
                      <a:round/>
                      <a:headEnd type="none" w="med" len="med"/>
                      <a:tailEnd type="none" w="med" len="med"/>
                    </a:lnL>
                    <a:lnB w="28575" cap="flat" cmpd="sng" algn="ctr">
                      <a:solidFill>
                        <a:srgbClr val="0070C0"/>
                      </a:solidFill>
                      <a:prstDash val="solid"/>
                      <a:round/>
                      <a:headEnd type="none" w="med" len="med"/>
                      <a:tailEnd type="none" w="med" len="med"/>
                    </a:lnB>
                    <a:solidFill>
                      <a:schemeClr val="bg1"/>
                    </a:solidFill>
                  </a:tcPr>
                </a:tc>
                <a:tc>
                  <a:txBody>
                    <a:bodyPr/>
                    <a:lstStyle/>
                    <a:p>
                      <a:pPr>
                        <a:lnSpc>
                          <a:spcPct val="90000"/>
                        </a:lnSpc>
                      </a:pPr>
                      <a:r>
                        <a:rPr lang="ru-RU" sz="1400" dirty="0">
                          <a:latin typeface="+mn-lt"/>
                        </a:rPr>
                        <a:t>Приемочные (государственные) испытания ГИС ОПД</a:t>
                      </a:r>
                      <a:r>
                        <a:rPr lang="ru-RU" sz="1400" baseline="0" dirty="0">
                          <a:latin typeface="+mn-lt"/>
                        </a:rPr>
                        <a:t> ДЗЗ</a:t>
                      </a:r>
                      <a:endParaRPr lang="ru-RU" sz="1400" dirty="0">
                        <a:latin typeface="+mn-lt"/>
                      </a:endParaRPr>
                    </a:p>
                  </a:txBody>
                  <a:tcPr marL="36000" marR="36000" marT="10802" marB="10802">
                    <a:lnB w="28575" cap="flat" cmpd="sng" algn="ctr">
                      <a:solidFill>
                        <a:srgbClr val="0070C0"/>
                      </a:solidFill>
                      <a:prstDash val="solid"/>
                      <a:round/>
                      <a:headEnd type="none" w="med" len="med"/>
                      <a:tailEnd type="none" w="med" len="med"/>
                    </a:lnB>
                    <a:solidFill>
                      <a:schemeClr val="bg1"/>
                    </a:solidFill>
                  </a:tcPr>
                </a:tc>
                <a:tc>
                  <a:txBody>
                    <a:bodyPr/>
                    <a:lstStyle/>
                    <a:p>
                      <a:pPr>
                        <a:lnSpc>
                          <a:spcPct val="90000"/>
                        </a:lnSpc>
                      </a:pPr>
                      <a:endParaRPr lang="ru-RU" sz="1400" dirty="0">
                        <a:latin typeface="+mn-lt"/>
                      </a:endParaRPr>
                    </a:p>
                  </a:txBody>
                  <a:tcPr marL="36000" marR="36000" marT="10802" marB="10802">
                    <a:lnB w="28575" cap="flat" cmpd="sng" algn="ctr">
                      <a:solidFill>
                        <a:srgbClr val="0070C0"/>
                      </a:solidFill>
                      <a:prstDash val="solid"/>
                      <a:round/>
                      <a:headEnd type="none" w="med" len="med"/>
                      <a:tailEnd type="none" w="med" len="med"/>
                    </a:lnB>
                    <a:solidFill>
                      <a:schemeClr val="bg1"/>
                    </a:solidFill>
                  </a:tcPr>
                </a:tc>
                <a:tc>
                  <a:txBody>
                    <a:bodyPr/>
                    <a:lstStyle/>
                    <a:p>
                      <a:pPr>
                        <a:lnSpc>
                          <a:spcPct val="90000"/>
                        </a:lnSpc>
                      </a:pPr>
                      <a:endParaRPr lang="ru-RU" sz="1400">
                        <a:latin typeface="+mn-lt"/>
                      </a:endParaRPr>
                    </a:p>
                  </a:txBody>
                  <a:tcPr marL="36000" marR="36000" marT="10802" marB="10802">
                    <a:lnB w="28575" cap="flat" cmpd="sng" algn="ctr">
                      <a:solidFill>
                        <a:srgbClr val="0070C0"/>
                      </a:solidFill>
                      <a:prstDash val="solid"/>
                      <a:round/>
                      <a:headEnd type="none" w="med" len="med"/>
                      <a:tailEnd type="none" w="med" len="med"/>
                    </a:lnB>
                    <a:solidFill>
                      <a:schemeClr val="bg1"/>
                    </a:solidFill>
                  </a:tcPr>
                </a:tc>
                <a:tc>
                  <a:txBody>
                    <a:bodyPr/>
                    <a:lstStyle/>
                    <a:p>
                      <a:pPr>
                        <a:lnSpc>
                          <a:spcPct val="90000"/>
                        </a:lnSpc>
                      </a:pPr>
                      <a:endParaRPr lang="ru-RU" sz="1200">
                        <a:latin typeface="+mn-lt"/>
                      </a:endParaRPr>
                    </a:p>
                  </a:txBody>
                  <a:tcPr marL="36000" marR="36000" marT="10802" marB="10802">
                    <a:lnB w="28575" cap="flat" cmpd="sng" algn="ctr">
                      <a:solidFill>
                        <a:srgbClr val="0070C0"/>
                      </a:solidFill>
                      <a:prstDash val="solid"/>
                      <a:round/>
                      <a:headEnd type="none" w="med" len="med"/>
                      <a:tailEnd type="none" w="med" len="med"/>
                    </a:lnB>
                    <a:solidFill>
                      <a:schemeClr val="bg1"/>
                    </a:solidFill>
                  </a:tcPr>
                </a:tc>
                <a:tc>
                  <a:txBody>
                    <a:bodyPr/>
                    <a:lstStyle/>
                    <a:p>
                      <a:pPr>
                        <a:lnSpc>
                          <a:spcPct val="90000"/>
                        </a:lnSpc>
                      </a:pPr>
                      <a:endParaRPr lang="ru-RU" sz="1200" dirty="0">
                        <a:latin typeface="+mn-lt"/>
                      </a:endParaRPr>
                    </a:p>
                  </a:txBody>
                  <a:tcPr marL="36000" marR="36000" marT="10802" marB="10802">
                    <a:lnB w="28575" cap="flat" cmpd="sng" algn="ctr">
                      <a:solidFill>
                        <a:srgbClr val="0070C0"/>
                      </a:solidFill>
                      <a:prstDash val="solid"/>
                      <a:round/>
                      <a:headEnd type="none" w="med" len="med"/>
                      <a:tailEnd type="none" w="med" len="med"/>
                    </a:lnB>
                    <a:solidFill>
                      <a:schemeClr val="bg1"/>
                    </a:solidFill>
                  </a:tcPr>
                </a:tc>
                <a:tc>
                  <a:txBody>
                    <a:bodyPr/>
                    <a:lstStyle/>
                    <a:p>
                      <a:pPr>
                        <a:lnSpc>
                          <a:spcPct val="90000"/>
                        </a:lnSpc>
                      </a:pPr>
                      <a:endParaRPr lang="ru-RU" sz="1200" dirty="0">
                        <a:latin typeface="+mn-lt"/>
                      </a:endParaRPr>
                    </a:p>
                  </a:txBody>
                  <a:tcPr marL="36000" marR="36000" marT="10802" marB="10802">
                    <a:lnB w="28575" cap="flat" cmpd="sng" algn="ctr">
                      <a:solidFill>
                        <a:srgbClr val="0070C0"/>
                      </a:solidFill>
                      <a:prstDash val="solid"/>
                      <a:round/>
                      <a:headEnd type="none" w="med" len="med"/>
                      <a:tailEnd type="none" w="med" len="med"/>
                    </a:lnB>
                    <a:solidFill>
                      <a:schemeClr val="bg1"/>
                    </a:solidFill>
                  </a:tcPr>
                </a:tc>
                <a:tc>
                  <a:txBody>
                    <a:bodyPr/>
                    <a:lstStyle/>
                    <a:p>
                      <a:pPr>
                        <a:lnSpc>
                          <a:spcPct val="90000"/>
                        </a:lnSpc>
                      </a:pPr>
                      <a:endParaRPr lang="ru-RU" sz="1200" dirty="0">
                        <a:latin typeface="+mn-lt"/>
                      </a:endParaRPr>
                    </a:p>
                  </a:txBody>
                  <a:tcPr marL="36000" marR="36000" marT="10802" marB="10802">
                    <a:lnR w="28575" cap="flat" cmpd="sng" algn="ctr">
                      <a:solidFill>
                        <a:srgbClr val="0070C0"/>
                      </a:solidFill>
                      <a:prstDash val="solid"/>
                      <a:round/>
                      <a:headEnd type="none" w="med" len="med"/>
                      <a:tailEnd type="none" w="med" len="med"/>
                    </a:lnR>
                    <a:lnB w="28575" cap="flat" cmpd="sng" algn="ctr">
                      <a:solidFill>
                        <a:srgbClr val="0070C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8"/>
                  </a:ext>
                </a:extLst>
              </a:tr>
            </a:tbl>
          </a:graphicData>
        </a:graphic>
      </p:graphicFrame>
      <p:sp>
        <p:nvSpPr>
          <p:cNvPr id="88" name="TextBox 87">
            <a:extLst>
              <a:ext uri="{FF2B5EF4-FFF2-40B4-BE49-F238E27FC236}">
                <a16:creationId xmlns:a16="http://schemas.microsoft.com/office/drawing/2014/main" id="{8E55A529-9E6F-4871-ACBC-70E628AEFC00}"/>
              </a:ext>
            </a:extLst>
          </p:cNvPr>
          <p:cNvSpPr txBox="1"/>
          <p:nvPr/>
        </p:nvSpPr>
        <p:spPr>
          <a:xfrm>
            <a:off x="1292226" y="1096615"/>
            <a:ext cx="9400586" cy="553581"/>
          </a:xfrm>
          <a:prstGeom prst="roundRect">
            <a:avLst>
              <a:gd name="adj" fmla="val 9494"/>
            </a:avLst>
          </a:prstGeom>
        </p:spPr>
        <p:style>
          <a:lnRef idx="2">
            <a:schemeClr val="accent1"/>
          </a:lnRef>
          <a:fillRef idx="1">
            <a:schemeClr val="lt1"/>
          </a:fillRef>
          <a:effectRef idx="0">
            <a:schemeClr val="accent1"/>
          </a:effectRef>
          <a:fontRef idx="minor">
            <a:schemeClr val="dk1"/>
          </a:fontRef>
        </p:style>
        <p:txBody>
          <a:bodyPr wrap="square">
            <a:spAutoFit/>
          </a:bodyPr>
          <a:lstStyle/>
          <a:p>
            <a:pPr>
              <a:defRPr/>
            </a:pPr>
            <a:r>
              <a:rPr lang="ru-RU" sz="1400" b="1" dirty="0"/>
              <a:t>Головной исполнитель ОКР:</a:t>
            </a:r>
            <a:r>
              <a:rPr lang="ru-RU" sz="1400" dirty="0"/>
              <a:t> АО «Российские космические системы»</a:t>
            </a:r>
          </a:p>
          <a:p>
            <a:pPr>
              <a:defRPr/>
            </a:pPr>
            <a:r>
              <a:rPr lang="ru-RU" sz="1400" b="1" dirty="0"/>
              <a:t>Сроки выполнения ОКР: </a:t>
            </a:r>
            <a:r>
              <a:rPr lang="ru-RU" sz="1400" dirty="0"/>
              <a:t>06 мая 2020 – 15 ноября 2025</a:t>
            </a:r>
          </a:p>
        </p:txBody>
      </p:sp>
      <p:sp>
        <p:nvSpPr>
          <p:cNvPr id="89" name="TextBox 88">
            <a:extLst>
              <a:ext uri="{FF2B5EF4-FFF2-40B4-BE49-F238E27FC236}">
                <a16:creationId xmlns:a16="http://schemas.microsoft.com/office/drawing/2014/main" id="{8E55A529-9E6F-4871-ACBC-70E628AEFC00}"/>
              </a:ext>
            </a:extLst>
          </p:cNvPr>
          <p:cNvSpPr txBox="1"/>
          <p:nvPr/>
        </p:nvSpPr>
        <p:spPr>
          <a:xfrm>
            <a:off x="1292225" y="1859853"/>
            <a:ext cx="9400587" cy="1009471"/>
          </a:xfrm>
          <a:prstGeom prst="roundRect">
            <a:avLst>
              <a:gd name="adj" fmla="val 9494"/>
            </a:avLst>
          </a:prstGeom>
        </p:spPr>
        <p:style>
          <a:lnRef idx="2">
            <a:schemeClr val="accent1"/>
          </a:lnRef>
          <a:fillRef idx="1">
            <a:schemeClr val="lt1"/>
          </a:fillRef>
          <a:effectRef idx="0">
            <a:schemeClr val="accent1"/>
          </a:effectRef>
          <a:fontRef idx="minor">
            <a:schemeClr val="dk1"/>
          </a:fontRef>
        </p:style>
        <p:txBody>
          <a:bodyPr wrap="square">
            <a:spAutoFit/>
          </a:bodyPr>
          <a:lstStyle/>
          <a:p>
            <a:pPr>
              <a:defRPr/>
            </a:pPr>
            <a:r>
              <a:rPr lang="ru-RU" sz="1400" b="1" dirty="0"/>
              <a:t>Составные части и соисполнители:</a:t>
            </a:r>
          </a:p>
          <a:p>
            <a:pPr>
              <a:defRPr/>
            </a:pPr>
            <a:r>
              <a:rPr lang="ru-RU" sz="1400" dirty="0"/>
              <a:t>- глобальные продукты, сервисы СМП и АЗРФ, сервисы мониторинга наводнений  -  ООО </a:t>
            </a:r>
            <a:r>
              <a:rPr lang="ru-RU" sz="1400" dirty="0" err="1"/>
              <a:t>КосКом</a:t>
            </a:r>
            <a:r>
              <a:rPr lang="ru-RU" sz="1400" dirty="0"/>
              <a:t>, договор заключен</a:t>
            </a:r>
          </a:p>
          <a:p>
            <a:pPr>
              <a:defRPr/>
            </a:pPr>
            <a:r>
              <a:rPr lang="ru-RU" sz="1400" dirty="0"/>
              <a:t>- композитные радиолокационные продукты  - исполнитель по результатам процедуры закупки</a:t>
            </a:r>
          </a:p>
          <a:p>
            <a:pPr>
              <a:defRPr/>
            </a:pPr>
            <a:r>
              <a:rPr lang="ru-RU" sz="1400" dirty="0"/>
              <a:t>- ПО тематической обработки – исполнитель по результатам процедуры закупки</a:t>
            </a:r>
          </a:p>
        </p:txBody>
      </p:sp>
    </p:spTree>
    <p:extLst>
      <p:ext uri="{BB962C8B-B14F-4D97-AF65-F5344CB8AC3E}">
        <p14:creationId xmlns:p14="http://schemas.microsoft.com/office/powerpoint/2010/main" val="1646154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131EBEF-ABB7-43FC-B09E-7A7C4DE88017}"/>
              </a:ext>
            </a:extLst>
          </p:cNvPr>
          <p:cNvSpPr>
            <a:spLocks noGrp="1"/>
          </p:cNvSpPr>
          <p:nvPr>
            <p:ph type="title"/>
          </p:nvPr>
        </p:nvSpPr>
        <p:spPr>
          <a:xfrm>
            <a:off x="3200400" y="182465"/>
            <a:ext cx="7743028" cy="701674"/>
          </a:xfrm>
        </p:spPr>
        <p:txBody>
          <a:bodyPr>
            <a:normAutofit fontScale="90000"/>
          </a:bodyPr>
          <a:lstStyle/>
          <a:p>
            <a:pPr algn="ctr"/>
            <a:r>
              <a:rPr lang="ru-RU" sz="2400" b="1" dirty="0">
                <a:solidFill>
                  <a:schemeClr val="accent1">
                    <a:lumMod val="50000"/>
                  </a:schemeClr>
                </a:solidFill>
                <a:latin typeface="Arial" panose="020B0604020202020204" pitchFamily="34" charset="0"/>
                <a:cs typeface="Arial" panose="020B0604020202020204" pitchFamily="34" charset="0"/>
              </a:rPr>
              <a:t>Продукты и сервисы, формируемые ГИС ОПД ДЗЗ</a:t>
            </a:r>
          </a:p>
        </p:txBody>
      </p:sp>
      <p:sp>
        <p:nvSpPr>
          <p:cNvPr id="11" name="AutoShape 49">
            <a:extLst>
              <a:ext uri="{FF2B5EF4-FFF2-40B4-BE49-F238E27FC236}">
                <a16:creationId xmlns:a16="http://schemas.microsoft.com/office/drawing/2014/main" id="{B82CA946-9E12-4DB2-81DA-38F44D6337F4}"/>
              </a:ext>
            </a:extLst>
          </p:cNvPr>
          <p:cNvSpPr>
            <a:spLocks noChangeArrowheads="1"/>
          </p:cNvSpPr>
          <p:nvPr/>
        </p:nvSpPr>
        <p:spPr bwMode="auto">
          <a:xfrm>
            <a:off x="1957524" y="976544"/>
            <a:ext cx="1885156" cy="464223"/>
          </a:xfrm>
          <a:prstGeom prst="roundRect">
            <a:avLst>
              <a:gd name="adj" fmla="val 6167"/>
            </a:avLst>
          </a:prstGeom>
          <a:solidFill>
            <a:srgbClr val="B9CDE5">
              <a:alpha val="39999"/>
            </a:srgbClr>
          </a:solidFill>
          <a:ln w="25400" algn="ctr">
            <a:solidFill>
              <a:srgbClr val="95B3D7">
                <a:alpha val="34901"/>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8000" rIns="18000" anchor="ctr"/>
          <a:lstStyle>
            <a:defPPr>
              <a:defRPr lang="ru-RU"/>
            </a:defPPr>
            <a:lvl1pPr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9pPr>
          </a:lstStyle>
          <a:p>
            <a:pPr algn="ctr" eaLnBrk="1" hangingPunct="1">
              <a:spcBef>
                <a:spcPct val="0"/>
              </a:spcBef>
              <a:buFont typeface="Arial" panose="020B0604020202020204" pitchFamily="34" charset="0"/>
              <a:buNone/>
            </a:pPr>
            <a:r>
              <a:rPr lang="ru-RU" altLang="ru-RU" sz="1400" b="1" dirty="0">
                <a:solidFill>
                  <a:srgbClr val="17375E"/>
                </a:solidFill>
              </a:rPr>
              <a:t>Глобальные покрытия</a:t>
            </a:r>
            <a:endParaRPr lang="ru-RU" altLang="ru-RU" sz="1100" b="1" dirty="0">
              <a:solidFill>
                <a:srgbClr val="17375E"/>
              </a:solidFill>
            </a:endParaRPr>
          </a:p>
        </p:txBody>
      </p:sp>
      <p:sp>
        <p:nvSpPr>
          <p:cNvPr id="12" name="AutoShape 49">
            <a:extLst>
              <a:ext uri="{FF2B5EF4-FFF2-40B4-BE49-F238E27FC236}">
                <a16:creationId xmlns:a16="http://schemas.microsoft.com/office/drawing/2014/main" id="{D53FD1BC-90FB-42F8-9152-9A83BEC304A4}"/>
              </a:ext>
            </a:extLst>
          </p:cNvPr>
          <p:cNvSpPr>
            <a:spLocks noChangeArrowheads="1"/>
          </p:cNvSpPr>
          <p:nvPr/>
        </p:nvSpPr>
        <p:spPr bwMode="auto">
          <a:xfrm>
            <a:off x="8050129" y="992006"/>
            <a:ext cx="1791782" cy="428625"/>
          </a:xfrm>
          <a:prstGeom prst="roundRect">
            <a:avLst>
              <a:gd name="adj" fmla="val 6167"/>
            </a:avLst>
          </a:prstGeom>
          <a:solidFill>
            <a:srgbClr val="B9CDE5">
              <a:alpha val="39999"/>
            </a:srgbClr>
          </a:solidFill>
          <a:ln w="25400" algn="ctr">
            <a:solidFill>
              <a:srgbClr val="95B3D7">
                <a:alpha val="34901"/>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8000" rIns="18000" anchor="ctr"/>
          <a:lstStyle>
            <a:defPPr>
              <a:defRPr lang="ru-RU"/>
            </a:defPPr>
            <a:lvl1pPr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9pPr>
          </a:lstStyle>
          <a:p>
            <a:pPr algn="ctr" eaLnBrk="1" hangingPunct="1">
              <a:spcBef>
                <a:spcPct val="0"/>
              </a:spcBef>
              <a:buFont typeface="Arial" panose="020B0604020202020204" pitchFamily="34" charset="0"/>
              <a:buNone/>
            </a:pPr>
            <a:r>
              <a:rPr lang="ru-RU" altLang="ru-RU" sz="1400" b="1" dirty="0">
                <a:solidFill>
                  <a:srgbClr val="17375E"/>
                </a:solidFill>
              </a:rPr>
              <a:t>Мониторинг и прогноз наводнений</a:t>
            </a:r>
            <a:endParaRPr lang="ru-RU" altLang="ru-RU" sz="1100" b="1" dirty="0">
              <a:solidFill>
                <a:srgbClr val="17375E"/>
              </a:solidFill>
            </a:endParaRPr>
          </a:p>
        </p:txBody>
      </p:sp>
      <p:sp>
        <p:nvSpPr>
          <p:cNvPr id="13" name="AutoShape 49">
            <a:extLst>
              <a:ext uri="{FF2B5EF4-FFF2-40B4-BE49-F238E27FC236}">
                <a16:creationId xmlns:a16="http://schemas.microsoft.com/office/drawing/2014/main" id="{343780BA-4F31-4004-945A-0F83427BC757}"/>
              </a:ext>
            </a:extLst>
          </p:cNvPr>
          <p:cNvSpPr>
            <a:spLocks noChangeArrowheads="1"/>
          </p:cNvSpPr>
          <p:nvPr/>
        </p:nvSpPr>
        <p:spPr bwMode="auto">
          <a:xfrm>
            <a:off x="1957524" y="3075507"/>
            <a:ext cx="1885156" cy="407336"/>
          </a:xfrm>
          <a:prstGeom prst="roundRect">
            <a:avLst>
              <a:gd name="adj" fmla="val 6167"/>
            </a:avLst>
          </a:prstGeom>
          <a:solidFill>
            <a:srgbClr val="B9CDE5">
              <a:alpha val="39999"/>
            </a:srgbClr>
          </a:solidFill>
          <a:ln w="25400" algn="ctr">
            <a:solidFill>
              <a:srgbClr val="95B3D7">
                <a:alpha val="34901"/>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8000" rIns="18000" anchor="ctr"/>
          <a:lstStyle>
            <a:defPPr>
              <a:defRPr lang="ru-RU"/>
            </a:defPPr>
            <a:lvl1pPr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9pPr>
          </a:lstStyle>
          <a:p>
            <a:pPr algn="ctr" eaLnBrk="1" hangingPunct="1">
              <a:spcBef>
                <a:spcPct val="0"/>
              </a:spcBef>
              <a:buFont typeface="Arial" panose="020B0604020202020204" pitchFamily="34" charset="0"/>
              <a:buNone/>
            </a:pPr>
            <a:r>
              <a:rPr lang="ru-RU" altLang="ru-RU" sz="1400" b="1" dirty="0">
                <a:solidFill>
                  <a:srgbClr val="17375E"/>
                </a:solidFill>
              </a:rPr>
              <a:t>Индексные продукты</a:t>
            </a:r>
            <a:endParaRPr lang="ru-RU" altLang="ru-RU" sz="1100" b="1" dirty="0">
              <a:solidFill>
                <a:srgbClr val="17375E"/>
              </a:solidFill>
            </a:endParaRPr>
          </a:p>
        </p:txBody>
      </p:sp>
      <p:sp>
        <p:nvSpPr>
          <p:cNvPr id="14" name="AutoShape 49">
            <a:extLst>
              <a:ext uri="{FF2B5EF4-FFF2-40B4-BE49-F238E27FC236}">
                <a16:creationId xmlns:a16="http://schemas.microsoft.com/office/drawing/2014/main" id="{CB5A614F-3C73-4DE3-8802-A4F6A2B6155F}"/>
              </a:ext>
            </a:extLst>
          </p:cNvPr>
          <p:cNvSpPr>
            <a:spLocks noChangeArrowheads="1"/>
          </p:cNvSpPr>
          <p:nvPr/>
        </p:nvSpPr>
        <p:spPr bwMode="auto">
          <a:xfrm>
            <a:off x="4836431" y="1012142"/>
            <a:ext cx="1885156" cy="428625"/>
          </a:xfrm>
          <a:prstGeom prst="roundRect">
            <a:avLst>
              <a:gd name="adj" fmla="val 6167"/>
            </a:avLst>
          </a:prstGeom>
          <a:solidFill>
            <a:srgbClr val="B9CDE5">
              <a:alpha val="39999"/>
            </a:srgbClr>
          </a:solidFill>
          <a:ln w="25400" algn="ctr">
            <a:solidFill>
              <a:srgbClr val="95B3D7">
                <a:alpha val="34901"/>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8000" rIns="18000" anchor="ctr"/>
          <a:lstStyle>
            <a:defPPr>
              <a:defRPr lang="ru-RU"/>
            </a:defPPr>
            <a:lvl1pPr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9pPr>
          </a:lstStyle>
          <a:p>
            <a:pPr algn="ctr" eaLnBrk="1" hangingPunct="1">
              <a:spcBef>
                <a:spcPct val="0"/>
              </a:spcBef>
              <a:buFont typeface="Arial" panose="020B0604020202020204" pitchFamily="34" charset="0"/>
              <a:buNone/>
            </a:pPr>
            <a:r>
              <a:rPr lang="ru-RU" altLang="ru-RU" sz="1400" b="1" dirty="0">
                <a:solidFill>
                  <a:srgbClr val="17375E"/>
                </a:solidFill>
              </a:rPr>
              <a:t>Продукты на основе  РЛИ</a:t>
            </a:r>
            <a:endParaRPr lang="ru-RU" altLang="ru-RU" sz="1100" b="1" dirty="0">
              <a:solidFill>
                <a:srgbClr val="17375E"/>
              </a:solidFill>
            </a:endParaRPr>
          </a:p>
        </p:txBody>
      </p:sp>
      <p:sp>
        <p:nvSpPr>
          <p:cNvPr id="18" name="AutoShape 49">
            <a:extLst>
              <a:ext uri="{FF2B5EF4-FFF2-40B4-BE49-F238E27FC236}">
                <a16:creationId xmlns:a16="http://schemas.microsoft.com/office/drawing/2014/main" id="{DA48E5CD-F41C-48C1-BA86-1037CDD57D0B}"/>
              </a:ext>
            </a:extLst>
          </p:cNvPr>
          <p:cNvSpPr>
            <a:spLocks noChangeArrowheads="1"/>
          </p:cNvSpPr>
          <p:nvPr/>
        </p:nvSpPr>
        <p:spPr bwMode="auto">
          <a:xfrm>
            <a:off x="8050129" y="3067615"/>
            <a:ext cx="1791782" cy="407337"/>
          </a:xfrm>
          <a:prstGeom prst="roundRect">
            <a:avLst>
              <a:gd name="adj" fmla="val 6167"/>
            </a:avLst>
          </a:prstGeom>
          <a:solidFill>
            <a:srgbClr val="B9CDE5">
              <a:alpha val="39999"/>
            </a:srgbClr>
          </a:solidFill>
          <a:ln w="25400" algn="ctr">
            <a:solidFill>
              <a:srgbClr val="95B3D7">
                <a:alpha val="34901"/>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8000" rIns="18000" anchor="ctr"/>
          <a:lstStyle>
            <a:defPPr>
              <a:defRPr lang="ru-RU"/>
            </a:defPPr>
            <a:lvl1pPr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9pPr>
          </a:lstStyle>
          <a:p>
            <a:pPr algn="ctr" eaLnBrk="1" hangingPunct="1">
              <a:spcBef>
                <a:spcPct val="0"/>
              </a:spcBef>
              <a:buFont typeface="Arial" panose="020B0604020202020204" pitchFamily="34" charset="0"/>
              <a:buNone/>
            </a:pPr>
            <a:r>
              <a:rPr lang="ru-RU" altLang="ru-RU" sz="1400" b="1" dirty="0">
                <a:solidFill>
                  <a:srgbClr val="17375E"/>
                </a:solidFill>
              </a:rPr>
              <a:t>Сервисы АЗРФ</a:t>
            </a:r>
            <a:endParaRPr lang="ru-RU" altLang="ru-RU" sz="1100" b="1" dirty="0">
              <a:solidFill>
                <a:srgbClr val="17375E"/>
              </a:solidFill>
            </a:endParaRPr>
          </a:p>
        </p:txBody>
      </p:sp>
      <p:sp>
        <p:nvSpPr>
          <p:cNvPr id="19" name="AutoShape 49">
            <a:extLst>
              <a:ext uri="{FF2B5EF4-FFF2-40B4-BE49-F238E27FC236}">
                <a16:creationId xmlns:a16="http://schemas.microsoft.com/office/drawing/2014/main" id="{6CFB0355-BF6F-475A-82EF-AED3A0778A3D}"/>
              </a:ext>
            </a:extLst>
          </p:cNvPr>
          <p:cNvSpPr>
            <a:spLocks noChangeArrowheads="1"/>
          </p:cNvSpPr>
          <p:nvPr/>
        </p:nvSpPr>
        <p:spPr bwMode="auto">
          <a:xfrm>
            <a:off x="4841091" y="3081622"/>
            <a:ext cx="1885156" cy="407336"/>
          </a:xfrm>
          <a:prstGeom prst="roundRect">
            <a:avLst>
              <a:gd name="adj" fmla="val 6167"/>
            </a:avLst>
          </a:prstGeom>
          <a:solidFill>
            <a:srgbClr val="B9CDE5">
              <a:alpha val="39999"/>
            </a:srgbClr>
          </a:solidFill>
          <a:ln w="25400" algn="ctr">
            <a:solidFill>
              <a:srgbClr val="95B3D7">
                <a:alpha val="34901"/>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8000" rIns="18000" anchor="ctr"/>
          <a:lstStyle>
            <a:defPPr>
              <a:defRPr lang="ru-RU"/>
            </a:defPPr>
            <a:lvl1pPr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9pPr>
          </a:lstStyle>
          <a:p>
            <a:pPr algn="ctr" eaLnBrk="1" hangingPunct="1">
              <a:spcBef>
                <a:spcPct val="0"/>
              </a:spcBef>
              <a:buFont typeface="Arial" panose="020B0604020202020204" pitchFamily="34" charset="0"/>
              <a:buNone/>
            </a:pPr>
            <a:r>
              <a:rPr lang="ru-RU" altLang="ru-RU" sz="1400" b="1" dirty="0">
                <a:solidFill>
                  <a:srgbClr val="17375E"/>
                </a:solidFill>
              </a:rPr>
              <a:t>ПО тематической обработки ДЗЗ </a:t>
            </a:r>
            <a:endParaRPr lang="ru-RU" altLang="ru-RU" sz="1100" b="1" dirty="0">
              <a:solidFill>
                <a:srgbClr val="17375E"/>
              </a:solidFill>
            </a:endParaRPr>
          </a:p>
        </p:txBody>
      </p:sp>
      <p:pic>
        <p:nvPicPr>
          <p:cNvPr id="20" name="Рисунок 19">
            <a:extLst>
              <a:ext uri="{FF2B5EF4-FFF2-40B4-BE49-F238E27FC236}">
                <a16:creationId xmlns:a16="http://schemas.microsoft.com/office/drawing/2014/main" id="{1825FC01-9DA4-494D-B39F-028B118ACD30}"/>
              </a:ext>
            </a:extLst>
          </p:cNvPr>
          <p:cNvPicPr>
            <a:picLocks noChangeAspect="1"/>
          </p:cNvPicPr>
          <p:nvPr/>
        </p:nvPicPr>
        <p:blipFill>
          <a:blip r:embed="rId3"/>
          <a:stretch>
            <a:fillRect/>
          </a:stretch>
        </p:blipFill>
        <p:spPr>
          <a:xfrm>
            <a:off x="1670846" y="1601411"/>
            <a:ext cx="2302194" cy="1259478"/>
          </a:xfrm>
          <a:prstGeom prst="rect">
            <a:avLst/>
          </a:prstGeom>
        </p:spPr>
      </p:pic>
      <p:pic>
        <p:nvPicPr>
          <p:cNvPr id="21" name="Picture 6">
            <a:extLst>
              <a:ext uri="{FF2B5EF4-FFF2-40B4-BE49-F238E27FC236}">
                <a16:creationId xmlns:a16="http://schemas.microsoft.com/office/drawing/2014/main" id="{525821CE-DCB0-465A-AA73-7459D4AA7A0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65726" y="1559463"/>
            <a:ext cx="2164011" cy="1370772"/>
          </a:xfrm>
          <a:prstGeom prst="rect">
            <a:avLst/>
          </a:prstGeom>
          <a:noFill/>
          <a:extLst>
            <a:ext uri="{909E8E84-426E-40DD-AFC4-6F175D3DCCD1}">
              <a14:hiddenFill xmlns:a14="http://schemas.microsoft.com/office/drawing/2010/main">
                <a:solidFill>
                  <a:srgbClr val="FFFFFF"/>
                </a:solidFill>
              </a14:hiddenFill>
            </a:ext>
          </a:extLst>
        </p:spPr>
      </p:pic>
      <p:pic>
        <p:nvPicPr>
          <p:cNvPr id="22" name="Рисунок 21">
            <a:extLst>
              <a:ext uri="{FF2B5EF4-FFF2-40B4-BE49-F238E27FC236}">
                <a16:creationId xmlns:a16="http://schemas.microsoft.com/office/drawing/2014/main" id="{DDB73495-83D2-499A-8065-B5720EAF299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b="21"/>
          <a:stretch>
            <a:fillRect/>
          </a:stretch>
        </p:blipFill>
        <p:spPr bwMode="auto">
          <a:xfrm>
            <a:off x="7641790" y="1559464"/>
            <a:ext cx="2503551" cy="1418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Рисунок 22">
            <a:extLst>
              <a:ext uri="{FF2B5EF4-FFF2-40B4-BE49-F238E27FC236}">
                <a16:creationId xmlns:a16="http://schemas.microsoft.com/office/drawing/2014/main" id="{1F130555-6628-4DC9-866C-1006154E0A91}"/>
              </a:ext>
            </a:extLst>
          </p:cNvPr>
          <p:cNvPicPr/>
          <p:nvPr/>
        </p:nvPicPr>
        <p:blipFill rotWithShape="1">
          <a:blip r:embed="rId6"/>
          <a:srcRect l="30877" t="47089" r="37742" b="26988"/>
          <a:stretch/>
        </p:blipFill>
        <p:spPr bwMode="auto">
          <a:xfrm>
            <a:off x="1670847" y="3710981"/>
            <a:ext cx="2302194" cy="1168862"/>
          </a:xfrm>
          <a:prstGeom prst="rect">
            <a:avLst/>
          </a:prstGeom>
          <a:ln>
            <a:noFill/>
          </a:ln>
          <a:extLst>
            <a:ext uri="{53640926-AAD7-44D8-BBD7-CCE9431645EC}">
              <a14:shadowObscured xmlns:a14="http://schemas.microsoft.com/office/drawing/2010/main"/>
            </a:ext>
          </a:extLst>
        </p:spPr>
      </p:pic>
      <p:pic>
        <p:nvPicPr>
          <p:cNvPr id="24" name="Рисунок 23" descr="C:\Users\UK05A\AppData\Local\Microsoft\Windows\INetCache\Content.Word\Снимок экрана 2023-04-20 112317.jpg">
            <a:extLst>
              <a:ext uri="{FF2B5EF4-FFF2-40B4-BE49-F238E27FC236}">
                <a16:creationId xmlns:a16="http://schemas.microsoft.com/office/drawing/2014/main" id="{ECD474AA-7079-410F-9BDE-22D69E8E155F}"/>
              </a:ext>
            </a:extLst>
          </p:cNvPr>
          <p:cNvPicPr/>
          <p:nvPr/>
        </p:nvPicPr>
        <p:blipFill rotWithShape="1">
          <a:blip r:embed="rId7" cstate="print">
            <a:extLst>
              <a:ext uri="{28A0092B-C50C-407E-A947-70E740481C1C}">
                <a14:useLocalDpi xmlns:a14="http://schemas.microsoft.com/office/drawing/2010/main" val="0"/>
              </a:ext>
            </a:extLst>
          </a:blip>
          <a:srcRect l="10603" r="11861" b="30276"/>
          <a:stretch/>
        </p:blipFill>
        <p:spPr bwMode="auto">
          <a:xfrm>
            <a:off x="7738534" y="3613785"/>
            <a:ext cx="2406807" cy="1264335"/>
          </a:xfrm>
          <a:prstGeom prst="rect">
            <a:avLst/>
          </a:prstGeom>
          <a:noFill/>
          <a:ln>
            <a:noFill/>
          </a:ln>
        </p:spPr>
      </p:pic>
      <p:pic>
        <p:nvPicPr>
          <p:cNvPr id="25" name="Рисунок 24">
            <a:extLst>
              <a:ext uri="{FF2B5EF4-FFF2-40B4-BE49-F238E27FC236}">
                <a16:creationId xmlns:a16="http://schemas.microsoft.com/office/drawing/2014/main" id="{7971AF75-F418-4EB9-8A1E-D9317A8EE5D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06802" y="3615509"/>
            <a:ext cx="2345301" cy="1264335"/>
          </a:xfrm>
          <a:prstGeom prst="rect">
            <a:avLst/>
          </a:prstGeom>
        </p:spPr>
      </p:pic>
      <p:sp>
        <p:nvSpPr>
          <p:cNvPr id="26" name="TextBox 25">
            <a:extLst>
              <a:ext uri="{FF2B5EF4-FFF2-40B4-BE49-F238E27FC236}">
                <a16:creationId xmlns:a16="http://schemas.microsoft.com/office/drawing/2014/main" id="{770012C6-44EE-4EEA-B154-05EF1A447638}"/>
              </a:ext>
            </a:extLst>
          </p:cNvPr>
          <p:cNvSpPr txBox="1"/>
          <p:nvPr/>
        </p:nvSpPr>
        <p:spPr>
          <a:xfrm>
            <a:off x="1873094" y="5161690"/>
            <a:ext cx="8997812" cy="1421928"/>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ru-RU" sz="1200" dirty="0">
                <a:solidFill>
                  <a:schemeClr val="accent1">
                    <a:lumMod val="50000"/>
                  </a:schemeClr>
                </a:solidFill>
                <a:latin typeface="Arial" panose="020B0604020202020204" pitchFamily="34" charset="0"/>
                <a:cs typeface="Arial" panose="020B0604020202020204" pitchFamily="34" charset="0"/>
              </a:rPr>
              <a:t>Глобальные покрытия (6 покрытий, 1 сервис), автоматически по регламенту</a:t>
            </a:r>
            <a:endParaRPr lang="en-US" sz="1200" dirty="0">
              <a:solidFill>
                <a:schemeClr val="accent1">
                  <a:lumMod val="50000"/>
                </a:schemeClr>
              </a:solidFill>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r>
              <a:rPr lang="ru-RU" sz="1200" dirty="0">
                <a:solidFill>
                  <a:schemeClr val="accent1">
                    <a:lumMod val="50000"/>
                  </a:schemeClr>
                </a:solidFill>
                <a:latin typeface="Arial" panose="020B0604020202020204" pitchFamily="34" charset="0"/>
                <a:cs typeface="Arial" panose="020B0604020202020204" pitchFamily="34" charset="0"/>
              </a:rPr>
              <a:t>Индексные продукты (9 продуктов, сервисы, индексный «калькулятор»), автоматически, интерактивно, по заказу </a:t>
            </a:r>
          </a:p>
          <a:p>
            <a:pPr marL="285750" indent="-285750">
              <a:lnSpc>
                <a:spcPct val="120000"/>
              </a:lnSpc>
              <a:buFont typeface="Arial" panose="020B0604020202020204" pitchFamily="34" charset="0"/>
              <a:buChar char="•"/>
            </a:pPr>
            <a:r>
              <a:rPr lang="ru-RU" sz="1200" dirty="0">
                <a:solidFill>
                  <a:schemeClr val="accent1">
                    <a:lumMod val="50000"/>
                  </a:schemeClr>
                </a:solidFill>
                <a:latin typeface="Arial" panose="020B0604020202020204" pitchFamily="34" charset="0"/>
                <a:cs typeface="Arial" panose="020B0604020202020204" pitchFamily="34" charset="0"/>
              </a:rPr>
              <a:t>Продукты на основе РЛИ (</a:t>
            </a:r>
            <a:r>
              <a:rPr lang="en-US" sz="1200" dirty="0">
                <a:solidFill>
                  <a:schemeClr val="accent1">
                    <a:lumMod val="50000"/>
                  </a:schemeClr>
                </a:solidFill>
                <a:latin typeface="Arial" panose="020B0604020202020204" pitchFamily="34" charset="0"/>
                <a:cs typeface="Arial" panose="020B0604020202020204" pitchFamily="34" charset="0"/>
              </a:rPr>
              <a:t>3</a:t>
            </a:r>
            <a:r>
              <a:rPr lang="ru-RU" sz="1200" dirty="0">
                <a:solidFill>
                  <a:schemeClr val="accent1">
                    <a:lumMod val="50000"/>
                  </a:schemeClr>
                </a:solidFill>
                <a:latin typeface="Arial" panose="020B0604020202020204" pitchFamily="34" charset="0"/>
                <a:cs typeface="Arial" panose="020B0604020202020204" pitchFamily="34" charset="0"/>
              </a:rPr>
              <a:t> композитных продукта), автоматически по заказу</a:t>
            </a:r>
            <a:endParaRPr lang="en-US" sz="1200" dirty="0">
              <a:solidFill>
                <a:schemeClr val="accent1">
                  <a:lumMod val="50000"/>
                </a:schemeClr>
              </a:solidFill>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r>
              <a:rPr lang="ru-RU" sz="1200" dirty="0">
                <a:solidFill>
                  <a:schemeClr val="accent1">
                    <a:lumMod val="50000"/>
                  </a:schemeClr>
                </a:solidFill>
                <a:latin typeface="Arial" panose="020B0604020202020204" pitchFamily="34" charset="0"/>
                <a:cs typeface="Arial" panose="020B0604020202020204" pitchFamily="34" charset="0"/>
              </a:rPr>
              <a:t>Сервис наводнений (19 продуктов, 3 сервиса в тематическом интерфейсе), автоматически по заказу</a:t>
            </a:r>
          </a:p>
          <a:p>
            <a:pPr marL="285750" indent="-285750">
              <a:lnSpc>
                <a:spcPct val="120000"/>
              </a:lnSpc>
              <a:buFont typeface="Arial" panose="020B0604020202020204" pitchFamily="34" charset="0"/>
              <a:buChar char="•"/>
            </a:pPr>
            <a:r>
              <a:rPr lang="ru-RU" sz="1200" dirty="0">
                <a:solidFill>
                  <a:schemeClr val="accent1">
                    <a:lumMod val="50000"/>
                  </a:schemeClr>
                </a:solidFill>
                <a:latin typeface="Arial" panose="020B0604020202020204" pitchFamily="34" charset="0"/>
                <a:cs typeface="Arial" panose="020B0604020202020204" pitchFamily="34" charset="0"/>
              </a:rPr>
              <a:t>Сервисы АЗРФ (20 продуктов, 5 сервисов в тематическом интерфейсе), автоматически по заказу</a:t>
            </a:r>
          </a:p>
          <a:p>
            <a:pPr marL="285750" indent="-285750">
              <a:lnSpc>
                <a:spcPct val="120000"/>
              </a:lnSpc>
              <a:buFont typeface="Arial" panose="020B0604020202020204" pitchFamily="34" charset="0"/>
              <a:buChar char="•"/>
            </a:pPr>
            <a:r>
              <a:rPr lang="ru-RU" sz="1200" dirty="0">
                <a:solidFill>
                  <a:schemeClr val="accent1">
                    <a:lumMod val="50000"/>
                  </a:schemeClr>
                </a:solidFill>
                <a:latin typeface="Arial" panose="020B0604020202020204" pitchFamily="34" charset="0"/>
                <a:cs typeface="Arial" panose="020B0604020202020204" pitchFamily="34" charset="0"/>
              </a:rPr>
              <a:t>ПО тематической обработки, интерактивная обработка ДДЗЗ (настольное приложение, «серверная» версия)</a:t>
            </a:r>
          </a:p>
        </p:txBody>
      </p:sp>
    </p:spTree>
    <p:extLst>
      <p:ext uri="{BB962C8B-B14F-4D97-AF65-F5344CB8AC3E}">
        <p14:creationId xmlns:p14="http://schemas.microsoft.com/office/powerpoint/2010/main" val="10524886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131EBEF-ABB7-43FC-B09E-7A7C4DE88017}"/>
              </a:ext>
            </a:extLst>
          </p:cNvPr>
          <p:cNvSpPr>
            <a:spLocks noGrp="1"/>
          </p:cNvSpPr>
          <p:nvPr>
            <p:ph type="title"/>
          </p:nvPr>
        </p:nvSpPr>
        <p:spPr>
          <a:xfrm>
            <a:off x="2451688" y="277000"/>
            <a:ext cx="8597312" cy="607713"/>
          </a:xfrm>
        </p:spPr>
        <p:txBody>
          <a:bodyPr>
            <a:normAutofit/>
          </a:bodyPr>
          <a:lstStyle/>
          <a:p>
            <a:pPr algn="ctr"/>
            <a:r>
              <a:rPr lang="ru-RU" sz="2400" b="1" dirty="0">
                <a:solidFill>
                  <a:schemeClr val="accent1">
                    <a:lumMod val="50000"/>
                  </a:schemeClr>
                </a:solidFill>
                <a:latin typeface="Arial" panose="020B0604020202020204" pitchFamily="34" charset="0"/>
                <a:cs typeface="Arial" panose="020B0604020202020204" pitchFamily="34" charset="0"/>
              </a:rPr>
              <a:t>      Визуализация и картографические проекции</a:t>
            </a:r>
          </a:p>
        </p:txBody>
      </p:sp>
      <p:pic>
        <p:nvPicPr>
          <p:cNvPr id="6" name="Рисунок 5" descr="C:\Users\UK05A\AppData\Local\Microsoft\Windows\INetCache\Content.Word\Снимок экрана 2023-04-20 112317.jpg">
            <a:extLst>
              <a:ext uri="{FF2B5EF4-FFF2-40B4-BE49-F238E27FC236}">
                <a16:creationId xmlns:a16="http://schemas.microsoft.com/office/drawing/2014/main" id="{58C07649-3423-47A1-B6DA-1F67E7F24F7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43000" y="884713"/>
            <a:ext cx="9906000" cy="5602329"/>
          </a:xfrm>
          <a:prstGeom prst="rect">
            <a:avLst/>
          </a:prstGeom>
          <a:noFill/>
          <a:ln>
            <a:noFill/>
          </a:ln>
        </p:spPr>
      </p:pic>
      <p:pic>
        <p:nvPicPr>
          <p:cNvPr id="10" name="Рисунок 9">
            <a:extLst>
              <a:ext uri="{FF2B5EF4-FFF2-40B4-BE49-F238E27FC236}">
                <a16:creationId xmlns:a16="http://schemas.microsoft.com/office/drawing/2014/main" id="{AB285BE4-EDB0-448D-8493-474D7145470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47124" y="3685876"/>
            <a:ext cx="6601876" cy="3148374"/>
          </a:xfrm>
          <a:prstGeom prst="rect">
            <a:avLst/>
          </a:prstGeom>
        </p:spPr>
      </p:pic>
    </p:spTree>
    <p:extLst>
      <p:ext uri="{BB962C8B-B14F-4D97-AF65-F5344CB8AC3E}">
        <p14:creationId xmlns:p14="http://schemas.microsoft.com/office/powerpoint/2010/main" val="14170165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131EBEF-ABB7-43FC-B09E-7A7C4DE88017}"/>
              </a:ext>
            </a:extLst>
          </p:cNvPr>
          <p:cNvSpPr>
            <a:spLocks noGrp="1"/>
          </p:cNvSpPr>
          <p:nvPr>
            <p:ph type="title"/>
          </p:nvPr>
        </p:nvSpPr>
        <p:spPr>
          <a:xfrm>
            <a:off x="2346116" y="182465"/>
            <a:ext cx="8597312" cy="701674"/>
          </a:xfrm>
        </p:spPr>
        <p:txBody>
          <a:bodyPr>
            <a:normAutofit/>
          </a:bodyPr>
          <a:lstStyle/>
          <a:p>
            <a:pPr algn="ctr"/>
            <a:r>
              <a:rPr lang="ru-RU" sz="2400" b="1" dirty="0">
                <a:solidFill>
                  <a:schemeClr val="accent1">
                    <a:lumMod val="50000"/>
                  </a:schemeClr>
                </a:solidFill>
                <a:latin typeface="Arial" panose="020B0604020202020204" pitchFamily="34" charset="0"/>
                <a:cs typeface="Arial" panose="020B0604020202020204" pitchFamily="34" charset="0"/>
              </a:rPr>
              <a:t>      Обработка данных Электро-Л и Арктика-М</a:t>
            </a:r>
          </a:p>
        </p:txBody>
      </p:sp>
      <p:pic>
        <p:nvPicPr>
          <p:cNvPr id="3" name="Рисунок 2">
            <a:extLst>
              <a:ext uri="{FF2B5EF4-FFF2-40B4-BE49-F238E27FC236}">
                <a16:creationId xmlns:a16="http://schemas.microsoft.com/office/drawing/2014/main" id="{E5BB7D7E-A58A-4B70-B4D1-002EF32719F3}"/>
              </a:ext>
            </a:extLst>
          </p:cNvPr>
          <p:cNvPicPr>
            <a:picLocks noChangeAspect="1"/>
          </p:cNvPicPr>
          <p:nvPr/>
        </p:nvPicPr>
        <p:blipFill>
          <a:blip r:embed="rId3"/>
          <a:stretch>
            <a:fillRect/>
          </a:stretch>
        </p:blipFill>
        <p:spPr>
          <a:xfrm>
            <a:off x="1331930" y="1268582"/>
            <a:ext cx="9565670" cy="5233158"/>
          </a:xfrm>
          <a:prstGeom prst="rect">
            <a:avLst/>
          </a:prstGeom>
        </p:spPr>
      </p:pic>
    </p:spTree>
    <p:extLst>
      <p:ext uri="{BB962C8B-B14F-4D97-AF65-F5344CB8AC3E}">
        <p14:creationId xmlns:p14="http://schemas.microsoft.com/office/powerpoint/2010/main" val="24848882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Заголовок 1">
            <a:extLst>
              <a:ext uri="{FF2B5EF4-FFF2-40B4-BE49-F238E27FC236}">
                <a16:creationId xmlns:a16="http://schemas.microsoft.com/office/drawing/2014/main" id="{F131EBEF-ABB7-43FC-B09E-7A7C4DE88017}"/>
              </a:ext>
            </a:extLst>
          </p:cNvPr>
          <p:cNvSpPr>
            <a:spLocks noGrp="1"/>
          </p:cNvSpPr>
          <p:nvPr>
            <p:ph type="title"/>
          </p:nvPr>
        </p:nvSpPr>
        <p:spPr>
          <a:xfrm>
            <a:off x="3038912" y="276999"/>
            <a:ext cx="8010088" cy="595456"/>
          </a:xfrm>
        </p:spPr>
        <p:txBody>
          <a:bodyPr>
            <a:normAutofit/>
          </a:bodyPr>
          <a:lstStyle/>
          <a:p>
            <a:pPr algn="ctr"/>
            <a:r>
              <a:rPr lang="ru-RU" sz="2400" b="1" dirty="0">
                <a:solidFill>
                  <a:schemeClr val="accent1">
                    <a:lumMod val="50000"/>
                  </a:schemeClr>
                </a:solidFill>
                <a:latin typeface="Arial" panose="020B0604020202020204" pitchFamily="34" charset="0"/>
                <a:cs typeface="Arial" panose="020B0604020202020204" pitchFamily="34" charset="0"/>
              </a:rPr>
              <a:t>Интерфейс сервисов мониторинга (1</a:t>
            </a:r>
            <a:r>
              <a:rPr lang="en-US" sz="2400" b="1" dirty="0">
                <a:solidFill>
                  <a:schemeClr val="accent1">
                    <a:lumMod val="50000"/>
                  </a:schemeClr>
                </a:solidFill>
                <a:latin typeface="Arial" panose="020B0604020202020204" pitchFamily="34" charset="0"/>
                <a:cs typeface="Arial" panose="020B0604020202020204" pitchFamily="34" charset="0"/>
              </a:rPr>
              <a:t>/</a:t>
            </a:r>
            <a:r>
              <a:rPr lang="ru-RU" sz="2400" b="1" dirty="0">
                <a:solidFill>
                  <a:schemeClr val="accent1">
                    <a:lumMod val="50000"/>
                  </a:schemeClr>
                </a:solidFill>
                <a:latin typeface="Arial" panose="020B0604020202020204" pitchFamily="34" charset="0"/>
                <a:cs typeface="Arial" panose="020B0604020202020204" pitchFamily="34" charset="0"/>
              </a:rPr>
              <a:t>2)</a:t>
            </a:r>
          </a:p>
        </p:txBody>
      </p:sp>
      <p:pic>
        <p:nvPicPr>
          <p:cNvPr id="18" name="Рисунок 17">
            <a:extLst>
              <a:ext uri="{FF2B5EF4-FFF2-40B4-BE49-F238E27FC236}">
                <a16:creationId xmlns:a16="http://schemas.microsoft.com/office/drawing/2014/main" id="{B0C0BA39-BD5D-48C6-B0E8-C53E497A34A8}"/>
              </a:ext>
            </a:extLst>
          </p:cNvPr>
          <p:cNvPicPr>
            <a:picLocks noChangeAspect="1"/>
          </p:cNvPicPr>
          <p:nvPr/>
        </p:nvPicPr>
        <p:blipFill>
          <a:blip r:embed="rId3"/>
          <a:stretch>
            <a:fillRect/>
          </a:stretch>
        </p:blipFill>
        <p:spPr>
          <a:xfrm>
            <a:off x="1528002" y="1444569"/>
            <a:ext cx="4303867" cy="2420925"/>
          </a:xfrm>
          <a:prstGeom prst="rect">
            <a:avLst/>
          </a:prstGeom>
        </p:spPr>
      </p:pic>
      <p:pic>
        <p:nvPicPr>
          <p:cNvPr id="19" name="Рисунок 18">
            <a:extLst>
              <a:ext uri="{FF2B5EF4-FFF2-40B4-BE49-F238E27FC236}">
                <a16:creationId xmlns:a16="http://schemas.microsoft.com/office/drawing/2014/main" id="{2BE1A4C7-274B-4274-A562-05A98B110610}"/>
              </a:ext>
            </a:extLst>
          </p:cNvPr>
          <p:cNvPicPr>
            <a:picLocks noChangeAspect="1"/>
          </p:cNvPicPr>
          <p:nvPr/>
        </p:nvPicPr>
        <p:blipFill>
          <a:blip r:embed="rId4"/>
          <a:stretch>
            <a:fillRect/>
          </a:stretch>
        </p:blipFill>
        <p:spPr>
          <a:xfrm>
            <a:off x="6491845" y="1453242"/>
            <a:ext cx="4303865" cy="2420924"/>
          </a:xfrm>
          <a:prstGeom prst="rect">
            <a:avLst/>
          </a:prstGeom>
        </p:spPr>
      </p:pic>
      <p:pic>
        <p:nvPicPr>
          <p:cNvPr id="20" name="Рисунок 19">
            <a:extLst>
              <a:ext uri="{FF2B5EF4-FFF2-40B4-BE49-F238E27FC236}">
                <a16:creationId xmlns:a16="http://schemas.microsoft.com/office/drawing/2014/main" id="{5FE0CD4B-EAA9-4CA4-BB59-00C69162636C}"/>
              </a:ext>
            </a:extLst>
          </p:cNvPr>
          <p:cNvPicPr>
            <a:picLocks noChangeAspect="1"/>
          </p:cNvPicPr>
          <p:nvPr/>
        </p:nvPicPr>
        <p:blipFill>
          <a:blip r:embed="rId5"/>
          <a:stretch>
            <a:fillRect/>
          </a:stretch>
        </p:blipFill>
        <p:spPr>
          <a:xfrm>
            <a:off x="6491844" y="4297715"/>
            <a:ext cx="4336586" cy="2439330"/>
          </a:xfrm>
          <a:prstGeom prst="rect">
            <a:avLst/>
          </a:prstGeom>
        </p:spPr>
      </p:pic>
      <p:sp>
        <p:nvSpPr>
          <p:cNvPr id="21" name="AutoShape 49">
            <a:extLst>
              <a:ext uri="{FF2B5EF4-FFF2-40B4-BE49-F238E27FC236}">
                <a16:creationId xmlns:a16="http://schemas.microsoft.com/office/drawing/2014/main" id="{00D29522-B965-4401-9D27-B86E430148FA}"/>
              </a:ext>
            </a:extLst>
          </p:cNvPr>
          <p:cNvSpPr>
            <a:spLocks noChangeArrowheads="1"/>
          </p:cNvSpPr>
          <p:nvPr/>
        </p:nvSpPr>
        <p:spPr bwMode="auto">
          <a:xfrm>
            <a:off x="1979472" y="1126280"/>
            <a:ext cx="3457073" cy="269923"/>
          </a:xfrm>
          <a:prstGeom prst="roundRect">
            <a:avLst>
              <a:gd name="adj" fmla="val 6167"/>
            </a:avLst>
          </a:prstGeom>
          <a:solidFill>
            <a:srgbClr val="B9CDE5">
              <a:alpha val="39999"/>
            </a:srgbClr>
          </a:solidFill>
          <a:ln w="25400" algn="ctr">
            <a:solidFill>
              <a:srgbClr val="95B3D7">
                <a:alpha val="34901"/>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8000" rIns="18000" anchor="ctr"/>
          <a:lstStyle>
            <a:defPPr>
              <a:defRPr lang="ru-RU"/>
            </a:defPPr>
            <a:lvl1pPr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9pPr>
          </a:lstStyle>
          <a:p>
            <a:pPr algn="ctr" eaLnBrk="1" hangingPunct="1"/>
            <a:r>
              <a:rPr lang="ru-RU" altLang="ru-RU" sz="1400" b="1" dirty="0">
                <a:solidFill>
                  <a:srgbClr val="17375E"/>
                </a:solidFill>
              </a:rPr>
              <a:t>Каталог продуктов</a:t>
            </a:r>
            <a:endParaRPr lang="ru-RU" altLang="ru-RU" sz="1100" b="1" dirty="0">
              <a:solidFill>
                <a:srgbClr val="17375E"/>
              </a:solidFill>
            </a:endParaRPr>
          </a:p>
        </p:txBody>
      </p:sp>
      <p:sp>
        <p:nvSpPr>
          <p:cNvPr id="22" name="AutoShape 49">
            <a:extLst>
              <a:ext uri="{FF2B5EF4-FFF2-40B4-BE49-F238E27FC236}">
                <a16:creationId xmlns:a16="http://schemas.microsoft.com/office/drawing/2014/main" id="{26DBD9CF-2211-45CD-B13D-198F5CA1AFB6}"/>
              </a:ext>
            </a:extLst>
          </p:cNvPr>
          <p:cNvSpPr>
            <a:spLocks noChangeArrowheads="1"/>
          </p:cNvSpPr>
          <p:nvPr/>
        </p:nvSpPr>
        <p:spPr bwMode="auto">
          <a:xfrm>
            <a:off x="6939943" y="1114642"/>
            <a:ext cx="3457073" cy="269923"/>
          </a:xfrm>
          <a:prstGeom prst="roundRect">
            <a:avLst>
              <a:gd name="adj" fmla="val 6167"/>
            </a:avLst>
          </a:prstGeom>
          <a:solidFill>
            <a:srgbClr val="B9CDE5">
              <a:alpha val="39999"/>
            </a:srgbClr>
          </a:solidFill>
          <a:ln w="25400" algn="ctr">
            <a:solidFill>
              <a:srgbClr val="95B3D7">
                <a:alpha val="34901"/>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8000" rIns="18000" anchor="ctr"/>
          <a:lstStyle>
            <a:defPPr>
              <a:defRPr lang="ru-RU"/>
            </a:defPPr>
            <a:lvl1pPr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9pPr>
          </a:lstStyle>
          <a:p>
            <a:pPr algn="ctr" eaLnBrk="1" hangingPunct="1"/>
            <a:r>
              <a:rPr lang="ru-RU" altLang="ru-RU" sz="1400" b="1" dirty="0">
                <a:solidFill>
                  <a:srgbClr val="17375E"/>
                </a:solidFill>
              </a:rPr>
              <a:t>Область мониторинга</a:t>
            </a:r>
            <a:endParaRPr lang="ru-RU" altLang="ru-RU" sz="1100" b="1" dirty="0">
              <a:solidFill>
                <a:srgbClr val="17375E"/>
              </a:solidFill>
            </a:endParaRPr>
          </a:p>
        </p:txBody>
      </p:sp>
      <p:sp>
        <p:nvSpPr>
          <p:cNvPr id="23" name="AutoShape 49">
            <a:extLst>
              <a:ext uri="{FF2B5EF4-FFF2-40B4-BE49-F238E27FC236}">
                <a16:creationId xmlns:a16="http://schemas.microsoft.com/office/drawing/2014/main" id="{16F0962B-290D-4B4A-BD9B-9BE79D088099}"/>
              </a:ext>
            </a:extLst>
          </p:cNvPr>
          <p:cNvSpPr>
            <a:spLocks noChangeArrowheads="1"/>
          </p:cNvSpPr>
          <p:nvPr/>
        </p:nvSpPr>
        <p:spPr bwMode="auto">
          <a:xfrm>
            <a:off x="7043957" y="4011522"/>
            <a:ext cx="3457073" cy="269923"/>
          </a:xfrm>
          <a:prstGeom prst="roundRect">
            <a:avLst>
              <a:gd name="adj" fmla="val 6167"/>
            </a:avLst>
          </a:prstGeom>
          <a:solidFill>
            <a:srgbClr val="B9CDE5">
              <a:alpha val="39999"/>
            </a:srgbClr>
          </a:solidFill>
          <a:ln w="25400" algn="ctr">
            <a:solidFill>
              <a:srgbClr val="95B3D7">
                <a:alpha val="34901"/>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8000" rIns="18000" anchor="ctr"/>
          <a:lstStyle>
            <a:defPPr>
              <a:defRPr lang="ru-RU"/>
            </a:defPPr>
            <a:lvl1pPr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9pPr>
          </a:lstStyle>
          <a:p>
            <a:pPr algn="ctr" eaLnBrk="1" hangingPunct="1"/>
            <a:r>
              <a:rPr lang="ru-RU" altLang="ru-RU" sz="1400" b="1" dirty="0">
                <a:solidFill>
                  <a:srgbClr val="17375E"/>
                </a:solidFill>
              </a:rPr>
              <a:t>Стиль отображения</a:t>
            </a:r>
            <a:endParaRPr lang="ru-RU" altLang="ru-RU" sz="1100" b="1" dirty="0">
              <a:solidFill>
                <a:srgbClr val="17375E"/>
              </a:solidFill>
            </a:endParaRPr>
          </a:p>
        </p:txBody>
      </p:sp>
      <p:sp>
        <p:nvSpPr>
          <p:cNvPr id="24" name="AutoShape 49">
            <a:extLst>
              <a:ext uri="{FF2B5EF4-FFF2-40B4-BE49-F238E27FC236}">
                <a16:creationId xmlns:a16="http://schemas.microsoft.com/office/drawing/2014/main" id="{53C202BC-6920-4BFA-A344-A693620E08F5}"/>
              </a:ext>
            </a:extLst>
          </p:cNvPr>
          <p:cNvSpPr>
            <a:spLocks noChangeArrowheads="1"/>
          </p:cNvSpPr>
          <p:nvPr/>
        </p:nvSpPr>
        <p:spPr bwMode="auto">
          <a:xfrm>
            <a:off x="1911293" y="4011522"/>
            <a:ext cx="3457073" cy="269923"/>
          </a:xfrm>
          <a:prstGeom prst="roundRect">
            <a:avLst>
              <a:gd name="adj" fmla="val 6167"/>
            </a:avLst>
          </a:prstGeom>
          <a:solidFill>
            <a:srgbClr val="B9CDE5">
              <a:alpha val="39999"/>
            </a:srgbClr>
          </a:solidFill>
          <a:ln w="25400" algn="ctr">
            <a:solidFill>
              <a:srgbClr val="95B3D7">
                <a:alpha val="34901"/>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8000" rIns="18000" anchor="ctr"/>
          <a:lstStyle>
            <a:defPPr>
              <a:defRPr lang="ru-RU"/>
            </a:defPPr>
            <a:lvl1pPr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9pPr>
          </a:lstStyle>
          <a:p>
            <a:pPr algn="ctr" eaLnBrk="1" hangingPunct="1"/>
            <a:r>
              <a:rPr lang="ru-RU" altLang="ru-RU" sz="1400" b="1" dirty="0">
                <a:solidFill>
                  <a:srgbClr val="17375E"/>
                </a:solidFill>
              </a:rPr>
              <a:t>Получение данных</a:t>
            </a:r>
          </a:p>
        </p:txBody>
      </p:sp>
      <p:pic>
        <p:nvPicPr>
          <p:cNvPr id="25" name="Рисунок 24">
            <a:extLst>
              <a:ext uri="{FF2B5EF4-FFF2-40B4-BE49-F238E27FC236}">
                <a16:creationId xmlns:a16="http://schemas.microsoft.com/office/drawing/2014/main" id="{B593C505-2B8D-4B25-B027-ED20549C0E55}"/>
              </a:ext>
            </a:extLst>
          </p:cNvPr>
          <p:cNvPicPr>
            <a:picLocks noChangeAspect="1"/>
          </p:cNvPicPr>
          <p:nvPr/>
        </p:nvPicPr>
        <p:blipFill>
          <a:blip r:embed="rId6"/>
          <a:stretch>
            <a:fillRect/>
          </a:stretch>
        </p:blipFill>
        <p:spPr>
          <a:xfrm>
            <a:off x="1519980" y="4304662"/>
            <a:ext cx="4311888" cy="2425437"/>
          </a:xfrm>
          <a:prstGeom prst="rect">
            <a:avLst/>
          </a:prstGeom>
        </p:spPr>
      </p:pic>
    </p:spTree>
    <p:extLst>
      <p:ext uri="{BB962C8B-B14F-4D97-AF65-F5344CB8AC3E}">
        <p14:creationId xmlns:p14="http://schemas.microsoft.com/office/powerpoint/2010/main" val="39135452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Заголовок 1">
            <a:extLst>
              <a:ext uri="{FF2B5EF4-FFF2-40B4-BE49-F238E27FC236}">
                <a16:creationId xmlns:a16="http://schemas.microsoft.com/office/drawing/2014/main" id="{F131EBEF-ABB7-43FC-B09E-7A7C4DE88017}"/>
              </a:ext>
            </a:extLst>
          </p:cNvPr>
          <p:cNvSpPr>
            <a:spLocks noGrp="1"/>
          </p:cNvSpPr>
          <p:nvPr>
            <p:ph type="title"/>
          </p:nvPr>
        </p:nvSpPr>
        <p:spPr>
          <a:xfrm>
            <a:off x="3038912" y="276999"/>
            <a:ext cx="8010088" cy="595456"/>
          </a:xfrm>
        </p:spPr>
        <p:txBody>
          <a:bodyPr>
            <a:normAutofit/>
          </a:bodyPr>
          <a:lstStyle/>
          <a:p>
            <a:pPr algn="ctr"/>
            <a:r>
              <a:rPr lang="ru-RU" sz="2400" b="1" dirty="0">
                <a:solidFill>
                  <a:schemeClr val="accent1">
                    <a:lumMod val="50000"/>
                  </a:schemeClr>
                </a:solidFill>
                <a:latin typeface="Arial" panose="020B0604020202020204" pitchFamily="34" charset="0"/>
                <a:cs typeface="Arial" panose="020B0604020202020204" pitchFamily="34" charset="0"/>
              </a:rPr>
              <a:t>Интерфейс сервисов мониторинга (</a:t>
            </a:r>
            <a:r>
              <a:rPr lang="en-US" sz="2400" b="1" dirty="0">
                <a:solidFill>
                  <a:schemeClr val="accent1">
                    <a:lumMod val="50000"/>
                  </a:schemeClr>
                </a:solidFill>
                <a:latin typeface="Arial" panose="020B0604020202020204" pitchFamily="34" charset="0"/>
                <a:cs typeface="Arial" panose="020B0604020202020204" pitchFamily="34" charset="0"/>
              </a:rPr>
              <a:t>2/</a:t>
            </a:r>
            <a:r>
              <a:rPr lang="ru-RU" sz="2400" b="1" dirty="0">
                <a:solidFill>
                  <a:schemeClr val="accent1">
                    <a:lumMod val="50000"/>
                  </a:schemeClr>
                </a:solidFill>
                <a:latin typeface="Arial" panose="020B0604020202020204" pitchFamily="34" charset="0"/>
                <a:cs typeface="Arial" panose="020B0604020202020204" pitchFamily="34" charset="0"/>
              </a:rPr>
              <a:t>2)</a:t>
            </a:r>
          </a:p>
        </p:txBody>
      </p:sp>
      <p:sp>
        <p:nvSpPr>
          <p:cNvPr id="18" name="AutoShape 49">
            <a:extLst>
              <a:ext uri="{FF2B5EF4-FFF2-40B4-BE49-F238E27FC236}">
                <a16:creationId xmlns:a16="http://schemas.microsoft.com/office/drawing/2014/main" id="{901028EA-5C0B-4F7E-A268-834AC5EF9FD2}"/>
              </a:ext>
            </a:extLst>
          </p:cNvPr>
          <p:cNvSpPr>
            <a:spLocks noChangeArrowheads="1"/>
          </p:cNvSpPr>
          <p:nvPr/>
        </p:nvSpPr>
        <p:spPr bwMode="auto">
          <a:xfrm>
            <a:off x="2008860" y="1123224"/>
            <a:ext cx="3457073" cy="269923"/>
          </a:xfrm>
          <a:prstGeom prst="roundRect">
            <a:avLst>
              <a:gd name="adj" fmla="val 6167"/>
            </a:avLst>
          </a:prstGeom>
          <a:solidFill>
            <a:srgbClr val="B9CDE5">
              <a:alpha val="39999"/>
            </a:srgbClr>
          </a:solidFill>
          <a:ln w="25400" algn="ctr">
            <a:solidFill>
              <a:srgbClr val="95B3D7">
                <a:alpha val="34901"/>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8000" rIns="18000" anchor="ctr"/>
          <a:lstStyle>
            <a:defPPr>
              <a:defRPr lang="ru-RU"/>
            </a:defPPr>
            <a:lvl1pPr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9pPr>
          </a:lstStyle>
          <a:p>
            <a:pPr algn="ctr" eaLnBrk="1" hangingPunct="1">
              <a:spcBef>
                <a:spcPct val="0"/>
              </a:spcBef>
              <a:buFont typeface="Arial" panose="020B0604020202020204" pitchFamily="34" charset="0"/>
              <a:buNone/>
            </a:pPr>
            <a:r>
              <a:rPr lang="ru-RU" altLang="ru-RU" sz="1400" b="1" dirty="0">
                <a:solidFill>
                  <a:srgbClr val="17375E"/>
                </a:solidFill>
              </a:rPr>
              <a:t>Картографическое проецирование</a:t>
            </a:r>
            <a:endParaRPr lang="ru-RU" altLang="ru-RU" sz="1100" b="1" dirty="0">
              <a:solidFill>
                <a:srgbClr val="17375E"/>
              </a:solidFill>
            </a:endParaRPr>
          </a:p>
        </p:txBody>
      </p:sp>
      <p:sp>
        <p:nvSpPr>
          <p:cNvPr id="19" name="AutoShape 49">
            <a:extLst>
              <a:ext uri="{FF2B5EF4-FFF2-40B4-BE49-F238E27FC236}">
                <a16:creationId xmlns:a16="http://schemas.microsoft.com/office/drawing/2014/main" id="{DCBF3989-7C3D-4515-AA3D-F394E004430C}"/>
              </a:ext>
            </a:extLst>
          </p:cNvPr>
          <p:cNvSpPr>
            <a:spLocks noChangeArrowheads="1"/>
          </p:cNvSpPr>
          <p:nvPr/>
        </p:nvSpPr>
        <p:spPr bwMode="auto">
          <a:xfrm>
            <a:off x="6866020" y="1085183"/>
            <a:ext cx="3457072" cy="269923"/>
          </a:xfrm>
          <a:prstGeom prst="roundRect">
            <a:avLst>
              <a:gd name="adj" fmla="val 6167"/>
            </a:avLst>
          </a:prstGeom>
          <a:solidFill>
            <a:srgbClr val="B9CDE5">
              <a:alpha val="39999"/>
            </a:srgbClr>
          </a:solidFill>
          <a:ln w="25400" algn="ctr">
            <a:solidFill>
              <a:srgbClr val="95B3D7">
                <a:alpha val="34901"/>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8000" rIns="18000" anchor="ctr"/>
          <a:lstStyle>
            <a:defPPr>
              <a:defRPr lang="ru-RU"/>
            </a:defPPr>
            <a:lvl1pPr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9pPr>
          </a:lstStyle>
          <a:p>
            <a:pPr algn="ctr" eaLnBrk="1" hangingPunct="1">
              <a:spcBef>
                <a:spcPct val="0"/>
              </a:spcBef>
              <a:buFont typeface="Arial" panose="020B0604020202020204" pitchFamily="34" charset="0"/>
              <a:buNone/>
            </a:pPr>
            <a:r>
              <a:rPr lang="ru-RU" altLang="ru-RU" sz="1400" b="1" dirty="0">
                <a:solidFill>
                  <a:srgbClr val="17375E"/>
                </a:solidFill>
              </a:rPr>
              <a:t>Временные серии и анимация</a:t>
            </a:r>
            <a:endParaRPr lang="ru-RU" altLang="ru-RU" sz="1100" b="1" dirty="0">
              <a:solidFill>
                <a:srgbClr val="17375E"/>
              </a:solidFill>
            </a:endParaRPr>
          </a:p>
        </p:txBody>
      </p:sp>
      <p:pic>
        <p:nvPicPr>
          <p:cNvPr id="20" name="Рисунок 19">
            <a:extLst>
              <a:ext uri="{FF2B5EF4-FFF2-40B4-BE49-F238E27FC236}">
                <a16:creationId xmlns:a16="http://schemas.microsoft.com/office/drawing/2014/main" id="{282EB898-E009-4CBD-AEA7-13CBA00DF936}"/>
              </a:ext>
            </a:extLst>
          </p:cNvPr>
          <p:cNvPicPr>
            <a:picLocks noChangeAspect="1"/>
          </p:cNvPicPr>
          <p:nvPr/>
        </p:nvPicPr>
        <p:blipFill rotWithShape="1">
          <a:blip r:embed="rId3"/>
          <a:srcRect l="8729" t="13116" r="10043" b="6433"/>
          <a:stretch/>
        </p:blipFill>
        <p:spPr>
          <a:xfrm>
            <a:off x="1591167" y="1432599"/>
            <a:ext cx="4292461" cy="2324999"/>
          </a:xfrm>
          <a:prstGeom prst="rect">
            <a:avLst/>
          </a:prstGeom>
        </p:spPr>
      </p:pic>
      <p:pic>
        <p:nvPicPr>
          <p:cNvPr id="21" name="Рисунок 20">
            <a:extLst>
              <a:ext uri="{FF2B5EF4-FFF2-40B4-BE49-F238E27FC236}">
                <a16:creationId xmlns:a16="http://schemas.microsoft.com/office/drawing/2014/main" id="{2CE187E3-3029-4537-ABE3-C356CC345E96}"/>
              </a:ext>
            </a:extLst>
          </p:cNvPr>
          <p:cNvPicPr>
            <a:picLocks noChangeAspect="1"/>
          </p:cNvPicPr>
          <p:nvPr/>
        </p:nvPicPr>
        <p:blipFill>
          <a:blip r:embed="rId4"/>
          <a:stretch>
            <a:fillRect/>
          </a:stretch>
        </p:blipFill>
        <p:spPr>
          <a:xfrm>
            <a:off x="6454984" y="1452024"/>
            <a:ext cx="4139071" cy="2328228"/>
          </a:xfrm>
          <a:prstGeom prst="rect">
            <a:avLst/>
          </a:prstGeom>
        </p:spPr>
      </p:pic>
      <p:pic>
        <p:nvPicPr>
          <p:cNvPr id="22" name="Рисунок 21">
            <a:extLst>
              <a:ext uri="{FF2B5EF4-FFF2-40B4-BE49-F238E27FC236}">
                <a16:creationId xmlns:a16="http://schemas.microsoft.com/office/drawing/2014/main" id="{AED88255-2E4D-418B-B11E-A491AE818D8A}"/>
              </a:ext>
            </a:extLst>
          </p:cNvPr>
          <p:cNvPicPr>
            <a:picLocks noChangeAspect="1"/>
          </p:cNvPicPr>
          <p:nvPr/>
        </p:nvPicPr>
        <p:blipFill>
          <a:blip r:embed="rId5"/>
          <a:stretch>
            <a:fillRect/>
          </a:stretch>
        </p:blipFill>
        <p:spPr>
          <a:xfrm>
            <a:off x="1569105" y="4262902"/>
            <a:ext cx="4336587" cy="2439330"/>
          </a:xfrm>
          <a:prstGeom prst="rect">
            <a:avLst/>
          </a:prstGeom>
        </p:spPr>
      </p:pic>
      <p:pic>
        <p:nvPicPr>
          <p:cNvPr id="23" name="Рисунок 22">
            <a:extLst>
              <a:ext uri="{FF2B5EF4-FFF2-40B4-BE49-F238E27FC236}">
                <a16:creationId xmlns:a16="http://schemas.microsoft.com/office/drawing/2014/main" id="{63542CCB-7EA6-43C9-A3AF-0F96E905333F}"/>
              </a:ext>
            </a:extLst>
          </p:cNvPr>
          <p:cNvPicPr>
            <a:picLocks noChangeAspect="1"/>
          </p:cNvPicPr>
          <p:nvPr/>
        </p:nvPicPr>
        <p:blipFill>
          <a:blip r:embed="rId6"/>
          <a:stretch>
            <a:fillRect/>
          </a:stretch>
        </p:blipFill>
        <p:spPr>
          <a:xfrm>
            <a:off x="6356226" y="4262902"/>
            <a:ext cx="4336586" cy="2439330"/>
          </a:xfrm>
          <a:prstGeom prst="rect">
            <a:avLst/>
          </a:prstGeom>
        </p:spPr>
      </p:pic>
      <p:sp>
        <p:nvSpPr>
          <p:cNvPr id="24" name="AutoShape 49">
            <a:extLst>
              <a:ext uri="{FF2B5EF4-FFF2-40B4-BE49-F238E27FC236}">
                <a16:creationId xmlns:a16="http://schemas.microsoft.com/office/drawing/2014/main" id="{7BDF16FD-45F1-4040-91E7-3CC48A03CB38}"/>
              </a:ext>
            </a:extLst>
          </p:cNvPr>
          <p:cNvSpPr>
            <a:spLocks noChangeArrowheads="1"/>
          </p:cNvSpPr>
          <p:nvPr/>
        </p:nvSpPr>
        <p:spPr bwMode="auto">
          <a:xfrm>
            <a:off x="2016699" y="3956633"/>
            <a:ext cx="3457073" cy="269923"/>
          </a:xfrm>
          <a:prstGeom prst="roundRect">
            <a:avLst>
              <a:gd name="adj" fmla="val 6167"/>
            </a:avLst>
          </a:prstGeom>
          <a:solidFill>
            <a:srgbClr val="B9CDE5">
              <a:alpha val="39999"/>
            </a:srgbClr>
          </a:solidFill>
          <a:ln w="25400" algn="ctr">
            <a:solidFill>
              <a:srgbClr val="95B3D7">
                <a:alpha val="34901"/>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8000" rIns="18000" anchor="ctr"/>
          <a:lstStyle>
            <a:defPPr>
              <a:defRPr lang="ru-RU"/>
            </a:defPPr>
            <a:lvl1pPr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9pPr>
          </a:lstStyle>
          <a:p>
            <a:pPr algn="ctr" eaLnBrk="1" hangingPunct="1"/>
            <a:r>
              <a:rPr lang="ru-RU" altLang="ru-RU" sz="1400" b="1" dirty="0">
                <a:solidFill>
                  <a:srgbClr val="17375E"/>
                </a:solidFill>
              </a:rPr>
              <a:t>Сравнение областей</a:t>
            </a:r>
            <a:endParaRPr lang="ru-RU" altLang="ru-RU" sz="1100" b="1" dirty="0">
              <a:solidFill>
                <a:srgbClr val="17375E"/>
              </a:solidFill>
            </a:endParaRPr>
          </a:p>
        </p:txBody>
      </p:sp>
      <p:sp>
        <p:nvSpPr>
          <p:cNvPr id="25" name="AutoShape 49">
            <a:extLst>
              <a:ext uri="{FF2B5EF4-FFF2-40B4-BE49-F238E27FC236}">
                <a16:creationId xmlns:a16="http://schemas.microsoft.com/office/drawing/2014/main" id="{2FB4700A-3009-4F45-9256-F67A6570CF8B}"/>
              </a:ext>
            </a:extLst>
          </p:cNvPr>
          <p:cNvSpPr>
            <a:spLocks noChangeArrowheads="1"/>
          </p:cNvSpPr>
          <p:nvPr/>
        </p:nvSpPr>
        <p:spPr bwMode="auto">
          <a:xfrm>
            <a:off x="6795982" y="3954876"/>
            <a:ext cx="3457073" cy="269923"/>
          </a:xfrm>
          <a:prstGeom prst="roundRect">
            <a:avLst>
              <a:gd name="adj" fmla="val 6167"/>
            </a:avLst>
          </a:prstGeom>
          <a:solidFill>
            <a:srgbClr val="B9CDE5">
              <a:alpha val="39999"/>
            </a:srgbClr>
          </a:solidFill>
          <a:ln w="25400" algn="ctr">
            <a:solidFill>
              <a:srgbClr val="95B3D7">
                <a:alpha val="34901"/>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8000" rIns="18000" anchor="ctr"/>
          <a:lstStyle>
            <a:defPPr>
              <a:defRPr lang="ru-RU"/>
            </a:defPPr>
            <a:lvl1pPr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9pPr>
          </a:lstStyle>
          <a:p>
            <a:pPr algn="ctr" eaLnBrk="1" hangingPunct="1"/>
            <a:r>
              <a:rPr lang="ru-RU" altLang="ru-RU" sz="1400" b="1" dirty="0">
                <a:solidFill>
                  <a:srgbClr val="17375E"/>
                </a:solidFill>
              </a:rPr>
              <a:t>Сравнение слоев</a:t>
            </a:r>
            <a:endParaRPr lang="ru-RU" altLang="ru-RU" sz="1100" b="1" dirty="0">
              <a:solidFill>
                <a:srgbClr val="17375E"/>
              </a:solidFill>
            </a:endParaRPr>
          </a:p>
        </p:txBody>
      </p:sp>
    </p:spTree>
    <p:extLst>
      <p:ext uri="{BB962C8B-B14F-4D97-AF65-F5344CB8AC3E}">
        <p14:creationId xmlns:p14="http://schemas.microsoft.com/office/powerpoint/2010/main" val="25581427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423592" y="848042"/>
            <a:ext cx="3435739" cy="2492990"/>
          </a:xfrm>
          <a:prstGeom prst="rect">
            <a:avLst/>
          </a:prstGeom>
          <a:noFill/>
        </p:spPr>
        <p:txBody>
          <a:bodyPr wrap="square" rtlCol="0">
            <a:spAutoFit/>
          </a:bodyPr>
          <a:lstStyle/>
          <a:p>
            <a:r>
              <a:rPr lang="ru-RU" sz="4000" b="1" dirty="0">
                <a:solidFill>
                  <a:schemeClr val="accent1">
                    <a:lumMod val="50000"/>
                  </a:schemeClr>
                </a:solidFill>
                <a:latin typeface="Calibri" pitchFamily="34" charset="0"/>
              </a:rPr>
              <a:t>Р</a:t>
            </a:r>
            <a:r>
              <a:rPr lang="ru-RU" sz="3200" dirty="0">
                <a:solidFill>
                  <a:schemeClr val="accent3">
                    <a:lumMod val="50000"/>
                  </a:schemeClr>
                </a:solidFill>
                <a:latin typeface="Calibri" pitchFamily="34" charset="0"/>
              </a:rPr>
              <a:t>ЕЗУЛЬТАТЫ</a:t>
            </a:r>
            <a:r>
              <a:rPr lang="ru-RU" sz="3200" dirty="0">
                <a:solidFill>
                  <a:schemeClr val="accent1">
                    <a:lumMod val="50000"/>
                  </a:schemeClr>
                </a:solidFill>
                <a:latin typeface="Calibri" pitchFamily="34" charset="0"/>
              </a:rPr>
              <a:t> </a:t>
            </a:r>
          </a:p>
          <a:p>
            <a:r>
              <a:rPr lang="ru-RU" sz="4000" b="1" dirty="0">
                <a:solidFill>
                  <a:schemeClr val="accent1">
                    <a:lumMod val="50000"/>
                  </a:schemeClr>
                </a:solidFill>
                <a:latin typeface="Calibri" pitchFamily="34" charset="0"/>
              </a:rPr>
              <a:t>К</a:t>
            </a:r>
            <a:r>
              <a:rPr lang="ru-RU" sz="3200" dirty="0">
                <a:solidFill>
                  <a:schemeClr val="accent3">
                    <a:lumMod val="50000"/>
                  </a:schemeClr>
                </a:solidFill>
                <a:latin typeface="Calibri" pitchFamily="34" charset="0"/>
              </a:rPr>
              <a:t>ОСМИЧЕСКОЙ</a:t>
            </a:r>
            <a:r>
              <a:rPr lang="ru-RU" sz="3200" dirty="0">
                <a:solidFill>
                  <a:schemeClr val="accent1">
                    <a:lumMod val="50000"/>
                  </a:schemeClr>
                </a:solidFill>
                <a:latin typeface="Calibri" pitchFamily="34" charset="0"/>
              </a:rPr>
              <a:t> </a:t>
            </a:r>
          </a:p>
          <a:p>
            <a:r>
              <a:rPr lang="ru-RU" sz="4000" b="1" dirty="0">
                <a:solidFill>
                  <a:schemeClr val="accent1">
                    <a:lumMod val="50000"/>
                  </a:schemeClr>
                </a:solidFill>
                <a:latin typeface="Calibri" pitchFamily="34" charset="0"/>
              </a:rPr>
              <a:t>Д</a:t>
            </a:r>
            <a:r>
              <a:rPr lang="ru-RU" sz="3200" dirty="0">
                <a:solidFill>
                  <a:schemeClr val="accent3">
                    <a:lumMod val="50000"/>
                  </a:schemeClr>
                </a:solidFill>
                <a:latin typeface="Calibri" pitchFamily="34" charset="0"/>
              </a:rPr>
              <a:t>ЕЯТЕЛЬНОСТИ</a:t>
            </a:r>
            <a:r>
              <a:rPr lang="ru-RU" sz="3200" dirty="0">
                <a:solidFill>
                  <a:schemeClr val="accent1">
                    <a:lumMod val="50000"/>
                  </a:schemeClr>
                </a:solidFill>
                <a:latin typeface="Calibri" pitchFamily="34" charset="0"/>
              </a:rPr>
              <a:t> </a:t>
            </a:r>
          </a:p>
          <a:p>
            <a:pPr algn="ctr"/>
            <a:endParaRPr lang="ru-RU" sz="3600" b="1" dirty="0">
              <a:solidFill>
                <a:schemeClr val="accent1">
                  <a:lumMod val="50000"/>
                </a:schemeClr>
              </a:solidFill>
              <a:latin typeface="Calibri" pitchFamily="34" charset="0"/>
            </a:endParaRPr>
          </a:p>
        </p:txBody>
      </p:sp>
      <p:sp>
        <p:nvSpPr>
          <p:cNvPr id="6" name="TextBox 5"/>
          <p:cNvSpPr txBox="1"/>
          <p:nvPr/>
        </p:nvSpPr>
        <p:spPr>
          <a:xfrm>
            <a:off x="6528048" y="1768181"/>
            <a:ext cx="3138873" cy="1015663"/>
          </a:xfrm>
          <a:prstGeom prst="rect">
            <a:avLst/>
          </a:prstGeom>
          <a:noFill/>
        </p:spPr>
        <p:txBody>
          <a:bodyPr wrap="none" rtlCol="0">
            <a:spAutoFit/>
          </a:bodyPr>
          <a:lstStyle/>
          <a:p>
            <a:r>
              <a:rPr lang="ru-RU" sz="2000" dirty="0">
                <a:solidFill>
                  <a:schemeClr val="accent1">
                    <a:lumMod val="50000"/>
                  </a:schemeClr>
                </a:solidFill>
                <a:latin typeface="Calibri" pitchFamily="34" charset="0"/>
              </a:rPr>
              <a:t>Продукты и услуги,</a:t>
            </a:r>
            <a:br>
              <a:rPr lang="ru-RU" sz="2000" dirty="0">
                <a:solidFill>
                  <a:schemeClr val="accent1">
                    <a:lumMod val="50000"/>
                  </a:schemeClr>
                </a:solidFill>
                <a:latin typeface="Calibri" pitchFamily="34" charset="0"/>
              </a:rPr>
            </a:br>
            <a:r>
              <a:rPr lang="ru-RU" sz="2000" dirty="0">
                <a:solidFill>
                  <a:schemeClr val="accent1">
                    <a:lumMod val="50000"/>
                  </a:schemeClr>
                </a:solidFill>
                <a:latin typeface="Calibri" pitchFamily="34" charset="0"/>
              </a:rPr>
              <a:t>создаваемые в процессе</a:t>
            </a:r>
            <a:br>
              <a:rPr lang="ru-RU" sz="2000" dirty="0">
                <a:solidFill>
                  <a:schemeClr val="accent1">
                    <a:lumMod val="50000"/>
                  </a:schemeClr>
                </a:solidFill>
                <a:latin typeface="Calibri" pitchFamily="34" charset="0"/>
              </a:rPr>
            </a:br>
            <a:r>
              <a:rPr lang="ru-RU" sz="2000" dirty="0">
                <a:solidFill>
                  <a:schemeClr val="accent1">
                    <a:lumMod val="50000"/>
                  </a:schemeClr>
                </a:solidFill>
                <a:latin typeface="Calibri" pitchFamily="34" charset="0"/>
              </a:rPr>
              <a:t>космической деятельности</a:t>
            </a:r>
          </a:p>
        </p:txBody>
      </p:sp>
      <p:sp>
        <p:nvSpPr>
          <p:cNvPr id="7" name="TextBox 6"/>
          <p:cNvSpPr txBox="1"/>
          <p:nvPr/>
        </p:nvSpPr>
        <p:spPr>
          <a:xfrm>
            <a:off x="337561" y="4037424"/>
            <a:ext cx="6698511" cy="1477328"/>
          </a:xfrm>
          <a:prstGeom prst="rect">
            <a:avLst/>
          </a:prstGeom>
          <a:noFill/>
        </p:spPr>
        <p:txBody>
          <a:bodyPr wrap="square" rtlCol="0">
            <a:spAutoFit/>
          </a:bodyPr>
          <a:lstStyle/>
          <a:p>
            <a:pPr algn="r"/>
            <a:r>
              <a:rPr lang="ru-RU" dirty="0">
                <a:solidFill>
                  <a:schemeClr val="accent1">
                    <a:lumMod val="50000"/>
                  </a:schemeClr>
                </a:solidFill>
                <a:latin typeface="Calibri" pitchFamily="34" charset="0"/>
                <a:cs typeface="Arial" pitchFamily="34" charset="0"/>
              </a:rPr>
              <a:t>Обеспечение эффективного использования результатов космической деятельности - задача государственного масштаба, имеющая межведомственный, межрегиональный, межотраслевой характер и затрагивающая интересы </a:t>
            </a:r>
            <a:br>
              <a:rPr lang="ru-RU" dirty="0">
                <a:solidFill>
                  <a:schemeClr val="accent1">
                    <a:lumMod val="50000"/>
                  </a:schemeClr>
                </a:solidFill>
                <a:latin typeface="Calibri" pitchFamily="34" charset="0"/>
                <a:cs typeface="Arial" pitchFamily="34" charset="0"/>
              </a:rPr>
            </a:br>
            <a:r>
              <a:rPr lang="ru-RU" dirty="0">
                <a:solidFill>
                  <a:schemeClr val="accent1">
                    <a:lumMod val="50000"/>
                  </a:schemeClr>
                </a:solidFill>
                <a:latin typeface="Calibri" pitchFamily="34" charset="0"/>
                <a:cs typeface="Arial" pitchFamily="34" charset="0"/>
              </a:rPr>
              <a:t>всех секторов экономики</a:t>
            </a:r>
            <a:endParaRPr lang="ru-RU" dirty="0">
              <a:solidFill>
                <a:schemeClr val="accent1">
                  <a:lumMod val="50000"/>
                </a:schemeClr>
              </a:solidFill>
              <a:latin typeface="Calibri" pitchFamily="34" charset="0"/>
            </a:endParaRPr>
          </a:p>
        </p:txBody>
      </p:sp>
      <p:sp>
        <p:nvSpPr>
          <p:cNvPr id="8" name="TextBox 7"/>
          <p:cNvSpPr txBox="1"/>
          <p:nvPr/>
        </p:nvSpPr>
        <p:spPr>
          <a:xfrm>
            <a:off x="7430100" y="3803684"/>
            <a:ext cx="4145625" cy="2492990"/>
          </a:xfrm>
          <a:prstGeom prst="rect">
            <a:avLst/>
          </a:prstGeom>
          <a:noFill/>
        </p:spPr>
        <p:txBody>
          <a:bodyPr wrap="square" rtlCol="0">
            <a:spAutoFit/>
          </a:bodyPr>
          <a:lstStyle/>
          <a:p>
            <a:r>
              <a:rPr lang="ru-RU" sz="4000" b="1" dirty="0">
                <a:solidFill>
                  <a:schemeClr val="accent3">
                    <a:lumMod val="50000"/>
                  </a:schemeClr>
                </a:solidFill>
                <a:latin typeface="Calibri" pitchFamily="34" charset="0"/>
              </a:rPr>
              <a:t>Р</a:t>
            </a:r>
            <a:r>
              <a:rPr lang="ru-RU" sz="3200" dirty="0">
                <a:solidFill>
                  <a:schemeClr val="accent1">
                    <a:lumMod val="50000"/>
                  </a:schemeClr>
                </a:solidFill>
                <a:latin typeface="Calibri" pitchFamily="34" charset="0"/>
              </a:rPr>
              <a:t>ОЛЬ </a:t>
            </a:r>
          </a:p>
          <a:p>
            <a:r>
              <a:rPr lang="ru-RU" sz="4000" b="1" dirty="0">
                <a:solidFill>
                  <a:schemeClr val="accent3">
                    <a:lumMod val="50000"/>
                  </a:schemeClr>
                </a:solidFill>
                <a:latin typeface="Calibri" pitchFamily="34" charset="0"/>
              </a:rPr>
              <a:t>К</a:t>
            </a:r>
            <a:r>
              <a:rPr lang="ru-RU" sz="3200" dirty="0">
                <a:solidFill>
                  <a:schemeClr val="accent1">
                    <a:lumMod val="50000"/>
                  </a:schemeClr>
                </a:solidFill>
                <a:latin typeface="Calibri" pitchFamily="34" charset="0"/>
              </a:rPr>
              <a:t>ОСМОСА </a:t>
            </a:r>
          </a:p>
          <a:p>
            <a:r>
              <a:rPr lang="ru-RU" sz="4000" b="1" dirty="0">
                <a:solidFill>
                  <a:schemeClr val="accent3">
                    <a:lumMod val="50000"/>
                  </a:schemeClr>
                </a:solidFill>
                <a:latin typeface="Calibri" pitchFamily="34" charset="0"/>
              </a:rPr>
              <a:t>Д</a:t>
            </a:r>
            <a:r>
              <a:rPr lang="ru-RU" sz="3200" dirty="0">
                <a:solidFill>
                  <a:schemeClr val="accent1">
                    <a:lumMod val="50000"/>
                  </a:schemeClr>
                </a:solidFill>
                <a:latin typeface="Calibri" pitchFamily="34" charset="0"/>
              </a:rPr>
              <a:t>ЛЯ ЧЕЛОВЕЧЕСТВА </a:t>
            </a:r>
          </a:p>
          <a:p>
            <a:pPr algn="ctr"/>
            <a:endParaRPr lang="ru-RU" sz="3600" b="1" dirty="0">
              <a:solidFill>
                <a:schemeClr val="accent1">
                  <a:lumMod val="50000"/>
                </a:schemeClr>
              </a:solidFill>
              <a:latin typeface="Calibri" pitchFamily="34" charset="0"/>
            </a:endParaRPr>
          </a:p>
        </p:txBody>
      </p:sp>
      <p:cxnSp>
        <p:nvCxnSpPr>
          <p:cNvPr id="9" name="Прямая соединительная линия 8"/>
          <p:cNvCxnSpPr/>
          <p:nvPr/>
        </p:nvCxnSpPr>
        <p:spPr>
          <a:xfrm rot="5400000" flipH="1" flipV="1">
            <a:off x="6683812" y="4779816"/>
            <a:ext cx="1339457" cy="4024"/>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0" name="Равнобедренный треугольник 9"/>
          <p:cNvSpPr/>
          <p:nvPr/>
        </p:nvSpPr>
        <p:spPr>
          <a:xfrm rot="16200000">
            <a:off x="7034341" y="4721267"/>
            <a:ext cx="381001" cy="104279"/>
          </a:xfrm>
          <a:prstGeom prs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grpSp>
        <p:nvGrpSpPr>
          <p:cNvPr id="11" name="Группа 10"/>
          <p:cNvGrpSpPr/>
          <p:nvPr/>
        </p:nvGrpSpPr>
        <p:grpSpPr>
          <a:xfrm>
            <a:off x="2263939" y="764704"/>
            <a:ext cx="6687746" cy="604597"/>
            <a:chOff x="2907104" y="2163227"/>
            <a:chExt cx="6687746" cy="604597"/>
          </a:xfrm>
        </p:grpSpPr>
        <p:cxnSp>
          <p:nvCxnSpPr>
            <p:cNvPr id="12" name="Прямая соединительная линия 11"/>
            <p:cNvCxnSpPr/>
            <p:nvPr/>
          </p:nvCxnSpPr>
          <p:spPr>
            <a:xfrm rot="10800000" flipV="1">
              <a:off x="2907104" y="2163227"/>
              <a:ext cx="6687746" cy="1075"/>
            </a:xfrm>
            <a:prstGeom prst="line">
              <a:avLst/>
            </a:prstGeom>
            <a:ln w="1905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rot="5400000" flipH="1" flipV="1">
              <a:off x="2619955" y="2468856"/>
              <a:ext cx="596348" cy="1588"/>
            </a:xfrm>
            <a:prstGeom prst="line">
              <a:avLst/>
            </a:prstGeom>
            <a:ln w="1905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4" name="Группа 13"/>
          <p:cNvGrpSpPr/>
          <p:nvPr/>
        </p:nvGrpSpPr>
        <p:grpSpPr>
          <a:xfrm>
            <a:off x="3252024" y="2395020"/>
            <a:ext cx="6687746" cy="596348"/>
            <a:chOff x="2915691" y="3793543"/>
            <a:chExt cx="6687746" cy="596348"/>
          </a:xfrm>
        </p:grpSpPr>
        <p:cxnSp>
          <p:nvCxnSpPr>
            <p:cNvPr id="15" name="Прямая соединительная линия 14"/>
            <p:cNvCxnSpPr/>
            <p:nvPr/>
          </p:nvCxnSpPr>
          <p:spPr>
            <a:xfrm rot="10800000" flipV="1">
              <a:off x="2915691" y="4378461"/>
              <a:ext cx="6687746" cy="1075"/>
            </a:xfrm>
            <a:prstGeom prst="line">
              <a:avLst/>
            </a:prstGeom>
            <a:ln w="1905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rot="5400000" flipH="1" flipV="1">
              <a:off x="9299050" y="4090923"/>
              <a:ext cx="596348" cy="1588"/>
            </a:xfrm>
            <a:prstGeom prst="line">
              <a:avLst/>
            </a:prstGeom>
            <a:ln w="1905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504534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Заголовок 1">
            <a:extLst>
              <a:ext uri="{FF2B5EF4-FFF2-40B4-BE49-F238E27FC236}">
                <a16:creationId xmlns:a16="http://schemas.microsoft.com/office/drawing/2014/main" id="{F131EBEF-ABB7-43FC-B09E-7A7C4DE88017}"/>
              </a:ext>
            </a:extLst>
          </p:cNvPr>
          <p:cNvSpPr>
            <a:spLocks noGrp="1"/>
          </p:cNvSpPr>
          <p:nvPr>
            <p:ph type="title"/>
          </p:nvPr>
        </p:nvSpPr>
        <p:spPr>
          <a:xfrm>
            <a:off x="3198303" y="276999"/>
            <a:ext cx="7850697" cy="528344"/>
          </a:xfrm>
        </p:spPr>
        <p:txBody>
          <a:bodyPr>
            <a:normAutofit/>
          </a:bodyPr>
          <a:lstStyle/>
          <a:p>
            <a:pPr algn="ctr"/>
            <a:r>
              <a:rPr lang="ru-RU" sz="2400" b="1" dirty="0">
                <a:solidFill>
                  <a:schemeClr val="accent1">
                    <a:lumMod val="50000"/>
                  </a:schemeClr>
                </a:solidFill>
                <a:latin typeface="Arial" panose="020B0604020202020204" pitchFamily="34" charset="0"/>
                <a:cs typeface="Arial" panose="020B0604020202020204" pitchFamily="34" charset="0"/>
              </a:rPr>
              <a:t>Привлекаемые продукты и сервисы</a:t>
            </a:r>
          </a:p>
        </p:txBody>
      </p:sp>
      <p:pic>
        <p:nvPicPr>
          <p:cNvPr id="18" name="Picture 2" descr="Слайд1">
            <a:extLst>
              <a:ext uri="{FF2B5EF4-FFF2-40B4-BE49-F238E27FC236}">
                <a16:creationId xmlns:a16="http://schemas.microsoft.com/office/drawing/2014/main" id="{CF81EA2A-BA15-40A5-9C0A-4142775BE5D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572" t="2452" r="26376" b="81059"/>
          <a:stretch/>
        </p:blipFill>
        <p:spPr bwMode="auto">
          <a:xfrm>
            <a:off x="7271083" y="735747"/>
            <a:ext cx="3777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AutoShape 49">
            <a:extLst>
              <a:ext uri="{FF2B5EF4-FFF2-40B4-BE49-F238E27FC236}">
                <a16:creationId xmlns:a16="http://schemas.microsoft.com/office/drawing/2014/main" id="{253548F0-2E0C-42A0-B6CC-0C159C992C46}"/>
              </a:ext>
            </a:extLst>
          </p:cNvPr>
          <p:cNvSpPr>
            <a:spLocks noChangeArrowheads="1"/>
          </p:cNvSpPr>
          <p:nvPr/>
        </p:nvSpPr>
        <p:spPr bwMode="auto">
          <a:xfrm>
            <a:off x="1452802" y="1460940"/>
            <a:ext cx="2966833" cy="286300"/>
          </a:xfrm>
          <a:prstGeom prst="roundRect">
            <a:avLst>
              <a:gd name="adj" fmla="val 6167"/>
            </a:avLst>
          </a:prstGeom>
          <a:solidFill>
            <a:srgbClr val="B9CDE5">
              <a:alpha val="39999"/>
            </a:srgbClr>
          </a:solidFill>
          <a:ln w="25400" algn="ctr">
            <a:solidFill>
              <a:srgbClr val="95B3D7">
                <a:alpha val="34901"/>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8000" rIns="18000" anchor="ctr"/>
          <a:lstStyle>
            <a:defPPr>
              <a:defRPr lang="ru-RU"/>
            </a:defPPr>
            <a:lvl1pPr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9pPr>
          </a:lstStyle>
          <a:p>
            <a:pPr algn="ctr" eaLnBrk="1" hangingPunct="1"/>
            <a:r>
              <a:rPr lang="ru-RU" altLang="ru-RU" sz="1400" b="1" dirty="0">
                <a:solidFill>
                  <a:srgbClr val="17375E"/>
                </a:solidFill>
              </a:rPr>
              <a:t>Температура поверхности океана</a:t>
            </a:r>
            <a:endParaRPr lang="ru-RU" altLang="ru-RU" sz="1100" b="1" dirty="0">
              <a:solidFill>
                <a:srgbClr val="17375E"/>
              </a:solidFill>
            </a:endParaRPr>
          </a:p>
        </p:txBody>
      </p:sp>
      <p:pic>
        <p:nvPicPr>
          <p:cNvPr id="20" name="Рисунок 19">
            <a:extLst>
              <a:ext uri="{FF2B5EF4-FFF2-40B4-BE49-F238E27FC236}">
                <a16:creationId xmlns:a16="http://schemas.microsoft.com/office/drawing/2014/main" id="{308F5C40-446E-43F6-8F4F-5D5302B2B605}"/>
              </a:ext>
            </a:extLst>
          </p:cNvPr>
          <p:cNvPicPr>
            <a:picLocks noChangeAspect="1"/>
          </p:cNvPicPr>
          <p:nvPr/>
        </p:nvPicPr>
        <p:blipFill>
          <a:blip r:embed="rId4"/>
          <a:stretch>
            <a:fillRect/>
          </a:stretch>
        </p:blipFill>
        <p:spPr>
          <a:xfrm>
            <a:off x="1331787" y="1703760"/>
            <a:ext cx="3208860" cy="1918009"/>
          </a:xfrm>
          <a:prstGeom prst="rect">
            <a:avLst/>
          </a:prstGeom>
        </p:spPr>
      </p:pic>
      <p:sp>
        <p:nvSpPr>
          <p:cNvPr id="21" name="AutoShape 49">
            <a:extLst>
              <a:ext uri="{FF2B5EF4-FFF2-40B4-BE49-F238E27FC236}">
                <a16:creationId xmlns:a16="http://schemas.microsoft.com/office/drawing/2014/main" id="{3734CBB9-9A07-4CA4-91B1-7D8532AADC27}"/>
              </a:ext>
            </a:extLst>
          </p:cNvPr>
          <p:cNvSpPr>
            <a:spLocks noChangeArrowheads="1"/>
          </p:cNvSpPr>
          <p:nvPr/>
        </p:nvSpPr>
        <p:spPr bwMode="auto">
          <a:xfrm>
            <a:off x="4630345" y="1468179"/>
            <a:ext cx="2966833" cy="286300"/>
          </a:xfrm>
          <a:prstGeom prst="roundRect">
            <a:avLst>
              <a:gd name="adj" fmla="val 6167"/>
            </a:avLst>
          </a:prstGeom>
          <a:solidFill>
            <a:srgbClr val="B9CDE5">
              <a:alpha val="39999"/>
            </a:srgbClr>
          </a:solidFill>
          <a:ln w="25400" algn="ctr">
            <a:solidFill>
              <a:srgbClr val="95B3D7">
                <a:alpha val="34901"/>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8000" rIns="18000" anchor="ctr"/>
          <a:lstStyle>
            <a:defPPr>
              <a:defRPr lang="ru-RU"/>
            </a:defPPr>
            <a:lvl1pPr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9pPr>
          </a:lstStyle>
          <a:p>
            <a:pPr algn="ctr" eaLnBrk="1" hangingPunct="1"/>
            <a:r>
              <a:rPr lang="ru-RU" altLang="ru-RU" sz="1400" b="1" dirty="0">
                <a:solidFill>
                  <a:srgbClr val="17375E"/>
                </a:solidFill>
              </a:rPr>
              <a:t>Мониторинг тропических циклонов</a:t>
            </a:r>
            <a:endParaRPr lang="ru-RU" altLang="ru-RU" sz="1100" b="1" dirty="0">
              <a:solidFill>
                <a:srgbClr val="17375E"/>
              </a:solidFill>
            </a:endParaRPr>
          </a:p>
        </p:txBody>
      </p:sp>
      <p:sp>
        <p:nvSpPr>
          <p:cNvPr id="22" name="AutoShape 49">
            <a:extLst>
              <a:ext uri="{FF2B5EF4-FFF2-40B4-BE49-F238E27FC236}">
                <a16:creationId xmlns:a16="http://schemas.microsoft.com/office/drawing/2014/main" id="{D0E40639-6F0F-49CC-8FB9-7795C99D4A4A}"/>
              </a:ext>
            </a:extLst>
          </p:cNvPr>
          <p:cNvSpPr>
            <a:spLocks noChangeArrowheads="1"/>
          </p:cNvSpPr>
          <p:nvPr/>
        </p:nvSpPr>
        <p:spPr bwMode="auto">
          <a:xfrm>
            <a:off x="7804069" y="1468179"/>
            <a:ext cx="2966833" cy="286300"/>
          </a:xfrm>
          <a:prstGeom prst="roundRect">
            <a:avLst>
              <a:gd name="adj" fmla="val 6167"/>
            </a:avLst>
          </a:prstGeom>
          <a:solidFill>
            <a:srgbClr val="B9CDE5">
              <a:alpha val="39999"/>
            </a:srgbClr>
          </a:solidFill>
          <a:ln w="25400" algn="ctr">
            <a:solidFill>
              <a:srgbClr val="95B3D7">
                <a:alpha val="34901"/>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8000" rIns="18000" anchor="ctr"/>
          <a:lstStyle>
            <a:defPPr>
              <a:defRPr lang="ru-RU"/>
            </a:defPPr>
            <a:lvl1pPr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9pPr>
          </a:lstStyle>
          <a:p>
            <a:pPr algn="ctr" eaLnBrk="1" hangingPunct="1"/>
            <a:r>
              <a:rPr lang="ru-RU" altLang="ru-RU" sz="1400" b="1" dirty="0">
                <a:solidFill>
                  <a:srgbClr val="17375E"/>
                </a:solidFill>
              </a:rPr>
              <a:t>Расчет дрейфа льда</a:t>
            </a:r>
          </a:p>
        </p:txBody>
      </p:sp>
      <p:sp>
        <p:nvSpPr>
          <p:cNvPr id="23" name="AutoShape 49">
            <a:extLst>
              <a:ext uri="{FF2B5EF4-FFF2-40B4-BE49-F238E27FC236}">
                <a16:creationId xmlns:a16="http://schemas.microsoft.com/office/drawing/2014/main" id="{8C9749EA-601C-434F-AFC7-3F0B0B210AE6}"/>
              </a:ext>
            </a:extLst>
          </p:cNvPr>
          <p:cNvSpPr>
            <a:spLocks noChangeArrowheads="1"/>
          </p:cNvSpPr>
          <p:nvPr/>
        </p:nvSpPr>
        <p:spPr bwMode="auto">
          <a:xfrm>
            <a:off x="1476866" y="4356922"/>
            <a:ext cx="2949351" cy="302258"/>
          </a:xfrm>
          <a:prstGeom prst="roundRect">
            <a:avLst>
              <a:gd name="adj" fmla="val 6167"/>
            </a:avLst>
          </a:prstGeom>
          <a:solidFill>
            <a:srgbClr val="B9CDE5">
              <a:alpha val="39999"/>
            </a:srgbClr>
          </a:solidFill>
          <a:ln w="25400" algn="ctr">
            <a:solidFill>
              <a:srgbClr val="95B3D7">
                <a:alpha val="34901"/>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8000" rIns="18000" anchor="ctr"/>
          <a:lstStyle>
            <a:defPPr>
              <a:defRPr lang="ru-RU"/>
            </a:defPPr>
            <a:lvl1pPr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9pPr>
          </a:lstStyle>
          <a:p>
            <a:pPr algn="ctr" eaLnBrk="1" hangingPunct="1"/>
            <a:r>
              <a:rPr lang="ru-RU" altLang="ru-RU" sz="1400" b="1" dirty="0">
                <a:solidFill>
                  <a:srgbClr val="17375E"/>
                </a:solidFill>
              </a:rPr>
              <a:t>Совмещение изображений</a:t>
            </a:r>
            <a:endParaRPr lang="ru-RU" altLang="ru-RU" sz="1100" b="1" dirty="0">
              <a:solidFill>
                <a:srgbClr val="17375E"/>
              </a:solidFill>
            </a:endParaRPr>
          </a:p>
        </p:txBody>
      </p:sp>
      <p:sp>
        <p:nvSpPr>
          <p:cNvPr id="24" name="AutoShape 49">
            <a:extLst>
              <a:ext uri="{FF2B5EF4-FFF2-40B4-BE49-F238E27FC236}">
                <a16:creationId xmlns:a16="http://schemas.microsoft.com/office/drawing/2014/main" id="{C06E7D4A-CCA1-4C8B-B638-32A3CEBB0C5D}"/>
              </a:ext>
            </a:extLst>
          </p:cNvPr>
          <p:cNvSpPr>
            <a:spLocks noChangeArrowheads="1"/>
          </p:cNvSpPr>
          <p:nvPr/>
        </p:nvSpPr>
        <p:spPr bwMode="auto">
          <a:xfrm>
            <a:off x="7804068" y="4348207"/>
            <a:ext cx="2966833" cy="286300"/>
          </a:xfrm>
          <a:prstGeom prst="roundRect">
            <a:avLst>
              <a:gd name="adj" fmla="val 6167"/>
            </a:avLst>
          </a:prstGeom>
          <a:solidFill>
            <a:srgbClr val="B9CDE5">
              <a:alpha val="39999"/>
            </a:srgbClr>
          </a:solidFill>
          <a:ln w="25400" algn="ctr">
            <a:solidFill>
              <a:srgbClr val="95B3D7">
                <a:alpha val="34901"/>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8000" rIns="18000" anchor="ctr"/>
          <a:lstStyle>
            <a:defPPr>
              <a:defRPr lang="ru-RU"/>
            </a:defPPr>
            <a:lvl1pPr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9pPr>
          </a:lstStyle>
          <a:p>
            <a:pPr algn="ctr" eaLnBrk="1" hangingPunct="1"/>
            <a:r>
              <a:rPr lang="ru-RU" altLang="ru-RU" sz="1400" b="1" dirty="0">
                <a:solidFill>
                  <a:srgbClr val="17375E"/>
                </a:solidFill>
              </a:rPr>
              <a:t>Расчет сжатия льда</a:t>
            </a:r>
          </a:p>
        </p:txBody>
      </p:sp>
      <p:sp>
        <p:nvSpPr>
          <p:cNvPr id="25" name="AutoShape 49">
            <a:extLst>
              <a:ext uri="{FF2B5EF4-FFF2-40B4-BE49-F238E27FC236}">
                <a16:creationId xmlns:a16="http://schemas.microsoft.com/office/drawing/2014/main" id="{2869AC4F-81E2-479B-A8F5-D00CC6C35838}"/>
              </a:ext>
            </a:extLst>
          </p:cNvPr>
          <p:cNvSpPr>
            <a:spLocks noChangeArrowheads="1"/>
          </p:cNvSpPr>
          <p:nvPr/>
        </p:nvSpPr>
        <p:spPr bwMode="auto">
          <a:xfrm>
            <a:off x="4630346" y="4357247"/>
            <a:ext cx="2966833" cy="286300"/>
          </a:xfrm>
          <a:prstGeom prst="roundRect">
            <a:avLst>
              <a:gd name="adj" fmla="val 6167"/>
            </a:avLst>
          </a:prstGeom>
          <a:solidFill>
            <a:srgbClr val="B9CDE5">
              <a:alpha val="39999"/>
            </a:srgbClr>
          </a:solidFill>
          <a:ln w="25400" algn="ctr">
            <a:solidFill>
              <a:srgbClr val="95B3D7">
                <a:alpha val="34901"/>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8000" rIns="18000" anchor="ctr"/>
          <a:lstStyle>
            <a:defPPr>
              <a:defRPr lang="ru-RU"/>
            </a:defPPr>
            <a:lvl1pPr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16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Calibri" panose="020F0502020204030204" pitchFamily="34" charset="0"/>
                <a:ea typeface="+mn-ea"/>
                <a:cs typeface="Arial" panose="020B0604020202020204" pitchFamily="34" charset="0"/>
              </a:defRPr>
            </a:lvl9pPr>
          </a:lstStyle>
          <a:p>
            <a:pPr algn="ctr" eaLnBrk="1" hangingPunct="1"/>
            <a:r>
              <a:rPr lang="ru-RU" altLang="ru-RU" sz="1400" b="1" dirty="0">
                <a:solidFill>
                  <a:srgbClr val="17375E"/>
                </a:solidFill>
              </a:rPr>
              <a:t>Калибровка и верификация</a:t>
            </a:r>
            <a:endParaRPr lang="ru-RU" altLang="ru-RU" sz="1100" b="1" dirty="0">
              <a:solidFill>
                <a:srgbClr val="17375E"/>
              </a:solidFill>
            </a:endParaRPr>
          </a:p>
        </p:txBody>
      </p:sp>
      <p:pic>
        <p:nvPicPr>
          <p:cNvPr id="26" name="Рисунок 25">
            <a:extLst>
              <a:ext uri="{FF2B5EF4-FFF2-40B4-BE49-F238E27FC236}">
                <a16:creationId xmlns:a16="http://schemas.microsoft.com/office/drawing/2014/main" id="{1C009AAE-F8D1-4A3C-8D3C-2EC17C146EC4}"/>
              </a:ext>
            </a:extLst>
          </p:cNvPr>
          <p:cNvPicPr>
            <a:picLocks noChangeAspect="1"/>
          </p:cNvPicPr>
          <p:nvPr/>
        </p:nvPicPr>
        <p:blipFill>
          <a:blip r:embed="rId5"/>
          <a:stretch>
            <a:fillRect/>
          </a:stretch>
        </p:blipFill>
        <p:spPr>
          <a:xfrm>
            <a:off x="4530432" y="1692934"/>
            <a:ext cx="3112455" cy="1948348"/>
          </a:xfrm>
          <a:prstGeom prst="rect">
            <a:avLst/>
          </a:prstGeom>
        </p:spPr>
      </p:pic>
      <p:pic>
        <p:nvPicPr>
          <p:cNvPr id="27" name="Рисунок 26">
            <a:extLst>
              <a:ext uri="{FF2B5EF4-FFF2-40B4-BE49-F238E27FC236}">
                <a16:creationId xmlns:a16="http://schemas.microsoft.com/office/drawing/2014/main" id="{5B0C3F5D-4CD8-4891-832A-0F7326C183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11817" y="3507684"/>
            <a:ext cx="302257" cy="302257"/>
          </a:xfrm>
          <a:prstGeom prst="rect">
            <a:avLst/>
          </a:prstGeom>
        </p:spPr>
      </p:pic>
      <p:sp>
        <p:nvSpPr>
          <p:cNvPr id="28" name="Прямоугольник 27">
            <a:extLst>
              <a:ext uri="{FF2B5EF4-FFF2-40B4-BE49-F238E27FC236}">
                <a16:creationId xmlns:a16="http://schemas.microsoft.com/office/drawing/2014/main" id="{04596545-1C95-4959-AA68-6DC2BD89673A}"/>
              </a:ext>
            </a:extLst>
          </p:cNvPr>
          <p:cNvSpPr/>
          <p:nvPr/>
        </p:nvSpPr>
        <p:spPr>
          <a:xfrm>
            <a:off x="1814074" y="3454190"/>
            <a:ext cx="2674883" cy="335156"/>
          </a:xfrm>
          <a:prstGeom prst="rect">
            <a:avLst/>
          </a:prstGeom>
        </p:spPr>
        <p:txBody>
          <a:bodyPr wrap="square" anchor="ctr">
            <a:spAutoFit/>
          </a:bodyPr>
          <a:lstStyle/>
          <a:p>
            <a:pPr>
              <a:lnSpc>
                <a:spcPct val="150000"/>
              </a:lnSpc>
            </a:pPr>
            <a:r>
              <a:rPr lang="ru-RU" sz="1200" b="1" dirty="0">
                <a:solidFill>
                  <a:srgbClr val="13264B"/>
                </a:solidFill>
                <a:latin typeface="Arial" panose="020B0604020202020204" pitchFamily="34" charset="0"/>
                <a:cs typeface="Arial" panose="020B0604020202020204" pitchFamily="34" charset="0"/>
              </a:rPr>
              <a:t>Электро-Л, Арктика-М, Метеор-М </a:t>
            </a:r>
          </a:p>
        </p:txBody>
      </p:sp>
      <p:pic>
        <p:nvPicPr>
          <p:cNvPr id="29" name="Рисунок 28">
            <a:extLst>
              <a:ext uri="{FF2B5EF4-FFF2-40B4-BE49-F238E27FC236}">
                <a16:creationId xmlns:a16="http://schemas.microsoft.com/office/drawing/2014/main" id="{3C0E9DBD-92EC-4D12-835E-C8C2555B328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30254" y="3615230"/>
            <a:ext cx="302257" cy="302257"/>
          </a:xfrm>
          <a:prstGeom prst="rect">
            <a:avLst/>
          </a:prstGeom>
        </p:spPr>
      </p:pic>
      <p:sp>
        <p:nvSpPr>
          <p:cNvPr id="30" name="Прямоугольник 29">
            <a:extLst>
              <a:ext uri="{FF2B5EF4-FFF2-40B4-BE49-F238E27FC236}">
                <a16:creationId xmlns:a16="http://schemas.microsoft.com/office/drawing/2014/main" id="{AFC612B0-069E-405A-9D95-B6D24E411EDA}"/>
              </a:ext>
            </a:extLst>
          </p:cNvPr>
          <p:cNvSpPr/>
          <p:nvPr/>
        </p:nvSpPr>
        <p:spPr>
          <a:xfrm>
            <a:off x="4974357" y="3558514"/>
            <a:ext cx="2764580" cy="461665"/>
          </a:xfrm>
          <a:prstGeom prst="rect">
            <a:avLst/>
          </a:prstGeom>
        </p:spPr>
        <p:txBody>
          <a:bodyPr wrap="square" anchor="ctr">
            <a:spAutoFit/>
          </a:bodyPr>
          <a:lstStyle/>
          <a:p>
            <a:r>
              <a:rPr lang="ru-RU" sz="1200" b="1" dirty="0">
                <a:solidFill>
                  <a:srgbClr val="13264B"/>
                </a:solidFill>
                <a:latin typeface="Arial" panose="020B0604020202020204" pitchFamily="34" charset="0"/>
                <a:cs typeface="Arial" panose="020B0604020202020204" pitchFamily="34" charset="0"/>
              </a:rPr>
              <a:t>Электро-Л, </a:t>
            </a:r>
            <a:r>
              <a:rPr lang="nb-NO" sz="1200" b="1" dirty="0">
                <a:solidFill>
                  <a:srgbClr val="13264B"/>
                </a:solidFill>
                <a:latin typeface="Arial" panose="020B0604020202020204" pitchFamily="34" charset="0"/>
                <a:cs typeface="Arial" panose="020B0604020202020204" pitchFamily="34" charset="0"/>
              </a:rPr>
              <a:t>FengYun</a:t>
            </a:r>
            <a:r>
              <a:rPr lang="ru-RU" sz="1200" b="1" dirty="0">
                <a:solidFill>
                  <a:srgbClr val="13264B"/>
                </a:solidFill>
                <a:latin typeface="Arial" panose="020B0604020202020204" pitchFamily="34" charset="0"/>
                <a:cs typeface="Arial" panose="020B0604020202020204" pitchFamily="34" charset="0"/>
              </a:rPr>
              <a:t> 4</a:t>
            </a:r>
            <a:r>
              <a:rPr lang="nb-NO" sz="1200" b="1" dirty="0">
                <a:solidFill>
                  <a:srgbClr val="13264B"/>
                </a:solidFill>
                <a:latin typeface="Arial" panose="020B0604020202020204" pitchFamily="34" charset="0"/>
                <a:cs typeface="Arial" panose="020B0604020202020204" pitchFamily="34" charset="0"/>
              </a:rPr>
              <a:t>, </a:t>
            </a:r>
            <a:br>
              <a:rPr lang="nb-NO" sz="1200" b="1" dirty="0">
                <a:solidFill>
                  <a:srgbClr val="13264B"/>
                </a:solidFill>
                <a:latin typeface="Arial" panose="020B0604020202020204" pitchFamily="34" charset="0"/>
                <a:cs typeface="Arial" panose="020B0604020202020204" pitchFamily="34" charset="0"/>
              </a:rPr>
            </a:br>
            <a:r>
              <a:rPr lang="nb-NO" sz="1200" b="1" dirty="0">
                <a:solidFill>
                  <a:srgbClr val="13264B"/>
                </a:solidFill>
                <a:latin typeface="Arial" panose="020B0604020202020204" pitchFamily="34" charset="0"/>
                <a:cs typeface="Arial" panose="020B0604020202020204" pitchFamily="34" charset="0"/>
              </a:rPr>
              <a:t>Himawari 9, GOES 17</a:t>
            </a:r>
            <a:r>
              <a:rPr lang="en-US" sz="1200" b="1" dirty="0">
                <a:solidFill>
                  <a:srgbClr val="13264B"/>
                </a:solidFill>
                <a:latin typeface="Arial" panose="020B0604020202020204" pitchFamily="34" charset="0"/>
                <a:cs typeface="Arial" panose="020B0604020202020204" pitchFamily="34" charset="0"/>
              </a:rPr>
              <a:t>/</a:t>
            </a:r>
            <a:r>
              <a:rPr lang="nb-NO" sz="1200" b="1" dirty="0">
                <a:solidFill>
                  <a:srgbClr val="13264B"/>
                </a:solidFill>
                <a:latin typeface="Arial" panose="020B0604020202020204" pitchFamily="34" charset="0"/>
                <a:cs typeface="Arial" panose="020B0604020202020204" pitchFamily="34" charset="0"/>
              </a:rPr>
              <a:t>18</a:t>
            </a:r>
          </a:p>
        </p:txBody>
      </p:sp>
      <p:pic>
        <p:nvPicPr>
          <p:cNvPr id="31" name="Рисунок 30">
            <a:extLst>
              <a:ext uri="{FF2B5EF4-FFF2-40B4-BE49-F238E27FC236}">
                <a16:creationId xmlns:a16="http://schemas.microsoft.com/office/drawing/2014/main" id="{AB429E39-009F-40D1-9FD7-89734E3A1376}"/>
              </a:ext>
            </a:extLst>
          </p:cNvPr>
          <p:cNvPicPr>
            <a:picLocks noChangeAspect="1"/>
          </p:cNvPicPr>
          <p:nvPr/>
        </p:nvPicPr>
        <p:blipFill>
          <a:blip r:embed="rId7"/>
          <a:stretch>
            <a:fillRect/>
          </a:stretch>
        </p:blipFill>
        <p:spPr>
          <a:xfrm>
            <a:off x="7823198" y="1849872"/>
            <a:ext cx="2966833" cy="1491087"/>
          </a:xfrm>
          <a:prstGeom prst="rect">
            <a:avLst/>
          </a:prstGeom>
        </p:spPr>
      </p:pic>
      <p:pic>
        <p:nvPicPr>
          <p:cNvPr id="32" name="Рисунок 31">
            <a:extLst>
              <a:ext uri="{FF2B5EF4-FFF2-40B4-BE49-F238E27FC236}">
                <a16:creationId xmlns:a16="http://schemas.microsoft.com/office/drawing/2014/main" id="{1CC90507-7865-4458-9BFF-9FF58ACBF33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04069" y="3615230"/>
            <a:ext cx="302257" cy="302257"/>
          </a:xfrm>
          <a:prstGeom prst="rect">
            <a:avLst/>
          </a:prstGeom>
        </p:spPr>
      </p:pic>
      <p:sp>
        <p:nvSpPr>
          <p:cNvPr id="33" name="Прямоугольник 32">
            <a:extLst>
              <a:ext uri="{FF2B5EF4-FFF2-40B4-BE49-F238E27FC236}">
                <a16:creationId xmlns:a16="http://schemas.microsoft.com/office/drawing/2014/main" id="{BEC479A6-E683-45A0-80E3-9CE2E2B0FBC5}"/>
              </a:ext>
            </a:extLst>
          </p:cNvPr>
          <p:cNvSpPr/>
          <p:nvPr/>
        </p:nvSpPr>
        <p:spPr>
          <a:xfrm>
            <a:off x="8106325" y="3535525"/>
            <a:ext cx="2764580" cy="461665"/>
          </a:xfrm>
          <a:prstGeom prst="rect">
            <a:avLst/>
          </a:prstGeom>
        </p:spPr>
        <p:txBody>
          <a:bodyPr wrap="square" anchor="ctr">
            <a:spAutoFit/>
          </a:bodyPr>
          <a:lstStyle/>
          <a:p>
            <a:r>
              <a:rPr lang="ru-RU" sz="1200" b="1" dirty="0">
                <a:solidFill>
                  <a:srgbClr val="13264B"/>
                </a:solidFill>
                <a:latin typeface="Arial" panose="020B0604020202020204" pitchFamily="34" charset="0"/>
                <a:cs typeface="Arial" panose="020B0604020202020204" pitchFamily="34" charset="0"/>
              </a:rPr>
              <a:t>КМСС/Метеор-М,</a:t>
            </a:r>
            <a:r>
              <a:rPr lang="en-US" sz="1200" b="1" dirty="0">
                <a:solidFill>
                  <a:srgbClr val="13264B"/>
                </a:solidFill>
                <a:latin typeface="Arial" panose="020B0604020202020204" pitchFamily="34" charset="0"/>
                <a:cs typeface="Arial" panose="020B0604020202020204" pitchFamily="34" charset="0"/>
              </a:rPr>
              <a:t> </a:t>
            </a:r>
            <a:r>
              <a:rPr lang="ru-RU" sz="1200" b="1" dirty="0">
                <a:solidFill>
                  <a:srgbClr val="13264B"/>
                </a:solidFill>
                <a:latin typeface="Arial" panose="020B0604020202020204" pitchFamily="34" charset="0"/>
                <a:cs typeface="Arial" panose="020B0604020202020204" pitchFamily="34" charset="0"/>
              </a:rPr>
              <a:t>МТВЗА-ГЯ</a:t>
            </a:r>
            <a:r>
              <a:rPr lang="en-US" sz="1200" b="1" dirty="0">
                <a:solidFill>
                  <a:srgbClr val="13264B"/>
                </a:solidFill>
                <a:latin typeface="Arial" panose="020B0604020202020204" pitchFamily="34" charset="0"/>
                <a:cs typeface="Arial" panose="020B0604020202020204" pitchFamily="34" charset="0"/>
              </a:rPr>
              <a:t>,</a:t>
            </a:r>
            <a:br>
              <a:rPr lang="en-US" sz="1200" b="1" dirty="0">
                <a:solidFill>
                  <a:srgbClr val="13264B"/>
                </a:solidFill>
                <a:latin typeface="Arial" panose="020B0604020202020204" pitchFamily="34" charset="0"/>
                <a:cs typeface="Arial" panose="020B0604020202020204" pitchFamily="34" charset="0"/>
              </a:rPr>
            </a:br>
            <a:r>
              <a:rPr lang="en-US" sz="1200" b="1" dirty="0">
                <a:solidFill>
                  <a:srgbClr val="13264B"/>
                </a:solidFill>
                <a:latin typeface="Arial" panose="020B0604020202020204" pitchFamily="34" charset="0"/>
                <a:cs typeface="Arial" panose="020B0604020202020204" pitchFamily="34" charset="0"/>
              </a:rPr>
              <a:t>NOAA, Suomi-NPP</a:t>
            </a:r>
            <a:r>
              <a:rPr lang="ru-RU" sz="1200" b="1" dirty="0">
                <a:solidFill>
                  <a:srgbClr val="13264B"/>
                </a:solidFill>
                <a:latin typeface="Arial" panose="020B0604020202020204" pitchFamily="34" charset="0"/>
                <a:cs typeface="Arial" panose="020B0604020202020204" pitchFamily="34" charset="0"/>
              </a:rPr>
              <a:t>, </a:t>
            </a:r>
            <a:r>
              <a:rPr lang="en-US" sz="1200" b="1" dirty="0">
                <a:solidFill>
                  <a:srgbClr val="13264B"/>
                </a:solidFill>
                <a:latin typeface="Arial" panose="020B0604020202020204" pitchFamily="34" charset="0"/>
                <a:cs typeface="Arial" panose="020B0604020202020204" pitchFamily="34" charset="0"/>
              </a:rPr>
              <a:t>JPSS, </a:t>
            </a:r>
            <a:r>
              <a:rPr lang="en-US" sz="1200" b="1" dirty="0" err="1">
                <a:solidFill>
                  <a:srgbClr val="13264B"/>
                </a:solidFill>
                <a:latin typeface="Arial" panose="020B0604020202020204" pitchFamily="34" charset="0"/>
                <a:cs typeface="Arial" panose="020B0604020202020204" pitchFamily="34" charset="0"/>
              </a:rPr>
              <a:t>WindSAT</a:t>
            </a:r>
            <a:endParaRPr lang="en-US" sz="1200" b="1" dirty="0">
              <a:solidFill>
                <a:srgbClr val="13264B"/>
              </a:solidFill>
              <a:latin typeface="Arial" panose="020B0604020202020204" pitchFamily="34" charset="0"/>
              <a:cs typeface="Arial" panose="020B0604020202020204" pitchFamily="34" charset="0"/>
            </a:endParaRPr>
          </a:p>
        </p:txBody>
      </p:sp>
      <p:pic>
        <p:nvPicPr>
          <p:cNvPr id="34" name="Picture 4">
            <a:extLst>
              <a:ext uri="{FF2B5EF4-FFF2-40B4-BE49-F238E27FC236}">
                <a16:creationId xmlns:a16="http://schemas.microsoft.com/office/drawing/2014/main" id="{84E5A1FA-5690-41C5-9C67-76932B596ED7}"/>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27128" y="4743066"/>
            <a:ext cx="1406293" cy="163779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6">
            <a:extLst>
              <a:ext uri="{FF2B5EF4-FFF2-40B4-BE49-F238E27FC236}">
                <a16:creationId xmlns:a16="http://schemas.microsoft.com/office/drawing/2014/main" id="{AC3A399C-210D-49FF-96EE-60A5B48BF0F6}"/>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010885" y="4743066"/>
            <a:ext cx="1357919" cy="1637796"/>
          </a:xfrm>
          <a:prstGeom prst="rect">
            <a:avLst/>
          </a:prstGeom>
          <a:noFill/>
          <a:extLst>
            <a:ext uri="{909E8E84-426E-40DD-AFC4-6F175D3DCCD1}">
              <a14:hiddenFill xmlns:a14="http://schemas.microsoft.com/office/drawing/2010/main">
                <a:solidFill>
                  <a:srgbClr val="FFFFFF"/>
                </a:solidFill>
              </a14:hiddenFill>
            </a:ext>
          </a:extLst>
        </p:spPr>
      </p:pic>
      <p:pic>
        <p:nvPicPr>
          <p:cNvPr id="36" name="Рисунок 35">
            <a:extLst>
              <a:ext uri="{FF2B5EF4-FFF2-40B4-BE49-F238E27FC236}">
                <a16:creationId xmlns:a16="http://schemas.microsoft.com/office/drawing/2014/main" id="{F8366991-7A2F-4BE8-A653-B99CD62582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7127" y="6471048"/>
            <a:ext cx="302257" cy="302257"/>
          </a:xfrm>
          <a:prstGeom prst="rect">
            <a:avLst/>
          </a:prstGeom>
        </p:spPr>
      </p:pic>
      <p:sp>
        <p:nvSpPr>
          <p:cNvPr id="37" name="Прямоугольник 36">
            <a:extLst>
              <a:ext uri="{FF2B5EF4-FFF2-40B4-BE49-F238E27FC236}">
                <a16:creationId xmlns:a16="http://schemas.microsoft.com/office/drawing/2014/main" id="{091592C1-1F61-4AA9-9BE6-DB6B0A2ADCEB}"/>
              </a:ext>
            </a:extLst>
          </p:cNvPr>
          <p:cNvSpPr/>
          <p:nvPr/>
        </p:nvSpPr>
        <p:spPr>
          <a:xfrm>
            <a:off x="1791379" y="6442502"/>
            <a:ext cx="2674883" cy="276999"/>
          </a:xfrm>
          <a:prstGeom prst="rect">
            <a:avLst/>
          </a:prstGeom>
        </p:spPr>
        <p:txBody>
          <a:bodyPr wrap="square" anchor="ctr">
            <a:spAutoFit/>
          </a:bodyPr>
          <a:lstStyle/>
          <a:p>
            <a:r>
              <a:rPr lang="ru-RU" sz="1200" b="1" dirty="0">
                <a:solidFill>
                  <a:srgbClr val="13264B"/>
                </a:solidFill>
                <a:latin typeface="Arial" panose="020B0604020202020204" pitchFamily="34" charset="0"/>
                <a:cs typeface="Arial" panose="020B0604020202020204" pitchFamily="34" charset="0"/>
              </a:rPr>
              <a:t>Ресурс-П, </a:t>
            </a:r>
            <a:r>
              <a:rPr lang="ru-RU" sz="1200" b="1" dirty="0" err="1">
                <a:solidFill>
                  <a:srgbClr val="13264B"/>
                </a:solidFill>
                <a:latin typeface="Arial" panose="020B0604020202020204" pitchFamily="34" charset="0"/>
                <a:cs typeface="Arial" panose="020B0604020202020204" pitchFamily="34" charset="0"/>
              </a:rPr>
              <a:t>Канопус</a:t>
            </a:r>
            <a:r>
              <a:rPr lang="ru-RU" sz="1200" b="1" dirty="0">
                <a:solidFill>
                  <a:srgbClr val="13264B"/>
                </a:solidFill>
                <a:latin typeface="Arial" panose="020B0604020202020204" pitchFamily="34" charset="0"/>
                <a:cs typeface="Arial" panose="020B0604020202020204" pitchFamily="34" charset="0"/>
              </a:rPr>
              <a:t>-В</a:t>
            </a:r>
          </a:p>
        </p:txBody>
      </p:sp>
      <p:pic>
        <p:nvPicPr>
          <p:cNvPr id="38" name="Рисунок 37">
            <a:extLst>
              <a:ext uri="{FF2B5EF4-FFF2-40B4-BE49-F238E27FC236}">
                <a16:creationId xmlns:a16="http://schemas.microsoft.com/office/drawing/2014/main" id="{3CF56612-9081-4BA6-A27A-E7E0DA07CCA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8191" y="6409409"/>
            <a:ext cx="302257" cy="302257"/>
          </a:xfrm>
          <a:prstGeom prst="rect">
            <a:avLst/>
          </a:prstGeom>
        </p:spPr>
      </p:pic>
      <p:sp>
        <p:nvSpPr>
          <p:cNvPr id="51" name="Прямоугольник 50">
            <a:extLst>
              <a:ext uri="{FF2B5EF4-FFF2-40B4-BE49-F238E27FC236}">
                <a16:creationId xmlns:a16="http://schemas.microsoft.com/office/drawing/2014/main" id="{39B2A74A-0F1E-4F87-AC66-CF303767E1BD}"/>
              </a:ext>
            </a:extLst>
          </p:cNvPr>
          <p:cNvSpPr/>
          <p:nvPr/>
        </p:nvSpPr>
        <p:spPr>
          <a:xfrm>
            <a:off x="4842443" y="6380863"/>
            <a:ext cx="2674883" cy="276999"/>
          </a:xfrm>
          <a:prstGeom prst="rect">
            <a:avLst/>
          </a:prstGeom>
        </p:spPr>
        <p:txBody>
          <a:bodyPr wrap="square" anchor="ctr">
            <a:spAutoFit/>
          </a:bodyPr>
          <a:lstStyle/>
          <a:p>
            <a:r>
              <a:rPr lang="ru-RU" sz="1200" b="1" dirty="0">
                <a:solidFill>
                  <a:srgbClr val="13264B"/>
                </a:solidFill>
                <a:latin typeface="Arial" panose="020B0604020202020204" pitchFamily="34" charset="0"/>
                <a:cs typeface="Arial" panose="020B0604020202020204" pitchFamily="34" charset="0"/>
              </a:rPr>
              <a:t>Метеор-М, Ресурс-П, </a:t>
            </a:r>
            <a:r>
              <a:rPr lang="ru-RU" sz="1200" b="1" dirty="0" err="1">
                <a:solidFill>
                  <a:srgbClr val="13264B"/>
                </a:solidFill>
                <a:latin typeface="Arial" panose="020B0604020202020204" pitchFamily="34" charset="0"/>
                <a:cs typeface="Arial" panose="020B0604020202020204" pitchFamily="34" charset="0"/>
              </a:rPr>
              <a:t>Канопус</a:t>
            </a:r>
            <a:r>
              <a:rPr lang="ru-RU" sz="1200" b="1" dirty="0">
                <a:solidFill>
                  <a:srgbClr val="13264B"/>
                </a:solidFill>
                <a:latin typeface="Arial" panose="020B0604020202020204" pitchFamily="34" charset="0"/>
                <a:cs typeface="Arial" panose="020B0604020202020204" pitchFamily="34" charset="0"/>
              </a:rPr>
              <a:t>-В</a:t>
            </a:r>
          </a:p>
        </p:txBody>
      </p:sp>
      <p:pic>
        <p:nvPicPr>
          <p:cNvPr id="52" name="Рисунок 51">
            <a:extLst>
              <a:ext uri="{FF2B5EF4-FFF2-40B4-BE49-F238E27FC236}">
                <a16:creationId xmlns:a16="http://schemas.microsoft.com/office/drawing/2014/main" id="{CBFD6D29-E291-4EC9-8C43-7DBDCD33DFFB}"/>
              </a:ext>
            </a:extLst>
          </p:cNvPr>
          <p:cNvPicPr>
            <a:picLocks noChangeAspect="1"/>
          </p:cNvPicPr>
          <p:nvPr/>
        </p:nvPicPr>
        <p:blipFill>
          <a:blip r:embed="rId10"/>
          <a:stretch>
            <a:fillRect/>
          </a:stretch>
        </p:blipFill>
        <p:spPr>
          <a:xfrm>
            <a:off x="4426748" y="4795879"/>
            <a:ext cx="3338504" cy="12031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3" name="Picture 2">
            <a:extLst>
              <a:ext uri="{FF2B5EF4-FFF2-40B4-BE49-F238E27FC236}">
                <a16:creationId xmlns:a16="http://schemas.microsoft.com/office/drawing/2014/main" id="{FCEF8F75-0A8D-4B13-9190-2209BE86AC95}"/>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826232" y="4711700"/>
            <a:ext cx="2922507" cy="1514779"/>
          </a:xfrm>
          <a:prstGeom prst="rect">
            <a:avLst/>
          </a:prstGeom>
          <a:noFill/>
          <a:extLst>
            <a:ext uri="{909E8E84-426E-40DD-AFC4-6F175D3DCCD1}">
              <a14:hiddenFill xmlns:a14="http://schemas.microsoft.com/office/drawing/2010/main">
                <a:solidFill>
                  <a:srgbClr val="FFFFFF"/>
                </a:solidFill>
              </a14:hiddenFill>
            </a:ext>
          </a:extLst>
        </p:spPr>
      </p:pic>
      <p:pic>
        <p:nvPicPr>
          <p:cNvPr id="54" name="Рисунок 53">
            <a:extLst>
              <a:ext uri="{FF2B5EF4-FFF2-40B4-BE49-F238E27FC236}">
                <a16:creationId xmlns:a16="http://schemas.microsoft.com/office/drawing/2014/main" id="{014C71C5-E0E7-4774-BC3E-4BD1E838A9D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81578" y="6380863"/>
            <a:ext cx="302257" cy="302257"/>
          </a:xfrm>
          <a:prstGeom prst="rect">
            <a:avLst/>
          </a:prstGeom>
        </p:spPr>
      </p:pic>
      <p:sp>
        <p:nvSpPr>
          <p:cNvPr id="55" name="Прямоугольник 54">
            <a:extLst>
              <a:ext uri="{FF2B5EF4-FFF2-40B4-BE49-F238E27FC236}">
                <a16:creationId xmlns:a16="http://schemas.microsoft.com/office/drawing/2014/main" id="{9B306924-F53D-44E4-A05B-A28F78750236}"/>
              </a:ext>
            </a:extLst>
          </p:cNvPr>
          <p:cNvSpPr/>
          <p:nvPr/>
        </p:nvSpPr>
        <p:spPr>
          <a:xfrm>
            <a:off x="8083834" y="6366330"/>
            <a:ext cx="2764580" cy="276999"/>
          </a:xfrm>
          <a:prstGeom prst="rect">
            <a:avLst/>
          </a:prstGeom>
        </p:spPr>
        <p:txBody>
          <a:bodyPr wrap="square" anchor="ctr">
            <a:spAutoFit/>
          </a:bodyPr>
          <a:lstStyle/>
          <a:p>
            <a:r>
              <a:rPr lang="ru-RU" sz="1200" b="1" dirty="0">
                <a:solidFill>
                  <a:srgbClr val="13264B"/>
                </a:solidFill>
                <a:latin typeface="Arial" panose="020B0604020202020204" pitchFamily="34" charset="0"/>
                <a:cs typeface="Arial" panose="020B0604020202020204" pitchFamily="34" charset="0"/>
              </a:rPr>
              <a:t>КМСС/Метеор-М, </a:t>
            </a:r>
            <a:r>
              <a:rPr lang="en-US" sz="1200" b="1" dirty="0">
                <a:solidFill>
                  <a:srgbClr val="13264B"/>
                </a:solidFill>
                <a:latin typeface="Arial" panose="020B0604020202020204" pitchFamily="34" charset="0"/>
                <a:cs typeface="Arial" panose="020B0604020202020204" pitchFamily="34" charset="0"/>
              </a:rPr>
              <a:t>AMSR-E</a:t>
            </a:r>
            <a:r>
              <a:rPr lang="ru-RU" sz="1200" b="1" dirty="0">
                <a:solidFill>
                  <a:srgbClr val="13264B"/>
                </a:solidFill>
                <a:latin typeface="Arial" panose="020B0604020202020204" pitchFamily="34" charset="0"/>
                <a:cs typeface="Arial" panose="020B0604020202020204" pitchFamily="34" charset="0"/>
              </a:rPr>
              <a:t>, </a:t>
            </a:r>
            <a:r>
              <a:rPr lang="en-US" sz="1200" b="1" dirty="0">
                <a:solidFill>
                  <a:srgbClr val="13264B"/>
                </a:solidFill>
                <a:latin typeface="Arial" panose="020B0604020202020204" pitchFamily="34" charset="0"/>
                <a:cs typeface="Arial" panose="020B0604020202020204" pitchFamily="34" charset="0"/>
              </a:rPr>
              <a:t>NOAA</a:t>
            </a:r>
          </a:p>
        </p:txBody>
      </p:sp>
      <p:pic>
        <p:nvPicPr>
          <p:cNvPr id="56" name="Picture 4">
            <a:extLst>
              <a:ext uri="{FF2B5EF4-FFF2-40B4-BE49-F238E27FC236}">
                <a16:creationId xmlns:a16="http://schemas.microsoft.com/office/drawing/2014/main" id="{F1DAE5FD-2E74-4C00-B725-667EFDDC2AFF}"/>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127068" y="4715363"/>
            <a:ext cx="1643835" cy="15148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2214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Название 13"/>
          <p:cNvSpPr txBox="1">
            <a:spLocks/>
          </p:cNvSpPr>
          <p:nvPr/>
        </p:nvSpPr>
        <p:spPr bwMode="auto">
          <a:xfrm>
            <a:off x="1393635" y="183985"/>
            <a:ext cx="10077027" cy="57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Clr>
                <a:srgbClr val="F79646">
                  <a:lumMod val="75000"/>
                </a:srgbClr>
              </a:buClr>
              <a:buFontTx/>
              <a:buNone/>
            </a:pPr>
            <a:r>
              <a:rPr lang="ru-RU" altLang="ru-RU" sz="1999" b="1" dirty="0">
                <a:solidFill>
                  <a:srgbClr val="1F497D"/>
                </a:solidFill>
                <a:latin typeface="Franklin Gothic Book" panose="020B0503020102020204" pitchFamily="34" charset="0"/>
                <a:cs typeface="Arial" pitchFamily="34" charset="0"/>
              </a:rPr>
              <a:t>ОКР «РКД-2025» </a:t>
            </a:r>
            <a:br>
              <a:rPr lang="ru-RU" altLang="ru-RU" sz="1999" b="1" dirty="0">
                <a:solidFill>
                  <a:srgbClr val="1F497D"/>
                </a:solidFill>
                <a:latin typeface="Franklin Gothic Book" panose="020B0503020102020204" pitchFamily="34" charset="0"/>
                <a:cs typeface="Arial" pitchFamily="34" charset="0"/>
              </a:rPr>
            </a:br>
            <a:r>
              <a:rPr lang="ru-RU" altLang="ru-RU" sz="1999" b="1" dirty="0">
                <a:solidFill>
                  <a:srgbClr val="1F497D"/>
                </a:solidFill>
                <a:latin typeface="Franklin Gothic Book" panose="020B0503020102020204" pitchFamily="34" charset="0"/>
                <a:cs typeface="Arial" pitchFamily="34" charset="0"/>
              </a:rPr>
              <a:t>(наименование, основание, исполнитель, сроки, и цель выполнения ОКР)</a:t>
            </a:r>
          </a:p>
        </p:txBody>
      </p:sp>
      <p:sp>
        <p:nvSpPr>
          <p:cNvPr id="2" name="TextBox 1">
            <a:extLst>
              <a:ext uri="{FF2B5EF4-FFF2-40B4-BE49-F238E27FC236}">
                <a16:creationId xmlns:a16="http://schemas.microsoft.com/office/drawing/2014/main" id="{F4164040-BE51-9D19-F30B-DCBA13A11667}"/>
              </a:ext>
            </a:extLst>
          </p:cNvPr>
          <p:cNvSpPr txBox="1"/>
          <p:nvPr/>
        </p:nvSpPr>
        <p:spPr>
          <a:xfrm>
            <a:off x="160756" y="1015102"/>
            <a:ext cx="11870490" cy="591480"/>
          </a:xfrm>
          <a:prstGeom prst="roundRect">
            <a:avLst>
              <a:gd name="adj" fmla="val 6573"/>
            </a:avLst>
          </a:prstGeom>
        </p:spPr>
        <p:style>
          <a:lnRef idx="2">
            <a:schemeClr val="accent1"/>
          </a:lnRef>
          <a:fillRef idx="1">
            <a:schemeClr val="lt1"/>
          </a:fillRef>
          <a:effectRef idx="0">
            <a:schemeClr val="accent1"/>
          </a:effectRef>
          <a:fontRef idx="minor">
            <a:schemeClr val="dk1"/>
          </a:fontRef>
        </p:style>
        <p:txBody>
          <a:bodyPr>
            <a:spAutoFit/>
          </a:bodyPr>
          <a:lstStyle/>
          <a:p>
            <a:pPr algn="just">
              <a:lnSpc>
                <a:spcPct val="114000"/>
              </a:lnSpc>
              <a:spcAft>
                <a:spcPts val="300"/>
              </a:spcAft>
              <a:defRPr/>
            </a:pPr>
            <a:r>
              <a:rPr lang="ru-RU" sz="1400" b="1" dirty="0"/>
              <a:t>Наименование ОКР</a:t>
            </a:r>
            <a:r>
              <a:rPr lang="ru-RU" sz="1400" dirty="0"/>
              <a:t>: «Создание информационно-аналитической системы федерального уровня использования результатов космической деятельности в части работ 2019-2025 годов»</a:t>
            </a:r>
          </a:p>
        </p:txBody>
      </p:sp>
      <p:sp>
        <p:nvSpPr>
          <p:cNvPr id="3" name="TextBox 2">
            <a:extLst>
              <a:ext uri="{FF2B5EF4-FFF2-40B4-BE49-F238E27FC236}">
                <a16:creationId xmlns:a16="http://schemas.microsoft.com/office/drawing/2014/main" id="{0C7147C8-CBCE-5D4E-B39E-3D6FCE44CB76}"/>
              </a:ext>
            </a:extLst>
          </p:cNvPr>
          <p:cNvSpPr txBox="1"/>
          <p:nvPr/>
        </p:nvSpPr>
        <p:spPr>
          <a:xfrm>
            <a:off x="160755" y="1709057"/>
            <a:ext cx="2446751" cy="336466"/>
          </a:xfrm>
          <a:prstGeom prst="roundRect">
            <a:avLst>
              <a:gd name="adj" fmla="val 6573"/>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lnSpc>
                <a:spcPct val="114000"/>
              </a:lnSpc>
              <a:spcAft>
                <a:spcPts val="300"/>
              </a:spcAft>
              <a:defRPr/>
            </a:pPr>
            <a:r>
              <a:rPr lang="ru-RU" sz="1400" b="1" dirty="0"/>
              <a:t>Шифр СЧ ОКР: </a:t>
            </a:r>
            <a:r>
              <a:rPr lang="ru-RU" sz="1400" dirty="0"/>
              <a:t>«РКД-2025»</a:t>
            </a:r>
          </a:p>
        </p:txBody>
      </p:sp>
      <p:sp>
        <p:nvSpPr>
          <p:cNvPr id="6" name="TextBox 5">
            <a:extLst>
              <a:ext uri="{FF2B5EF4-FFF2-40B4-BE49-F238E27FC236}">
                <a16:creationId xmlns:a16="http://schemas.microsoft.com/office/drawing/2014/main" id="{113A5CEF-5EC0-4DE5-BE8E-F08C130DFEA4}"/>
              </a:ext>
            </a:extLst>
          </p:cNvPr>
          <p:cNvSpPr txBox="1"/>
          <p:nvPr/>
        </p:nvSpPr>
        <p:spPr>
          <a:xfrm>
            <a:off x="2697150" y="1709857"/>
            <a:ext cx="9334091" cy="336466"/>
          </a:xfrm>
          <a:prstGeom prst="roundRect">
            <a:avLst>
              <a:gd name="adj" fmla="val 6573"/>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lnSpc>
                <a:spcPct val="114000"/>
              </a:lnSpc>
              <a:spcAft>
                <a:spcPts val="300"/>
              </a:spcAft>
              <a:defRPr/>
            </a:pPr>
            <a:r>
              <a:rPr lang="ru-RU" sz="1400" b="1" dirty="0"/>
              <a:t>Основание выполнения ОКР: </a:t>
            </a:r>
            <a:r>
              <a:rPr lang="ru-RU" sz="1400" dirty="0"/>
              <a:t>Федеральная космическая программа России на 2016-2025 годы</a:t>
            </a:r>
          </a:p>
        </p:txBody>
      </p:sp>
      <p:sp>
        <p:nvSpPr>
          <p:cNvPr id="9" name="TextBox 8">
            <a:extLst>
              <a:ext uri="{FF2B5EF4-FFF2-40B4-BE49-F238E27FC236}">
                <a16:creationId xmlns:a16="http://schemas.microsoft.com/office/drawing/2014/main" id="{AEA3C468-D098-C70D-D889-F55F27AF85B5}"/>
              </a:ext>
            </a:extLst>
          </p:cNvPr>
          <p:cNvSpPr txBox="1"/>
          <p:nvPr/>
        </p:nvSpPr>
        <p:spPr>
          <a:xfrm>
            <a:off x="160753" y="2205496"/>
            <a:ext cx="11870490" cy="631507"/>
          </a:xfrm>
          <a:prstGeom prst="roundRect">
            <a:avLst>
              <a:gd name="adj" fmla="val 6573"/>
            </a:avLst>
          </a:prstGeom>
        </p:spPr>
        <p:style>
          <a:lnRef idx="2">
            <a:schemeClr val="accent1"/>
          </a:lnRef>
          <a:fillRef idx="1">
            <a:schemeClr val="lt1"/>
          </a:fillRef>
          <a:effectRef idx="0">
            <a:schemeClr val="accent1"/>
          </a:effectRef>
          <a:fontRef idx="minor">
            <a:schemeClr val="dk1"/>
          </a:fontRef>
        </p:style>
        <p:txBody>
          <a:bodyPr>
            <a:spAutoFit/>
          </a:bodyPr>
          <a:lstStyle/>
          <a:p>
            <a:pPr algn="just">
              <a:lnSpc>
                <a:spcPct val="114000"/>
              </a:lnSpc>
              <a:spcAft>
                <a:spcPts val="300"/>
              </a:spcAft>
              <a:defRPr/>
            </a:pPr>
            <a:r>
              <a:rPr lang="ru-RU" sz="1400" b="1" dirty="0"/>
              <a:t>Государственный заказчик: </a:t>
            </a:r>
            <a:r>
              <a:rPr lang="ru-RU" sz="1400" dirty="0"/>
              <a:t>Государственная корпорация по космической деятельности «Роскосмос» (Госкорпорация «Роскосмос»)</a:t>
            </a:r>
          </a:p>
          <a:p>
            <a:pPr algn="just">
              <a:lnSpc>
                <a:spcPct val="114000"/>
              </a:lnSpc>
              <a:spcAft>
                <a:spcPts val="300"/>
              </a:spcAft>
              <a:defRPr/>
            </a:pPr>
            <a:r>
              <a:rPr lang="ru-RU" sz="1400" b="1" dirty="0"/>
              <a:t>Заказчик: </a:t>
            </a:r>
            <a:r>
              <a:rPr lang="ru-RU" sz="1400" dirty="0"/>
              <a:t>Федеральная служба по гидрометеорологии и мониторингу окружающей среды (Росгидромет)</a:t>
            </a:r>
          </a:p>
        </p:txBody>
      </p:sp>
      <p:sp>
        <p:nvSpPr>
          <p:cNvPr id="10" name="TextBox 9">
            <a:extLst>
              <a:ext uri="{FF2B5EF4-FFF2-40B4-BE49-F238E27FC236}">
                <a16:creationId xmlns:a16="http://schemas.microsoft.com/office/drawing/2014/main" id="{ABB70F06-E8E7-0C37-A399-CF852237DE70}"/>
              </a:ext>
            </a:extLst>
          </p:cNvPr>
          <p:cNvSpPr txBox="1"/>
          <p:nvPr/>
        </p:nvSpPr>
        <p:spPr>
          <a:xfrm>
            <a:off x="160752" y="3077121"/>
            <a:ext cx="11870490" cy="926547"/>
          </a:xfrm>
          <a:prstGeom prst="roundRect">
            <a:avLst>
              <a:gd name="adj" fmla="val 6573"/>
            </a:avLst>
          </a:prstGeom>
        </p:spPr>
        <p:style>
          <a:lnRef idx="2">
            <a:schemeClr val="accent1"/>
          </a:lnRef>
          <a:fillRef idx="1">
            <a:schemeClr val="lt1"/>
          </a:fillRef>
          <a:effectRef idx="0">
            <a:schemeClr val="accent1"/>
          </a:effectRef>
          <a:fontRef idx="minor">
            <a:schemeClr val="dk1"/>
          </a:fontRef>
        </p:style>
        <p:txBody>
          <a:bodyPr>
            <a:spAutoFit/>
          </a:bodyPr>
          <a:lstStyle/>
          <a:p>
            <a:pPr algn="just">
              <a:lnSpc>
                <a:spcPct val="114000"/>
              </a:lnSpc>
              <a:spcAft>
                <a:spcPts val="300"/>
              </a:spcAft>
              <a:defRPr/>
            </a:pPr>
            <a:r>
              <a:rPr lang="ru-RU" sz="1400" b="1" dirty="0"/>
              <a:t>Сроки выполнения ОКР: </a:t>
            </a:r>
          </a:p>
          <a:p>
            <a:pPr algn="just">
              <a:lnSpc>
                <a:spcPct val="114000"/>
              </a:lnSpc>
              <a:spcAft>
                <a:spcPts val="300"/>
              </a:spcAft>
              <a:defRPr/>
            </a:pPr>
            <a:r>
              <a:rPr lang="ru-RU" sz="1400" b="1" dirty="0"/>
              <a:t>Начало работы </a:t>
            </a:r>
            <a:r>
              <a:rPr lang="ru-RU" sz="1400" dirty="0"/>
              <a:t>-  30.09.2019 г. (дата заключения государственного контракта);</a:t>
            </a:r>
          </a:p>
          <a:p>
            <a:pPr algn="just">
              <a:lnSpc>
                <a:spcPct val="114000"/>
              </a:lnSpc>
              <a:spcAft>
                <a:spcPts val="300"/>
              </a:spcAft>
              <a:defRPr/>
            </a:pPr>
            <a:r>
              <a:rPr lang="ru-RU" sz="1400" b="1" dirty="0"/>
              <a:t>Окончание работы </a:t>
            </a:r>
            <a:r>
              <a:rPr lang="ru-RU" sz="1400" dirty="0"/>
              <a:t>- 01.12.2025.</a:t>
            </a:r>
          </a:p>
        </p:txBody>
      </p:sp>
      <p:sp>
        <p:nvSpPr>
          <p:cNvPr id="13" name="TextBox 12">
            <a:extLst>
              <a:ext uri="{FF2B5EF4-FFF2-40B4-BE49-F238E27FC236}">
                <a16:creationId xmlns:a16="http://schemas.microsoft.com/office/drawing/2014/main" id="{89F17086-BD89-7897-0239-B003ABF7F88D}"/>
              </a:ext>
            </a:extLst>
          </p:cNvPr>
          <p:cNvSpPr txBox="1"/>
          <p:nvPr/>
        </p:nvSpPr>
        <p:spPr>
          <a:xfrm>
            <a:off x="160751" y="4152260"/>
            <a:ext cx="11870490" cy="2321764"/>
          </a:xfrm>
          <a:prstGeom prst="roundRect">
            <a:avLst>
              <a:gd name="adj" fmla="val 6573"/>
            </a:avLst>
          </a:prstGeom>
        </p:spPr>
        <p:style>
          <a:lnRef idx="2">
            <a:schemeClr val="accent1"/>
          </a:lnRef>
          <a:fillRef idx="1">
            <a:schemeClr val="lt1"/>
          </a:fillRef>
          <a:effectRef idx="0">
            <a:schemeClr val="accent1"/>
          </a:effectRef>
          <a:fontRef idx="minor">
            <a:schemeClr val="dk1"/>
          </a:fontRef>
        </p:style>
        <p:txBody>
          <a:bodyPr>
            <a:spAutoFit/>
          </a:bodyPr>
          <a:lstStyle/>
          <a:p>
            <a:pPr algn="just">
              <a:lnSpc>
                <a:spcPct val="114000"/>
              </a:lnSpc>
              <a:spcAft>
                <a:spcPts val="300"/>
              </a:spcAft>
              <a:defRPr/>
            </a:pPr>
            <a:r>
              <a:rPr lang="ru-RU" sz="1400" b="1" dirty="0"/>
              <a:t>Цель выполнения ОКР: </a:t>
            </a:r>
            <a:r>
              <a:rPr lang="ru-RU" sz="1400" dirty="0"/>
              <a:t>создание государственной информационно-аналитической системы, обеспечивающей региональные органы исполнительной власти, включая органы местного самоуправления и организации информационно-аналитическими продуктами, создаваемыми на основе комплексного использования результатов космической деятельности, а именно результатов:</a:t>
            </a:r>
          </a:p>
          <a:p>
            <a:pPr algn="just">
              <a:lnSpc>
                <a:spcPct val="114000"/>
              </a:lnSpc>
              <a:spcAft>
                <a:spcPts val="300"/>
              </a:spcAft>
              <a:defRPr/>
            </a:pPr>
            <a:r>
              <a:rPr lang="ru-RU" sz="1400" dirty="0"/>
              <a:t>- полученных в ходе осуществления дистанционного зондирования Д33;</a:t>
            </a:r>
          </a:p>
          <a:p>
            <a:pPr algn="just">
              <a:lnSpc>
                <a:spcPct val="114000"/>
              </a:lnSpc>
              <a:spcAft>
                <a:spcPts val="300"/>
              </a:spcAft>
              <a:defRPr/>
            </a:pPr>
            <a:r>
              <a:rPr lang="ru-RU" sz="1400" dirty="0"/>
              <a:t>- применения ГНСС ГЛОНАСС и её функциональных дополнений;</a:t>
            </a:r>
          </a:p>
          <a:p>
            <a:pPr algn="just">
              <a:lnSpc>
                <a:spcPct val="114000"/>
              </a:lnSpc>
              <a:spcAft>
                <a:spcPts val="300"/>
              </a:spcAft>
              <a:defRPr/>
            </a:pPr>
            <a:r>
              <a:rPr lang="ru-RU" sz="1400" dirty="0"/>
              <a:t>- применения космической системы поиска и спасания </a:t>
            </a:r>
            <a:r>
              <a:rPr lang="ru-RU" sz="1400" dirty="0" err="1"/>
              <a:t>Коспас-Сарсат</a:t>
            </a:r>
            <a:r>
              <a:rPr lang="ru-RU" sz="1400" dirty="0"/>
              <a:t>;</a:t>
            </a:r>
          </a:p>
          <a:p>
            <a:pPr algn="just">
              <a:lnSpc>
                <a:spcPct val="114000"/>
              </a:lnSpc>
              <a:spcAft>
                <a:spcPts val="300"/>
              </a:spcAft>
              <a:defRPr/>
            </a:pPr>
            <a:r>
              <a:rPr lang="ru-RU" sz="1400" dirty="0"/>
              <a:t>- применения системы автоматической идентификации судов </a:t>
            </a:r>
            <a:r>
              <a:rPr lang="ru-RU" sz="1400" dirty="0" err="1"/>
              <a:t>Космо</a:t>
            </a:r>
            <a:r>
              <a:rPr lang="ru-RU" sz="1400" dirty="0"/>
              <a:t> АИС;</a:t>
            </a:r>
          </a:p>
          <a:p>
            <a:pPr algn="just">
              <a:lnSpc>
                <a:spcPct val="114000"/>
              </a:lnSpc>
              <a:spcAft>
                <a:spcPts val="300"/>
              </a:spcAft>
              <a:defRPr/>
            </a:pPr>
            <a:r>
              <a:rPr lang="ru-RU" sz="1400" dirty="0"/>
              <a:t>- применения космической системы связи и ретрансляции.</a:t>
            </a:r>
          </a:p>
        </p:txBody>
      </p:sp>
    </p:spTree>
    <p:extLst>
      <p:ext uri="{BB962C8B-B14F-4D97-AF65-F5344CB8AC3E}">
        <p14:creationId xmlns:p14="http://schemas.microsoft.com/office/powerpoint/2010/main" val="39625421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69433" y="154496"/>
            <a:ext cx="9757121" cy="550963"/>
          </a:xfrm>
        </p:spPr>
        <p:txBody>
          <a:bodyPr>
            <a:noAutofit/>
          </a:bodyPr>
          <a:lstStyle/>
          <a:p>
            <a:pPr algn="ctr"/>
            <a:r>
              <a:rPr lang="ru-RU" sz="1999" b="1" dirty="0">
                <a:solidFill>
                  <a:srgbClr val="1F497D"/>
                </a:solidFill>
                <a:latin typeface="Franklin Gothic Book" panose="020B0503020102020204" pitchFamily="34" charset="0"/>
                <a:ea typeface="+mn-ea"/>
                <a:cs typeface="Arial" pitchFamily="34" charset="0"/>
              </a:rPr>
              <a:t>ГИАС РКД</a:t>
            </a:r>
            <a:br>
              <a:rPr lang="ru-RU" sz="1999" b="1" dirty="0">
                <a:solidFill>
                  <a:srgbClr val="1F497D"/>
                </a:solidFill>
                <a:latin typeface="Franklin Gothic Book" panose="020B0503020102020204" pitchFamily="34" charset="0"/>
                <a:ea typeface="+mn-ea"/>
                <a:cs typeface="Arial" pitchFamily="34" charset="0"/>
              </a:rPr>
            </a:br>
            <a:r>
              <a:rPr lang="ru-RU" sz="1999" b="1" dirty="0">
                <a:solidFill>
                  <a:srgbClr val="1F497D"/>
                </a:solidFill>
                <a:latin typeface="Franklin Gothic Book" panose="020B0503020102020204" pitchFamily="34" charset="0"/>
                <a:ea typeface="+mn-ea"/>
                <a:cs typeface="Arial" pitchFamily="34" charset="0"/>
              </a:rPr>
              <a:t> (Замысел - схема доведения РКД до региональных потребителей)</a:t>
            </a:r>
          </a:p>
        </p:txBody>
      </p:sp>
      <p:sp>
        <p:nvSpPr>
          <p:cNvPr id="4" name="Прямоугольник 3"/>
          <p:cNvSpPr/>
          <p:nvPr/>
        </p:nvSpPr>
        <p:spPr>
          <a:xfrm>
            <a:off x="4742142" y="6190272"/>
            <a:ext cx="1107056" cy="467803"/>
          </a:xfrm>
          <a:prstGeom prst="rect">
            <a:avLst/>
          </a:prstGeom>
          <a:solidFill>
            <a:schemeClr val="accent1">
              <a:lumMod val="20000"/>
              <a:lumOff val="80000"/>
            </a:schemeClr>
          </a:solidFill>
          <a:effectLst>
            <a:outerShdw blurRad="50800" dist="38100" dir="16200000" rotWithShape="0">
              <a:prstClr val="black">
                <a:alpha val="40000"/>
              </a:prstClr>
            </a:outerShdw>
          </a:effectLst>
          <a:scene3d>
            <a:camera prst="orthographicFront"/>
            <a:lightRig rig="threeP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b="1">
              <a:solidFill>
                <a:prstClr val="white"/>
              </a:solidFill>
              <a:latin typeface="Calibri"/>
            </a:endParaRPr>
          </a:p>
        </p:txBody>
      </p:sp>
      <p:sp>
        <p:nvSpPr>
          <p:cNvPr id="5" name="Прямоугольник 4"/>
          <p:cNvSpPr/>
          <p:nvPr/>
        </p:nvSpPr>
        <p:spPr>
          <a:xfrm>
            <a:off x="3537943" y="1004319"/>
            <a:ext cx="5922325" cy="4871579"/>
          </a:xfrm>
          <a:prstGeom prst="rect">
            <a:avLst/>
          </a:prstGeom>
          <a:noFill/>
          <a:ln w="381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a:solidFill>
                <a:prstClr val="white"/>
              </a:solidFill>
              <a:latin typeface="Calibri"/>
            </a:endParaRPr>
          </a:p>
        </p:txBody>
      </p:sp>
      <p:pic>
        <p:nvPicPr>
          <p:cNvPr id="6" name="Рисунок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95092" y="4719096"/>
            <a:ext cx="1099079" cy="626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Рисунок 6"/>
          <p:cNvPicPr>
            <a:picLocks noChangeAspect="1"/>
          </p:cNvPicPr>
          <p:nvPr/>
        </p:nvPicPr>
        <p:blipFill>
          <a:blip r:embed="rId3"/>
          <a:stretch>
            <a:fillRect/>
          </a:stretch>
        </p:blipFill>
        <p:spPr>
          <a:xfrm>
            <a:off x="5932820" y="4904153"/>
            <a:ext cx="1360712" cy="769595"/>
          </a:xfrm>
          <a:prstGeom prst="rect">
            <a:avLst/>
          </a:prstGeom>
          <a:ln>
            <a:noFill/>
          </a:ln>
          <a:effectLst>
            <a:outerShdw blurRad="292100" dist="139700" dir="2700000" algn="tl" rotWithShape="0">
              <a:srgbClr val="333333">
                <a:alpha val="65000"/>
              </a:srgbClr>
            </a:outerShdw>
          </a:effectLst>
        </p:spPr>
      </p:pic>
      <p:pic>
        <p:nvPicPr>
          <p:cNvPr id="8" name="Рисунок 7"/>
          <p:cNvPicPr>
            <a:picLocks noChangeAspect="1"/>
          </p:cNvPicPr>
          <p:nvPr/>
        </p:nvPicPr>
        <p:blipFill>
          <a:blip r:embed="rId4"/>
          <a:stretch>
            <a:fillRect/>
          </a:stretch>
        </p:blipFill>
        <p:spPr>
          <a:xfrm>
            <a:off x="4899003" y="4646102"/>
            <a:ext cx="1309137" cy="696619"/>
          </a:xfrm>
          <a:prstGeom prst="rect">
            <a:avLst/>
          </a:prstGeom>
          <a:ln>
            <a:noFill/>
          </a:ln>
          <a:effectLst>
            <a:outerShdw blurRad="292100" dist="139700" dir="2700000" algn="tl" rotWithShape="0">
              <a:srgbClr val="333333">
                <a:alpha val="65000"/>
              </a:srgbClr>
            </a:outerShdw>
          </a:effectLst>
        </p:spPr>
      </p:pic>
      <p:pic>
        <p:nvPicPr>
          <p:cNvPr id="9" name="Рисунок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00590" y="1627945"/>
            <a:ext cx="3477780" cy="35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Рисунок 6" descr="094f16a3-b565-45ad-af2a-77d1f983ed74.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89364" y="2878369"/>
            <a:ext cx="2554737" cy="215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11" name="Прямоугольник 10"/>
          <p:cNvSpPr/>
          <p:nvPr/>
        </p:nvSpPr>
        <p:spPr>
          <a:xfrm>
            <a:off x="10063099" y="1173599"/>
            <a:ext cx="1094713" cy="719698"/>
          </a:xfrm>
          <a:prstGeom prst="rect">
            <a:avLst/>
          </a:prstGeom>
          <a:solidFill>
            <a:schemeClr val="accent1">
              <a:lumMod val="20000"/>
              <a:lumOff val="80000"/>
            </a:schemeClr>
          </a:solidFill>
          <a:effectLst>
            <a:outerShdw blurRad="50800" dist="38100" dir="16200000" rotWithShape="0">
              <a:prstClr val="black">
                <a:alpha val="40000"/>
              </a:prstClr>
            </a:outerShdw>
          </a:effectLst>
          <a:scene3d>
            <a:camera prst="orthographicFront"/>
            <a:lightRig rig="threeP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a:solidFill>
                <a:prstClr val="white"/>
              </a:solidFill>
              <a:latin typeface="Calibri"/>
            </a:endParaRPr>
          </a:p>
        </p:txBody>
      </p:sp>
      <p:pic>
        <p:nvPicPr>
          <p:cNvPr id="12" name="Рисунок 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084591" y="1199501"/>
            <a:ext cx="1048897" cy="680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Прямоугольник 12"/>
          <p:cNvSpPr/>
          <p:nvPr/>
        </p:nvSpPr>
        <p:spPr>
          <a:xfrm>
            <a:off x="7169100" y="6181484"/>
            <a:ext cx="1322642" cy="467803"/>
          </a:xfrm>
          <a:prstGeom prst="rect">
            <a:avLst/>
          </a:prstGeom>
          <a:solidFill>
            <a:schemeClr val="accent1">
              <a:lumMod val="20000"/>
              <a:lumOff val="80000"/>
            </a:schemeClr>
          </a:solidFill>
          <a:effectLst>
            <a:outerShdw blurRad="50800" dist="38100" dir="16200000" rotWithShape="0">
              <a:prstClr val="black">
                <a:alpha val="40000"/>
              </a:prstClr>
            </a:outerShdw>
          </a:effectLst>
          <a:scene3d>
            <a:camera prst="orthographicFront"/>
            <a:lightRig rig="threeP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b="1" dirty="0">
              <a:solidFill>
                <a:prstClr val="white"/>
              </a:solidFill>
              <a:latin typeface="Calibri"/>
            </a:endParaRPr>
          </a:p>
        </p:txBody>
      </p:sp>
      <p:sp>
        <p:nvSpPr>
          <p:cNvPr id="14" name="Прямоугольник 13"/>
          <p:cNvSpPr/>
          <p:nvPr/>
        </p:nvSpPr>
        <p:spPr>
          <a:xfrm>
            <a:off x="10067768" y="2113069"/>
            <a:ext cx="1102292" cy="719698"/>
          </a:xfrm>
          <a:prstGeom prst="rect">
            <a:avLst/>
          </a:prstGeom>
          <a:solidFill>
            <a:schemeClr val="accent1">
              <a:lumMod val="20000"/>
              <a:lumOff val="80000"/>
            </a:schemeClr>
          </a:solidFill>
          <a:effectLst>
            <a:outerShdw blurRad="50800" dist="38100" dir="16200000" rotWithShape="0">
              <a:prstClr val="black">
                <a:alpha val="40000"/>
              </a:prstClr>
            </a:outerShdw>
          </a:effectLst>
          <a:scene3d>
            <a:camera prst="orthographicFront"/>
            <a:lightRig rig="threeP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a:solidFill>
                <a:prstClr val="white"/>
              </a:solidFill>
              <a:latin typeface="Calibri"/>
            </a:endParaRPr>
          </a:p>
        </p:txBody>
      </p:sp>
      <p:sp>
        <p:nvSpPr>
          <p:cNvPr id="15" name="Прямоугольник 14"/>
          <p:cNvSpPr/>
          <p:nvPr/>
        </p:nvSpPr>
        <p:spPr>
          <a:xfrm>
            <a:off x="7260209" y="3651159"/>
            <a:ext cx="888627" cy="504613"/>
          </a:xfrm>
          <a:prstGeom prst="rect">
            <a:avLst/>
          </a:prstGeom>
          <a:solidFill>
            <a:schemeClr val="accent6">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a:solidFill>
                <a:prstClr val="white"/>
              </a:solidFill>
              <a:latin typeface="Calibri"/>
            </a:endParaRPr>
          </a:p>
        </p:txBody>
      </p:sp>
      <p:sp>
        <p:nvSpPr>
          <p:cNvPr id="16" name="TextBox 15"/>
          <p:cNvSpPr txBox="1">
            <a:spLocks noChangeArrowheads="1"/>
          </p:cNvSpPr>
          <p:nvPr/>
        </p:nvSpPr>
        <p:spPr bwMode="auto">
          <a:xfrm>
            <a:off x="7184043" y="3670201"/>
            <a:ext cx="10346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457019">
              <a:spcBef>
                <a:spcPct val="0"/>
              </a:spcBef>
              <a:buNone/>
            </a:pPr>
            <a:r>
              <a:rPr lang="ru-RU" altLang="ru-RU" sz="1000" b="1">
                <a:solidFill>
                  <a:prstClr val="black"/>
                </a:solidFill>
                <a:latin typeface="Arial Narrow" panose="020B0606020202030204" pitchFamily="34" charset="0"/>
              </a:rPr>
              <a:t>КАТАЛОГ ПРОДУКТОВ ПОСТАВЩИКОВ</a:t>
            </a:r>
          </a:p>
        </p:txBody>
      </p:sp>
      <p:pic>
        <p:nvPicPr>
          <p:cNvPr id="17" name="Рисунок 16"/>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283017" y="3638463"/>
            <a:ext cx="530002" cy="530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Рисунок 19"/>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0949415" y="1004320"/>
            <a:ext cx="398294" cy="396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Рисунок 1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728684" y="1801234"/>
            <a:ext cx="736012" cy="736012"/>
          </a:xfrm>
          <a:prstGeom prst="rect">
            <a:avLst/>
          </a:prstGeom>
          <a:effectLst>
            <a:glow rad="127000">
              <a:schemeClr val="bg1">
                <a:alpha val="40000"/>
              </a:schemeClr>
            </a:glow>
          </a:effectLst>
        </p:spPr>
      </p:pic>
      <p:sp>
        <p:nvSpPr>
          <p:cNvPr id="20" name="TextBox 19"/>
          <p:cNvSpPr txBox="1"/>
          <p:nvPr/>
        </p:nvSpPr>
        <p:spPr>
          <a:xfrm>
            <a:off x="5778931" y="3323495"/>
            <a:ext cx="1347303" cy="830740"/>
          </a:xfrm>
          <a:prstGeom prst="rect">
            <a:avLst/>
          </a:prstGeom>
          <a:noFill/>
        </p:spPr>
        <p:txBody>
          <a:bodyPr>
            <a:spAutoFit/>
          </a:bodyPr>
          <a:lstStyle/>
          <a:p>
            <a:pPr algn="ctr" defTabSz="457019">
              <a:defRPr/>
            </a:pPr>
            <a:r>
              <a:rPr lang="ru-RU" sz="2399" b="1" dirty="0">
                <a:ln w="3175">
                  <a:solidFill>
                    <a:prstClr val="white"/>
                  </a:solidFill>
                </a:ln>
                <a:solidFill>
                  <a:srgbClr val="004A82"/>
                </a:solidFill>
                <a:latin typeface="Calibri"/>
                <a:cs typeface="Times New Roman" pitchFamily="18" charset="0"/>
              </a:rPr>
              <a:t>КВР</a:t>
            </a:r>
          </a:p>
          <a:p>
            <a:pPr algn="ctr" defTabSz="457019">
              <a:defRPr/>
            </a:pPr>
            <a:r>
              <a:rPr lang="ru-RU" sz="2399" b="1" dirty="0">
                <a:ln w="3175">
                  <a:solidFill>
                    <a:prstClr val="white"/>
                  </a:solidFill>
                </a:ln>
                <a:solidFill>
                  <a:srgbClr val="004A82"/>
                </a:solidFill>
                <a:latin typeface="Calibri"/>
                <a:cs typeface="Times New Roman" pitchFamily="18" charset="0"/>
              </a:rPr>
              <a:t>ЕТРИС</a:t>
            </a:r>
          </a:p>
        </p:txBody>
      </p:sp>
      <p:sp>
        <p:nvSpPr>
          <p:cNvPr id="21" name="Прямоугольник 20"/>
          <p:cNvSpPr/>
          <p:nvPr/>
        </p:nvSpPr>
        <p:spPr>
          <a:xfrm>
            <a:off x="7068204" y="2311872"/>
            <a:ext cx="917190" cy="455421"/>
          </a:xfrm>
          <a:prstGeom prst="rect">
            <a:avLst/>
          </a:prstGeom>
          <a:solidFill>
            <a:schemeClr val="accent2">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b="1" dirty="0">
              <a:solidFill>
                <a:prstClr val="white"/>
              </a:solidFill>
              <a:latin typeface="Calibri"/>
            </a:endParaRPr>
          </a:p>
        </p:txBody>
      </p:sp>
      <p:sp>
        <p:nvSpPr>
          <p:cNvPr id="22" name="Стрелка: вправо 51"/>
          <p:cNvSpPr/>
          <p:nvPr/>
        </p:nvSpPr>
        <p:spPr>
          <a:xfrm flipH="1">
            <a:off x="8521133" y="1699351"/>
            <a:ext cx="1439428" cy="3816335"/>
          </a:xfrm>
          <a:prstGeom prst="rightArrow">
            <a:avLst>
              <a:gd name="adj1" fmla="val 45087"/>
              <a:gd name="adj2" fmla="val 41056"/>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dirty="0">
              <a:solidFill>
                <a:prstClr val="white"/>
              </a:solidFill>
              <a:latin typeface="Calibri"/>
            </a:endParaRPr>
          </a:p>
        </p:txBody>
      </p:sp>
      <p:sp>
        <p:nvSpPr>
          <p:cNvPr id="23" name="TextBox 24"/>
          <p:cNvSpPr txBox="1">
            <a:spLocks noChangeArrowheads="1"/>
          </p:cNvSpPr>
          <p:nvPr/>
        </p:nvSpPr>
        <p:spPr bwMode="auto">
          <a:xfrm>
            <a:off x="3891405" y="1825318"/>
            <a:ext cx="787973" cy="33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457019">
              <a:spcBef>
                <a:spcPct val="0"/>
              </a:spcBef>
              <a:buNone/>
            </a:pPr>
            <a:r>
              <a:rPr lang="ru-RU" altLang="ru-RU" sz="1599" b="1" dirty="0">
                <a:solidFill>
                  <a:prstClr val="black"/>
                </a:solidFill>
                <a:latin typeface="+mn-lt"/>
                <a:cs typeface="Times New Roman" panose="02020603050405020304" pitchFamily="18" charset="0"/>
              </a:rPr>
              <a:t>Заявка</a:t>
            </a:r>
          </a:p>
        </p:txBody>
      </p:sp>
      <p:sp>
        <p:nvSpPr>
          <p:cNvPr id="24" name="TextBox 25"/>
          <p:cNvSpPr txBox="1">
            <a:spLocks noChangeArrowheads="1"/>
          </p:cNvSpPr>
          <p:nvPr/>
        </p:nvSpPr>
        <p:spPr bwMode="auto">
          <a:xfrm>
            <a:off x="8641170" y="3269067"/>
            <a:ext cx="1327454" cy="55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457019">
              <a:spcBef>
                <a:spcPct val="0"/>
              </a:spcBef>
              <a:buNone/>
            </a:pPr>
            <a:r>
              <a:rPr lang="ru-RU" altLang="ru-RU" sz="1499" b="1" dirty="0">
                <a:solidFill>
                  <a:prstClr val="white"/>
                </a:solidFill>
                <a:latin typeface="+mn-lt"/>
              </a:rPr>
              <a:t>Данные</a:t>
            </a:r>
            <a:br>
              <a:rPr lang="ru-RU" altLang="ru-RU" sz="1499" b="1" dirty="0">
                <a:solidFill>
                  <a:prstClr val="white"/>
                </a:solidFill>
                <a:latin typeface="+mn-lt"/>
              </a:rPr>
            </a:br>
            <a:r>
              <a:rPr lang="ru-RU" altLang="ru-RU" sz="1499" b="1" dirty="0">
                <a:solidFill>
                  <a:prstClr val="white"/>
                </a:solidFill>
                <a:latin typeface="+mn-lt"/>
              </a:rPr>
              <a:t>(Продукты)</a:t>
            </a:r>
          </a:p>
        </p:txBody>
      </p:sp>
      <p:sp>
        <p:nvSpPr>
          <p:cNvPr id="25" name="Прямоугольник 24"/>
          <p:cNvSpPr/>
          <p:nvPr/>
        </p:nvSpPr>
        <p:spPr>
          <a:xfrm>
            <a:off x="5976899" y="6190272"/>
            <a:ext cx="1107056" cy="467803"/>
          </a:xfrm>
          <a:prstGeom prst="rect">
            <a:avLst/>
          </a:prstGeom>
          <a:solidFill>
            <a:schemeClr val="accent1">
              <a:lumMod val="20000"/>
              <a:lumOff val="80000"/>
            </a:schemeClr>
          </a:solidFill>
          <a:effectLst>
            <a:outerShdw blurRad="50800" dist="38100" dir="16200000" rotWithShape="0">
              <a:prstClr val="black">
                <a:alpha val="40000"/>
              </a:prstClr>
            </a:outerShdw>
          </a:effectLst>
          <a:scene3d>
            <a:camera prst="orthographicFront"/>
            <a:lightRig rig="threeP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b="1">
              <a:solidFill>
                <a:prstClr val="white"/>
              </a:solidFill>
              <a:latin typeface="Calibri"/>
            </a:endParaRPr>
          </a:p>
        </p:txBody>
      </p:sp>
      <p:sp>
        <p:nvSpPr>
          <p:cNvPr id="26" name="TextBox 30"/>
          <p:cNvSpPr txBox="1">
            <a:spLocks noChangeArrowheads="1"/>
          </p:cNvSpPr>
          <p:nvPr/>
        </p:nvSpPr>
        <p:spPr bwMode="auto">
          <a:xfrm>
            <a:off x="6987274" y="2399146"/>
            <a:ext cx="109808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457019">
              <a:spcBef>
                <a:spcPct val="0"/>
              </a:spcBef>
              <a:buNone/>
            </a:pPr>
            <a:r>
              <a:rPr lang="en-US" altLang="ru-RU" sz="1000" b="1" dirty="0">
                <a:solidFill>
                  <a:prstClr val="black"/>
                </a:solidFill>
                <a:latin typeface="Arial Narrow" panose="020B0606020202030204" pitchFamily="34" charset="0"/>
              </a:rPr>
              <a:t>WEB </a:t>
            </a:r>
            <a:r>
              <a:rPr lang="ru-RU" altLang="ru-RU" sz="1000" b="1" dirty="0">
                <a:solidFill>
                  <a:prstClr val="black"/>
                </a:solidFill>
                <a:latin typeface="Arial Narrow" panose="020B0606020202030204" pitchFamily="34" charset="0"/>
              </a:rPr>
              <a:t>ПОРТАЛ</a:t>
            </a:r>
          </a:p>
        </p:txBody>
      </p:sp>
      <p:sp>
        <p:nvSpPr>
          <p:cNvPr id="27" name="Прямоугольник 26"/>
          <p:cNvSpPr/>
          <p:nvPr/>
        </p:nvSpPr>
        <p:spPr>
          <a:xfrm>
            <a:off x="6455686" y="4235111"/>
            <a:ext cx="923537" cy="495092"/>
          </a:xfrm>
          <a:prstGeom prst="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a:solidFill>
                <a:prstClr val="white"/>
              </a:solidFill>
              <a:latin typeface="Calibri"/>
            </a:endParaRPr>
          </a:p>
        </p:txBody>
      </p:sp>
      <p:sp>
        <p:nvSpPr>
          <p:cNvPr id="28" name="TextBox 32"/>
          <p:cNvSpPr txBox="1">
            <a:spLocks noChangeArrowheads="1"/>
          </p:cNvSpPr>
          <p:nvPr/>
        </p:nvSpPr>
        <p:spPr bwMode="auto">
          <a:xfrm>
            <a:off x="6368409" y="4344605"/>
            <a:ext cx="1098089" cy="261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457019">
              <a:spcBef>
                <a:spcPct val="0"/>
              </a:spcBef>
              <a:buNone/>
            </a:pPr>
            <a:r>
              <a:rPr lang="ru-RU" altLang="ru-RU" sz="1099" b="1">
                <a:solidFill>
                  <a:prstClr val="black"/>
                </a:solidFill>
              </a:rPr>
              <a:t>БАЗА ЗАЯВОК</a:t>
            </a:r>
          </a:p>
        </p:txBody>
      </p:sp>
      <p:sp>
        <p:nvSpPr>
          <p:cNvPr id="29" name="TextBox 33"/>
          <p:cNvSpPr txBox="1">
            <a:spLocks noChangeArrowheads="1"/>
          </p:cNvSpPr>
          <p:nvPr/>
        </p:nvSpPr>
        <p:spPr bwMode="auto">
          <a:xfrm>
            <a:off x="4698493" y="6209134"/>
            <a:ext cx="1264707" cy="430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457019">
              <a:spcBef>
                <a:spcPct val="0"/>
              </a:spcBef>
              <a:buNone/>
            </a:pPr>
            <a:r>
              <a:rPr lang="ru-RU" altLang="ru-RU" sz="1099" b="1">
                <a:solidFill>
                  <a:prstClr val="black"/>
                </a:solidFill>
                <a:latin typeface="Arial Narrow" panose="020B0606020202030204" pitchFamily="34" charset="0"/>
              </a:rPr>
              <a:t>Ведомственные и региональные ИС</a:t>
            </a:r>
          </a:p>
        </p:txBody>
      </p:sp>
      <p:sp>
        <p:nvSpPr>
          <p:cNvPr id="30" name="Равнобедренный треугольник 29"/>
          <p:cNvSpPr/>
          <p:nvPr/>
        </p:nvSpPr>
        <p:spPr>
          <a:xfrm>
            <a:off x="1183673" y="934815"/>
            <a:ext cx="1943871" cy="1157199"/>
          </a:xfrm>
          <a:prstGeom prst="triangle">
            <a:avLst/>
          </a:prstGeom>
          <a:solidFill>
            <a:srgbClr val="E9EFF7"/>
          </a:solidFill>
          <a:scene3d>
            <a:camera prst="orthographicFront"/>
            <a:lightRig rig="threeP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a:solidFill>
                <a:prstClr val="white"/>
              </a:solidFill>
              <a:latin typeface="Calibri"/>
            </a:endParaRPr>
          </a:p>
        </p:txBody>
      </p:sp>
      <p:pic>
        <p:nvPicPr>
          <p:cNvPr id="31" name="Рисунок 35"/>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823168" y="1247105"/>
            <a:ext cx="582367" cy="398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31"/>
          <p:cNvSpPr txBox="1"/>
          <p:nvPr/>
        </p:nvSpPr>
        <p:spPr>
          <a:xfrm>
            <a:off x="1183673" y="1542257"/>
            <a:ext cx="1943871" cy="553741"/>
          </a:xfrm>
          <a:prstGeom prst="rect">
            <a:avLst/>
          </a:prstGeom>
          <a:noFill/>
        </p:spPr>
        <p:txBody>
          <a:bodyPr>
            <a:spAutoFit/>
          </a:bodyPr>
          <a:lstStyle/>
          <a:p>
            <a:pPr algn="ctr" defTabSz="457019" rtl="1">
              <a:defRPr/>
            </a:pPr>
            <a:r>
              <a:rPr lang="ru-RU" sz="1499" b="1" dirty="0">
                <a:solidFill>
                  <a:prstClr val="black"/>
                </a:solidFill>
                <a:latin typeface="Calibri"/>
                <a:cs typeface="Times New Roman" panose="02020603050405020304" pitchFamily="18" charset="0"/>
              </a:rPr>
              <a:t>РОИВ</a:t>
            </a:r>
            <a:r>
              <a:rPr lang="en-US" sz="1499" b="1" dirty="0">
                <a:solidFill>
                  <a:prstClr val="black"/>
                </a:solidFill>
                <a:latin typeface="Calibri"/>
                <a:cs typeface="Times New Roman" panose="02020603050405020304" pitchFamily="18" charset="0"/>
              </a:rPr>
              <a:t>, </a:t>
            </a:r>
            <a:r>
              <a:rPr lang="ru-RU" sz="1499" b="1" dirty="0">
                <a:solidFill>
                  <a:prstClr val="black"/>
                </a:solidFill>
                <a:latin typeface="Calibri"/>
                <a:cs typeface="Times New Roman" panose="02020603050405020304" pitchFamily="18" charset="0"/>
              </a:rPr>
              <a:t>ОМСУ</a:t>
            </a:r>
            <a:r>
              <a:rPr lang="en-US" sz="1499" b="1" dirty="0">
                <a:solidFill>
                  <a:prstClr val="black"/>
                </a:solidFill>
                <a:latin typeface="Calibri"/>
                <a:cs typeface="Times New Roman" panose="02020603050405020304" pitchFamily="18" charset="0"/>
              </a:rPr>
              <a:t>,</a:t>
            </a:r>
            <a:r>
              <a:rPr lang="ru-RU" sz="1499" b="1" dirty="0">
                <a:solidFill>
                  <a:prstClr val="black"/>
                </a:solidFill>
                <a:latin typeface="Calibri"/>
                <a:cs typeface="Times New Roman" panose="02020603050405020304" pitchFamily="18" charset="0"/>
              </a:rPr>
              <a:t> организации</a:t>
            </a:r>
            <a:endParaRPr lang="ru-RU" sz="1499" b="1" dirty="0">
              <a:solidFill>
                <a:prstClr val="black"/>
              </a:solidFill>
              <a:latin typeface="Calibri"/>
            </a:endParaRPr>
          </a:p>
        </p:txBody>
      </p:sp>
      <p:sp>
        <p:nvSpPr>
          <p:cNvPr id="33" name="TextBox 38"/>
          <p:cNvSpPr txBox="1">
            <a:spLocks noChangeArrowheads="1"/>
          </p:cNvSpPr>
          <p:nvPr/>
        </p:nvSpPr>
        <p:spPr bwMode="auto">
          <a:xfrm>
            <a:off x="6980364" y="6200345"/>
            <a:ext cx="1728062" cy="430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457019">
              <a:spcBef>
                <a:spcPct val="0"/>
              </a:spcBef>
              <a:buNone/>
            </a:pPr>
            <a:r>
              <a:rPr lang="ru-RU" altLang="ru-RU" sz="1099" b="1" dirty="0">
                <a:solidFill>
                  <a:prstClr val="black"/>
                </a:solidFill>
                <a:latin typeface="Arial Narrow" panose="020B0606020202030204" pitchFamily="34" charset="0"/>
              </a:rPr>
              <a:t>Локальные данные потребителя</a:t>
            </a:r>
          </a:p>
        </p:txBody>
      </p:sp>
      <p:sp>
        <p:nvSpPr>
          <p:cNvPr id="34" name="TextBox 33"/>
          <p:cNvSpPr txBox="1"/>
          <p:nvPr/>
        </p:nvSpPr>
        <p:spPr>
          <a:xfrm>
            <a:off x="9976686" y="1326447"/>
            <a:ext cx="1302791" cy="707630"/>
          </a:xfrm>
          <a:prstGeom prst="rect">
            <a:avLst/>
          </a:prstGeom>
          <a:noFill/>
        </p:spPr>
        <p:txBody>
          <a:bodyPr>
            <a:spAutoFit/>
          </a:bodyPr>
          <a:lstStyle/>
          <a:p>
            <a:pPr algn="ctr" defTabSz="457019">
              <a:defRPr/>
            </a:pPr>
            <a:r>
              <a:rPr lang="ru-RU" sz="1999" b="1" dirty="0">
                <a:solidFill>
                  <a:prstClr val="black"/>
                </a:solidFill>
                <a:latin typeface="Calibri"/>
                <a:cs typeface="Times New Roman" panose="02020603050405020304" pitchFamily="18" charset="0"/>
              </a:rPr>
              <a:t>ЕТРИС ДЗЗ</a:t>
            </a:r>
          </a:p>
        </p:txBody>
      </p:sp>
      <p:sp>
        <p:nvSpPr>
          <p:cNvPr id="35" name="Прямоугольник 34"/>
          <p:cNvSpPr/>
          <p:nvPr/>
        </p:nvSpPr>
        <p:spPr>
          <a:xfrm>
            <a:off x="1187876" y="2185453"/>
            <a:ext cx="1939669" cy="3474858"/>
          </a:xfrm>
          <a:prstGeom prst="rect">
            <a:avLst/>
          </a:prstGeom>
          <a:solidFill>
            <a:srgbClr val="E9EDF4"/>
          </a:solidFill>
          <a:ln w="12700"/>
          <a:effectLst>
            <a:outerShdw blurRad="25400" dist="12700" dir="16200000" rotWithShape="0">
              <a:prstClr val="black">
                <a:alpha val="40000"/>
              </a:prstClr>
            </a:outerShdw>
          </a:effectLst>
          <a:scene3d>
            <a:camera prst="orthographicFront"/>
            <a:lightRig rig="threeP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a:solidFill>
                <a:prstClr val="white"/>
              </a:solidFill>
              <a:latin typeface="Calibri"/>
            </a:endParaRPr>
          </a:p>
        </p:txBody>
      </p:sp>
      <p:sp>
        <p:nvSpPr>
          <p:cNvPr id="36" name="TextBox 42"/>
          <p:cNvSpPr txBox="1">
            <a:spLocks noChangeArrowheads="1"/>
          </p:cNvSpPr>
          <p:nvPr/>
        </p:nvSpPr>
        <p:spPr bwMode="auto">
          <a:xfrm>
            <a:off x="1167581" y="2226182"/>
            <a:ext cx="1808990" cy="2491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marL="182563" indent="-873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457019">
              <a:spcBef>
                <a:spcPct val="0"/>
              </a:spcBef>
              <a:buNone/>
            </a:pPr>
            <a:r>
              <a:rPr lang="ru-RU" altLang="ru-RU" sz="1200" b="1" dirty="0">
                <a:solidFill>
                  <a:prstClr val="black"/>
                </a:solidFill>
                <a:latin typeface="Arial Narrow" panose="020B0606020202030204" pitchFamily="34" charset="0"/>
                <a:cs typeface="Times New Roman" panose="02020603050405020304" pitchFamily="18" charset="0"/>
              </a:rPr>
              <a:t>Хозяйственные</a:t>
            </a:r>
          </a:p>
          <a:p>
            <a:pPr algn="ctr" defTabSz="457019">
              <a:spcBef>
                <a:spcPct val="0"/>
              </a:spcBef>
              <a:buNone/>
            </a:pPr>
            <a:r>
              <a:rPr lang="ru-RU" altLang="ru-RU" sz="1200" b="1" dirty="0">
                <a:solidFill>
                  <a:prstClr val="black"/>
                </a:solidFill>
                <a:latin typeface="Arial Narrow" panose="020B0606020202030204" pitchFamily="34" charset="0"/>
                <a:cs typeface="Times New Roman" panose="02020603050405020304" pitchFamily="18" charset="0"/>
              </a:rPr>
              <a:t>задачи</a:t>
            </a:r>
          </a:p>
          <a:p>
            <a:pPr algn="ctr" defTabSz="457019">
              <a:spcBef>
                <a:spcPct val="0"/>
              </a:spcBef>
              <a:buNone/>
            </a:pPr>
            <a:endParaRPr lang="ru-RU" altLang="ru-RU" sz="1099" b="1" dirty="0">
              <a:solidFill>
                <a:prstClr val="black"/>
              </a:solidFill>
              <a:latin typeface="Arial Narrow" panose="020B0606020202030204" pitchFamily="34" charset="0"/>
              <a:cs typeface="Times New Roman" panose="02020603050405020304" pitchFamily="18" charset="0"/>
            </a:endParaRPr>
          </a:p>
          <a:p>
            <a:pPr defTabSz="457019">
              <a:spcBef>
                <a:spcPct val="0"/>
              </a:spcBef>
            </a:pPr>
            <a:r>
              <a:rPr lang="ru-RU" altLang="ru-RU" sz="1099" dirty="0">
                <a:solidFill>
                  <a:prstClr val="black"/>
                </a:solidFill>
                <a:latin typeface="Arial Narrow" panose="020B0606020202030204" pitchFamily="34" charset="0"/>
              </a:rPr>
              <a:t>Территориальное планирование</a:t>
            </a:r>
          </a:p>
          <a:p>
            <a:pPr defTabSz="457019">
              <a:spcBef>
                <a:spcPct val="0"/>
              </a:spcBef>
            </a:pPr>
            <a:r>
              <a:rPr lang="ru-RU" altLang="ru-RU" sz="1099" dirty="0">
                <a:solidFill>
                  <a:prstClr val="black"/>
                </a:solidFill>
                <a:latin typeface="Arial Narrow" panose="020B0606020202030204" pitchFamily="34" charset="0"/>
              </a:rPr>
              <a:t>Утилизация отходов</a:t>
            </a:r>
          </a:p>
          <a:p>
            <a:pPr defTabSz="457019">
              <a:spcBef>
                <a:spcPct val="0"/>
              </a:spcBef>
            </a:pPr>
            <a:r>
              <a:rPr lang="ru-RU" altLang="ru-RU" sz="1099" dirty="0">
                <a:solidFill>
                  <a:prstClr val="black"/>
                </a:solidFill>
                <a:latin typeface="Arial Narrow" panose="020B0606020202030204" pitchFamily="34" charset="0"/>
              </a:rPr>
              <a:t>Уборка территорий </a:t>
            </a:r>
            <a:endParaRPr lang="en-US" altLang="ru-RU" sz="1099" dirty="0">
              <a:solidFill>
                <a:prstClr val="black"/>
              </a:solidFill>
              <a:latin typeface="Arial Narrow" panose="020B0606020202030204" pitchFamily="34" charset="0"/>
            </a:endParaRPr>
          </a:p>
          <a:p>
            <a:pPr defTabSz="457019">
              <a:spcBef>
                <a:spcPct val="0"/>
              </a:spcBef>
            </a:pPr>
            <a:r>
              <a:rPr lang="ru-RU" altLang="ru-RU" sz="1099" dirty="0">
                <a:solidFill>
                  <a:prstClr val="black"/>
                </a:solidFill>
                <a:latin typeface="Arial Narrow" panose="020B0606020202030204" pitchFamily="34" charset="0"/>
              </a:rPr>
              <a:t>Содержание автодорог</a:t>
            </a:r>
          </a:p>
          <a:p>
            <a:pPr defTabSz="457019">
              <a:spcBef>
                <a:spcPct val="0"/>
              </a:spcBef>
            </a:pPr>
            <a:r>
              <a:rPr lang="ru-RU" altLang="ru-RU" sz="1099" dirty="0">
                <a:solidFill>
                  <a:prstClr val="black"/>
                </a:solidFill>
                <a:latin typeface="Arial Narrow" panose="020B0606020202030204" pitchFamily="34" charset="0"/>
              </a:rPr>
              <a:t>Оценка ущерба</a:t>
            </a:r>
          </a:p>
          <a:p>
            <a:pPr defTabSz="457019">
              <a:spcBef>
                <a:spcPct val="0"/>
              </a:spcBef>
            </a:pPr>
            <a:r>
              <a:rPr lang="ru-RU" altLang="ru-RU" sz="1099" dirty="0">
                <a:solidFill>
                  <a:prstClr val="black"/>
                </a:solidFill>
                <a:latin typeface="Arial Narrow" panose="020B0606020202030204" pitchFamily="34" charset="0"/>
              </a:rPr>
              <a:t>Контроль выполнения задач</a:t>
            </a:r>
          </a:p>
          <a:p>
            <a:pPr defTabSz="457019">
              <a:spcBef>
                <a:spcPct val="0"/>
              </a:spcBef>
            </a:pPr>
            <a:r>
              <a:rPr lang="ru-RU" altLang="ru-RU" sz="1099" dirty="0">
                <a:solidFill>
                  <a:prstClr val="black"/>
                </a:solidFill>
                <a:latin typeface="Arial Narrow" panose="020B0606020202030204" pitchFamily="34" charset="0"/>
              </a:rPr>
              <a:t>Устранение последствий ЧС</a:t>
            </a:r>
          </a:p>
          <a:p>
            <a:pPr defTabSz="457019">
              <a:spcBef>
                <a:spcPct val="0"/>
              </a:spcBef>
            </a:pPr>
            <a:r>
              <a:rPr lang="ru-RU" altLang="ru-RU" sz="1099" dirty="0">
                <a:solidFill>
                  <a:prstClr val="black"/>
                </a:solidFill>
                <a:latin typeface="Arial Narrow" panose="020B0606020202030204" pitchFamily="34" charset="0"/>
              </a:rPr>
              <a:t>Мониторинг  и учет объектов</a:t>
            </a:r>
          </a:p>
          <a:p>
            <a:pPr defTabSz="457019">
              <a:spcBef>
                <a:spcPct val="0"/>
              </a:spcBef>
            </a:pPr>
            <a:r>
              <a:rPr lang="ru-RU" altLang="ru-RU" sz="1099" dirty="0">
                <a:solidFill>
                  <a:prstClr val="black"/>
                </a:solidFill>
                <a:latin typeface="Arial Narrow" panose="020B0606020202030204" pitchFamily="34" charset="0"/>
              </a:rPr>
              <a:t>Сельскохозяйственная  деятельность</a:t>
            </a:r>
          </a:p>
        </p:txBody>
      </p:sp>
      <p:pic>
        <p:nvPicPr>
          <p:cNvPr id="37" name="Рисунок 43"/>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700759" y="4766701"/>
            <a:ext cx="1107610" cy="755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Прямоугольник 37"/>
          <p:cNvSpPr/>
          <p:nvPr/>
        </p:nvSpPr>
        <p:spPr>
          <a:xfrm>
            <a:off x="10063039" y="2997213"/>
            <a:ext cx="1102292" cy="719698"/>
          </a:xfrm>
          <a:prstGeom prst="rect">
            <a:avLst/>
          </a:prstGeom>
          <a:solidFill>
            <a:schemeClr val="accent1">
              <a:lumMod val="20000"/>
              <a:lumOff val="80000"/>
            </a:schemeClr>
          </a:solidFill>
          <a:effectLst>
            <a:outerShdw blurRad="50800" dist="38100" dir="16200000" rotWithShape="0">
              <a:prstClr val="black">
                <a:alpha val="40000"/>
              </a:prstClr>
            </a:outerShdw>
          </a:effectLst>
          <a:scene3d>
            <a:camera prst="orthographicFront"/>
            <a:lightRig rig="threeP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a:solidFill>
                <a:prstClr val="white"/>
              </a:solidFill>
              <a:latin typeface="Calibri"/>
            </a:endParaRPr>
          </a:p>
        </p:txBody>
      </p:sp>
      <p:sp>
        <p:nvSpPr>
          <p:cNvPr id="39" name="Прямоугольник 38"/>
          <p:cNvSpPr/>
          <p:nvPr/>
        </p:nvSpPr>
        <p:spPr>
          <a:xfrm>
            <a:off x="10056329" y="3883363"/>
            <a:ext cx="1102292" cy="719698"/>
          </a:xfrm>
          <a:prstGeom prst="rect">
            <a:avLst/>
          </a:prstGeom>
          <a:solidFill>
            <a:schemeClr val="accent1">
              <a:lumMod val="20000"/>
              <a:lumOff val="80000"/>
            </a:schemeClr>
          </a:solidFill>
          <a:effectLst>
            <a:outerShdw blurRad="50800" dist="38100" dir="16200000" rotWithShape="0">
              <a:prstClr val="black">
                <a:alpha val="40000"/>
              </a:prstClr>
            </a:outerShdw>
          </a:effectLst>
          <a:scene3d>
            <a:camera prst="orthographicFront"/>
            <a:lightRig rig="threeP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a:solidFill>
                <a:prstClr val="white"/>
              </a:solidFill>
              <a:latin typeface="Calibri"/>
            </a:endParaRPr>
          </a:p>
        </p:txBody>
      </p:sp>
      <p:pic>
        <p:nvPicPr>
          <p:cNvPr id="40" name="Рисунок 46"/>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0100461" y="4109753"/>
            <a:ext cx="1094915" cy="53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40"/>
          <p:cNvSpPr txBox="1"/>
          <p:nvPr/>
        </p:nvSpPr>
        <p:spPr>
          <a:xfrm>
            <a:off x="10027465" y="3838404"/>
            <a:ext cx="1201233" cy="399981"/>
          </a:xfrm>
          <a:prstGeom prst="rect">
            <a:avLst/>
          </a:prstGeom>
          <a:noFill/>
        </p:spPr>
        <p:txBody>
          <a:bodyPr>
            <a:spAutoFit/>
          </a:bodyPr>
          <a:lstStyle/>
          <a:p>
            <a:pPr algn="ctr" defTabSz="457019">
              <a:defRPr/>
            </a:pPr>
            <a:r>
              <a:rPr lang="ru-RU" sz="1999" b="1" dirty="0">
                <a:solidFill>
                  <a:prstClr val="black"/>
                </a:solidFill>
                <a:latin typeface="Calibri"/>
                <a:cs typeface="Times New Roman" panose="02020603050405020304" pitchFamily="18" charset="0"/>
              </a:rPr>
              <a:t>АИС</a:t>
            </a:r>
          </a:p>
        </p:txBody>
      </p:sp>
      <p:sp>
        <p:nvSpPr>
          <p:cNvPr id="42" name="Прямоугольник 41"/>
          <p:cNvSpPr/>
          <p:nvPr/>
        </p:nvSpPr>
        <p:spPr>
          <a:xfrm>
            <a:off x="3624044" y="2268958"/>
            <a:ext cx="1315182" cy="2258008"/>
          </a:xfrm>
          <a:prstGeom prst="rect">
            <a:avLst/>
          </a:prstGeom>
          <a:solidFill>
            <a:srgbClr val="D0D8E8"/>
          </a:solidFill>
          <a:ln w="12700"/>
          <a:effectLst>
            <a:outerShdw blurRad="50800" dist="38100" dir="16200000" rotWithShape="0">
              <a:prstClr val="black">
                <a:alpha val="40000"/>
              </a:prstClr>
            </a:outerShdw>
          </a:effectLst>
          <a:scene3d>
            <a:camera prst="orthographicFront"/>
            <a:lightRig rig="threeP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a:solidFill>
                <a:prstClr val="white"/>
              </a:solidFill>
              <a:latin typeface="Calibri"/>
            </a:endParaRPr>
          </a:p>
        </p:txBody>
      </p:sp>
      <p:sp>
        <p:nvSpPr>
          <p:cNvPr id="43" name="Прямоугольник 42"/>
          <p:cNvSpPr/>
          <p:nvPr/>
        </p:nvSpPr>
        <p:spPr>
          <a:xfrm>
            <a:off x="3627801" y="2219835"/>
            <a:ext cx="1304377" cy="726769"/>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a:solidFill>
                <a:prstClr val="white"/>
              </a:solidFill>
              <a:latin typeface="Calibri"/>
            </a:endParaRPr>
          </a:p>
        </p:txBody>
      </p:sp>
      <p:sp>
        <p:nvSpPr>
          <p:cNvPr id="44" name="TextBox 50"/>
          <p:cNvSpPr txBox="1">
            <a:spLocks noChangeArrowheads="1"/>
          </p:cNvSpPr>
          <p:nvPr/>
        </p:nvSpPr>
        <p:spPr bwMode="auto">
          <a:xfrm>
            <a:off x="3619866" y="2162708"/>
            <a:ext cx="1325006" cy="784446"/>
          </a:xfrm>
          <a:prstGeom prst="rect">
            <a:avLst/>
          </a:prstGeom>
          <a:solidFill>
            <a:srgbClr val="00B0F0"/>
          </a:solidFill>
          <a:ln>
            <a:noFill/>
          </a:ln>
        </p:spPr>
        <p:txBody>
          <a:bodyPr lIns="35985" rIns="35985">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457019">
              <a:spcBef>
                <a:spcPct val="0"/>
              </a:spcBef>
              <a:buNone/>
            </a:pPr>
            <a:r>
              <a:rPr lang="ru-RU" altLang="ru-RU" sz="1499" b="1" dirty="0">
                <a:solidFill>
                  <a:prstClr val="white"/>
                </a:solidFill>
              </a:rPr>
              <a:t>Центры компетенций</a:t>
            </a:r>
          </a:p>
          <a:p>
            <a:pPr algn="ctr" defTabSz="457019">
              <a:spcBef>
                <a:spcPct val="0"/>
              </a:spcBef>
              <a:buNone/>
            </a:pPr>
            <a:r>
              <a:rPr lang="ru-RU" altLang="ru-RU" sz="1499" b="1" dirty="0">
                <a:solidFill>
                  <a:prstClr val="white"/>
                </a:solidFill>
              </a:rPr>
              <a:t>и услуг</a:t>
            </a:r>
          </a:p>
        </p:txBody>
      </p:sp>
      <p:sp>
        <p:nvSpPr>
          <p:cNvPr id="45" name="TextBox 51"/>
          <p:cNvSpPr txBox="1">
            <a:spLocks noChangeArrowheads="1"/>
          </p:cNvSpPr>
          <p:nvPr/>
        </p:nvSpPr>
        <p:spPr bwMode="auto">
          <a:xfrm>
            <a:off x="3645255" y="2975167"/>
            <a:ext cx="1166323" cy="938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marL="182563" indent="-873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457019">
              <a:spcBef>
                <a:spcPct val="0"/>
              </a:spcBef>
              <a:buNone/>
            </a:pPr>
            <a:r>
              <a:rPr lang="ru-RU" altLang="ru-RU" sz="1099">
                <a:solidFill>
                  <a:prstClr val="black"/>
                </a:solidFill>
                <a:latin typeface="Arial Narrow" panose="020B0606020202030204" pitchFamily="34" charset="0"/>
                <a:cs typeface="Times New Roman" panose="02020603050405020304" pitchFamily="18" charset="0"/>
              </a:rPr>
              <a:t>Формирование регламентов  (сценариев)</a:t>
            </a:r>
          </a:p>
          <a:p>
            <a:pPr algn="ctr" defTabSz="457019">
              <a:spcBef>
                <a:spcPct val="0"/>
              </a:spcBef>
              <a:buNone/>
            </a:pPr>
            <a:r>
              <a:rPr lang="ru-RU" altLang="ru-RU" sz="1099">
                <a:solidFill>
                  <a:prstClr val="black"/>
                </a:solidFill>
                <a:latin typeface="Arial Narrow" panose="020B0606020202030204" pitchFamily="34" charset="0"/>
                <a:cs typeface="Times New Roman" panose="02020603050405020304" pitchFamily="18" charset="0"/>
              </a:rPr>
              <a:t>хозяйственной деятельности </a:t>
            </a:r>
          </a:p>
        </p:txBody>
      </p:sp>
      <p:pic>
        <p:nvPicPr>
          <p:cNvPr id="46" name="Рисунок 52"/>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3919776" y="3703523"/>
            <a:ext cx="848956" cy="848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46"/>
          <p:cNvSpPr txBox="1"/>
          <p:nvPr/>
        </p:nvSpPr>
        <p:spPr>
          <a:xfrm>
            <a:off x="6747994" y="1112225"/>
            <a:ext cx="1759797" cy="369731"/>
          </a:xfrm>
          <a:prstGeom prst="rect">
            <a:avLst/>
          </a:prstGeom>
          <a:no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ru-RU"/>
            </a:defPPr>
            <a:lvl1pPr algn="ctr" defTabSz="914400" eaLnBrk="1" latinLnBrk="0" hangingPunct="1">
              <a:buNone/>
              <a:defRPr sz="1800" b="1">
                <a:solidFill>
                  <a:srgbClr val="000064"/>
                </a:solidFill>
                <a:latin typeface="+mn-lt"/>
              </a:defRPr>
            </a:lvl1pPr>
            <a:lvl2pPr>
              <a:defRPr>
                <a:solidFill>
                  <a:schemeClr val="lt1"/>
                </a:solidFill>
                <a:latin typeface="+mn-lt"/>
                <a:cs typeface="+mn-cs"/>
              </a:defRPr>
            </a:lvl2pPr>
            <a:lvl3pPr>
              <a:defRPr>
                <a:solidFill>
                  <a:schemeClr val="lt1"/>
                </a:solidFill>
                <a:latin typeface="+mn-lt"/>
                <a:cs typeface="+mn-cs"/>
              </a:defRPr>
            </a:lvl3pPr>
            <a:lvl4pPr>
              <a:defRPr>
                <a:solidFill>
                  <a:schemeClr val="lt1"/>
                </a:solidFill>
                <a:latin typeface="+mn-lt"/>
                <a:cs typeface="+mn-cs"/>
              </a:defRPr>
            </a:lvl4pPr>
            <a:lvl5pPr>
              <a:defRPr>
                <a:solidFill>
                  <a:schemeClr val="lt1"/>
                </a:solidFill>
                <a:latin typeface="+mn-lt"/>
                <a:cs typeface="+mn-cs"/>
              </a:defRPr>
            </a:lvl5pPr>
            <a:lvl6pPr>
              <a:defRPr>
                <a:solidFill>
                  <a:schemeClr val="lt1"/>
                </a:solidFill>
                <a:latin typeface="+mn-lt"/>
                <a:cs typeface="+mn-cs"/>
              </a:defRPr>
            </a:lvl6pPr>
            <a:lvl7pPr>
              <a:defRPr>
                <a:solidFill>
                  <a:schemeClr val="lt1"/>
                </a:solidFill>
                <a:latin typeface="+mn-lt"/>
                <a:cs typeface="+mn-cs"/>
              </a:defRPr>
            </a:lvl7pPr>
            <a:lvl8pPr>
              <a:defRPr>
                <a:solidFill>
                  <a:schemeClr val="lt1"/>
                </a:solidFill>
                <a:latin typeface="+mn-lt"/>
                <a:cs typeface="+mn-cs"/>
              </a:defRPr>
            </a:lvl8pPr>
            <a:lvl9pPr>
              <a:defRPr>
                <a:solidFill>
                  <a:schemeClr val="lt1"/>
                </a:solidFill>
                <a:latin typeface="+mn-lt"/>
                <a:cs typeface="+mn-cs"/>
              </a:defRPr>
            </a:lvl9pPr>
          </a:lstStyle>
          <a:p>
            <a:pPr>
              <a:defRPr/>
            </a:pPr>
            <a:r>
              <a:rPr lang="ru-RU" sz="2399" dirty="0">
                <a:latin typeface="Calibri"/>
              </a:rPr>
              <a:t>ГИАС РКД</a:t>
            </a:r>
          </a:p>
        </p:txBody>
      </p:sp>
      <p:pic>
        <p:nvPicPr>
          <p:cNvPr id="48" name="Рисунок 54"/>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0111567" y="3008491"/>
            <a:ext cx="1009226" cy="69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Рисунок 55"/>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10194083" y="2126211"/>
            <a:ext cx="880692" cy="69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Прямоугольник 49"/>
          <p:cNvSpPr/>
          <p:nvPr/>
        </p:nvSpPr>
        <p:spPr>
          <a:xfrm>
            <a:off x="7445870" y="2930736"/>
            <a:ext cx="899735" cy="555392"/>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a:solidFill>
                <a:prstClr val="white"/>
              </a:solidFill>
              <a:latin typeface="Calibri"/>
            </a:endParaRPr>
          </a:p>
        </p:txBody>
      </p:sp>
      <p:sp>
        <p:nvSpPr>
          <p:cNvPr id="51" name="TextBox 57"/>
          <p:cNvSpPr txBox="1">
            <a:spLocks noChangeArrowheads="1"/>
          </p:cNvSpPr>
          <p:nvPr/>
        </p:nvSpPr>
        <p:spPr bwMode="auto">
          <a:xfrm>
            <a:off x="7406200" y="2925976"/>
            <a:ext cx="96638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457019">
              <a:spcBef>
                <a:spcPct val="0"/>
              </a:spcBef>
              <a:buNone/>
            </a:pPr>
            <a:r>
              <a:rPr lang="ru-RU" altLang="ru-RU" sz="1000" b="1">
                <a:solidFill>
                  <a:prstClr val="black"/>
                </a:solidFill>
                <a:latin typeface="Arial Narrow" panose="020B0606020202030204" pitchFamily="34" charset="0"/>
              </a:rPr>
              <a:t>РЕГЛАМЕНТЫ РЕШЕНИЯ ЗАДАЧ</a:t>
            </a:r>
          </a:p>
        </p:txBody>
      </p:sp>
      <p:sp>
        <p:nvSpPr>
          <p:cNvPr id="52" name="TextBox 40"/>
          <p:cNvSpPr txBox="1">
            <a:spLocks noChangeArrowheads="1"/>
          </p:cNvSpPr>
          <p:nvPr/>
        </p:nvSpPr>
        <p:spPr bwMode="auto">
          <a:xfrm>
            <a:off x="3670642" y="4581042"/>
            <a:ext cx="137895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457019">
              <a:spcBef>
                <a:spcPct val="0"/>
              </a:spcBef>
              <a:buNone/>
            </a:pPr>
            <a:r>
              <a:rPr lang="ru-RU" altLang="ru-RU" sz="1200" b="1" dirty="0">
                <a:solidFill>
                  <a:prstClr val="black"/>
                </a:solidFill>
                <a:latin typeface="Arial Narrow" panose="020B0606020202030204" pitchFamily="34" charset="0"/>
                <a:cs typeface="Times New Roman" panose="02020603050405020304" pitchFamily="18" charset="0"/>
              </a:rPr>
              <a:t>Информационно-</a:t>
            </a:r>
          </a:p>
          <a:p>
            <a:pPr defTabSz="457019">
              <a:spcBef>
                <a:spcPct val="0"/>
              </a:spcBef>
              <a:buNone/>
            </a:pPr>
            <a:r>
              <a:rPr lang="ru-RU" altLang="ru-RU" sz="1200" b="1" dirty="0">
                <a:solidFill>
                  <a:prstClr val="black"/>
                </a:solidFill>
                <a:latin typeface="Arial Narrow" panose="020B0606020202030204" pitchFamily="34" charset="0"/>
                <a:cs typeface="Times New Roman" panose="02020603050405020304" pitchFamily="18" charset="0"/>
              </a:rPr>
              <a:t>аналитические</a:t>
            </a:r>
          </a:p>
          <a:p>
            <a:pPr defTabSz="457019">
              <a:spcBef>
                <a:spcPct val="0"/>
              </a:spcBef>
              <a:buNone/>
            </a:pPr>
            <a:r>
              <a:rPr lang="ru-RU" altLang="ru-RU" sz="1200" b="1" dirty="0">
                <a:solidFill>
                  <a:prstClr val="black"/>
                </a:solidFill>
                <a:latin typeface="Arial Narrow" panose="020B0606020202030204" pitchFamily="34" charset="0"/>
                <a:cs typeface="Times New Roman" panose="02020603050405020304" pitchFamily="18" charset="0"/>
              </a:rPr>
              <a:t>продукты.</a:t>
            </a:r>
          </a:p>
          <a:p>
            <a:pPr defTabSz="457019">
              <a:spcBef>
                <a:spcPct val="0"/>
              </a:spcBef>
              <a:buNone/>
            </a:pPr>
            <a:r>
              <a:rPr lang="ru-RU" altLang="ru-RU" sz="1200" b="1" dirty="0">
                <a:solidFill>
                  <a:prstClr val="black"/>
                </a:solidFill>
                <a:latin typeface="Arial Narrow" panose="020B0606020202030204" pitchFamily="34" charset="0"/>
                <a:cs typeface="Times New Roman" panose="02020603050405020304" pitchFamily="18" charset="0"/>
              </a:rPr>
              <a:t>Инструменты</a:t>
            </a:r>
          </a:p>
          <a:p>
            <a:pPr defTabSz="457019">
              <a:spcBef>
                <a:spcPct val="0"/>
              </a:spcBef>
              <a:buNone/>
            </a:pPr>
            <a:r>
              <a:rPr lang="ru-RU" altLang="ru-RU" sz="1200" b="1" dirty="0">
                <a:solidFill>
                  <a:prstClr val="black"/>
                </a:solidFill>
                <a:latin typeface="Arial Narrow" panose="020B0606020202030204" pitchFamily="34" charset="0"/>
                <a:cs typeface="Times New Roman" panose="02020603050405020304" pitchFamily="18" charset="0"/>
              </a:rPr>
              <a:t>создания </a:t>
            </a:r>
          </a:p>
          <a:p>
            <a:pPr defTabSz="457019">
              <a:spcBef>
                <a:spcPct val="0"/>
              </a:spcBef>
              <a:buNone/>
            </a:pPr>
            <a:r>
              <a:rPr lang="ru-RU" altLang="ru-RU" sz="1200" b="1" dirty="0">
                <a:solidFill>
                  <a:prstClr val="black"/>
                </a:solidFill>
                <a:latin typeface="Arial Narrow" panose="020B0606020202030204" pitchFamily="34" charset="0"/>
                <a:cs typeface="Times New Roman" panose="02020603050405020304" pitchFamily="18" charset="0"/>
              </a:rPr>
              <a:t>регламентов</a:t>
            </a:r>
          </a:p>
        </p:txBody>
      </p:sp>
      <p:graphicFrame>
        <p:nvGraphicFramePr>
          <p:cNvPr id="53" name="Схема 52"/>
          <p:cNvGraphicFramePr/>
          <p:nvPr/>
        </p:nvGraphicFramePr>
        <p:xfrm>
          <a:off x="5227065" y="2054449"/>
          <a:ext cx="685251" cy="653408"/>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54" name="TextBox 53"/>
          <p:cNvSpPr txBox="1"/>
          <p:nvPr/>
        </p:nvSpPr>
        <p:spPr>
          <a:xfrm>
            <a:off x="4804759" y="2666654"/>
            <a:ext cx="1884188" cy="461665"/>
          </a:xfrm>
          <a:prstGeom prst="rect">
            <a:avLst/>
          </a:prstGeom>
          <a:noFill/>
        </p:spPr>
        <p:txBody>
          <a:bodyPr>
            <a:spAutoFit/>
          </a:bodyPr>
          <a:lstStyle/>
          <a:p>
            <a:pPr algn="ctr" defTabSz="457019">
              <a:defRPr/>
            </a:pPr>
            <a:r>
              <a:rPr lang="ru-RU" sz="1200" b="1" dirty="0">
                <a:ln w="31750">
                  <a:solidFill>
                    <a:prstClr val="white"/>
                  </a:solidFill>
                </a:ln>
                <a:solidFill>
                  <a:prstClr val="black"/>
                </a:solidFill>
                <a:latin typeface="Arial Narrow" panose="020B0606020202030204" pitchFamily="34" charset="0"/>
                <a:cs typeface="Times New Roman" panose="02020603050405020304" pitchFamily="18" charset="0"/>
              </a:rPr>
              <a:t>Инструменты создания регламента (сценария)</a:t>
            </a:r>
          </a:p>
        </p:txBody>
      </p:sp>
      <p:sp>
        <p:nvSpPr>
          <p:cNvPr id="55" name="TextBox 13"/>
          <p:cNvSpPr txBox="1">
            <a:spLocks noChangeArrowheads="1"/>
          </p:cNvSpPr>
          <p:nvPr/>
        </p:nvSpPr>
        <p:spPr bwMode="auto">
          <a:xfrm>
            <a:off x="4916458" y="2664147"/>
            <a:ext cx="16614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457019">
              <a:spcBef>
                <a:spcPct val="0"/>
              </a:spcBef>
              <a:buNone/>
            </a:pPr>
            <a:r>
              <a:rPr lang="ru-RU" altLang="ru-RU" sz="1200" b="1">
                <a:solidFill>
                  <a:prstClr val="black"/>
                </a:solidFill>
                <a:latin typeface="Arial Narrow" panose="020B0606020202030204" pitchFamily="34" charset="0"/>
                <a:cs typeface="Times New Roman" panose="02020603050405020304" pitchFamily="18" charset="0"/>
              </a:rPr>
              <a:t>Инструменты создания регламента (сценария)</a:t>
            </a:r>
          </a:p>
        </p:txBody>
      </p:sp>
      <p:sp>
        <p:nvSpPr>
          <p:cNvPr id="56" name="Стрелка: вправо 53"/>
          <p:cNvSpPr/>
          <p:nvPr/>
        </p:nvSpPr>
        <p:spPr>
          <a:xfrm flipH="1">
            <a:off x="2911611" y="4311280"/>
            <a:ext cx="774848" cy="501439"/>
          </a:xfrm>
          <a:prstGeom prst="rightArrow">
            <a:avLst>
              <a:gd name="adj1" fmla="val 53819"/>
              <a:gd name="adj2" fmla="val 43016"/>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a:solidFill>
                <a:prstClr val="white"/>
              </a:solidFill>
              <a:latin typeface="Calibri"/>
            </a:endParaRPr>
          </a:p>
        </p:txBody>
      </p:sp>
      <p:sp>
        <p:nvSpPr>
          <p:cNvPr id="57" name="Стрелка: вправо 50"/>
          <p:cNvSpPr/>
          <p:nvPr/>
        </p:nvSpPr>
        <p:spPr>
          <a:xfrm>
            <a:off x="2983588" y="2211901"/>
            <a:ext cx="761113" cy="503026"/>
          </a:xfrm>
          <a:prstGeom prst="rightArrow">
            <a:avLst>
              <a:gd name="adj1" fmla="val 53491"/>
              <a:gd name="adj2" fmla="val 43016"/>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a:solidFill>
                <a:prstClr val="white"/>
              </a:solidFill>
              <a:latin typeface="Calibri"/>
            </a:endParaRPr>
          </a:p>
        </p:txBody>
      </p:sp>
      <p:sp>
        <p:nvSpPr>
          <p:cNvPr id="58" name="Прямоугольник 57"/>
          <p:cNvSpPr/>
          <p:nvPr/>
        </p:nvSpPr>
        <p:spPr>
          <a:xfrm>
            <a:off x="10065551" y="4730550"/>
            <a:ext cx="1102292" cy="719698"/>
          </a:xfrm>
          <a:prstGeom prst="rect">
            <a:avLst/>
          </a:prstGeom>
          <a:solidFill>
            <a:schemeClr val="accent1">
              <a:lumMod val="20000"/>
              <a:lumOff val="80000"/>
            </a:schemeClr>
          </a:solidFill>
          <a:effectLst>
            <a:outerShdw blurRad="50800" dist="38100" dir="16200000" rotWithShape="0">
              <a:prstClr val="black">
                <a:alpha val="40000"/>
              </a:prstClr>
            </a:outerShdw>
          </a:effectLst>
          <a:scene3d>
            <a:camera prst="orthographicFront"/>
            <a:lightRig rig="threeP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a:solidFill>
                <a:prstClr val="white"/>
              </a:solidFill>
              <a:latin typeface="Calibri"/>
            </a:endParaRPr>
          </a:p>
        </p:txBody>
      </p:sp>
      <p:pic>
        <p:nvPicPr>
          <p:cNvPr id="59" name="Рисунок 2"/>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rot="6349473">
            <a:off x="9803821" y="4644090"/>
            <a:ext cx="522069" cy="71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63"/>
          <p:cNvSpPr txBox="1">
            <a:spLocks noChangeArrowheads="1"/>
          </p:cNvSpPr>
          <p:nvPr/>
        </p:nvSpPr>
        <p:spPr bwMode="auto">
          <a:xfrm>
            <a:off x="10030639" y="4815893"/>
            <a:ext cx="1196472" cy="54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457019">
              <a:lnSpc>
                <a:spcPct val="90000"/>
              </a:lnSpc>
              <a:spcBef>
                <a:spcPct val="0"/>
              </a:spcBef>
              <a:buNone/>
            </a:pPr>
            <a:r>
              <a:rPr lang="ru-RU" altLang="ru-RU" sz="1099" b="1">
                <a:solidFill>
                  <a:prstClr val="black"/>
                </a:solidFill>
                <a:latin typeface="Arial Narrow" panose="020B0606020202030204" pitchFamily="34" charset="0"/>
                <a:cs typeface="Times New Roman" panose="02020603050405020304" pitchFamily="18" charset="0"/>
              </a:rPr>
              <a:t>Спутниковые системы связи и ретрансляции</a:t>
            </a:r>
          </a:p>
        </p:txBody>
      </p:sp>
      <p:sp>
        <p:nvSpPr>
          <p:cNvPr id="61" name="TextBox 33"/>
          <p:cNvSpPr txBox="1">
            <a:spLocks noChangeArrowheads="1"/>
          </p:cNvSpPr>
          <p:nvPr/>
        </p:nvSpPr>
        <p:spPr bwMode="auto">
          <a:xfrm>
            <a:off x="5909249" y="6209133"/>
            <a:ext cx="1264706" cy="430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457019">
              <a:spcBef>
                <a:spcPct val="0"/>
              </a:spcBef>
              <a:buNone/>
            </a:pPr>
            <a:r>
              <a:rPr lang="ru-RU" altLang="ru-RU" sz="1099" b="1">
                <a:solidFill>
                  <a:prstClr val="black"/>
                </a:solidFill>
                <a:latin typeface="Arial Narrow" panose="020B0606020202030204" pitchFamily="34" charset="0"/>
              </a:rPr>
              <a:t>Государственные ИС</a:t>
            </a:r>
          </a:p>
        </p:txBody>
      </p:sp>
      <p:sp>
        <p:nvSpPr>
          <p:cNvPr id="62" name="Стрелка: вправо 51"/>
          <p:cNvSpPr/>
          <p:nvPr/>
        </p:nvSpPr>
        <p:spPr>
          <a:xfrm rot="5400000" flipH="1">
            <a:off x="6350228" y="5105167"/>
            <a:ext cx="406230" cy="1567792"/>
          </a:xfrm>
          <a:prstGeom prst="rightArrow">
            <a:avLst>
              <a:gd name="adj1" fmla="val 45087"/>
              <a:gd name="adj2" fmla="val 53888"/>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019">
              <a:defRPr/>
            </a:pPr>
            <a:endParaRPr lang="ru-RU" sz="1999" dirty="0">
              <a:solidFill>
                <a:prstClr val="white"/>
              </a:solidFill>
              <a:latin typeface="Calibri"/>
            </a:endParaRPr>
          </a:p>
        </p:txBody>
      </p:sp>
    </p:spTree>
    <p:extLst>
      <p:ext uri="{BB962C8B-B14F-4D97-AF65-F5344CB8AC3E}">
        <p14:creationId xmlns:p14="http://schemas.microsoft.com/office/powerpoint/2010/main" val="3673690941"/>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a:extLst>
              <a:ext uri="{FF2B5EF4-FFF2-40B4-BE49-F238E27FC236}">
                <a16:creationId xmlns:a16="http://schemas.microsoft.com/office/drawing/2014/main" id="{2FA8ABE8-769C-4499-AE76-1A20BD81A699}"/>
              </a:ext>
            </a:extLst>
          </p:cNvPr>
          <p:cNvGraphicFramePr>
            <a:graphicFrameLocks noGrp="1"/>
          </p:cNvGraphicFramePr>
          <p:nvPr/>
        </p:nvGraphicFramePr>
        <p:xfrm>
          <a:off x="339406" y="1956315"/>
          <a:ext cx="11516053" cy="4751925"/>
        </p:xfrm>
        <a:graphic>
          <a:graphicData uri="http://schemas.openxmlformats.org/drawingml/2006/table">
            <a:tbl>
              <a:tblPr firstRow="1" bandRow="1">
                <a:tableStyleId>{BC89EF96-8CEA-46FF-86C4-4CE0E7609802}</a:tableStyleId>
              </a:tblPr>
              <a:tblGrid>
                <a:gridCol w="459863">
                  <a:extLst>
                    <a:ext uri="{9D8B030D-6E8A-4147-A177-3AD203B41FA5}">
                      <a16:colId xmlns:a16="http://schemas.microsoft.com/office/drawing/2014/main" val="20000"/>
                    </a:ext>
                  </a:extLst>
                </a:gridCol>
                <a:gridCol w="7119532">
                  <a:extLst>
                    <a:ext uri="{9D8B030D-6E8A-4147-A177-3AD203B41FA5}">
                      <a16:colId xmlns:a16="http://schemas.microsoft.com/office/drawing/2014/main" val="20001"/>
                    </a:ext>
                  </a:extLst>
                </a:gridCol>
                <a:gridCol w="465848">
                  <a:extLst>
                    <a:ext uri="{9D8B030D-6E8A-4147-A177-3AD203B41FA5}">
                      <a16:colId xmlns:a16="http://schemas.microsoft.com/office/drawing/2014/main" val="4214665776"/>
                    </a:ext>
                  </a:extLst>
                </a:gridCol>
                <a:gridCol w="571260">
                  <a:extLst>
                    <a:ext uri="{9D8B030D-6E8A-4147-A177-3AD203B41FA5}">
                      <a16:colId xmlns:a16="http://schemas.microsoft.com/office/drawing/2014/main" val="20002"/>
                    </a:ext>
                  </a:extLst>
                </a:gridCol>
                <a:gridCol w="580781">
                  <a:extLst>
                    <a:ext uri="{9D8B030D-6E8A-4147-A177-3AD203B41FA5}">
                      <a16:colId xmlns:a16="http://schemas.microsoft.com/office/drawing/2014/main" val="20003"/>
                    </a:ext>
                  </a:extLst>
                </a:gridCol>
                <a:gridCol w="580781">
                  <a:extLst>
                    <a:ext uri="{9D8B030D-6E8A-4147-A177-3AD203B41FA5}">
                      <a16:colId xmlns:a16="http://schemas.microsoft.com/office/drawing/2014/main" val="20004"/>
                    </a:ext>
                  </a:extLst>
                </a:gridCol>
                <a:gridCol w="571260">
                  <a:extLst>
                    <a:ext uri="{9D8B030D-6E8A-4147-A177-3AD203B41FA5}">
                      <a16:colId xmlns:a16="http://schemas.microsoft.com/office/drawing/2014/main" val="20005"/>
                    </a:ext>
                  </a:extLst>
                </a:gridCol>
                <a:gridCol w="542697">
                  <a:extLst>
                    <a:ext uri="{9D8B030D-6E8A-4147-A177-3AD203B41FA5}">
                      <a16:colId xmlns:a16="http://schemas.microsoft.com/office/drawing/2014/main" val="20007"/>
                    </a:ext>
                  </a:extLst>
                </a:gridCol>
                <a:gridCol w="624031">
                  <a:extLst>
                    <a:ext uri="{9D8B030D-6E8A-4147-A177-3AD203B41FA5}">
                      <a16:colId xmlns:a16="http://schemas.microsoft.com/office/drawing/2014/main" val="20008"/>
                    </a:ext>
                  </a:extLst>
                </a:gridCol>
              </a:tblGrid>
              <a:tr h="384454">
                <a:tc>
                  <a:txBody>
                    <a:bodyPr/>
                    <a:lstStyle/>
                    <a:p>
                      <a:pPr algn="ctr">
                        <a:lnSpc>
                          <a:spcPct val="90000"/>
                        </a:lnSpc>
                      </a:pPr>
                      <a:r>
                        <a:rPr lang="ru-RU" sz="1400" b="1" dirty="0">
                          <a:latin typeface="+mn-lt"/>
                        </a:rPr>
                        <a:t>№</a:t>
                      </a:r>
                    </a:p>
                  </a:txBody>
                  <a:tcPr marL="35985" marR="35985" marT="10798" marB="10798" anchor="ctr">
                    <a:lnL w="28575" cap="flat" cmpd="sng" algn="ctr">
                      <a:solidFill>
                        <a:srgbClr val="0070C0"/>
                      </a:solidFill>
                      <a:prstDash val="solid"/>
                      <a:round/>
                      <a:headEnd type="none" w="med" len="med"/>
                      <a:tailEnd type="none" w="med" len="med"/>
                    </a:lnL>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tcPr>
                </a:tc>
                <a:tc>
                  <a:txBody>
                    <a:bodyPr/>
                    <a:lstStyle/>
                    <a:p>
                      <a:pPr algn="ctr">
                        <a:lnSpc>
                          <a:spcPct val="90000"/>
                        </a:lnSpc>
                        <a:tabLst/>
                      </a:pPr>
                      <a:r>
                        <a:rPr lang="ru-RU" sz="1400" b="1" u="none" dirty="0">
                          <a:latin typeface="+mn-lt"/>
                        </a:rPr>
                        <a:t>Этапы создания ГИАС РКД</a:t>
                      </a:r>
                    </a:p>
                  </a:txBody>
                  <a:tcPr marL="35985" marR="35985" marT="10798" marB="10798" anchor="ct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tcPr>
                </a:tc>
                <a:tc>
                  <a:txBody>
                    <a:bodyPr/>
                    <a:lstStyle/>
                    <a:p>
                      <a:pPr algn="ctr">
                        <a:lnSpc>
                          <a:spcPct val="90000"/>
                        </a:lnSpc>
                      </a:pPr>
                      <a:r>
                        <a:rPr lang="ru-RU" sz="1400" b="1" dirty="0">
                          <a:latin typeface="+mn-lt"/>
                        </a:rPr>
                        <a:t>2019</a:t>
                      </a:r>
                    </a:p>
                  </a:txBody>
                  <a:tcPr marL="35985" marR="35985" marT="10798" marB="10798" anchor="ct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tcPr>
                </a:tc>
                <a:tc>
                  <a:txBody>
                    <a:bodyPr/>
                    <a:lstStyle/>
                    <a:p>
                      <a:pPr algn="ctr">
                        <a:lnSpc>
                          <a:spcPct val="90000"/>
                        </a:lnSpc>
                      </a:pPr>
                      <a:r>
                        <a:rPr lang="ru-RU" sz="1400" b="1" dirty="0">
                          <a:latin typeface="+mn-lt"/>
                        </a:rPr>
                        <a:t>2020</a:t>
                      </a:r>
                    </a:p>
                  </a:txBody>
                  <a:tcPr marL="35985" marR="35985" marT="10798" marB="10798" anchor="ct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tcPr>
                </a:tc>
                <a:tc>
                  <a:txBody>
                    <a:bodyPr/>
                    <a:lstStyle/>
                    <a:p>
                      <a:pPr algn="ctr">
                        <a:lnSpc>
                          <a:spcPct val="90000"/>
                        </a:lnSpc>
                      </a:pPr>
                      <a:r>
                        <a:rPr lang="ru-RU" sz="1400" b="1" dirty="0">
                          <a:latin typeface="+mn-lt"/>
                        </a:rPr>
                        <a:t>2021</a:t>
                      </a:r>
                    </a:p>
                  </a:txBody>
                  <a:tcPr marL="35985" marR="35985" marT="10798" marB="10798" anchor="ct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tcPr>
                </a:tc>
                <a:tc>
                  <a:txBody>
                    <a:bodyPr/>
                    <a:lstStyle/>
                    <a:p>
                      <a:pPr algn="ctr">
                        <a:lnSpc>
                          <a:spcPct val="90000"/>
                        </a:lnSpc>
                      </a:pPr>
                      <a:r>
                        <a:rPr lang="ru-RU" sz="1400" b="1" dirty="0">
                          <a:latin typeface="+mn-lt"/>
                        </a:rPr>
                        <a:t>2022</a:t>
                      </a:r>
                    </a:p>
                  </a:txBody>
                  <a:tcPr marL="35985" marR="35985" marT="10798" marB="10798" anchor="ct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tcPr>
                </a:tc>
                <a:tc>
                  <a:txBody>
                    <a:bodyPr/>
                    <a:lstStyle/>
                    <a:p>
                      <a:pPr algn="ctr">
                        <a:lnSpc>
                          <a:spcPct val="90000"/>
                        </a:lnSpc>
                      </a:pPr>
                      <a:r>
                        <a:rPr lang="ru-RU" sz="1400" b="1" dirty="0">
                          <a:latin typeface="+mn-lt"/>
                        </a:rPr>
                        <a:t>2023</a:t>
                      </a:r>
                    </a:p>
                  </a:txBody>
                  <a:tcPr marL="35985" marR="35985" marT="10798" marB="10798" anchor="ct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tcPr>
                </a:tc>
                <a:tc>
                  <a:txBody>
                    <a:bodyPr/>
                    <a:lstStyle/>
                    <a:p>
                      <a:pPr algn="ctr">
                        <a:lnSpc>
                          <a:spcPct val="90000"/>
                        </a:lnSpc>
                      </a:pPr>
                      <a:r>
                        <a:rPr lang="ru-RU" sz="1400" b="1" dirty="0">
                          <a:latin typeface="+mn-lt"/>
                        </a:rPr>
                        <a:t>2024</a:t>
                      </a:r>
                    </a:p>
                  </a:txBody>
                  <a:tcPr marL="35985" marR="35985" marT="10798" marB="10798" anchor="ct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tcPr>
                </a:tc>
                <a:tc>
                  <a:txBody>
                    <a:bodyPr/>
                    <a:lstStyle/>
                    <a:p>
                      <a:pPr algn="ctr">
                        <a:lnSpc>
                          <a:spcPct val="90000"/>
                        </a:lnSpc>
                      </a:pPr>
                      <a:r>
                        <a:rPr lang="ru-RU" sz="1400" b="1" dirty="0">
                          <a:latin typeface="+mn-lt"/>
                        </a:rPr>
                        <a:t>2025</a:t>
                      </a:r>
                    </a:p>
                  </a:txBody>
                  <a:tcPr marL="35985" marR="35985" marT="10798" marB="10798" anchor="ctr">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10000"/>
                  </a:ext>
                </a:extLst>
              </a:tr>
              <a:tr h="274205">
                <a:tc>
                  <a:txBody>
                    <a:bodyPr/>
                    <a:lstStyle/>
                    <a:p>
                      <a:pPr>
                        <a:lnSpc>
                          <a:spcPct val="90000"/>
                        </a:lnSpc>
                      </a:pPr>
                      <a:r>
                        <a:rPr lang="ru-RU" sz="1400" b="0" dirty="0">
                          <a:latin typeface="+mn-lt"/>
                        </a:rPr>
                        <a:t>1.1</a:t>
                      </a:r>
                    </a:p>
                  </a:txBody>
                  <a:tcPr marL="71970" marR="35985" marT="0" marB="0">
                    <a:lnL w="28575" cap="flat" cmpd="sng" algn="ctr">
                      <a:solidFill>
                        <a:srgbClr val="0070C0"/>
                      </a:solidFill>
                      <a:prstDash val="solid"/>
                      <a:round/>
                      <a:headEnd type="none" w="med" len="med"/>
                      <a:tailEnd type="none" w="med" len="med"/>
                    </a:lnL>
                    <a:lnT w="28575" cap="flat" cmpd="sng" algn="ctr">
                      <a:solidFill>
                        <a:srgbClr val="0070C0"/>
                      </a:solidFill>
                      <a:prstDash val="solid"/>
                      <a:round/>
                      <a:headEnd type="none" w="med" len="med"/>
                      <a:tailEnd type="none" w="med" len="med"/>
                    </a:lnT>
                    <a:solidFill>
                      <a:schemeClr val="bg1"/>
                    </a:solidFill>
                  </a:tcPr>
                </a:tc>
                <a:tc>
                  <a:txBody>
                    <a:bodyPr/>
                    <a:lstStyle/>
                    <a:p>
                      <a:pPr>
                        <a:lnSpc>
                          <a:spcPct val="90000"/>
                        </a:lnSpc>
                        <a:tabLst/>
                      </a:pPr>
                      <a:r>
                        <a:rPr lang="ru-RU" sz="1400" b="0" dirty="0">
                          <a:latin typeface="+mn-lt"/>
                        </a:rPr>
                        <a:t>Регламент использования ГИАС РКД. Уточнение требований потребителей РКД</a:t>
                      </a:r>
                    </a:p>
                  </a:txBody>
                  <a:tcPr marL="71970" marR="35985" marT="0" marB="0">
                    <a:lnT w="28575" cap="flat" cmpd="sng" algn="ctr">
                      <a:solidFill>
                        <a:srgbClr val="0070C0"/>
                      </a:solidFill>
                      <a:prstDash val="solid"/>
                      <a:round/>
                      <a:headEnd type="none" w="med" len="med"/>
                      <a:tailEnd type="none" w="med" len="med"/>
                    </a:lnT>
                    <a:solidFill>
                      <a:schemeClr val="bg1"/>
                    </a:solidFill>
                  </a:tcPr>
                </a:tc>
                <a:tc>
                  <a:txBody>
                    <a:bodyPr/>
                    <a:lstStyle/>
                    <a:p>
                      <a:pPr>
                        <a:lnSpc>
                          <a:spcPct val="90000"/>
                        </a:lnSpc>
                      </a:pPr>
                      <a:endParaRPr lang="ru-RU" sz="1400" u="none" dirty="0">
                        <a:latin typeface="+mn-lt"/>
                      </a:endParaRPr>
                    </a:p>
                  </a:txBody>
                  <a:tcPr marL="71970" marR="35985" marT="0" marB="0" anchor="ctr">
                    <a:lnT w="28575" cap="flat" cmpd="sng" algn="ctr">
                      <a:solidFill>
                        <a:srgbClr val="0070C0"/>
                      </a:solidFill>
                      <a:prstDash val="solid"/>
                      <a:round/>
                      <a:headEnd type="none" w="med" len="med"/>
                      <a:tailEnd type="none" w="med" len="med"/>
                    </a:lnT>
                    <a:noFill/>
                  </a:tcPr>
                </a:tc>
                <a:tc>
                  <a:txBody>
                    <a:bodyPr/>
                    <a:lstStyle/>
                    <a:p>
                      <a:pPr>
                        <a:lnSpc>
                          <a:spcPct val="90000"/>
                        </a:lnSpc>
                      </a:pPr>
                      <a:endParaRPr lang="ru-RU" sz="1400" u="none" dirty="0">
                        <a:latin typeface="+mn-lt"/>
                      </a:endParaRPr>
                    </a:p>
                  </a:txBody>
                  <a:tcPr marL="71970" marR="35985" marT="0" marB="0" anchor="ctr">
                    <a:lnT w="28575" cap="flat" cmpd="sng" algn="ctr">
                      <a:solidFill>
                        <a:srgbClr val="0070C0"/>
                      </a:solidFill>
                      <a:prstDash val="solid"/>
                      <a:round/>
                      <a:headEnd type="none" w="med" len="med"/>
                      <a:tailEnd type="none" w="med" len="med"/>
                    </a:lnT>
                    <a:noFill/>
                  </a:tcPr>
                </a:tc>
                <a:tc>
                  <a:txBody>
                    <a:bodyPr/>
                    <a:lstStyle/>
                    <a:p>
                      <a:pPr>
                        <a:lnSpc>
                          <a:spcPct val="90000"/>
                        </a:lnSpc>
                      </a:pPr>
                      <a:endParaRPr lang="ru-RU" sz="2000" dirty="0"/>
                    </a:p>
                  </a:txBody>
                  <a:tcPr marL="71970" marR="35985" marT="0" marB="0" anchor="ctr">
                    <a:lnT w="28575" cap="flat" cmpd="sng" algn="ctr">
                      <a:solidFill>
                        <a:srgbClr val="0070C0"/>
                      </a:solidFill>
                      <a:prstDash val="solid"/>
                      <a:round/>
                      <a:headEnd type="none" w="med" len="med"/>
                      <a:tailEnd type="none" w="med" len="med"/>
                    </a:lnT>
                    <a:noFill/>
                  </a:tcPr>
                </a:tc>
                <a:tc>
                  <a:txBody>
                    <a:bodyPr/>
                    <a:lstStyle/>
                    <a:p>
                      <a:pPr>
                        <a:lnSpc>
                          <a:spcPct val="90000"/>
                        </a:lnSpc>
                      </a:pPr>
                      <a:endParaRPr lang="ru-RU" sz="1400" dirty="0">
                        <a:latin typeface="+mn-lt"/>
                      </a:endParaRPr>
                    </a:p>
                  </a:txBody>
                  <a:tcPr marL="71970" marR="35985" marT="0" marB="0">
                    <a:lnT w="28575" cap="flat" cmpd="sng" algn="ctr">
                      <a:solidFill>
                        <a:srgbClr val="0070C0"/>
                      </a:solidFill>
                      <a:prstDash val="solid"/>
                      <a:round/>
                      <a:headEnd type="none" w="med" len="med"/>
                      <a:tailEnd type="none" w="med" len="med"/>
                    </a:lnT>
                    <a:noFill/>
                  </a:tcPr>
                </a:tc>
                <a:tc>
                  <a:txBody>
                    <a:bodyPr/>
                    <a:lstStyle/>
                    <a:p>
                      <a:pPr>
                        <a:lnSpc>
                          <a:spcPct val="90000"/>
                        </a:lnSpc>
                      </a:pPr>
                      <a:endParaRPr lang="ru-RU" sz="1400" dirty="0">
                        <a:latin typeface="+mn-lt"/>
                      </a:endParaRPr>
                    </a:p>
                  </a:txBody>
                  <a:tcPr marL="71970" marR="35985" marT="0" marB="0">
                    <a:lnT w="28575" cap="flat" cmpd="sng" algn="ctr">
                      <a:solidFill>
                        <a:srgbClr val="0070C0"/>
                      </a:solidFill>
                      <a:prstDash val="solid"/>
                      <a:round/>
                      <a:headEnd type="none" w="med" len="med"/>
                      <a:tailEnd type="none" w="med" len="med"/>
                    </a:lnT>
                    <a:noFill/>
                  </a:tcPr>
                </a:tc>
                <a:tc>
                  <a:txBody>
                    <a:bodyPr/>
                    <a:lstStyle/>
                    <a:p>
                      <a:pPr>
                        <a:lnSpc>
                          <a:spcPct val="90000"/>
                        </a:lnSpc>
                      </a:pPr>
                      <a:endParaRPr lang="ru-RU" sz="1400" dirty="0">
                        <a:latin typeface="+mn-lt"/>
                      </a:endParaRPr>
                    </a:p>
                  </a:txBody>
                  <a:tcPr marL="71970" marR="35985" marT="0" marB="0">
                    <a:lnR w="12700" cap="flat" cmpd="sng" algn="ctr">
                      <a:solidFill>
                        <a:schemeClr val="tx2">
                          <a:lumMod val="60000"/>
                          <a:lumOff val="40000"/>
                        </a:schemeClr>
                      </a:solidFill>
                      <a:prstDash val="solid"/>
                      <a:round/>
                      <a:headEnd type="none" w="med" len="med"/>
                      <a:tailEnd type="none" w="med" len="med"/>
                    </a:lnR>
                    <a:lnT w="28575" cap="flat" cmpd="sng" algn="ctr">
                      <a:solidFill>
                        <a:srgbClr val="0070C0"/>
                      </a:solidFill>
                      <a:prstDash val="solid"/>
                      <a:round/>
                      <a:headEnd type="none" w="med" len="med"/>
                      <a:tailEnd type="none" w="med" len="med"/>
                    </a:lnT>
                    <a:noFill/>
                  </a:tcPr>
                </a:tc>
                <a:tc>
                  <a:txBody>
                    <a:bodyPr/>
                    <a:lstStyle/>
                    <a:p>
                      <a:pPr>
                        <a:lnSpc>
                          <a:spcPct val="90000"/>
                        </a:lnSpc>
                      </a:pPr>
                      <a:endParaRPr lang="ru-RU" sz="1400" kern="1200" dirty="0">
                        <a:solidFill>
                          <a:schemeClr val="tx1"/>
                        </a:solidFill>
                        <a:latin typeface="+mn-lt"/>
                        <a:ea typeface="+mn-ea"/>
                        <a:cs typeface="+mn-cs"/>
                      </a:endParaRPr>
                    </a:p>
                  </a:txBody>
                  <a:tcPr marL="71970" marR="35985" marT="0" marB="0">
                    <a:lnL w="12700" cap="flat" cmpd="sng" algn="ctr">
                      <a:solidFill>
                        <a:schemeClr val="tx2">
                          <a:lumMod val="60000"/>
                          <a:lumOff val="40000"/>
                        </a:schemeClr>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1"/>
                  </a:ext>
                </a:extLst>
              </a:tr>
              <a:tr h="248806">
                <a:tc>
                  <a:txBody>
                    <a:bodyPr/>
                    <a:lstStyle/>
                    <a:p>
                      <a:pPr>
                        <a:lnSpc>
                          <a:spcPct val="90000"/>
                        </a:lnSpc>
                      </a:pPr>
                      <a:r>
                        <a:rPr lang="ru-RU" sz="1400" dirty="0">
                          <a:latin typeface="+mn-lt"/>
                        </a:rPr>
                        <a:t>1.2</a:t>
                      </a:r>
                    </a:p>
                  </a:txBody>
                  <a:tcPr marL="71970" marR="35985" marT="0" marB="0">
                    <a:lnL w="28575" cap="flat" cmpd="sng" algn="ctr">
                      <a:solidFill>
                        <a:srgbClr val="0070C0"/>
                      </a:solidFill>
                      <a:prstDash val="solid"/>
                      <a:round/>
                      <a:headEnd type="none" w="med" len="med"/>
                      <a:tailEnd type="none" w="med" len="med"/>
                    </a:lnL>
                    <a:solidFill>
                      <a:schemeClr val="bg1"/>
                    </a:solidFill>
                  </a:tcP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ru-RU" sz="1400" b="0" dirty="0">
                          <a:latin typeface="+mn-lt"/>
                        </a:rPr>
                        <a:t>Разработка РКД на АПК</a:t>
                      </a:r>
                      <a:endParaRPr lang="ru-RU" sz="1400" dirty="0">
                        <a:latin typeface="+mn-lt"/>
                      </a:endParaRPr>
                    </a:p>
                  </a:txBody>
                  <a:tcPr marL="71970" marR="35985" marT="0" marB="0">
                    <a:solidFill>
                      <a:schemeClr val="bg1"/>
                    </a:solidFill>
                  </a:tcPr>
                </a:tc>
                <a:tc>
                  <a:txBody>
                    <a:bodyPr/>
                    <a:lstStyle/>
                    <a:p>
                      <a:pPr>
                        <a:lnSpc>
                          <a:spcPct val="90000"/>
                        </a:lnSpc>
                      </a:pPr>
                      <a:endParaRPr lang="ru-RU" sz="1400" dirty="0">
                        <a:latin typeface="+mn-lt"/>
                      </a:endParaRPr>
                    </a:p>
                  </a:txBody>
                  <a:tcPr marL="71970" marR="35985" marT="0" marB="0">
                    <a:noFill/>
                  </a:tcPr>
                </a:tc>
                <a:tc>
                  <a:txBody>
                    <a:bodyPr/>
                    <a:lstStyle/>
                    <a:p>
                      <a:pPr>
                        <a:lnSpc>
                          <a:spcPct val="90000"/>
                        </a:lnSpc>
                      </a:pPr>
                      <a:endParaRPr lang="ru-RU" sz="1400" dirty="0">
                        <a:latin typeface="+mn-lt"/>
                      </a:endParaRPr>
                    </a:p>
                  </a:txBody>
                  <a:tcPr marL="71970" marR="35985" marT="0" marB="0">
                    <a:noFill/>
                  </a:tcPr>
                </a:tc>
                <a:tc>
                  <a:txBody>
                    <a:bodyPr/>
                    <a:lstStyle/>
                    <a:p>
                      <a:pPr>
                        <a:lnSpc>
                          <a:spcPct val="90000"/>
                        </a:lnSpc>
                      </a:pPr>
                      <a:endParaRPr lang="ru-RU" sz="1800" dirty="0"/>
                    </a:p>
                  </a:txBody>
                  <a:tcPr marL="71970" marR="35985" marT="0" marB="0">
                    <a:noFill/>
                  </a:tcPr>
                </a:tc>
                <a:tc>
                  <a:txBody>
                    <a:bodyPr/>
                    <a:lstStyle/>
                    <a:p>
                      <a:pPr>
                        <a:lnSpc>
                          <a:spcPct val="90000"/>
                        </a:lnSpc>
                      </a:pPr>
                      <a:endParaRPr lang="ru-RU" sz="1400" u="none" dirty="0">
                        <a:latin typeface="+mn-lt"/>
                      </a:endParaRPr>
                    </a:p>
                  </a:txBody>
                  <a:tcPr marL="71970" marR="35985" marT="0" marB="0">
                    <a:noFill/>
                  </a:tcPr>
                </a:tc>
                <a:tc>
                  <a:txBody>
                    <a:bodyPr/>
                    <a:lstStyle/>
                    <a:p>
                      <a:pPr>
                        <a:lnSpc>
                          <a:spcPct val="90000"/>
                        </a:lnSpc>
                      </a:pPr>
                      <a:endParaRPr lang="ru-RU" sz="1200" dirty="0">
                        <a:latin typeface="+mn-lt"/>
                      </a:endParaRPr>
                    </a:p>
                  </a:txBody>
                  <a:tcPr marL="71970" marR="35985" marT="0" marB="0">
                    <a:noFill/>
                  </a:tcPr>
                </a:tc>
                <a:tc>
                  <a:txBody>
                    <a:bodyPr/>
                    <a:lstStyle/>
                    <a:p>
                      <a:pPr>
                        <a:lnSpc>
                          <a:spcPct val="90000"/>
                        </a:lnSpc>
                      </a:pPr>
                      <a:endParaRPr lang="ru-RU" sz="1400" dirty="0">
                        <a:latin typeface="+mn-lt"/>
                      </a:endParaRPr>
                    </a:p>
                  </a:txBody>
                  <a:tcPr marL="71970" marR="35985" marT="0" marB="0">
                    <a:noFill/>
                  </a:tcPr>
                </a:tc>
                <a:tc>
                  <a:txBody>
                    <a:bodyPr/>
                    <a:lstStyle/>
                    <a:p>
                      <a:pPr>
                        <a:lnSpc>
                          <a:spcPct val="90000"/>
                        </a:lnSpc>
                      </a:pPr>
                      <a:endParaRPr lang="ru-RU" sz="1400" dirty="0">
                        <a:latin typeface="+mn-lt"/>
                      </a:endParaRPr>
                    </a:p>
                  </a:txBody>
                  <a:tcPr marL="71970" marR="35985" marT="0" marB="0">
                    <a:lnR w="28575" cap="flat" cmpd="sng" algn="ctr">
                      <a:solidFill>
                        <a:srgbClr val="0070C0"/>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noFill/>
                  </a:tcPr>
                </a:tc>
                <a:extLst>
                  <a:ext uri="{0D108BD9-81ED-4DB2-BD59-A6C34878D82A}">
                    <a16:rowId xmlns:a16="http://schemas.microsoft.com/office/drawing/2014/main" val="10002"/>
                  </a:ext>
                </a:extLst>
              </a:tr>
              <a:tr h="383887">
                <a:tc>
                  <a:txBody>
                    <a:bodyPr/>
                    <a:lstStyle/>
                    <a:p>
                      <a:pPr>
                        <a:lnSpc>
                          <a:spcPct val="90000"/>
                        </a:lnSpc>
                      </a:pPr>
                      <a:r>
                        <a:rPr lang="ru-RU" sz="1400" dirty="0">
                          <a:latin typeface="+mn-lt"/>
                        </a:rPr>
                        <a:t>1.3</a:t>
                      </a:r>
                    </a:p>
                  </a:txBody>
                  <a:tcPr marL="71970" marR="35985" marT="0" marB="0">
                    <a:lnL w="28575" cap="flat" cmpd="sng" algn="ctr">
                      <a:solidFill>
                        <a:srgbClr val="0070C0"/>
                      </a:solidFill>
                      <a:prstDash val="solid"/>
                      <a:round/>
                      <a:headEnd type="none" w="med" len="med"/>
                      <a:tailEnd type="none" w="med" len="med"/>
                    </a:lnL>
                    <a:solidFill>
                      <a:schemeClr val="bg1"/>
                    </a:solidFill>
                  </a:tcP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ru-RU" sz="1400" b="0" dirty="0">
                          <a:latin typeface="+mn-lt"/>
                        </a:rPr>
                        <a:t>Создание комплексов программ </a:t>
                      </a:r>
                      <a:r>
                        <a:rPr lang="ru-RU" sz="1400" b="0" baseline="0" dirty="0">
                          <a:latin typeface="+mn-lt"/>
                        </a:rPr>
                        <a:t>(портал, личный кабинет, каталог, заказы, хранилище, реестр функциональных блоков, мониторинг функционирования, профили )</a:t>
                      </a:r>
                      <a:endParaRPr lang="ru-RU" sz="1400" dirty="0">
                        <a:latin typeface="+mn-lt"/>
                      </a:endParaRPr>
                    </a:p>
                  </a:txBody>
                  <a:tcPr marL="71970" marR="35985" marT="0" marB="0">
                    <a:solidFill>
                      <a:schemeClr val="bg1"/>
                    </a:solidFill>
                  </a:tcPr>
                </a:tc>
                <a:tc>
                  <a:txBody>
                    <a:bodyPr/>
                    <a:lstStyle/>
                    <a:p>
                      <a:pPr>
                        <a:lnSpc>
                          <a:spcPct val="90000"/>
                        </a:lnSpc>
                      </a:pPr>
                      <a:endParaRPr lang="ru-RU" sz="1400" dirty="0">
                        <a:latin typeface="+mn-lt"/>
                      </a:endParaRPr>
                    </a:p>
                  </a:txBody>
                  <a:tcPr marL="71970" marR="35985" marT="0" marB="0">
                    <a:noFill/>
                  </a:tcPr>
                </a:tc>
                <a:tc>
                  <a:txBody>
                    <a:bodyPr/>
                    <a:lstStyle/>
                    <a:p>
                      <a:pPr>
                        <a:lnSpc>
                          <a:spcPct val="90000"/>
                        </a:lnSpc>
                      </a:pPr>
                      <a:endParaRPr lang="ru-RU" sz="1400" dirty="0">
                        <a:latin typeface="+mn-lt"/>
                      </a:endParaRPr>
                    </a:p>
                  </a:txBody>
                  <a:tcPr marL="71970" marR="35985" marT="0" marB="0">
                    <a:noFill/>
                  </a:tcPr>
                </a:tc>
                <a:tc>
                  <a:txBody>
                    <a:bodyPr/>
                    <a:lstStyle/>
                    <a:p>
                      <a:pPr>
                        <a:lnSpc>
                          <a:spcPct val="90000"/>
                        </a:lnSpc>
                      </a:pPr>
                      <a:endParaRPr lang="ru-RU" sz="1800" dirty="0"/>
                    </a:p>
                  </a:txBody>
                  <a:tcPr marL="71970" marR="35985" marT="0" marB="0">
                    <a:noFill/>
                  </a:tcPr>
                </a:tc>
                <a:tc>
                  <a:txBody>
                    <a:bodyPr/>
                    <a:lstStyle/>
                    <a:p>
                      <a:pPr>
                        <a:lnSpc>
                          <a:spcPct val="90000"/>
                        </a:lnSpc>
                      </a:pPr>
                      <a:endParaRPr lang="ru-RU" sz="1200" dirty="0">
                        <a:latin typeface="+mn-lt"/>
                      </a:endParaRPr>
                    </a:p>
                  </a:txBody>
                  <a:tcPr marL="71970" marR="35985" marT="0" marB="0">
                    <a:noFill/>
                  </a:tcPr>
                </a:tc>
                <a:tc>
                  <a:txBody>
                    <a:bodyPr/>
                    <a:lstStyle/>
                    <a:p>
                      <a:pPr>
                        <a:lnSpc>
                          <a:spcPct val="90000"/>
                        </a:lnSpc>
                      </a:pPr>
                      <a:endParaRPr lang="ru-RU" sz="1200" dirty="0">
                        <a:latin typeface="+mn-lt"/>
                      </a:endParaRPr>
                    </a:p>
                  </a:txBody>
                  <a:tcPr marL="71970" marR="35985" marT="0" marB="0">
                    <a:noFill/>
                  </a:tcPr>
                </a:tc>
                <a:tc>
                  <a:txBody>
                    <a:bodyPr/>
                    <a:lstStyle/>
                    <a:p>
                      <a:pPr>
                        <a:lnSpc>
                          <a:spcPct val="90000"/>
                        </a:lnSpc>
                      </a:pPr>
                      <a:endParaRPr lang="ru-RU" sz="1400" dirty="0">
                        <a:latin typeface="+mn-lt"/>
                      </a:endParaRPr>
                    </a:p>
                  </a:txBody>
                  <a:tcPr marL="71970" marR="35985" marT="0" marB="0">
                    <a:noFill/>
                  </a:tcPr>
                </a:tc>
                <a:tc>
                  <a:txBody>
                    <a:bodyPr/>
                    <a:lstStyle/>
                    <a:p>
                      <a:pPr>
                        <a:lnSpc>
                          <a:spcPct val="90000"/>
                        </a:lnSpc>
                      </a:pPr>
                      <a:endParaRPr lang="ru-RU" sz="1400" dirty="0">
                        <a:latin typeface="+mn-lt"/>
                      </a:endParaRPr>
                    </a:p>
                  </a:txBody>
                  <a:tcPr marL="71970" marR="35985" marT="0" marB="0">
                    <a:lnR w="28575" cap="flat" cmpd="sng" algn="ctr">
                      <a:solidFill>
                        <a:srgbClr val="0070C0"/>
                      </a:solidFill>
                      <a:prstDash val="solid"/>
                      <a:round/>
                      <a:headEnd type="none" w="med" len="med"/>
                      <a:tailEnd type="none" w="med" len="med"/>
                    </a:lnR>
                    <a:noFill/>
                  </a:tcPr>
                </a:tc>
                <a:extLst>
                  <a:ext uri="{0D108BD9-81ED-4DB2-BD59-A6C34878D82A}">
                    <a16:rowId xmlns:a16="http://schemas.microsoft.com/office/drawing/2014/main" val="10003"/>
                  </a:ext>
                </a:extLst>
              </a:tr>
              <a:tr h="281009">
                <a:tc>
                  <a:txBody>
                    <a:bodyPr/>
                    <a:lstStyle/>
                    <a:p>
                      <a:pPr>
                        <a:lnSpc>
                          <a:spcPct val="90000"/>
                        </a:lnSpc>
                      </a:pPr>
                      <a:r>
                        <a:rPr lang="ru-RU" sz="1400" dirty="0">
                          <a:latin typeface="+mn-lt"/>
                        </a:rPr>
                        <a:t>1.4</a:t>
                      </a:r>
                    </a:p>
                  </a:txBody>
                  <a:tcPr marL="71970" marR="35985" marT="0" marB="0">
                    <a:lnL w="28575" cap="flat" cmpd="sng" algn="ctr">
                      <a:solidFill>
                        <a:srgbClr val="0070C0"/>
                      </a:solidFill>
                      <a:prstDash val="solid"/>
                      <a:round/>
                      <a:headEnd type="none" w="med" len="med"/>
                      <a:tailEnd type="none" w="med" len="med"/>
                    </a:lnL>
                    <a:solidFill>
                      <a:schemeClr val="bg1"/>
                    </a:solidFill>
                  </a:tcP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ru-RU" sz="1400" b="0" dirty="0">
                          <a:latin typeface="+mn-lt"/>
                        </a:rPr>
                        <a:t>Создание 12 комплексов программ и доработка 3 комплексов программ этапа 1.3</a:t>
                      </a:r>
                      <a:endParaRPr lang="ru-RU" sz="1400" dirty="0">
                        <a:latin typeface="+mn-lt"/>
                      </a:endParaRPr>
                    </a:p>
                  </a:txBody>
                  <a:tcPr marL="71970" marR="35985" marT="0" marB="0">
                    <a:solidFill>
                      <a:schemeClr val="bg1"/>
                    </a:solidFill>
                  </a:tcP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endParaRPr lang="ru-RU" sz="1400" u="none" dirty="0">
                        <a:latin typeface="+mn-lt"/>
                      </a:endParaRPr>
                    </a:p>
                  </a:txBody>
                  <a:tcPr marL="71970" marR="35985" marT="0" marB="0" anchor="ctr">
                    <a:noFill/>
                  </a:tcP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endParaRPr lang="ru-RU" sz="1400" u="none" dirty="0">
                        <a:latin typeface="+mn-lt"/>
                      </a:endParaRPr>
                    </a:p>
                  </a:txBody>
                  <a:tcPr marL="71970" marR="35985" marT="0" marB="0" anchor="ctr">
                    <a:noFill/>
                  </a:tcPr>
                </a:tc>
                <a:tc>
                  <a:txBody>
                    <a:bodyPr/>
                    <a:lstStyle/>
                    <a:p>
                      <a:pPr>
                        <a:lnSpc>
                          <a:spcPct val="90000"/>
                        </a:lnSpc>
                      </a:pPr>
                      <a:endParaRPr lang="ru-RU" sz="2000" dirty="0"/>
                    </a:p>
                  </a:txBody>
                  <a:tcPr marL="71970" marR="35985" marT="0" marB="0" anchor="ctr">
                    <a:noFill/>
                  </a:tcPr>
                </a:tc>
                <a:tc>
                  <a:txBody>
                    <a:bodyPr/>
                    <a:lstStyle/>
                    <a:p>
                      <a:pPr>
                        <a:lnSpc>
                          <a:spcPct val="90000"/>
                        </a:lnSpc>
                      </a:pPr>
                      <a:endParaRPr lang="ru-RU" sz="1400" dirty="0">
                        <a:latin typeface="+mn-lt"/>
                      </a:endParaRPr>
                    </a:p>
                  </a:txBody>
                  <a:tcPr marL="71970" marR="35985" marT="0" marB="0">
                    <a:noFill/>
                  </a:tcPr>
                </a:tc>
                <a:tc>
                  <a:txBody>
                    <a:bodyPr/>
                    <a:lstStyle/>
                    <a:p>
                      <a:pPr>
                        <a:lnSpc>
                          <a:spcPct val="90000"/>
                        </a:lnSpc>
                      </a:pPr>
                      <a:endParaRPr lang="ru-RU" sz="1400" dirty="0">
                        <a:latin typeface="+mn-lt"/>
                      </a:endParaRPr>
                    </a:p>
                  </a:txBody>
                  <a:tcPr marL="71970" marR="35985" marT="0" marB="0">
                    <a:noFill/>
                  </a:tcPr>
                </a:tc>
                <a:tc>
                  <a:txBody>
                    <a:bodyPr/>
                    <a:lstStyle/>
                    <a:p>
                      <a:pPr>
                        <a:lnSpc>
                          <a:spcPct val="90000"/>
                        </a:lnSpc>
                      </a:pPr>
                      <a:endParaRPr lang="ru-RU" sz="1400" dirty="0">
                        <a:latin typeface="+mn-lt"/>
                      </a:endParaRPr>
                    </a:p>
                  </a:txBody>
                  <a:tcPr marL="71970" marR="35985" marT="0" marB="0">
                    <a:noFill/>
                  </a:tcPr>
                </a:tc>
                <a:tc>
                  <a:txBody>
                    <a:bodyPr/>
                    <a:lstStyle/>
                    <a:p>
                      <a:pPr>
                        <a:lnSpc>
                          <a:spcPct val="90000"/>
                        </a:lnSpc>
                      </a:pPr>
                      <a:endParaRPr lang="ru-RU" sz="1400" dirty="0">
                        <a:latin typeface="+mn-lt"/>
                      </a:endParaRPr>
                    </a:p>
                  </a:txBody>
                  <a:tcPr marL="71970" marR="35985" marT="0" marB="0">
                    <a:lnR w="28575" cap="flat" cmpd="sng" algn="ctr">
                      <a:solidFill>
                        <a:srgbClr val="0070C0"/>
                      </a:solidFill>
                      <a:prstDash val="solid"/>
                      <a:round/>
                      <a:headEnd type="none" w="med" len="med"/>
                      <a:tailEnd type="none" w="med" len="med"/>
                    </a:lnR>
                    <a:noFill/>
                  </a:tcPr>
                </a:tc>
                <a:extLst>
                  <a:ext uri="{0D108BD9-81ED-4DB2-BD59-A6C34878D82A}">
                    <a16:rowId xmlns:a16="http://schemas.microsoft.com/office/drawing/2014/main" val="10004"/>
                  </a:ext>
                </a:extLst>
              </a:tr>
              <a:tr h="248806">
                <a:tc>
                  <a:txBody>
                    <a:bodyPr/>
                    <a:lstStyle/>
                    <a:p>
                      <a:pPr>
                        <a:lnSpc>
                          <a:spcPct val="90000"/>
                        </a:lnSpc>
                      </a:pPr>
                      <a:r>
                        <a:rPr lang="ru-RU" sz="1400" dirty="0">
                          <a:latin typeface="+mn-lt"/>
                        </a:rPr>
                        <a:t>1.5</a:t>
                      </a:r>
                    </a:p>
                  </a:txBody>
                  <a:tcPr marL="71970" marR="35985" marT="0" marB="0">
                    <a:lnL w="28575" cap="flat" cmpd="sng" algn="ctr">
                      <a:solidFill>
                        <a:srgbClr val="0070C0"/>
                      </a:solidFill>
                      <a:prstDash val="solid"/>
                      <a:round/>
                      <a:headEnd type="none" w="med" len="med"/>
                      <a:tailEnd type="none" w="med" len="med"/>
                    </a:lnL>
                    <a:solidFill>
                      <a:schemeClr val="bg1"/>
                    </a:solidFill>
                  </a:tcPr>
                </a:tc>
                <a:tc>
                  <a:txBody>
                    <a:bodyPr/>
                    <a:lstStyle/>
                    <a:p>
                      <a:pPr>
                        <a:lnSpc>
                          <a:spcPct val="90000"/>
                        </a:lnSpc>
                      </a:pPr>
                      <a:r>
                        <a:rPr lang="ru-RU" sz="1400" b="0" dirty="0">
                          <a:latin typeface="+mn-lt"/>
                        </a:rPr>
                        <a:t>Создание комплексов программ </a:t>
                      </a:r>
                      <a:r>
                        <a:rPr lang="ru-RU" sz="1400" baseline="0" dirty="0">
                          <a:latin typeface="+mn-lt"/>
                        </a:rPr>
                        <a:t>(технологические схемы, ведение НСИ)</a:t>
                      </a:r>
                    </a:p>
                  </a:txBody>
                  <a:tcPr marL="71970" marR="35985" marT="0" marB="0">
                    <a:solidFill>
                      <a:schemeClr val="bg1"/>
                    </a:solidFill>
                  </a:tcPr>
                </a:tc>
                <a:tc>
                  <a:txBody>
                    <a:bodyPr/>
                    <a:lstStyle/>
                    <a:p>
                      <a:pPr>
                        <a:lnSpc>
                          <a:spcPct val="90000"/>
                        </a:lnSpc>
                      </a:pPr>
                      <a:endParaRPr lang="ru-RU" sz="1400" dirty="0">
                        <a:latin typeface="+mn-lt"/>
                      </a:endParaRPr>
                    </a:p>
                  </a:txBody>
                  <a:tcPr marL="71970" marR="35985" marT="0" marB="0">
                    <a:noFill/>
                  </a:tcPr>
                </a:tc>
                <a:tc>
                  <a:txBody>
                    <a:bodyPr/>
                    <a:lstStyle/>
                    <a:p>
                      <a:pPr>
                        <a:lnSpc>
                          <a:spcPct val="90000"/>
                        </a:lnSpc>
                      </a:pPr>
                      <a:endParaRPr lang="ru-RU" sz="1400" dirty="0">
                        <a:latin typeface="+mn-lt"/>
                      </a:endParaRPr>
                    </a:p>
                  </a:txBody>
                  <a:tcPr marL="71970" marR="35985" marT="0" marB="0">
                    <a:noFill/>
                  </a:tcPr>
                </a:tc>
                <a:tc>
                  <a:txBody>
                    <a:bodyPr/>
                    <a:lstStyle/>
                    <a:p>
                      <a:pPr>
                        <a:lnSpc>
                          <a:spcPct val="90000"/>
                        </a:lnSpc>
                      </a:pPr>
                      <a:endParaRPr lang="ru-RU" sz="1800" dirty="0"/>
                    </a:p>
                  </a:txBody>
                  <a:tcPr marL="71970" marR="35985" marT="0" marB="0">
                    <a:noFill/>
                  </a:tcPr>
                </a:tc>
                <a:tc>
                  <a:txBody>
                    <a:bodyPr/>
                    <a:lstStyle/>
                    <a:p>
                      <a:pPr>
                        <a:lnSpc>
                          <a:spcPct val="90000"/>
                        </a:lnSpc>
                      </a:pPr>
                      <a:endParaRPr lang="ru-RU" sz="1400" dirty="0">
                        <a:latin typeface="+mn-lt"/>
                      </a:endParaRPr>
                    </a:p>
                  </a:txBody>
                  <a:tcPr marL="71970" marR="35985" marT="0" marB="0">
                    <a:noFill/>
                  </a:tcPr>
                </a:tc>
                <a:tc>
                  <a:txBody>
                    <a:bodyPr/>
                    <a:lstStyle/>
                    <a:p>
                      <a:pPr>
                        <a:lnSpc>
                          <a:spcPct val="90000"/>
                        </a:lnSpc>
                      </a:pPr>
                      <a:endParaRPr lang="ru-RU" sz="1200" dirty="0">
                        <a:latin typeface="+mn-lt"/>
                      </a:endParaRPr>
                    </a:p>
                  </a:txBody>
                  <a:tcPr marL="71970" marR="35985" marT="0" marB="0">
                    <a:noFill/>
                  </a:tcPr>
                </a:tc>
                <a:tc>
                  <a:txBody>
                    <a:bodyPr/>
                    <a:lstStyle/>
                    <a:p>
                      <a:pPr>
                        <a:lnSpc>
                          <a:spcPct val="90000"/>
                        </a:lnSpc>
                      </a:pPr>
                      <a:endParaRPr lang="ru-RU" sz="1200" dirty="0">
                        <a:latin typeface="+mn-lt"/>
                      </a:endParaRPr>
                    </a:p>
                  </a:txBody>
                  <a:tcPr marL="71970" marR="35985" marT="0" marB="0">
                    <a:noFill/>
                  </a:tcPr>
                </a:tc>
                <a:tc>
                  <a:txBody>
                    <a:bodyPr/>
                    <a:lstStyle/>
                    <a:p>
                      <a:pPr>
                        <a:lnSpc>
                          <a:spcPct val="90000"/>
                        </a:lnSpc>
                      </a:pPr>
                      <a:endParaRPr lang="ru-RU" sz="1200" dirty="0">
                        <a:latin typeface="+mn-lt"/>
                      </a:endParaRPr>
                    </a:p>
                  </a:txBody>
                  <a:tcPr marL="71970" marR="35985" marT="0" marB="0">
                    <a:lnR w="28575" cap="flat" cmpd="sng" algn="ctr">
                      <a:solidFill>
                        <a:srgbClr val="0070C0"/>
                      </a:solidFill>
                      <a:prstDash val="solid"/>
                      <a:round/>
                      <a:headEnd type="none" w="med" len="med"/>
                      <a:tailEnd type="none" w="med" len="med"/>
                    </a:lnR>
                    <a:noFill/>
                  </a:tcPr>
                </a:tc>
                <a:extLst>
                  <a:ext uri="{0D108BD9-81ED-4DB2-BD59-A6C34878D82A}">
                    <a16:rowId xmlns:a16="http://schemas.microsoft.com/office/drawing/2014/main" val="10005"/>
                  </a:ext>
                </a:extLst>
              </a:tr>
              <a:tr h="248806">
                <a:tc>
                  <a:txBody>
                    <a:bodyPr/>
                    <a:lstStyle/>
                    <a:p>
                      <a:pPr>
                        <a:lnSpc>
                          <a:spcPct val="90000"/>
                        </a:lnSpc>
                      </a:pPr>
                      <a:r>
                        <a:rPr lang="ru-RU" sz="1400" dirty="0">
                          <a:latin typeface="+mn-lt"/>
                        </a:rPr>
                        <a:t>1.6</a:t>
                      </a:r>
                    </a:p>
                  </a:txBody>
                  <a:tcPr marL="71970" marR="35985" marT="0" marB="0">
                    <a:lnL w="28575" cap="flat" cmpd="sng" algn="ctr">
                      <a:solidFill>
                        <a:srgbClr val="0070C0"/>
                      </a:solidFill>
                      <a:prstDash val="solid"/>
                      <a:round/>
                      <a:headEnd type="none" w="med" len="med"/>
                      <a:tailEnd type="none" w="med" len="med"/>
                    </a:lnL>
                    <a:solidFill>
                      <a:schemeClr val="bg1"/>
                    </a:solidFill>
                  </a:tcPr>
                </a:tc>
                <a:tc>
                  <a:txBody>
                    <a:bodyPr/>
                    <a:lstStyle/>
                    <a:p>
                      <a:pPr>
                        <a:lnSpc>
                          <a:spcPct val="90000"/>
                        </a:lnSpc>
                      </a:pPr>
                      <a:r>
                        <a:rPr lang="ru-RU" sz="1400" dirty="0">
                          <a:latin typeface="+mn-lt"/>
                        </a:rPr>
                        <a:t>Разработка рабочей документации на комплекс ИБ</a:t>
                      </a:r>
                    </a:p>
                  </a:txBody>
                  <a:tcPr marL="71970" marR="35985" marT="0" marB="0">
                    <a:solidFill>
                      <a:schemeClr val="bg1"/>
                    </a:solidFill>
                  </a:tcPr>
                </a:tc>
                <a:tc>
                  <a:txBody>
                    <a:bodyPr/>
                    <a:lstStyle/>
                    <a:p>
                      <a:pPr>
                        <a:lnSpc>
                          <a:spcPct val="90000"/>
                        </a:lnSpc>
                      </a:pPr>
                      <a:endParaRPr lang="ru-RU" sz="1400" dirty="0">
                        <a:latin typeface="+mn-lt"/>
                      </a:endParaRPr>
                    </a:p>
                  </a:txBody>
                  <a:tcPr marL="71970" marR="35985" marT="0" marB="0">
                    <a:noFill/>
                  </a:tcPr>
                </a:tc>
                <a:tc>
                  <a:txBody>
                    <a:bodyPr/>
                    <a:lstStyle/>
                    <a:p>
                      <a:pPr>
                        <a:lnSpc>
                          <a:spcPct val="90000"/>
                        </a:lnSpc>
                      </a:pPr>
                      <a:endParaRPr lang="ru-RU" sz="1400" dirty="0">
                        <a:latin typeface="+mn-lt"/>
                      </a:endParaRPr>
                    </a:p>
                  </a:txBody>
                  <a:tcPr marL="71970" marR="35985" marT="0" marB="0">
                    <a:noFill/>
                  </a:tcPr>
                </a:tc>
                <a:tc>
                  <a:txBody>
                    <a:bodyPr/>
                    <a:lstStyle/>
                    <a:p>
                      <a:pPr>
                        <a:lnSpc>
                          <a:spcPct val="90000"/>
                        </a:lnSpc>
                      </a:pPr>
                      <a:endParaRPr lang="ru-RU" sz="1800" dirty="0"/>
                    </a:p>
                  </a:txBody>
                  <a:tcPr marL="71970" marR="35985" marT="0" marB="0">
                    <a:noFill/>
                  </a:tcPr>
                </a:tc>
                <a:tc>
                  <a:txBody>
                    <a:bodyPr/>
                    <a:lstStyle/>
                    <a:p>
                      <a:pPr>
                        <a:lnSpc>
                          <a:spcPct val="90000"/>
                        </a:lnSpc>
                      </a:pPr>
                      <a:endParaRPr lang="ru-RU" sz="1200" dirty="0">
                        <a:latin typeface="+mn-lt"/>
                      </a:endParaRPr>
                    </a:p>
                  </a:txBody>
                  <a:tcPr marL="71970" marR="35985" marT="0" marB="0">
                    <a:noFill/>
                  </a:tcPr>
                </a:tc>
                <a:tc>
                  <a:txBody>
                    <a:bodyPr/>
                    <a:lstStyle/>
                    <a:p>
                      <a:pPr>
                        <a:lnSpc>
                          <a:spcPct val="90000"/>
                        </a:lnSpc>
                      </a:pPr>
                      <a:endParaRPr lang="ru-RU" sz="1200" dirty="0">
                        <a:latin typeface="+mn-lt"/>
                      </a:endParaRPr>
                    </a:p>
                  </a:txBody>
                  <a:tcPr marL="71970" marR="35985" marT="0" marB="0">
                    <a:noFill/>
                  </a:tcPr>
                </a:tc>
                <a:tc>
                  <a:txBody>
                    <a:bodyPr/>
                    <a:lstStyle/>
                    <a:p>
                      <a:pPr>
                        <a:lnSpc>
                          <a:spcPct val="90000"/>
                        </a:lnSpc>
                      </a:pPr>
                      <a:endParaRPr lang="ru-RU" sz="1200" dirty="0">
                        <a:latin typeface="+mn-lt"/>
                      </a:endParaRPr>
                    </a:p>
                  </a:txBody>
                  <a:tcPr marL="71970" marR="35985" marT="0" marB="0">
                    <a:noFill/>
                  </a:tcPr>
                </a:tc>
                <a:tc>
                  <a:txBody>
                    <a:bodyPr/>
                    <a:lstStyle/>
                    <a:p>
                      <a:pPr>
                        <a:lnSpc>
                          <a:spcPct val="90000"/>
                        </a:lnSpc>
                      </a:pPr>
                      <a:endParaRPr lang="ru-RU" sz="1200" dirty="0">
                        <a:latin typeface="+mn-lt"/>
                      </a:endParaRPr>
                    </a:p>
                  </a:txBody>
                  <a:tcPr marL="71970" marR="35985" marT="0" marB="0">
                    <a:lnR w="28575" cap="flat" cmpd="sng" algn="ctr">
                      <a:solidFill>
                        <a:srgbClr val="0070C0"/>
                      </a:solidFill>
                      <a:prstDash val="solid"/>
                      <a:round/>
                      <a:headEnd type="none" w="med" len="med"/>
                      <a:tailEnd type="none" w="med" len="med"/>
                    </a:lnR>
                    <a:noFill/>
                  </a:tcPr>
                </a:tc>
                <a:extLst>
                  <a:ext uri="{0D108BD9-81ED-4DB2-BD59-A6C34878D82A}">
                    <a16:rowId xmlns:a16="http://schemas.microsoft.com/office/drawing/2014/main" val="10006"/>
                  </a:ext>
                </a:extLst>
              </a:tr>
              <a:tr h="248806">
                <a:tc>
                  <a:txBody>
                    <a:bodyPr/>
                    <a:lstStyle/>
                    <a:p>
                      <a:pPr>
                        <a:lnSpc>
                          <a:spcPct val="90000"/>
                        </a:lnSpc>
                      </a:pPr>
                      <a:r>
                        <a:rPr lang="ru-RU" sz="1400" dirty="0">
                          <a:latin typeface="+mn-lt"/>
                        </a:rPr>
                        <a:t>1.7</a:t>
                      </a:r>
                    </a:p>
                  </a:txBody>
                  <a:tcPr marL="71970" marR="35985" marT="0" marB="0">
                    <a:lnL w="28575" cap="flat" cmpd="sng" algn="ctr">
                      <a:solidFill>
                        <a:srgbClr val="0070C0"/>
                      </a:solidFill>
                      <a:prstDash val="solid"/>
                      <a:round/>
                      <a:headEnd type="none" w="med" len="med"/>
                      <a:tailEnd type="none" w="med" len="med"/>
                    </a:lnL>
                    <a:solidFill>
                      <a:schemeClr val="bg1"/>
                    </a:solidFill>
                  </a:tcPr>
                </a:tc>
                <a:tc>
                  <a:txBody>
                    <a:bodyPr/>
                    <a:lstStyle/>
                    <a:p>
                      <a:pPr>
                        <a:lnSpc>
                          <a:spcPct val="90000"/>
                        </a:lnSpc>
                      </a:pPr>
                      <a:r>
                        <a:rPr lang="ru-RU" sz="1400" dirty="0">
                          <a:latin typeface="+mn-lt"/>
                        </a:rPr>
                        <a:t>Изготовление АПК и КИБ</a:t>
                      </a:r>
                    </a:p>
                  </a:txBody>
                  <a:tcPr marL="71970" marR="35985" marT="0" marB="0">
                    <a:solidFill>
                      <a:schemeClr val="bg1"/>
                    </a:solidFill>
                  </a:tcPr>
                </a:tc>
                <a:tc>
                  <a:txBody>
                    <a:bodyPr/>
                    <a:lstStyle/>
                    <a:p>
                      <a:pPr>
                        <a:lnSpc>
                          <a:spcPct val="90000"/>
                        </a:lnSpc>
                      </a:pPr>
                      <a:endParaRPr lang="ru-RU" sz="1400" dirty="0">
                        <a:latin typeface="+mn-lt"/>
                      </a:endParaRPr>
                    </a:p>
                  </a:txBody>
                  <a:tcPr marL="71970" marR="35985" marT="0" marB="0">
                    <a:noFill/>
                  </a:tcPr>
                </a:tc>
                <a:tc>
                  <a:txBody>
                    <a:bodyPr/>
                    <a:lstStyle/>
                    <a:p>
                      <a:pPr>
                        <a:lnSpc>
                          <a:spcPct val="90000"/>
                        </a:lnSpc>
                      </a:pPr>
                      <a:endParaRPr lang="ru-RU" sz="1400" dirty="0">
                        <a:latin typeface="+mn-lt"/>
                      </a:endParaRPr>
                    </a:p>
                  </a:txBody>
                  <a:tcPr marL="71970" marR="35985" marT="0" marB="0">
                    <a:noFill/>
                  </a:tcPr>
                </a:tc>
                <a:tc>
                  <a:txBody>
                    <a:bodyPr/>
                    <a:lstStyle/>
                    <a:p>
                      <a:pPr>
                        <a:lnSpc>
                          <a:spcPct val="90000"/>
                        </a:lnSpc>
                      </a:pPr>
                      <a:endParaRPr lang="ru-RU" sz="1800" dirty="0"/>
                    </a:p>
                  </a:txBody>
                  <a:tcPr marL="71970" marR="35985" marT="0" marB="0">
                    <a:noFill/>
                  </a:tcPr>
                </a:tc>
                <a:tc>
                  <a:txBody>
                    <a:bodyPr/>
                    <a:lstStyle/>
                    <a:p>
                      <a:pPr>
                        <a:lnSpc>
                          <a:spcPct val="90000"/>
                        </a:lnSpc>
                      </a:pPr>
                      <a:endParaRPr lang="ru-RU" sz="1200" dirty="0">
                        <a:latin typeface="+mn-lt"/>
                      </a:endParaRPr>
                    </a:p>
                  </a:txBody>
                  <a:tcPr marL="71970" marR="35985" marT="0" marB="0">
                    <a:noFill/>
                  </a:tcPr>
                </a:tc>
                <a:tc>
                  <a:txBody>
                    <a:bodyPr/>
                    <a:lstStyle/>
                    <a:p>
                      <a:pPr>
                        <a:lnSpc>
                          <a:spcPct val="90000"/>
                        </a:lnSpc>
                      </a:pPr>
                      <a:endParaRPr lang="ru-RU" sz="1200" dirty="0">
                        <a:latin typeface="+mn-lt"/>
                      </a:endParaRPr>
                    </a:p>
                  </a:txBody>
                  <a:tcPr marL="71970" marR="35985" marT="0" marB="0">
                    <a:noFill/>
                  </a:tcPr>
                </a:tc>
                <a:tc>
                  <a:txBody>
                    <a:bodyPr/>
                    <a:lstStyle/>
                    <a:p>
                      <a:pPr>
                        <a:lnSpc>
                          <a:spcPct val="90000"/>
                        </a:lnSpc>
                      </a:pPr>
                      <a:endParaRPr lang="ru-RU" sz="1200" dirty="0">
                        <a:latin typeface="+mn-lt"/>
                      </a:endParaRPr>
                    </a:p>
                  </a:txBody>
                  <a:tcPr marL="71970" marR="35985" marT="0" marB="0">
                    <a:noFill/>
                  </a:tcPr>
                </a:tc>
                <a:tc>
                  <a:txBody>
                    <a:bodyPr/>
                    <a:lstStyle/>
                    <a:p>
                      <a:pPr>
                        <a:lnSpc>
                          <a:spcPct val="90000"/>
                        </a:lnSpc>
                      </a:pPr>
                      <a:endParaRPr lang="ru-RU" sz="1200" dirty="0">
                        <a:latin typeface="+mn-lt"/>
                      </a:endParaRPr>
                    </a:p>
                  </a:txBody>
                  <a:tcPr marL="71970" marR="35985" marT="0" marB="0">
                    <a:lnR w="28575" cap="flat" cmpd="sng" algn="ctr">
                      <a:solidFill>
                        <a:srgbClr val="0070C0"/>
                      </a:solidFill>
                      <a:prstDash val="solid"/>
                      <a:round/>
                      <a:headEnd type="none" w="med" len="med"/>
                      <a:tailEnd type="none" w="med" len="med"/>
                    </a:lnR>
                    <a:noFill/>
                  </a:tcPr>
                </a:tc>
                <a:extLst>
                  <a:ext uri="{0D108BD9-81ED-4DB2-BD59-A6C34878D82A}">
                    <a16:rowId xmlns:a16="http://schemas.microsoft.com/office/drawing/2014/main" val="362637355"/>
                  </a:ext>
                </a:extLst>
              </a:tr>
              <a:tr h="289182">
                <a:tc>
                  <a:txBody>
                    <a:bodyPr/>
                    <a:lstStyle/>
                    <a:p>
                      <a:pPr>
                        <a:lnSpc>
                          <a:spcPct val="90000"/>
                        </a:lnSpc>
                      </a:pPr>
                      <a:r>
                        <a:rPr lang="ru-RU" sz="1400" dirty="0">
                          <a:latin typeface="+mn-lt"/>
                        </a:rPr>
                        <a:t>1.8</a:t>
                      </a:r>
                    </a:p>
                  </a:txBody>
                  <a:tcPr marL="71970" marR="35985" marT="0" marB="0">
                    <a:lnL w="28575" cap="flat" cmpd="sng" algn="ctr">
                      <a:solidFill>
                        <a:srgbClr val="0070C0"/>
                      </a:solidFill>
                      <a:prstDash val="solid"/>
                      <a:round/>
                      <a:headEnd type="none" w="med" len="med"/>
                      <a:tailEnd type="none" w="med" len="med"/>
                    </a:lnL>
                    <a:solidFill>
                      <a:schemeClr val="bg1"/>
                    </a:solidFill>
                  </a:tcPr>
                </a:tc>
                <a:tc>
                  <a:txBody>
                    <a:bodyPr/>
                    <a:lstStyle/>
                    <a:p>
                      <a:pPr>
                        <a:lnSpc>
                          <a:spcPct val="90000"/>
                        </a:lnSpc>
                      </a:pPr>
                      <a:r>
                        <a:rPr lang="ru-RU" sz="1400" dirty="0">
                          <a:latin typeface="+mn-lt"/>
                        </a:rPr>
                        <a:t>Комплексные испытания составных частей ГИАС РКД первого этапа</a:t>
                      </a:r>
                    </a:p>
                  </a:txBody>
                  <a:tcPr marL="71970" marR="35985" marT="0" marB="0">
                    <a:solidFill>
                      <a:schemeClr val="bg1"/>
                    </a:solidFill>
                  </a:tcPr>
                </a:tc>
                <a:tc>
                  <a:txBody>
                    <a:bodyPr/>
                    <a:lstStyle/>
                    <a:p>
                      <a:pPr>
                        <a:lnSpc>
                          <a:spcPct val="90000"/>
                        </a:lnSpc>
                      </a:pPr>
                      <a:endParaRPr lang="ru-RU" sz="1400" dirty="0">
                        <a:latin typeface="+mn-lt"/>
                      </a:endParaRPr>
                    </a:p>
                  </a:txBody>
                  <a:tcPr marL="71970" marR="35985" marT="0" marB="0">
                    <a:noFill/>
                  </a:tcPr>
                </a:tc>
                <a:tc>
                  <a:txBody>
                    <a:bodyPr/>
                    <a:lstStyle/>
                    <a:p>
                      <a:pPr>
                        <a:lnSpc>
                          <a:spcPct val="90000"/>
                        </a:lnSpc>
                      </a:pPr>
                      <a:endParaRPr lang="ru-RU" sz="1400" dirty="0">
                        <a:latin typeface="+mn-lt"/>
                      </a:endParaRPr>
                    </a:p>
                  </a:txBody>
                  <a:tcPr marL="71970" marR="35985" marT="0" marB="0">
                    <a:noFill/>
                  </a:tcPr>
                </a:tc>
                <a:tc>
                  <a:txBody>
                    <a:bodyPr/>
                    <a:lstStyle/>
                    <a:p>
                      <a:pPr>
                        <a:lnSpc>
                          <a:spcPct val="90000"/>
                        </a:lnSpc>
                      </a:pPr>
                      <a:endParaRPr lang="ru-RU" sz="1800" dirty="0"/>
                    </a:p>
                  </a:txBody>
                  <a:tcPr marL="71970" marR="35985" marT="0" marB="0">
                    <a:noFill/>
                  </a:tcPr>
                </a:tc>
                <a:tc>
                  <a:txBody>
                    <a:bodyPr/>
                    <a:lstStyle/>
                    <a:p>
                      <a:pPr>
                        <a:lnSpc>
                          <a:spcPct val="90000"/>
                        </a:lnSpc>
                      </a:pPr>
                      <a:endParaRPr lang="ru-RU" sz="1200" dirty="0">
                        <a:latin typeface="+mn-lt"/>
                      </a:endParaRPr>
                    </a:p>
                  </a:txBody>
                  <a:tcPr marL="71970" marR="35985" marT="0" marB="0">
                    <a:noFill/>
                  </a:tcPr>
                </a:tc>
                <a:tc>
                  <a:txBody>
                    <a:bodyPr/>
                    <a:lstStyle/>
                    <a:p>
                      <a:pPr>
                        <a:lnSpc>
                          <a:spcPct val="90000"/>
                        </a:lnSpc>
                      </a:pPr>
                      <a:endParaRPr lang="ru-RU" sz="1200" dirty="0">
                        <a:latin typeface="+mn-lt"/>
                      </a:endParaRPr>
                    </a:p>
                  </a:txBody>
                  <a:tcPr marL="71970" marR="35985" marT="0" marB="0">
                    <a:noFill/>
                  </a:tcPr>
                </a:tc>
                <a:tc>
                  <a:txBody>
                    <a:bodyPr/>
                    <a:lstStyle/>
                    <a:p>
                      <a:pPr>
                        <a:lnSpc>
                          <a:spcPct val="90000"/>
                        </a:lnSpc>
                      </a:pPr>
                      <a:endParaRPr lang="ru-RU" sz="1200" dirty="0">
                        <a:latin typeface="+mn-lt"/>
                      </a:endParaRPr>
                    </a:p>
                  </a:txBody>
                  <a:tcPr marL="71970" marR="35985" marT="0" marB="0">
                    <a:noFill/>
                  </a:tcPr>
                </a:tc>
                <a:tc>
                  <a:txBody>
                    <a:bodyPr/>
                    <a:lstStyle/>
                    <a:p>
                      <a:pPr>
                        <a:lnSpc>
                          <a:spcPct val="90000"/>
                        </a:lnSpc>
                      </a:pPr>
                      <a:endParaRPr lang="ru-RU" sz="1200" dirty="0">
                        <a:latin typeface="+mn-lt"/>
                      </a:endParaRPr>
                    </a:p>
                  </a:txBody>
                  <a:tcPr marL="71970" marR="35985" marT="0" marB="0">
                    <a:lnR w="28575" cap="flat" cmpd="sng" algn="ctr">
                      <a:solidFill>
                        <a:srgbClr val="0070C0"/>
                      </a:solidFill>
                      <a:prstDash val="solid"/>
                      <a:round/>
                      <a:headEnd type="none" w="med" len="med"/>
                      <a:tailEnd type="none" w="med" len="med"/>
                    </a:lnR>
                    <a:noFill/>
                  </a:tcPr>
                </a:tc>
                <a:extLst>
                  <a:ext uri="{0D108BD9-81ED-4DB2-BD59-A6C34878D82A}">
                    <a16:rowId xmlns:a16="http://schemas.microsoft.com/office/drawing/2014/main" val="3654767755"/>
                  </a:ext>
                </a:extLst>
              </a:tr>
              <a:tr h="575830">
                <a:tc>
                  <a:txBody>
                    <a:bodyPr/>
                    <a:lstStyle/>
                    <a:p>
                      <a:pPr>
                        <a:lnSpc>
                          <a:spcPct val="90000"/>
                        </a:lnSpc>
                      </a:pPr>
                      <a:r>
                        <a:rPr lang="ru-RU" sz="1400" dirty="0">
                          <a:latin typeface="+mn-lt"/>
                        </a:rPr>
                        <a:t>2.2</a:t>
                      </a:r>
                    </a:p>
                  </a:txBody>
                  <a:tcPr marL="71970" marR="35985" marT="0" marB="0">
                    <a:lnL w="28575" cap="flat" cmpd="sng" algn="ctr">
                      <a:solidFill>
                        <a:srgbClr val="0070C0"/>
                      </a:solidFill>
                      <a:prstDash val="solid"/>
                      <a:round/>
                      <a:headEnd type="none" w="med" len="med"/>
                      <a:tailEnd type="none" w="med" len="med"/>
                    </a:lnL>
                    <a:solidFill>
                      <a:schemeClr val="accent3">
                        <a:lumMod val="20000"/>
                        <a:lumOff val="80000"/>
                      </a:schemeClr>
                    </a:solidFill>
                  </a:tcPr>
                </a:tc>
                <a:tc>
                  <a:txBody>
                    <a:bodyPr/>
                    <a:lstStyle/>
                    <a:p>
                      <a:pPr>
                        <a:lnSpc>
                          <a:spcPct val="90000"/>
                        </a:lnSpc>
                      </a:pPr>
                      <a:r>
                        <a:rPr lang="ru-RU" sz="1400" b="0" dirty="0">
                          <a:latin typeface="+mn-lt"/>
                        </a:rPr>
                        <a:t>Создание комплексов программ и доработка комплексов  первого этапа (КП доведения информации до потребителей, анализа и обработки данных, взаимодействия с пользователями, исполнения технологических схем, ведения данных, управления) </a:t>
                      </a:r>
                      <a:endParaRPr lang="ru-RU" sz="14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4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4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800" dirty="0"/>
                    </a:p>
                  </a:txBody>
                  <a:tcPr marL="71970" marR="35985" marT="0" marB="0">
                    <a:solidFill>
                      <a:schemeClr val="accent3">
                        <a:lumMod val="20000"/>
                        <a:lumOff val="80000"/>
                      </a:schemeClr>
                    </a:solidFill>
                  </a:tcPr>
                </a:tc>
                <a:tc>
                  <a:txBody>
                    <a:bodyPr/>
                    <a:lstStyle/>
                    <a:p>
                      <a:pPr>
                        <a:lnSpc>
                          <a:spcPct val="90000"/>
                        </a:lnSpc>
                      </a:pPr>
                      <a:endParaRPr lang="ru-RU" sz="12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2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2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200" dirty="0">
                        <a:latin typeface="+mn-lt"/>
                      </a:endParaRPr>
                    </a:p>
                  </a:txBody>
                  <a:tcPr marL="71970" marR="35985" marT="0" marB="0">
                    <a:lnR w="28575" cap="flat" cmpd="sng" algn="ctr">
                      <a:solidFill>
                        <a:srgbClr val="0070C0"/>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3123727102"/>
                  </a:ext>
                </a:extLst>
              </a:tr>
              <a:tr h="248806">
                <a:tc>
                  <a:txBody>
                    <a:bodyPr/>
                    <a:lstStyle/>
                    <a:p>
                      <a:pPr>
                        <a:lnSpc>
                          <a:spcPct val="90000"/>
                        </a:lnSpc>
                      </a:pPr>
                      <a:r>
                        <a:rPr lang="ru-RU" sz="1400" dirty="0">
                          <a:latin typeface="+mn-lt"/>
                        </a:rPr>
                        <a:t>2.4</a:t>
                      </a:r>
                    </a:p>
                  </a:txBody>
                  <a:tcPr marL="71970" marR="35985" marT="0" marB="0">
                    <a:lnL w="28575" cap="flat" cmpd="sng" algn="ctr">
                      <a:solidFill>
                        <a:srgbClr val="0070C0"/>
                      </a:solidFill>
                      <a:prstDash val="solid"/>
                      <a:round/>
                      <a:headEnd type="none" w="med" len="med"/>
                      <a:tailEnd type="none" w="med" len="med"/>
                    </a:lnL>
                    <a:solidFill>
                      <a:schemeClr val="accent3">
                        <a:lumMod val="20000"/>
                        <a:lumOff val="80000"/>
                      </a:schemeClr>
                    </a:solidFill>
                  </a:tcP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ru-RU" sz="1400" dirty="0">
                          <a:latin typeface="+mn-lt"/>
                        </a:rPr>
                        <a:t>Комплексные испытания составных частей ГИАС РКД второго этапа и подготовка пилотов</a:t>
                      </a:r>
                    </a:p>
                  </a:txBody>
                  <a:tcPr marL="71970" marR="35985" marT="0" marB="0">
                    <a:solidFill>
                      <a:schemeClr val="accent3">
                        <a:lumMod val="20000"/>
                        <a:lumOff val="80000"/>
                      </a:schemeClr>
                    </a:solidFill>
                  </a:tcPr>
                </a:tc>
                <a:tc>
                  <a:txBody>
                    <a:bodyPr/>
                    <a:lstStyle/>
                    <a:p>
                      <a:pPr>
                        <a:lnSpc>
                          <a:spcPct val="90000"/>
                        </a:lnSpc>
                      </a:pPr>
                      <a:endParaRPr lang="ru-RU" sz="14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4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800" dirty="0"/>
                    </a:p>
                  </a:txBody>
                  <a:tcPr marL="71970" marR="35985" marT="0" marB="0">
                    <a:solidFill>
                      <a:schemeClr val="accent3">
                        <a:lumMod val="20000"/>
                        <a:lumOff val="80000"/>
                      </a:schemeClr>
                    </a:solidFill>
                  </a:tcPr>
                </a:tc>
                <a:tc>
                  <a:txBody>
                    <a:bodyPr/>
                    <a:lstStyle/>
                    <a:p>
                      <a:pPr>
                        <a:lnSpc>
                          <a:spcPct val="90000"/>
                        </a:lnSpc>
                      </a:pPr>
                      <a:endParaRPr lang="ru-RU" sz="12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2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2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200" dirty="0">
                        <a:latin typeface="+mn-lt"/>
                      </a:endParaRPr>
                    </a:p>
                  </a:txBody>
                  <a:tcPr marL="71970" marR="35985" marT="0" marB="0">
                    <a:lnR w="28575" cap="flat" cmpd="sng" algn="ctr">
                      <a:solidFill>
                        <a:srgbClr val="0070C0"/>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053219835"/>
                  </a:ext>
                </a:extLst>
              </a:tr>
              <a:tr h="383887">
                <a:tc>
                  <a:txBody>
                    <a:bodyPr/>
                    <a:lstStyle/>
                    <a:p>
                      <a:pPr>
                        <a:lnSpc>
                          <a:spcPct val="90000"/>
                        </a:lnSpc>
                      </a:pPr>
                      <a:r>
                        <a:rPr lang="ru-RU" sz="1400" dirty="0">
                          <a:latin typeface="+mn-lt"/>
                        </a:rPr>
                        <a:t>3.1</a:t>
                      </a:r>
                    </a:p>
                  </a:txBody>
                  <a:tcPr marL="71970" marR="35985" marT="0" marB="0">
                    <a:lnL w="28575" cap="flat" cmpd="sng" algn="ctr">
                      <a:solidFill>
                        <a:srgbClr val="0070C0"/>
                      </a:solidFill>
                      <a:prstDash val="solid"/>
                      <a:round/>
                      <a:headEnd type="none" w="med" len="med"/>
                      <a:tailEnd type="none" w="med" len="med"/>
                    </a:lnL>
                    <a:solidFill>
                      <a:schemeClr val="accent3">
                        <a:lumMod val="20000"/>
                        <a:lumOff val="80000"/>
                      </a:schemeClr>
                    </a:solidFill>
                  </a:tcPr>
                </a:tc>
                <a:tc>
                  <a:txBody>
                    <a:bodyPr/>
                    <a:lstStyle/>
                    <a:p>
                      <a:pPr>
                        <a:lnSpc>
                          <a:spcPct val="90000"/>
                        </a:lnSpc>
                      </a:pPr>
                      <a:r>
                        <a:rPr lang="ru-RU" sz="1400" dirty="0">
                          <a:latin typeface="+mn-lt"/>
                        </a:rPr>
                        <a:t>Реализация пилотных проектов и создание макета интегрированного решения для региональных ситуационных центров</a:t>
                      </a:r>
                    </a:p>
                  </a:txBody>
                  <a:tcPr marL="71970" marR="35985" marT="0" marB="0">
                    <a:solidFill>
                      <a:schemeClr val="accent3">
                        <a:lumMod val="20000"/>
                        <a:lumOff val="80000"/>
                      </a:schemeClr>
                    </a:solidFill>
                  </a:tcPr>
                </a:tc>
                <a:tc>
                  <a:txBody>
                    <a:bodyPr/>
                    <a:lstStyle/>
                    <a:p>
                      <a:pPr>
                        <a:lnSpc>
                          <a:spcPct val="90000"/>
                        </a:lnSpc>
                      </a:pPr>
                      <a:endParaRPr lang="ru-RU" sz="14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4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800" dirty="0"/>
                    </a:p>
                  </a:txBody>
                  <a:tcPr marL="71970" marR="35985" marT="0" marB="0">
                    <a:solidFill>
                      <a:schemeClr val="accent3">
                        <a:lumMod val="20000"/>
                        <a:lumOff val="80000"/>
                      </a:schemeClr>
                    </a:solidFill>
                  </a:tcPr>
                </a:tc>
                <a:tc>
                  <a:txBody>
                    <a:bodyPr/>
                    <a:lstStyle/>
                    <a:p>
                      <a:pPr>
                        <a:lnSpc>
                          <a:spcPct val="90000"/>
                        </a:lnSpc>
                      </a:pPr>
                      <a:endParaRPr lang="ru-RU" sz="12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2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2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200" dirty="0">
                        <a:latin typeface="+mn-lt"/>
                      </a:endParaRPr>
                    </a:p>
                  </a:txBody>
                  <a:tcPr marL="71970" marR="35985" marT="0" marB="0">
                    <a:lnR w="28575" cap="flat" cmpd="sng" algn="ctr">
                      <a:solidFill>
                        <a:srgbClr val="0070C0"/>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3148364186"/>
                  </a:ext>
                </a:extLst>
              </a:tr>
              <a:tr h="383887">
                <a:tc>
                  <a:txBody>
                    <a:bodyPr/>
                    <a:lstStyle/>
                    <a:p>
                      <a:pPr>
                        <a:lnSpc>
                          <a:spcPct val="90000"/>
                        </a:lnSpc>
                      </a:pPr>
                      <a:r>
                        <a:rPr lang="ru-RU" sz="1400" dirty="0">
                          <a:latin typeface="+mn-lt"/>
                        </a:rPr>
                        <a:t>3.2</a:t>
                      </a:r>
                    </a:p>
                  </a:txBody>
                  <a:tcPr marL="71970" marR="35985" marT="0" marB="0">
                    <a:lnL w="28575" cap="flat" cmpd="sng" algn="ctr">
                      <a:solidFill>
                        <a:srgbClr val="0070C0"/>
                      </a:solidFill>
                      <a:prstDash val="solid"/>
                      <a:round/>
                      <a:headEnd type="none" w="med" len="med"/>
                      <a:tailEnd type="none" w="med" len="med"/>
                    </a:lnL>
                    <a:solidFill>
                      <a:schemeClr val="accent3">
                        <a:lumMod val="20000"/>
                        <a:lumOff val="80000"/>
                      </a:schemeClr>
                    </a:solidFill>
                  </a:tcPr>
                </a:tc>
                <a:tc>
                  <a:txBody>
                    <a:bodyPr/>
                    <a:lstStyle/>
                    <a:p>
                      <a:pPr>
                        <a:lnSpc>
                          <a:spcPct val="90000"/>
                        </a:lnSpc>
                      </a:pPr>
                      <a:r>
                        <a:rPr lang="ru-RU" sz="1400" dirty="0">
                          <a:latin typeface="+mn-lt"/>
                        </a:rPr>
                        <a:t>Дооснащение АПК и проведение предварительных (комплексных) испытаний составных частей ГИАС РКД, присвоение литеры «О» </a:t>
                      </a:r>
                    </a:p>
                  </a:txBody>
                  <a:tcPr marL="71970" marR="35985" marT="0" marB="0">
                    <a:solidFill>
                      <a:schemeClr val="accent3">
                        <a:lumMod val="20000"/>
                        <a:lumOff val="80000"/>
                      </a:schemeClr>
                    </a:solidFill>
                  </a:tcPr>
                </a:tc>
                <a:tc>
                  <a:txBody>
                    <a:bodyPr/>
                    <a:lstStyle/>
                    <a:p>
                      <a:pPr>
                        <a:lnSpc>
                          <a:spcPct val="90000"/>
                        </a:lnSpc>
                      </a:pPr>
                      <a:endParaRPr lang="ru-RU" sz="14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4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800" dirty="0"/>
                    </a:p>
                  </a:txBody>
                  <a:tcPr marL="71970" marR="35985" marT="0" marB="0">
                    <a:solidFill>
                      <a:schemeClr val="accent3">
                        <a:lumMod val="20000"/>
                        <a:lumOff val="80000"/>
                      </a:schemeClr>
                    </a:solidFill>
                  </a:tcPr>
                </a:tc>
                <a:tc>
                  <a:txBody>
                    <a:bodyPr/>
                    <a:lstStyle/>
                    <a:p>
                      <a:pPr>
                        <a:lnSpc>
                          <a:spcPct val="90000"/>
                        </a:lnSpc>
                      </a:pPr>
                      <a:endParaRPr lang="ru-RU" sz="12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2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200" dirty="0">
                        <a:latin typeface="+mn-lt"/>
                      </a:endParaRPr>
                    </a:p>
                  </a:txBody>
                  <a:tcPr marL="71970" marR="35985" marT="0" marB="0">
                    <a:solidFill>
                      <a:schemeClr val="accent3">
                        <a:lumMod val="20000"/>
                        <a:lumOff val="80000"/>
                      </a:schemeClr>
                    </a:solidFill>
                  </a:tcPr>
                </a:tc>
                <a:tc>
                  <a:txBody>
                    <a:bodyPr/>
                    <a:lstStyle/>
                    <a:p>
                      <a:pPr>
                        <a:lnSpc>
                          <a:spcPct val="90000"/>
                        </a:lnSpc>
                      </a:pPr>
                      <a:endParaRPr lang="ru-RU" sz="1200" dirty="0">
                        <a:latin typeface="+mn-lt"/>
                      </a:endParaRPr>
                    </a:p>
                  </a:txBody>
                  <a:tcPr marL="71970" marR="35985" marT="0" marB="0">
                    <a:lnR w="28575" cap="flat" cmpd="sng" algn="ctr">
                      <a:solidFill>
                        <a:srgbClr val="0070C0"/>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1363584334"/>
                  </a:ext>
                </a:extLst>
              </a:tr>
              <a:tr h="248806">
                <a:tc>
                  <a:txBody>
                    <a:bodyPr/>
                    <a:lstStyle/>
                    <a:p>
                      <a:pPr>
                        <a:lnSpc>
                          <a:spcPct val="90000"/>
                        </a:lnSpc>
                      </a:pPr>
                      <a:r>
                        <a:rPr lang="ru-RU" sz="1400" dirty="0">
                          <a:latin typeface="+mn-lt"/>
                        </a:rPr>
                        <a:t>3.3</a:t>
                      </a:r>
                    </a:p>
                  </a:txBody>
                  <a:tcPr marL="71970" marR="35985" marT="0" marB="0">
                    <a:lnL w="28575" cap="flat" cmpd="sng" algn="ctr">
                      <a:solidFill>
                        <a:srgbClr val="0070C0"/>
                      </a:solidFill>
                      <a:prstDash val="solid"/>
                      <a:round/>
                      <a:headEnd type="none" w="med" len="med"/>
                      <a:tailEnd type="none" w="med" len="med"/>
                    </a:lnL>
                    <a:solidFill>
                      <a:schemeClr val="bg1"/>
                    </a:solidFill>
                  </a:tcPr>
                </a:tc>
                <a:tc>
                  <a:txBody>
                    <a:bodyPr/>
                    <a:lstStyle/>
                    <a:p>
                      <a:pPr>
                        <a:lnSpc>
                          <a:spcPct val="90000"/>
                        </a:lnSpc>
                      </a:pPr>
                      <a:r>
                        <a:rPr lang="ru-RU" sz="1400" dirty="0">
                          <a:latin typeface="+mn-lt"/>
                        </a:rPr>
                        <a:t>Проведение предварительных (комплексных) испытаний ГИАС РКД</a:t>
                      </a:r>
                    </a:p>
                  </a:txBody>
                  <a:tcPr marL="71970" marR="35985" marT="0" marB="0">
                    <a:solidFill>
                      <a:schemeClr val="bg1"/>
                    </a:solidFill>
                  </a:tcPr>
                </a:tc>
                <a:tc>
                  <a:txBody>
                    <a:bodyPr/>
                    <a:lstStyle/>
                    <a:p>
                      <a:pPr>
                        <a:lnSpc>
                          <a:spcPct val="90000"/>
                        </a:lnSpc>
                      </a:pPr>
                      <a:endParaRPr lang="ru-RU" sz="1400" dirty="0">
                        <a:latin typeface="+mn-lt"/>
                      </a:endParaRPr>
                    </a:p>
                  </a:txBody>
                  <a:tcPr marL="71970" marR="35985" marT="0" marB="0">
                    <a:noFill/>
                  </a:tcPr>
                </a:tc>
                <a:tc>
                  <a:txBody>
                    <a:bodyPr/>
                    <a:lstStyle/>
                    <a:p>
                      <a:pPr>
                        <a:lnSpc>
                          <a:spcPct val="90000"/>
                        </a:lnSpc>
                      </a:pPr>
                      <a:endParaRPr lang="ru-RU" sz="1400" dirty="0">
                        <a:latin typeface="+mn-lt"/>
                      </a:endParaRPr>
                    </a:p>
                  </a:txBody>
                  <a:tcPr marL="71970" marR="35985" marT="0" marB="0">
                    <a:noFill/>
                  </a:tcPr>
                </a:tc>
                <a:tc>
                  <a:txBody>
                    <a:bodyPr/>
                    <a:lstStyle/>
                    <a:p>
                      <a:pPr>
                        <a:lnSpc>
                          <a:spcPct val="90000"/>
                        </a:lnSpc>
                      </a:pPr>
                      <a:endParaRPr lang="ru-RU" sz="1800" dirty="0"/>
                    </a:p>
                  </a:txBody>
                  <a:tcPr marL="71970" marR="35985" marT="0" marB="0">
                    <a:noFill/>
                  </a:tcPr>
                </a:tc>
                <a:tc>
                  <a:txBody>
                    <a:bodyPr/>
                    <a:lstStyle/>
                    <a:p>
                      <a:pPr>
                        <a:lnSpc>
                          <a:spcPct val="90000"/>
                        </a:lnSpc>
                      </a:pPr>
                      <a:endParaRPr lang="ru-RU" sz="1200" dirty="0">
                        <a:latin typeface="+mn-lt"/>
                      </a:endParaRPr>
                    </a:p>
                  </a:txBody>
                  <a:tcPr marL="71970" marR="35985" marT="0" marB="0">
                    <a:noFill/>
                  </a:tcPr>
                </a:tc>
                <a:tc>
                  <a:txBody>
                    <a:bodyPr/>
                    <a:lstStyle/>
                    <a:p>
                      <a:pPr>
                        <a:lnSpc>
                          <a:spcPct val="90000"/>
                        </a:lnSpc>
                      </a:pPr>
                      <a:endParaRPr lang="ru-RU" sz="1200" dirty="0">
                        <a:latin typeface="+mn-lt"/>
                      </a:endParaRPr>
                    </a:p>
                  </a:txBody>
                  <a:tcPr marL="71970" marR="35985" marT="0" marB="0">
                    <a:noFill/>
                  </a:tcPr>
                </a:tc>
                <a:tc>
                  <a:txBody>
                    <a:bodyPr/>
                    <a:lstStyle/>
                    <a:p>
                      <a:pPr>
                        <a:lnSpc>
                          <a:spcPct val="90000"/>
                        </a:lnSpc>
                      </a:pPr>
                      <a:endParaRPr lang="ru-RU" sz="1200" dirty="0">
                        <a:latin typeface="+mn-lt"/>
                      </a:endParaRPr>
                    </a:p>
                  </a:txBody>
                  <a:tcPr marL="71970" marR="35985" marT="0" marB="0">
                    <a:noFill/>
                  </a:tcPr>
                </a:tc>
                <a:tc>
                  <a:txBody>
                    <a:bodyPr/>
                    <a:lstStyle/>
                    <a:p>
                      <a:pPr>
                        <a:lnSpc>
                          <a:spcPct val="90000"/>
                        </a:lnSpc>
                      </a:pPr>
                      <a:endParaRPr lang="ru-RU" sz="1200" dirty="0">
                        <a:latin typeface="+mn-lt"/>
                      </a:endParaRPr>
                    </a:p>
                  </a:txBody>
                  <a:tcPr marL="71970" marR="35985" marT="0" marB="0">
                    <a:lnR w="28575" cap="flat" cmpd="sng" algn="ctr">
                      <a:solidFill>
                        <a:srgbClr val="0070C0"/>
                      </a:solidFill>
                      <a:prstDash val="solid"/>
                      <a:round/>
                      <a:headEnd type="none" w="med" len="med"/>
                      <a:tailEnd type="none" w="med" len="med"/>
                    </a:lnR>
                    <a:noFill/>
                  </a:tcPr>
                </a:tc>
                <a:extLst>
                  <a:ext uri="{0D108BD9-81ED-4DB2-BD59-A6C34878D82A}">
                    <a16:rowId xmlns:a16="http://schemas.microsoft.com/office/drawing/2014/main" val="3459488659"/>
                  </a:ext>
                </a:extLst>
              </a:tr>
              <a:tr h="301908">
                <a:tc>
                  <a:txBody>
                    <a:bodyPr/>
                    <a:lstStyle/>
                    <a:p>
                      <a:pPr>
                        <a:lnSpc>
                          <a:spcPct val="90000"/>
                        </a:lnSpc>
                      </a:pPr>
                      <a:r>
                        <a:rPr lang="ru-RU" sz="1400" dirty="0">
                          <a:latin typeface="+mn-lt"/>
                        </a:rPr>
                        <a:t>3.4</a:t>
                      </a:r>
                    </a:p>
                  </a:txBody>
                  <a:tcPr marL="71970" marR="35985" marT="0" marB="0">
                    <a:lnL w="28575" cap="flat" cmpd="sng" algn="ctr">
                      <a:solidFill>
                        <a:srgbClr val="0070C0"/>
                      </a:solidFill>
                      <a:prstDash val="solid"/>
                      <a:round/>
                      <a:headEnd type="none" w="med" len="med"/>
                      <a:tailEnd type="none" w="med" len="med"/>
                    </a:lnL>
                    <a:lnB w="28575" cap="flat" cmpd="sng" algn="ctr">
                      <a:solidFill>
                        <a:srgbClr val="0070C0"/>
                      </a:solidFill>
                      <a:prstDash val="solid"/>
                      <a:round/>
                      <a:headEnd type="none" w="med" len="med"/>
                      <a:tailEnd type="none" w="med" len="med"/>
                    </a:lnB>
                    <a:solidFill>
                      <a:schemeClr val="bg1"/>
                    </a:solidFill>
                  </a:tcPr>
                </a:tc>
                <a:tc>
                  <a:txBody>
                    <a:bodyPr/>
                    <a:lstStyle/>
                    <a:p>
                      <a:pPr>
                        <a:lnSpc>
                          <a:spcPct val="90000"/>
                        </a:lnSpc>
                      </a:pPr>
                      <a:r>
                        <a:rPr lang="ru-RU" sz="1400" dirty="0">
                          <a:latin typeface="+mn-lt"/>
                        </a:rPr>
                        <a:t>Приемочные (государственные) испытания ГИАС РКД</a:t>
                      </a:r>
                    </a:p>
                  </a:txBody>
                  <a:tcPr marL="71970" marR="35985" marT="0" marB="0">
                    <a:lnB w="28575" cap="flat" cmpd="sng" algn="ctr">
                      <a:solidFill>
                        <a:srgbClr val="0070C0"/>
                      </a:solidFill>
                      <a:prstDash val="solid"/>
                      <a:round/>
                      <a:headEnd type="none" w="med" len="med"/>
                      <a:tailEnd type="none" w="med" len="med"/>
                    </a:lnB>
                    <a:solidFill>
                      <a:schemeClr val="bg1"/>
                    </a:solidFill>
                  </a:tcPr>
                </a:tc>
                <a:tc>
                  <a:txBody>
                    <a:bodyPr/>
                    <a:lstStyle/>
                    <a:p>
                      <a:pPr>
                        <a:lnSpc>
                          <a:spcPct val="90000"/>
                        </a:lnSpc>
                      </a:pPr>
                      <a:endParaRPr lang="ru-RU" sz="1400" dirty="0">
                        <a:latin typeface="+mn-lt"/>
                      </a:endParaRPr>
                    </a:p>
                  </a:txBody>
                  <a:tcPr marL="71970" marR="35985" marT="0" marB="0">
                    <a:lnB w="28575" cap="flat" cmpd="sng" algn="ctr">
                      <a:solidFill>
                        <a:srgbClr val="0070C0"/>
                      </a:solidFill>
                      <a:prstDash val="solid"/>
                      <a:round/>
                      <a:headEnd type="none" w="med" len="med"/>
                      <a:tailEnd type="none" w="med" len="med"/>
                    </a:lnB>
                    <a:noFill/>
                  </a:tcPr>
                </a:tc>
                <a:tc>
                  <a:txBody>
                    <a:bodyPr/>
                    <a:lstStyle/>
                    <a:p>
                      <a:pPr>
                        <a:lnSpc>
                          <a:spcPct val="90000"/>
                        </a:lnSpc>
                      </a:pPr>
                      <a:endParaRPr lang="ru-RU" sz="1400" dirty="0">
                        <a:latin typeface="+mn-lt"/>
                      </a:endParaRPr>
                    </a:p>
                  </a:txBody>
                  <a:tcPr marL="71970" marR="35985" marT="0" marB="0">
                    <a:lnB w="28575" cap="flat" cmpd="sng" algn="ctr">
                      <a:solidFill>
                        <a:srgbClr val="0070C0"/>
                      </a:solidFill>
                      <a:prstDash val="solid"/>
                      <a:round/>
                      <a:headEnd type="none" w="med" len="med"/>
                      <a:tailEnd type="none" w="med" len="med"/>
                    </a:lnB>
                    <a:noFill/>
                  </a:tcPr>
                </a:tc>
                <a:tc>
                  <a:txBody>
                    <a:bodyPr/>
                    <a:lstStyle/>
                    <a:p>
                      <a:pPr>
                        <a:lnSpc>
                          <a:spcPct val="90000"/>
                        </a:lnSpc>
                      </a:pPr>
                      <a:endParaRPr lang="ru-RU" sz="1800" dirty="0"/>
                    </a:p>
                  </a:txBody>
                  <a:tcPr marL="71970" marR="35985" marT="0" marB="0">
                    <a:lnB w="28575" cap="flat" cmpd="sng" algn="ctr">
                      <a:solidFill>
                        <a:srgbClr val="0070C0"/>
                      </a:solidFill>
                      <a:prstDash val="solid"/>
                      <a:round/>
                      <a:headEnd type="none" w="med" len="med"/>
                      <a:tailEnd type="none" w="med" len="med"/>
                    </a:lnB>
                    <a:noFill/>
                  </a:tcPr>
                </a:tc>
                <a:tc>
                  <a:txBody>
                    <a:bodyPr/>
                    <a:lstStyle/>
                    <a:p>
                      <a:pPr>
                        <a:lnSpc>
                          <a:spcPct val="90000"/>
                        </a:lnSpc>
                      </a:pPr>
                      <a:endParaRPr lang="ru-RU" sz="1200" dirty="0">
                        <a:latin typeface="+mn-lt"/>
                      </a:endParaRPr>
                    </a:p>
                  </a:txBody>
                  <a:tcPr marL="71970" marR="35985" marT="0" marB="0">
                    <a:lnB w="28575" cap="flat" cmpd="sng" algn="ctr">
                      <a:solidFill>
                        <a:srgbClr val="0070C0"/>
                      </a:solidFill>
                      <a:prstDash val="solid"/>
                      <a:round/>
                      <a:headEnd type="none" w="med" len="med"/>
                      <a:tailEnd type="none" w="med" len="med"/>
                    </a:lnB>
                    <a:noFill/>
                  </a:tcPr>
                </a:tc>
                <a:tc>
                  <a:txBody>
                    <a:bodyPr/>
                    <a:lstStyle/>
                    <a:p>
                      <a:pPr>
                        <a:lnSpc>
                          <a:spcPct val="90000"/>
                        </a:lnSpc>
                      </a:pPr>
                      <a:endParaRPr lang="ru-RU" sz="1200" dirty="0">
                        <a:latin typeface="+mn-lt"/>
                      </a:endParaRPr>
                    </a:p>
                  </a:txBody>
                  <a:tcPr marL="71970" marR="35985" marT="0" marB="0">
                    <a:lnB w="28575" cap="flat" cmpd="sng" algn="ctr">
                      <a:solidFill>
                        <a:srgbClr val="0070C0"/>
                      </a:solidFill>
                      <a:prstDash val="solid"/>
                      <a:round/>
                      <a:headEnd type="none" w="med" len="med"/>
                      <a:tailEnd type="none" w="med" len="med"/>
                    </a:lnB>
                    <a:noFill/>
                  </a:tcPr>
                </a:tc>
                <a:tc>
                  <a:txBody>
                    <a:bodyPr/>
                    <a:lstStyle/>
                    <a:p>
                      <a:pPr>
                        <a:lnSpc>
                          <a:spcPct val="90000"/>
                        </a:lnSpc>
                      </a:pPr>
                      <a:endParaRPr lang="ru-RU" sz="1200" dirty="0">
                        <a:latin typeface="+mn-lt"/>
                      </a:endParaRPr>
                    </a:p>
                  </a:txBody>
                  <a:tcPr marL="71970" marR="35985" marT="0" marB="0">
                    <a:lnB w="28575" cap="flat" cmpd="sng" algn="ctr">
                      <a:solidFill>
                        <a:srgbClr val="0070C0"/>
                      </a:solidFill>
                      <a:prstDash val="solid"/>
                      <a:round/>
                      <a:headEnd type="none" w="med" len="med"/>
                      <a:tailEnd type="none" w="med" len="med"/>
                    </a:lnB>
                    <a:noFill/>
                  </a:tcPr>
                </a:tc>
                <a:tc>
                  <a:txBody>
                    <a:bodyPr/>
                    <a:lstStyle/>
                    <a:p>
                      <a:pPr>
                        <a:lnSpc>
                          <a:spcPct val="90000"/>
                        </a:lnSpc>
                      </a:pPr>
                      <a:endParaRPr lang="ru-RU" sz="1200" dirty="0">
                        <a:latin typeface="+mn-lt"/>
                      </a:endParaRPr>
                    </a:p>
                  </a:txBody>
                  <a:tcPr marL="71970" marR="35985" marT="0" marB="0">
                    <a:lnR w="28575" cap="flat" cmpd="sng" algn="ctr">
                      <a:solidFill>
                        <a:srgbClr val="0070C0"/>
                      </a:solidFill>
                      <a:prstDash val="solid"/>
                      <a:round/>
                      <a:headEnd type="none" w="med" len="med"/>
                      <a:tailEnd type="none" w="med" len="med"/>
                    </a:lnR>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
        <p:nvSpPr>
          <p:cNvPr id="17" name="Название 13">
            <a:extLst>
              <a:ext uri="{FF2B5EF4-FFF2-40B4-BE49-F238E27FC236}">
                <a16:creationId xmlns:a16="http://schemas.microsoft.com/office/drawing/2014/main" id="{0D576D61-49FF-40FB-BCD5-1C38095DE483}"/>
              </a:ext>
            </a:extLst>
          </p:cNvPr>
          <p:cNvSpPr txBox="1">
            <a:spLocks/>
          </p:cNvSpPr>
          <p:nvPr/>
        </p:nvSpPr>
        <p:spPr>
          <a:xfrm>
            <a:off x="1654877" y="162936"/>
            <a:ext cx="9622697" cy="57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700" tIns="46351" rIns="92700" bIns="46351" rtlCol="0" anchor="ctr">
            <a:normAutofit fontScale="97500"/>
          </a:bodyPr>
          <a:lstStyle>
            <a:lvl1pPr algn="ctr">
              <a:spcBef>
                <a:spcPct val="50000"/>
              </a:spcBef>
              <a:buClr>
                <a:srgbClr val="F79646">
                  <a:lumMod val="75000"/>
                </a:srgbClr>
              </a:buClr>
              <a:buNone/>
              <a:defRPr sz="2204" b="1">
                <a:solidFill>
                  <a:srgbClr val="1F497D"/>
                </a:solidFill>
                <a:latin typeface="Franklin Gothic Book" panose="020B0503020102020204" pitchFamily="34" charset="0"/>
                <a:cs typeface="Arial" pitchFamily="34" charset="0"/>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ru-RU" sz="1999" dirty="0"/>
              <a:t>Этапы выполнения ОКР «РКД-2025»</a:t>
            </a:r>
          </a:p>
        </p:txBody>
      </p:sp>
      <p:sp>
        <p:nvSpPr>
          <p:cNvPr id="18" name="TextBox 17">
            <a:extLst>
              <a:ext uri="{FF2B5EF4-FFF2-40B4-BE49-F238E27FC236}">
                <a16:creationId xmlns:a16="http://schemas.microsoft.com/office/drawing/2014/main" id="{43D56AFB-BB37-4969-B081-CDB6A3770534}"/>
              </a:ext>
            </a:extLst>
          </p:cNvPr>
          <p:cNvSpPr txBox="1"/>
          <p:nvPr/>
        </p:nvSpPr>
        <p:spPr>
          <a:xfrm>
            <a:off x="1238703" y="1135917"/>
            <a:ext cx="9441659" cy="553581"/>
          </a:xfrm>
          <a:prstGeom prst="roundRect">
            <a:avLst>
              <a:gd name="adj" fmla="val 9494"/>
            </a:avLst>
          </a:prstGeom>
        </p:spPr>
        <p:style>
          <a:lnRef idx="2">
            <a:schemeClr val="accent1"/>
          </a:lnRef>
          <a:fillRef idx="1">
            <a:schemeClr val="lt1"/>
          </a:fillRef>
          <a:effectRef idx="0">
            <a:schemeClr val="accent1"/>
          </a:effectRef>
          <a:fontRef idx="minor">
            <a:schemeClr val="dk1"/>
          </a:fontRef>
        </p:style>
        <p:txBody>
          <a:bodyPr>
            <a:spAutoFit/>
          </a:bodyPr>
          <a:lstStyle/>
          <a:p>
            <a:pPr>
              <a:defRPr/>
            </a:pPr>
            <a:r>
              <a:rPr lang="ru-RU" sz="1400" b="1" dirty="0"/>
              <a:t>Головной исполнитель ОКР:</a:t>
            </a:r>
            <a:r>
              <a:rPr lang="ru-RU" sz="1400" dirty="0"/>
              <a:t> АО «Российские космические системы»</a:t>
            </a:r>
          </a:p>
          <a:p>
            <a:pPr>
              <a:defRPr/>
            </a:pPr>
            <a:r>
              <a:rPr lang="ru-RU" sz="1400" b="1" dirty="0"/>
              <a:t>Сроки выполнения ОКР: </a:t>
            </a:r>
            <a:r>
              <a:rPr lang="ru-RU" sz="1400" dirty="0"/>
              <a:t>30 сентября 2019 – 01 декабря 2025</a:t>
            </a:r>
          </a:p>
        </p:txBody>
      </p:sp>
      <p:sp>
        <p:nvSpPr>
          <p:cNvPr id="13" name="Скругленный прямоугольник 30">
            <a:extLst>
              <a:ext uri="{FF2B5EF4-FFF2-40B4-BE49-F238E27FC236}">
                <a16:creationId xmlns:a16="http://schemas.microsoft.com/office/drawing/2014/main" id="{3C7FD23F-80F7-4B41-942B-5C59A5857762}"/>
              </a:ext>
            </a:extLst>
          </p:cNvPr>
          <p:cNvSpPr/>
          <p:nvPr/>
        </p:nvSpPr>
        <p:spPr>
          <a:xfrm>
            <a:off x="8314392" y="2381244"/>
            <a:ext cx="695034" cy="143940"/>
          </a:xfrm>
          <a:prstGeom prst="roundRect">
            <a:avLst/>
          </a:prstGeom>
          <a:solidFill>
            <a:schemeClr val="accent4">
              <a:lumMod val="60000"/>
              <a:lumOff val="4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14" name="Скругленный прямоугольник 30">
            <a:extLst>
              <a:ext uri="{FF2B5EF4-FFF2-40B4-BE49-F238E27FC236}">
                <a16:creationId xmlns:a16="http://schemas.microsoft.com/office/drawing/2014/main" id="{560A5465-B396-4294-819E-F392D3C8CBAD}"/>
              </a:ext>
            </a:extLst>
          </p:cNvPr>
          <p:cNvSpPr/>
          <p:nvPr/>
        </p:nvSpPr>
        <p:spPr>
          <a:xfrm>
            <a:off x="8304872" y="2638514"/>
            <a:ext cx="683713" cy="143940"/>
          </a:xfrm>
          <a:prstGeom prst="roundRect">
            <a:avLst/>
          </a:prstGeom>
          <a:solidFill>
            <a:schemeClr val="accent4">
              <a:lumMod val="60000"/>
              <a:lumOff val="4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15" name="Скругленный прямоугольник 30">
            <a:extLst>
              <a:ext uri="{FF2B5EF4-FFF2-40B4-BE49-F238E27FC236}">
                <a16:creationId xmlns:a16="http://schemas.microsoft.com/office/drawing/2014/main" id="{7F0ABD93-B696-4CBF-AAF6-9C0AF0D1F2CE}"/>
              </a:ext>
            </a:extLst>
          </p:cNvPr>
          <p:cNvSpPr/>
          <p:nvPr/>
        </p:nvSpPr>
        <p:spPr>
          <a:xfrm>
            <a:off x="9009425" y="2942780"/>
            <a:ext cx="575758" cy="143940"/>
          </a:xfrm>
          <a:prstGeom prst="roundRect">
            <a:avLst/>
          </a:prstGeom>
          <a:solidFill>
            <a:schemeClr val="accent4">
              <a:lumMod val="60000"/>
              <a:lumOff val="4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19" name="Скругленный прямоугольник 30">
            <a:extLst>
              <a:ext uri="{FF2B5EF4-FFF2-40B4-BE49-F238E27FC236}">
                <a16:creationId xmlns:a16="http://schemas.microsoft.com/office/drawing/2014/main" id="{A6E22D0D-D74E-4B88-A896-E44E5256A0C7}"/>
              </a:ext>
            </a:extLst>
          </p:cNvPr>
          <p:cNvSpPr/>
          <p:nvPr/>
        </p:nvSpPr>
        <p:spPr>
          <a:xfrm>
            <a:off x="10156708" y="3529774"/>
            <a:ext cx="575758" cy="143940"/>
          </a:xfrm>
          <a:prstGeom prst="roundRect">
            <a:avLst/>
          </a:prstGeom>
          <a:solidFill>
            <a:schemeClr val="accent4">
              <a:lumMod val="60000"/>
              <a:lumOff val="4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21" name="Скругленный прямоугольник 30">
            <a:extLst>
              <a:ext uri="{FF2B5EF4-FFF2-40B4-BE49-F238E27FC236}">
                <a16:creationId xmlns:a16="http://schemas.microsoft.com/office/drawing/2014/main" id="{39A3AF07-2B76-476A-A990-7B6A84F8AE0B}"/>
              </a:ext>
            </a:extLst>
          </p:cNvPr>
          <p:cNvSpPr/>
          <p:nvPr/>
        </p:nvSpPr>
        <p:spPr>
          <a:xfrm>
            <a:off x="10156708" y="4018554"/>
            <a:ext cx="575758" cy="143940"/>
          </a:xfrm>
          <a:prstGeom prst="roundRect">
            <a:avLst/>
          </a:prstGeom>
          <a:solidFill>
            <a:schemeClr val="accent4">
              <a:lumMod val="60000"/>
              <a:lumOff val="4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22" name="Скругленный прямоугольник 30">
            <a:extLst>
              <a:ext uri="{FF2B5EF4-FFF2-40B4-BE49-F238E27FC236}">
                <a16:creationId xmlns:a16="http://schemas.microsoft.com/office/drawing/2014/main" id="{63F02B0C-B568-4FF3-87AE-623615B5BAAA}"/>
              </a:ext>
            </a:extLst>
          </p:cNvPr>
          <p:cNvSpPr/>
          <p:nvPr/>
        </p:nvSpPr>
        <p:spPr>
          <a:xfrm>
            <a:off x="10156707" y="4301916"/>
            <a:ext cx="575758" cy="143940"/>
          </a:xfrm>
          <a:prstGeom prst="roundRect">
            <a:avLst/>
          </a:prstGeom>
          <a:solidFill>
            <a:schemeClr val="accent4">
              <a:lumMod val="60000"/>
              <a:lumOff val="4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23" name="Скругленный прямоугольник 30">
            <a:extLst>
              <a:ext uri="{FF2B5EF4-FFF2-40B4-BE49-F238E27FC236}">
                <a16:creationId xmlns:a16="http://schemas.microsoft.com/office/drawing/2014/main" id="{D0881EC4-8774-4A2E-8BD7-62D0F377D402}"/>
              </a:ext>
            </a:extLst>
          </p:cNvPr>
          <p:cNvSpPr/>
          <p:nvPr/>
        </p:nvSpPr>
        <p:spPr>
          <a:xfrm>
            <a:off x="10680361" y="4795571"/>
            <a:ext cx="575758" cy="143940"/>
          </a:xfrm>
          <a:prstGeom prst="roundRect">
            <a:avLst/>
          </a:prstGeom>
          <a:solidFill>
            <a:srgbClr val="92D05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25" name="Скругленный прямоугольник 30">
            <a:extLst>
              <a:ext uri="{FF2B5EF4-FFF2-40B4-BE49-F238E27FC236}">
                <a16:creationId xmlns:a16="http://schemas.microsoft.com/office/drawing/2014/main" id="{C2984492-8B90-4345-9CB4-BF99276B9BC6}"/>
              </a:ext>
            </a:extLst>
          </p:cNvPr>
          <p:cNvSpPr/>
          <p:nvPr/>
        </p:nvSpPr>
        <p:spPr>
          <a:xfrm>
            <a:off x="10680361" y="5157609"/>
            <a:ext cx="575758" cy="143940"/>
          </a:xfrm>
          <a:prstGeom prst="roundRect">
            <a:avLst/>
          </a:prstGeom>
          <a:solidFill>
            <a:srgbClr val="92D05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26" name="Скругленный прямоугольник 30">
            <a:extLst>
              <a:ext uri="{FF2B5EF4-FFF2-40B4-BE49-F238E27FC236}">
                <a16:creationId xmlns:a16="http://schemas.microsoft.com/office/drawing/2014/main" id="{31A7CBE3-D09A-4DE9-B97E-438CA6E231A5}"/>
              </a:ext>
            </a:extLst>
          </p:cNvPr>
          <p:cNvSpPr/>
          <p:nvPr/>
        </p:nvSpPr>
        <p:spPr>
          <a:xfrm>
            <a:off x="10680362" y="5449406"/>
            <a:ext cx="1175097" cy="195166"/>
          </a:xfrm>
          <a:prstGeom prst="roundRect">
            <a:avLst/>
          </a:prstGeom>
          <a:solidFill>
            <a:srgbClr val="92D05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27" name="Скругленный прямоугольник 30">
            <a:extLst>
              <a:ext uri="{FF2B5EF4-FFF2-40B4-BE49-F238E27FC236}">
                <a16:creationId xmlns:a16="http://schemas.microsoft.com/office/drawing/2014/main" id="{153C9CF2-6951-4C52-A01E-E3B8293B93C6}"/>
              </a:ext>
            </a:extLst>
          </p:cNvPr>
          <p:cNvSpPr/>
          <p:nvPr/>
        </p:nvSpPr>
        <p:spPr>
          <a:xfrm>
            <a:off x="10680361" y="5858005"/>
            <a:ext cx="575758" cy="143940"/>
          </a:xfrm>
          <a:prstGeom prst="roundRect">
            <a:avLst/>
          </a:prstGeom>
          <a:solidFill>
            <a:srgbClr val="92D05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28" name="Скругленный прямоугольник 30">
            <a:extLst>
              <a:ext uri="{FF2B5EF4-FFF2-40B4-BE49-F238E27FC236}">
                <a16:creationId xmlns:a16="http://schemas.microsoft.com/office/drawing/2014/main" id="{79E342D7-B656-431E-A613-941FDE8FFCF4}"/>
              </a:ext>
            </a:extLst>
          </p:cNvPr>
          <p:cNvSpPr/>
          <p:nvPr/>
        </p:nvSpPr>
        <p:spPr>
          <a:xfrm>
            <a:off x="11279701" y="6149802"/>
            <a:ext cx="575758" cy="143940"/>
          </a:xfrm>
          <a:prstGeom prst="roundRect">
            <a:avLst/>
          </a:prstGeom>
          <a:solidFill>
            <a:schemeClr val="accent1">
              <a:lumMod val="60000"/>
              <a:lumOff val="4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29" name="Скругленный прямоугольник 30">
            <a:extLst>
              <a:ext uri="{FF2B5EF4-FFF2-40B4-BE49-F238E27FC236}">
                <a16:creationId xmlns:a16="http://schemas.microsoft.com/office/drawing/2014/main" id="{8AB95397-A742-4AA4-9D70-0AAB0AD2F59B}"/>
              </a:ext>
            </a:extLst>
          </p:cNvPr>
          <p:cNvSpPr/>
          <p:nvPr/>
        </p:nvSpPr>
        <p:spPr>
          <a:xfrm>
            <a:off x="11279701" y="6411858"/>
            <a:ext cx="575758" cy="143940"/>
          </a:xfrm>
          <a:prstGeom prst="roundRect">
            <a:avLst/>
          </a:prstGeom>
          <a:solidFill>
            <a:schemeClr val="accent1">
              <a:lumMod val="60000"/>
              <a:lumOff val="4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24" name="Скругленный прямоугольник 30">
            <a:extLst>
              <a:ext uri="{FF2B5EF4-FFF2-40B4-BE49-F238E27FC236}">
                <a16:creationId xmlns:a16="http://schemas.microsoft.com/office/drawing/2014/main" id="{9493285B-1F3A-4264-B6FA-EF346EF1EF2D}"/>
              </a:ext>
            </a:extLst>
          </p:cNvPr>
          <p:cNvSpPr/>
          <p:nvPr/>
        </p:nvSpPr>
        <p:spPr>
          <a:xfrm>
            <a:off x="9484660" y="3265222"/>
            <a:ext cx="612324" cy="168788"/>
          </a:xfrm>
          <a:prstGeom prst="roundRect">
            <a:avLst/>
          </a:prstGeom>
          <a:solidFill>
            <a:schemeClr val="accent4">
              <a:lumMod val="60000"/>
              <a:lumOff val="4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31" name="Скругленный прямоугольник 30">
            <a:extLst>
              <a:ext uri="{FF2B5EF4-FFF2-40B4-BE49-F238E27FC236}">
                <a16:creationId xmlns:a16="http://schemas.microsoft.com/office/drawing/2014/main" id="{9493285B-1F3A-4264-B6FA-EF346EF1EF2D}"/>
              </a:ext>
            </a:extLst>
          </p:cNvPr>
          <p:cNvSpPr/>
          <p:nvPr/>
        </p:nvSpPr>
        <p:spPr>
          <a:xfrm>
            <a:off x="9484660" y="3824783"/>
            <a:ext cx="619941" cy="95685"/>
          </a:xfrm>
          <a:prstGeom prst="roundRect">
            <a:avLst/>
          </a:prstGeom>
          <a:solidFill>
            <a:schemeClr val="accent4">
              <a:lumMod val="60000"/>
              <a:lumOff val="4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34" name="Прямоугольник 33"/>
          <p:cNvSpPr/>
          <p:nvPr/>
        </p:nvSpPr>
        <p:spPr>
          <a:xfrm>
            <a:off x="865467" y="5337527"/>
            <a:ext cx="6539335" cy="418352"/>
          </a:xfrm>
          <a:prstGeom prst="rect">
            <a:avLst/>
          </a:prstGeom>
          <a:solidFill>
            <a:srgbClr val="FFC000">
              <a:alpha val="2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
        <p:nvSpPr>
          <p:cNvPr id="6" name="Скругленный прямоугольник 5"/>
          <p:cNvSpPr/>
          <p:nvPr/>
        </p:nvSpPr>
        <p:spPr>
          <a:xfrm>
            <a:off x="10694498" y="1973942"/>
            <a:ext cx="583077" cy="4676283"/>
          </a:xfrm>
          <a:prstGeom prst="roundRect">
            <a:avLst/>
          </a:prstGeom>
          <a:solidFill>
            <a:srgbClr val="FFC000">
              <a:alpha val="2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999"/>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Скругленный прямоугольник 67"/>
          <p:cNvSpPr/>
          <p:nvPr/>
        </p:nvSpPr>
        <p:spPr bwMode="auto">
          <a:xfrm>
            <a:off x="776664" y="1469681"/>
            <a:ext cx="10805429" cy="4506433"/>
          </a:xfrm>
          <a:prstGeom prst="roundRect">
            <a:avLst>
              <a:gd name="adj" fmla="val 2220"/>
            </a:avLst>
          </a:prstGeom>
          <a:solidFill>
            <a:srgbClr val="81BFE7"/>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r>
              <a:rPr lang="ru-RU" sz="1451" dirty="0">
                <a:solidFill>
                  <a:srgbClr val="0C0242"/>
                </a:solidFill>
                <a:latin typeface="Franklin Gothic Book" panose="020B0503020102020204" pitchFamily="34" charset="0"/>
              </a:rPr>
              <a:t>Аппаратно-программный комплекс в составе:</a:t>
            </a:r>
          </a:p>
          <a:p>
            <a:r>
              <a:rPr lang="ru-RU" sz="1451" dirty="0">
                <a:solidFill>
                  <a:srgbClr val="0C0242"/>
                </a:solidFill>
                <a:latin typeface="Franklin Gothic Book" panose="020B0503020102020204" pitchFamily="34" charset="0"/>
              </a:rPr>
              <a:t>Комплекса технических средств, интегрированным с комплексом вычислительных ресурсов ЕТРИС ДЗЗ;</a:t>
            </a:r>
          </a:p>
          <a:p>
            <a:r>
              <a:rPr lang="ru-RU" sz="1451" dirty="0">
                <a:solidFill>
                  <a:srgbClr val="0C0242"/>
                </a:solidFill>
                <a:latin typeface="Franklin Gothic Book" panose="020B0503020102020204" pitchFamily="34" charset="0"/>
              </a:rPr>
              <a:t>Комплекса информационной безопасности</a:t>
            </a:r>
          </a:p>
        </p:txBody>
      </p:sp>
      <p:sp>
        <p:nvSpPr>
          <p:cNvPr id="2" name="Заголовок 1"/>
          <p:cNvSpPr>
            <a:spLocks noGrp="1"/>
          </p:cNvSpPr>
          <p:nvPr>
            <p:ph type="title"/>
          </p:nvPr>
        </p:nvSpPr>
        <p:spPr>
          <a:xfrm>
            <a:off x="1621080" y="156361"/>
            <a:ext cx="9757121" cy="5509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700" tIns="46351" rIns="92700" bIns="46351" rtlCol="0" anchor="ctr">
            <a:normAutofit fontScale="90000"/>
          </a:bodyPr>
          <a:lstStyle/>
          <a:p>
            <a:pPr>
              <a:spcBef>
                <a:spcPct val="50000"/>
              </a:spcBef>
              <a:buClr>
                <a:srgbClr val="F79646">
                  <a:lumMod val="75000"/>
                </a:srgbClr>
              </a:buClr>
            </a:pPr>
            <a:r>
              <a:rPr lang="ru-RU" sz="1999" b="1" dirty="0">
                <a:solidFill>
                  <a:srgbClr val="1F497D"/>
                </a:solidFill>
                <a:latin typeface="Franklin Gothic Book" panose="020B0503020102020204" pitchFamily="34" charset="0"/>
                <a:ea typeface="+mn-ea"/>
                <a:cs typeface="Arial" pitchFamily="34" charset="0"/>
              </a:rPr>
              <a:t>Инструменты ГИАС РКД </a:t>
            </a:r>
            <a:br>
              <a:rPr lang="ru-RU" sz="1999" b="1" dirty="0">
                <a:solidFill>
                  <a:srgbClr val="1F497D"/>
                </a:solidFill>
                <a:latin typeface="Franklin Gothic Book" panose="020B0503020102020204" pitchFamily="34" charset="0"/>
                <a:ea typeface="+mn-ea"/>
                <a:cs typeface="Arial" pitchFamily="34" charset="0"/>
              </a:rPr>
            </a:br>
            <a:r>
              <a:rPr lang="ru-RU" sz="1999" b="1" dirty="0">
                <a:solidFill>
                  <a:srgbClr val="1F497D"/>
                </a:solidFill>
                <a:latin typeface="Franklin Gothic Book" panose="020B0503020102020204" pitchFamily="34" charset="0"/>
                <a:ea typeface="+mn-ea"/>
                <a:cs typeface="Arial" pitchFamily="34" charset="0"/>
              </a:rPr>
              <a:t>для создания Центрами компетенций продуктов и услуг </a:t>
            </a:r>
          </a:p>
        </p:txBody>
      </p:sp>
      <p:graphicFrame>
        <p:nvGraphicFramePr>
          <p:cNvPr id="53" name="Схема 52"/>
          <p:cNvGraphicFramePr/>
          <p:nvPr/>
        </p:nvGraphicFramePr>
        <p:xfrm>
          <a:off x="10896843" y="816273"/>
          <a:ext cx="685251" cy="6534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7" name="Скругленный прямоугольник 36"/>
          <p:cNvSpPr/>
          <p:nvPr/>
        </p:nvSpPr>
        <p:spPr bwMode="auto">
          <a:xfrm>
            <a:off x="1058617" y="2391927"/>
            <a:ext cx="2870295" cy="488891"/>
          </a:xfrm>
          <a:prstGeom prst="roundRect">
            <a:avLst>
              <a:gd name="adj" fmla="val 14098"/>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Подсистема информационного взаимодействия</a:t>
            </a:r>
          </a:p>
        </p:txBody>
      </p:sp>
      <p:sp>
        <p:nvSpPr>
          <p:cNvPr id="40" name="Скругленный прямоугольник 39"/>
          <p:cNvSpPr/>
          <p:nvPr/>
        </p:nvSpPr>
        <p:spPr bwMode="auto">
          <a:xfrm>
            <a:off x="1052196" y="3088405"/>
            <a:ext cx="2870296" cy="701532"/>
          </a:xfrm>
          <a:prstGeom prst="roundRect">
            <a:avLst>
              <a:gd name="adj" fmla="val 14098"/>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Подсистема разработки, отладки и исполнения технологических схем</a:t>
            </a:r>
          </a:p>
        </p:txBody>
      </p:sp>
      <p:sp>
        <p:nvSpPr>
          <p:cNvPr id="41" name="Скругленный прямоугольник 40"/>
          <p:cNvSpPr/>
          <p:nvPr/>
        </p:nvSpPr>
        <p:spPr bwMode="auto">
          <a:xfrm>
            <a:off x="1068665" y="3997524"/>
            <a:ext cx="2870296" cy="1009144"/>
          </a:xfrm>
          <a:prstGeom prst="roundRect">
            <a:avLst>
              <a:gd name="adj" fmla="val 6244"/>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Подсистема ведения баз знаний, каталогов, реестров, метаданных и нормативно-справочной информации</a:t>
            </a:r>
          </a:p>
        </p:txBody>
      </p:sp>
      <p:sp>
        <p:nvSpPr>
          <p:cNvPr id="43" name="Скругленный прямоугольник 42"/>
          <p:cNvSpPr/>
          <p:nvPr/>
        </p:nvSpPr>
        <p:spPr bwMode="auto">
          <a:xfrm>
            <a:off x="1070455" y="5214256"/>
            <a:ext cx="2870294" cy="500617"/>
          </a:xfrm>
          <a:prstGeom prst="roundRect">
            <a:avLst>
              <a:gd name="adj" fmla="val 14098"/>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Подсистема управления хранением данных</a:t>
            </a:r>
          </a:p>
        </p:txBody>
      </p:sp>
      <p:sp>
        <p:nvSpPr>
          <p:cNvPr id="44" name="Скругленный прямоугольник 43"/>
          <p:cNvSpPr/>
          <p:nvPr/>
        </p:nvSpPr>
        <p:spPr bwMode="auto">
          <a:xfrm>
            <a:off x="4136681" y="2391926"/>
            <a:ext cx="4588931" cy="3322946"/>
          </a:xfrm>
          <a:prstGeom prst="roundRect">
            <a:avLst>
              <a:gd name="adj" fmla="val 4127"/>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r>
              <a:rPr lang="ru-RU" sz="1451" dirty="0">
                <a:solidFill>
                  <a:srgbClr val="0C0242"/>
                </a:solidFill>
                <a:latin typeface="Franklin Gothic Book" panose="020B0503020102020204" pitchFamily="34" charset="0"/>
              </a:rPr>
              <a:t>Подсистема анализа и обработки данных</a:t>
            </a:r>
          </a:p>
        </p:txBody>
      </p:sp>
      <p:sp>
        <p:nvSpPr>
          <p:cNvPr id="46" name="Скругленный прямоугольник 45"/>
          <p:cNvSpPr/>
          <p:nvPr/>
        </p:nvSpPr>
        <p:spPr bwMode="auto">
          <a:xfrm>
            <a:off x="4277828" y="2880818"/>
            <a:ext cx="2076237" cy="737617"/>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загрузки и преобразования данных</a:t>
            </a:r>
          </a:p>
        </p:txBody>
      </p:sp>
      <p:sp>
        <p:nvSpPr>
          <p:cNvPr id="50" name="Скругленный прямоугольник 49"/>
          <p:cNvSpPr/>
          <p:nvPr/>
        </p:nvSpPr>
        <p:spPr bwMode="auto">
          <a:xfrm>
            <a:off x="4277828" y="3685389"/>
            <a:ext cx="2076237" cy="521750"/>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формирования </a:t>
            </a:r>
            <a:r>
              <a:rPr lang="ru-RU" sz="1451" dirty="0" err="1">
                <a:solidFill>
                  <a:srgbClr val="0C0242"/>
                </a:solidFill>
                <a:latin typeface="Franklin Gothic Book" panose="020B0503020102020204" pitchFamily="34" charset="0"/>
              </a:rPr>
              <a:t>тайловых</a:t>
            </a:r>
            <a:r>
              <a:rPr lang="ru-RU" sz="1451" dirty="0">
                <a:solidFill>
                  <a:srgbClr val="0C0242"/>
                </a:solidFill>
                <a:latin typeface="Franklin Gothic Book" panose="020B0503020102020204" pitchFamily="34" charset="0"/>
              </a:rPr>
              <a:t> подложек</a:t>
            </a:r>
          </a:p>
        </p:txBody>
      </p:sp>
      <p:sp>
        <p:nvSpPr>
          <p:cNvPr id="54" name="Скругленный прямоугольник 53"/>
          <p:cNvSpPr/>
          <p:nvPr/>
        </p:nvSpPr>
        <p:spPr bwMode="auto">
          <a:xfrm>
            <a:off x="4277828" y="4273436"/>
            <a:ext cx="2076237" cy="574652"/>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a:t>
            </a:r>
          </a:p>
          <a:p>
            <a:pPr algn="ctr"/>
            <a:r>
              <a:rPr lang="ru-RU" sz="1451" dirty="0" err="1">
                <a:solidFill>
                  <a:srgbClr val="0C0242"/>
                </a:solidFill>
                <a:latin typeface="Franklin Gothic Book" panose="020B0503020102020204" pitchFamily="34" charset="0"/>
              </a:rPr>
              <a:t>Геопроцессор</a:t>
            </a:r>
            <a:endParaRPr lang="ru-RU" sz="1451" dirty="0">
              <a:solidFill>
                <a:srgbClr val="0C0242"/>
              </a:solidFill>
              <a:latin typeface="Franklin Gothic Book" panose="020B0503020102020204" pitchFamily="34" charset="0"/>
            </a:endParaRPr>
          </a:p>
        </p:txBody>
      </p:sp>
      <p:sp>
        <p:nvSpPr>
          <p:cNvPr id="55" name="Скругленный прямоугольник 54"/>
          <p:cNvSpPr/>
          <p:nvPr/>
        </p:nvSpPr>
        <p:spPr bwMode="auto">
          <a:xfrm>
            <a:off x="4277828" y="4931754"/>
            <a:ext cx="2076237" cy="717807"/>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статистической обработки данных</a:t>
            </a:r>
          </a:p>
        </p:txBody>
      </p:sp>
      <p:sp>
        <p:nvSpPr>
          <p:cNvPr id="56" name="Скругленный прямоугольник 55"/>
          <p:cNvSpPr/>
          <p:nvPr/>
        </p:nvSpPr>
        <p:spPr bwMode="auto">
          <a:xfrm>
            <a:off x="6499640" y="3685389"/>
            <a:ext cx="2076237" cy="521750"/>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многомерного анализа данных</a:t>
            </a:r>
          </a:p>
        </p:txBody>
      </p:sp>
      <p:sp>
        <p:nvSpPr>
          <p:cNvPr id="57" name="Скругленный прямоугольник 56"/>
          <p:cNvSpPr/>
          <p:nvPr/>
        </p:nvSpPr>
        <p:spPr bwMode="auto">
          <a:xfrm>
            <a:off x="6501568" y="2880818"/>
            <a:ext cx="2076237" cy="737617"/>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математического моделирования</a:t>
            </a:r>
          </a:p>
        </p:txBody>
      </p:sp>
      <p:sp>
        <p:nvSpPr>
          <p:cNvPr id="62" name="Скругленный прямоугольник 61"/>
          <p:cNvSpPr/>
          <p:nvPr/>
        </p:nvSpPr>
        <p:spPr bwMode="auto">
          <a:xfrm>
            <a:off x="6501568" y="4270613"/>
            <a:ext cx="2074309" cy="577476"/>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создания витрин данных</a:t>
            </a:r>
          </a:p>
        </p:txBody>
      </p:sp>
      <p:sp>
        <p:nvSpPr>
          <p:cNvPr id="63" name="Скругленный прямоугольник 62"/>
          <p:cNvSpPr/>
          <p:nvPr/>
        </p:nvSpPr>
        <p:spPr bwMode="auto">
          <a:xfrm>
            <a:off x="6501568" y="4931754"/>
            <a:ext cx="2074309" cy="717807"/>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создания шаблонов и формирования отчетов</a:t>
            </a:r>
          </a:p>
        </p:txBody>
      </p:sp>
      <p:sp>
        <p:nvSpPr>
          <p:cNvPr id="75" name="Скругленный прямоугольник 74"/>
          <p:cNvSpPr/>
          <p:nvPr/>
        </p:nvSpPr>
        <p:spPr bwMode="auto">
          <a:xfrm>
            <a:off x="8977072" y="3344450"/>
            <a:ext cx="2270513" cy="862689"/>
          </a:xfrm>
          <a:prstGeom prst="roundRect">
            <a:avLst>
              <a:gd name="adj" fmla="val 4127"/>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Подсистема управления информационными продуктами и услугами</a:t>
            </a:r>
          </a:p>
        </p:txBody>
      </p:sp>
    </p:spTree>
    <p:extLst>
      <p:ext uri="{BB962C8B-B14F-4D97-AF65-F5344CB8AC3E}">
        <p14:creationId xmlns:p14="http://schemas.microsoft.com/office/powerpoint/2010/main" val="278141975"/>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Скругленный прямоугольник 67"/>
          <p:cNvSpPr/>
          <p:nvPr/>
        </p:nvSpPr>
        <p:spPr bwMode="auto">
          <a:xfrm>
            <a:off x="580732" y="1208438"/>
            <a:ext cx="11131982" cy="5159540"/>
          </a:xfrm>
          <a:prstGeom prst="roundRect">
            <a:avLst>
              <a:gd name="adj" fmla="val 2220"/>
            </a:avLst>
          </a:prstGeom>
          <a:solidFill>
            <a:srgbClr val="81BFE7"/>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r>
              <a:rPr lang="ru-RU" sz="1451" dirty="0">
                <a:solidFill>
                  <a:srgbClr val="0C0242"/>
                </a:solidFill>
                <a:latin typeface="Franklin Gothic Book" panose="020B0503020102020204" pitchFamily="34" charset="0"/>
              </a:rPr>
              <a:t>Аппаратно-программный комплекс в составе:</a:t>
            </a:r>
          </a:p>
          <a:p>
            <a:r>
              <a:rPr lang="ru-RU" sz="1451" dirty="0">
                <a:solidFill>
                  <a:srgbClr val="0C0242"/>
                </a:solidFill>
                <a:latin typeface="Franklin Gothic Book" panose="020B0503020102020204" pitchFamily="34" charset="0"/>
              </a:rPr>
              <a:t>Комплекса технических средств, интегрированным с комплексом вычислительных ресурсов ЕТРИС ДЗЗ;</a:t>
            </a:r>
          </a:p>
          <a:p>
            <a:r>
              <a:rPr lang="ru-RU" sz="1451" dirty="0">
                <a:solidFill>
                  <a:srgbClr val="0C0242"/>
                </a:solidFill>
                <a:latin typeface="Franklin Gothic Book" panose="020B0503020102020204" pitchFamily="34" charset="0"/>
              </a:rPr>
              <a:t>Комплекса информационной безопасности</a:t>
            </a:r>
          </a:p>
        </p:txBody>
      </p:sp>
      <p:sp>
        <p:nvSpPr>
          <p:cNvPr id="2" name="Заголовок 1"/>
          <p:cNvSpPr>
            <a:spLocks noGrp="1"/>
          </p:cNvSpPr>
          <p:nvPr>
            <p:ph type="title"/>
          </p:nvPr>
        </p:nvSpPr>
        <p:spPr>
          <a:xfrm>
            <a:off x="1604138" y="163734"/>
            <a:ext cx="9757121" cy="79994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700" tIns="46351" rIns="92700" bIns="46351" rtlCol="0" anchor="ctr">
            <a:normAutofit fontScale="90000"/>
          </a:bodyPr>
          <a:lstStyle/>
          <a:p>
            <a:pPr>
              <a:spcBef>
                <a:spcPct val="50000"/>
              </a:spcBef>
              <a:buClr>
                <a:srgbClr val="F79646">
                  <a:lumMod val="75000"/>
                </a:srgbClr>
              </a:buClr>
            </a:pPr>
            <a:r>
              <a:rPr lang="ru-RU" sz="1999" b="1" dirty="0">
                <a:solidFill>
                  <a:srgbClr val="1F497D"/>
                </a:solidFill>
                <a:latin typeface="Franklin Gothic Book" panose="020B0503020102020204" pitchFamily="34" charset="0"/>
                <a:ea typeface="+mn-ea"/>
                <a:cs typeface="Arial" pitchFamily="34" charset="0"/>
              </a:rPr>
              <a:t>Инструменты ГИАС РКД </a:t>
            </a:r>
            <a:br>
              <a:rPr lang="ru-RU" sz="1999" b="1" dirty="0">
                <a:solidFill>
                  <a:srgbClr val="1F497D"/>
                </a:solidFill>
                <a:latin typeface="Franklin Gothic Book" panose="020B0503020102020204" pitchFamily="34" charset="0"/>
                <a:ea typeface="+mn-ea"/>
                <a:cs typeface="Arial" pitchFamily="34" charset="0"/>
              </a:rPr>
            </a:br>
            <a:r>
              <a:rPr lang="ru-RU" sz="1999" b="1" dirty="0">
                <a:solidFill>
                  <a:srgbClr val="1F497D"/>
                </a:solidFill>
                <a:latin typeface="Franklin Gothic Book" panose="020B0503020102020204" pitchFamily="34" charset="0"/>
                <a:ea typeface="+mn-ea"/>
                <a:cs typeface="Arial" pitchFamily="34" charset="0"/>
              </a:rPr>
              <a:t>для организации Центрами компетенций взаимодействия </a:t>
            </a:r>
            <a:br>
              <a:rPr lang="ru-RU" sz="1999" b="1" dirty="0">
                <a:solidFill>
                  <a:srgbClr val="1F497D"/>
                </a:solidFill>
                <a:latin typeface="Franklin Gothic Book" panose="020B0503020102020204" pitchFamily="34" charset="0"/>
                <a:ea typeface="+mn-ea"/>
                <a:cs typeface="Arial" pitchFamily="34" charset="0"/>
              </a:rPr>
            </a:br>
            <a:r>
              <a:rPr lang="ru-RU" sz="1999" b="1" dirty="0">
                <a:solidFill>
                  <a:srgbClr val="1F497D"/>
                </a:solidFill>
                <a:latin typeface="Franklin Gothic Book" panose="020B0503020102020204" pitchFamily="34" charset="0"/>
                <a:ea typeface="+mn-ea"/>
                <a:cs typeface="Arial" pitchFamily="34" charset="0"/>
              </a:rPr>
              <a:t>с региональными потребителями продуктов и услуг</a:t>
            </a:r>
          </a:p>
        </p:txBody>
      </p:sp>
      <p:sp>
        <p:nvSpPr>
          <p:cNvPr id="44" name="Скругленный прямоугольник 43"/>
          <p:cNvSpPr/>
          <p:nvPr/>
        </p:nvSpPr>
        <p:spPr bwMode="auto">
          <a:xfrm>
            <a:off x="5900068" y="2111198"/>
            <a:ext cx="5682025" cy="2157901"/>
          </a:xfrm>
          <a:prstGeom prst="roundRect">
            <a:avLst>
              <a:gd name="adj" fmla="val 4127"/>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r>
              <a:rPr lang="ru-RU" sz="1451" dirty="0">
                <a:solidFill>
                  <a:srgbClr val="0C0242"/>
                </a:solidFill>
                <a:latin typeface="Franklin Gothic Book" panose="020B0503020102020204" pitchFamily="34" charset="0"/>
              </a:rPr>
              <a:t>Подсистема доведения информации до потребителей </a:t>
            </a:r>
          </a:p>
        </p:txBody>
      </p:sp>
      <p:sp>
        <p:nvSpPr>
          <p:cNvPr id="46" name="Скругленный прямоугольник 45"/>
          <p:cNvSpPr/>
          <p:nvPr/>
        </p:nvSpPr>
        <p:spPr bwMode="auto">
          <a:xfrm>
            <a:off x="5995659" y="2594430"/>
            <a:ext cx="2516835" cy="737617"/>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a:t>
            </a:r>
          </a:p>
          <a:p>
            <a:pPr algn="ctr"/>
            <a:r>
              <a:rPr lang="ru-RU" sz="1451" dirty="0">
                <a:solidFill>
                  <a:srgbClr val="0C0242"/>
                </a:solidFill>
                <a:latin typeface="Franklin Gothic Book" panose="020B0503020102020204" pitchFamily="34" charset="0"/>
              </a:rPr>
              <a:t>Личный кабинет</a:t>
            </a:r>
          </a:p>
        </p:txBody>
      </p:sp>
      <p:sp>
        <p:nvSpPr>
          <p:cNvPr id="50" name="Скругленный прямоугольник 49"/>
          <p:cNvSpPr/>
          <p:nvPr/>
        </p:nvSpPr>
        <p:spPr bwMode="auto">
          <a:xfrm>
            <a:off x="5987840" y="3404661"/>
            <a:ext cx="2524654" cy="723270"/>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рассылки уведомлений</a:t>
            </a:r>
          </a:p>
        </p:txBody>
      </p:sp>
      <p:sp>
        <p:nvSpPr>
          <p:cNvPr id="56" name="Скругленный прямоугольник 55"/>
          <p:cNvSpPr/>
          <p:nvPr/>
        </p:nvSpPr>
        <p:spPr bwMode="auto">
          <a:xfrm>
            <a:off x="8577804" y="3404661"/>
            <a:ext cx="2808357" cy="723270"/>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технической поддержки пользователей</a:t>
            </a:r>
          </a:p>
        </p:txBody>
      </p:sp>
      <p:sp>
        <p:nvSpPr>
          <p:cNvPr id="57" name="Скругленный прямоугольник 56"/>
          <p:cNvSpPr/>
          <p:nvPr/>
        </p:nvSpPr>
        <p:spPr bwMode="auto">
          <a:xfrm>
            <a:off x="8577804" y="2594430"/>
            <a:ext cx="2808357" cy="737617"/>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a:t>
            </a:r>
            <a:r>
              <a:rPr lang="en-US" sz="1451" dirty="0">
                <a:solidFill>
                  <a:srgbClr val="0C0242"/>
                </a:solidFill>
                <a:latin typeface="Franklin Gothic Book" panose="020B0503020102020204" pitchFamily="34" charset="0"/>
              </a:rPr>
              <a:t>web-</a:t>
            </a:r>
            <a:r>
              <a:rPr lang="ru-RU" sz="1451" dirty="0">
                <a:solidFill>
                  <a:srgbClr val="0C0242"/>
                </a:solidFill>
                <a:latin typeface="Franklin Gothic Book" panose="020B0503020102020204" pitchFamily="34" charset="0"/>
              </a:rPr>
              <a:t>ГИС</a:t>
            </a:r>
            <a:endParaRPr lang="ru-RU" sz="1270" dirty="0">
              <a:solidFill>
                <a:srgbClr val="0C0242"/>
              </a:solidFill>
              <a:latin typeface="Franklin Gothic Book" panose="020B0503020102020204" pitchFamily="34" charset="0"/>
            </a:endParaRPr>
          </a:p>
        </p:txBody>
      </p:sp>
      <p:sp>
        <p:nvSpPr>
          <p:cNvPr id="35" name="Скругленный прямоугольник 34"/>
          <p:cNvSpPr/>
          <p:nvPr/>
        </p:nvSpPr>
        <p:spPr bwMode="auto">
          <a:xfrm>
            <a:off x="5900068" y="4384914"/>
            <a:ext cx="5682025" cy="1787133"/>
          </a:xfrm>
          <a:prstGeom prst="roundRect">
            <a:avLst>
              <a:gd name="adj" fmla="val 4127"/>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r>
              <a:rPr lang="ru-RU" sz="1451" dirty="0">
                <a:solidFill>
                  <a:srgbClr val="0C0242"/>
                </a:solidFill>
                <a:latin typeface="Franklin Gothic Book" panose="020B0503020102020204" pitchFamily="34" charset="0"/>
              </a:rPr>
              <a:t>Подсистема управления информационными продуктами и услугами</a:t>
            </a:r>
          </a:p>
        </p:txBody>
      </p:sp>
      <p:sp>
        <p:nvSpPr>
          <p:cNvPr id="38" name="Скругленный прямоугольник 37"/>
          <p:cNvSpPr/>
          <p:nvPr/>
        </p:nvSpPr>
        <p:spPr bwMode="auto">
          <a:xfrm>
            <a:off x="5987840" y="4865835"/>
            <a:ext cx="2524654" cy="554939"/>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a:t>
            </a:r>
          </a:p>
          <a:p>
            <a:pPr algn="ctr"/>
            <a:r>
              <a:rPr lang="ru-RU" sz="1451" dirty="0">
                <a:solidFill>
                  <a:srgbClr val="0C0242"/>
                </a:solidFill>
                <a:latin typeface="Franklin Gothic Book" panose="020B0503020102020204" pitchFamily="34" charset="0"/>
              </a:rPr>
              <a:t>управления заказами</a:t>
            </a:r>
          </a:p>
        </p:txBody>
      </p:sp>
      <p:sp>
        <p:nvSpPr>
          <p:cNvPr id="39" name="Скругленный прямоугольник 38"/>
          <p:cNvSpPr/>
          <p:nvPr/>
        </p:nvSpPr>
        <p:spPr bwMode="auto">
          <a:xfrm>
            <a:off x="8577804" y="4865834"/>
            <a:ext cx="2808357" cy="554940"/>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учета и анализа заявок</a:t>
            </a:r>
          </a:p>
        </p:txBody>
      </p:sp>
      <p:sp>
        <p:nvSpPr>
          <p:cNvPr id="49" name="Скругленный прямоугольник 48"/>
          <p:cNvSpPr/>
          <p:nvPr/>
        </p:nvSpPr>
        <p:spPr bwMode="auto">
          <a:xfrm>
            <a:off x="5987839" y="5493975"/>
            <a:ext cx="2524655" cy="549508"/>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учета использования ресурсов</a:t>
            </a:r>
            <a:endParaRPr lang="ru-RU" sz="1270" dirty="0">
              <a:solidFill>
                <a:srgbClr val="0C0242"/>
              </a:solidFill>
              <a:latin typeface="Franklin Gothic Book" panose="020B0503020102020204" pitchFamily="34" charset="0"/>
            </a:endParaRPr>
          </a:p>
        </p:txBody>
      </p:sp>
      <p:sp>
        <p:nvSpPr>
          <p:cNvPr id="59" name="Скругленный прямоугольник 58"/>
          <p:cNvSpPr/>
          <p:nvPr/>
        </p:nvSpPr>
        <p:spPr bwMode="auto">
          <a:xfrm>
            <a:off x="1210796" y="3565986"/>
            <a:ext cx="4588931" cy="2606060"/>
          </a:xfrm>
          <a:prstGeom prst="roundRect">
            <a:avLst>
              <a:gd name="adj" fmla="val 4127"/>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r>
              <a:rPr lang="ru-RU" sz="1451" dirty="0">
                <a:solidFill>
                  <a:srgbClr val="0C0242"/>
                </a:solidFill>
                <a:latin typeface="Franklin Gothic Book" panose="020B0503020102020204" pitchFamily="34" charset="0"/>
              </a:rPr>
              <a:t>Подсистема взаимодействия с пользователями </a:t>
            </a:r>
          </a:p>
        </p:txBody>
      </p:sp>
      <p:sp>
        <p:nvSpPr>
          <p:cNvPr id="61" name="Скругленный прямоугольник 60"/>
          <p:cNvSpPr/>
          <p:nvPr/>
        </p:nvSpPr>
        <p:spPr bwMode="auto">
          <a:xfrm>
            <a:off x="1357163" y="4019826"/>
            <a:ext cx="2076237" cy="737617"/>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a:t>
            </a:r>
          </a:p>
          <a:p>
            <a:pPr algn="ctr"/>
            <a:r>
              <a:rPr lang="ru-RU" sz="1451" dirty="0">
                <a:solidFill>
                  <a:srgbClr val="0C0242"/>
                </a:solidFill>
                <a:latin typeface="Franklin Gothic Book" panose="020B0503020102020204" pitchFamily="34" charset="0"/>
              </a:rPr>
              <a:t>поддержки работы центров компетенций</a:t>
            </a:r>
          </a:p>
        </p:txBody>
      </p:sp>
      <p:sp>
        <p:nvSpPr>
          <p:cNvPr id="67" name="Скругленный прямоугольник 66"/>
          <p:cNvSpPr/>
          <p:nvPr/>
        </p:nvSpPr>
        <p:spPr bwMode="auto">
          <a:xfrm>
            <a:off x="1351943" y="4852040"/>
            <a:ext cx="2076237" cy="536279"/>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обучения</a:t>
            </a:r>
          </a:p>
        </p:txBody>
      </p:sp>
      <p:sp>
        <p:nvSpPr>
          <p:cNvPr id="69" name="Скругленный прямоугольник 68"/>
          <p:cNvSpPr/>
          <p:nvPr/>
        </p:nvSpPr>
        <p:spPr bwMode="auto">
          <a:xfrm>
            <a:off x="1351942" y="5475330"/>
            <a:ext cx="4253602" cy="568153"/>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База данных в области использования результатов космической деятельности</a:t>
            </a:r>
          </a:p>
        </p:txBody>
      </p:sp>
      <p:sp>
        <p:nvSpPr>
          <p:cNvPr id="70" name="Скругленный прямоугольник 69"/>
          <p:cNvSpPr/>
          <p:nvPr/>
        </p:nvSpPr>
        <p:spPr bwMode="auto">
          <a:xfrm>
            <a:off x="3529308" y="4852040"/>
            <a:ext cx="2076237" cy="536279"/>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ведения документооборота</a:t>
            </a:r>
            <a:endParaRPr lang="ru-RU" sz="1270" dirty="0">
              <a:solidFill>
                <a:srgbClr val="0C0242"/>
              </a:solidFill>
              <a:latin typeface="Franklin Gothic Book" panose="020B0503020102020204" pitchFamily="34" charset="0"/>
            </a:endParaRPr>
          </a:p>
        </p:txBody>
      </p:sp>
      <p:sp>
        <p:nvSpPr>
          <p:cNvPr id="71" name="Скругленный прямоугольник 70"/>
          <p:cNvSpPr/>
          <p:nvPr/>
        </p:nvSpPr>
        <p:spPr bwMode="auto">
          <a:xfrm>
            <a:off x="3523616" y="4019826"/>
            <a:ext cx="2076237" cy="737617"/>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Информационный портал</a:t>
            </a:r>
          </a:p>
        </p:txBody>
      </p:sp>
      <p:sp>
        <p:nvSpPr>
          <p:cNvPr id="37" name="Скругленный прямоугольник 36"/>
          <p:cNvSpPr/>
          <p:nvPr/>
        </p:nvSpPr>
        <p:spPr bwMode="auto">
          <a:xfrm>
            <a:off x="8577804" y="5475330"/>
            <a:ext cx="2808357" cy="549508"/>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a:t>
            </a:r>
          </a:p>
          <a:p>
            <a:pPr algn="ctr"/>
            <a:r>
              <a:rPr lang="ru-RU" sz="1451" dirty="0">
                <a:solidFill>
                  <a:srgbClr val="0C0242"/>
                </a:solidFill>
                <a:latin typeface="Franklin Gothic Book" panose="020B0503020102020204" pitchFamily="34" charset="0"/>
              </a:rPr>
              <a:t>Каталог продуктов и услуг</a:t>
            </a:r>
            <a:endParaRPr lang="ru-RU" sz="1270" dirty="0">
              <a:solidFill>
                <a:srgbClr val="0C0242"/>
              </a:solidFill>
              <a:latin typeface="Franklin Gothic Book" panose="020B0503020102020204" pitchFamily="34" charset="0"/>
            </a:endParaRPr>
          </a:p>
        </p:txBody>
      </p:sp>
      <p:sp>
        <p:nvSpPr>
          <p:cNvPr id="40" name="Скругленный прямоугольник 39"/>
          <p:cNvSpPr/>
          <p:nvPr/>
        </p:nvSpPr>
        <p:spPr bwMode="auto">
          <a:xfrm>
            <a:off x="1184277" y="2106970"/>
            <a:ext cx="4588931" cy="1330452"/>
          </a:xfrm>
          <a:prstGeom prst="roundRect">
            <a:avLst>
              <a:gd name="adj" fmla="val 4127"/>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r>
              <a:rPr lang="ru-RU" sz="1451" dirty="0">
                <a:solidFill>
                  <a:srgbClr val="0C0242"/>
                </a:solidFill>
                <a:latin typeface="Franklin Gothic Book" panose="020B0503020102020204" pitchFamily="34" charset="0"/>
              </a:rPr>
              <a:t>Подсистема управления ГИАС РКД</a:t>
            </a:r>
          </a:p>
        </p:txBody>
      </p:sp>
      <p:sp>
        <p:nvSpPr>
          <p:cNvPr id="41" name="Скругленный прямоугольник 40"/>
          <p:cNvSpPr/>
          <p:nvPr/>
        </p:nvSpPr>
        <p:spPr bwMode="auto">
          <a:xfrm>
            <a:off x="1371087" y="2653253"/>
            <a:ext cx="4253601" cy="539411"/>
          </a:xfrm>
          <a:prstGeom prst="roundRect">
            <a:avLst>
              <a:gd name="adj" fmla="val 5905"/>
            </a:avLst>
          </a:prstGeom>
          <a:solidFill>
            <a:srgbClr val="81BFE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r>
              <a:rPr lang="ru-RU" sz="1451" dirty="0">
                <a:solidFill>
                  <a:srgbClr val="0C0242"/>
                </a:solidFill>
                <a:latin typeface="Franklin Gothic Book" panose="020B0503020102020204" pitchFamily="34" charset="0"/>
              </a:rPr>
              <a:t>Модуль управления правами и профилями пользователей</a:t>
            </a:r>
            <a:endParaRPr lang="ru-RU" sz="1270" dirty="0">
              <a:solidFill>
                <a:srgbClr val="0C0242"/>
              </a:solidFill>
              <a:latin typeface="Franklin Gothic Book" panose="020B0503020102020204" pitchFamily="34" charset="0"/>
            </a:endParaRPr>
          </a:p>
        </p:txBody>
      </p:sp>
      <p:graphicFrame>
        <p:nvGraphicFramePr>
          <p:cNvPr id="43" name="Схема 42"/>
          <p:cNvGraphicFramePr/>
          <p:nvPr/>
        </p:nvGraphicFramePr>
        <p:xfrm>
          <a:off x="11027464" y="555031"/>
          <a:ext cx="685251" cy="6534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6990227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a:extLst>
              <a:ext uri="{FF2B5EF4-FFF2-40B4-BE49-F238E27FC236}">
                <a16:creationId xmlns:a16="http://schemas.microsoft.com/office/drawing/2014/main" id="{8B6330CC-EB6A-44F6-BDD4-32EE8135F7C2}"/>
              </a:ext>
            </a:extLst>
          </p:cNvPr>
          <p:cNvSpPr txBox="1">
            <a:spLocks noChangeArrowheads="1"/>
          </p:cNvSpPr>
          <p:nvPr/>
        </p:nvSpPr>
        <p:spPr bwMode="auto">
          <a:xfrm>
            <a:off x="2355864" y="181096"/>
            <a:ext cx="7674404" cy="674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700" tIns="46351" rIns="92700" bIns="46351" rtlCol="0" anchor="ctr">
            <a:normAutofit fontScale="97500"/>
          </a:bodyPr>
          <a:lstStyle>
            <a:defPPr>
              <a:defRPr lang="ru-RU"/>
            </a:defPPr>
            <a:lvl1pPr algn="ctr">
              <a:spcBef>
                <a:spcPct val="50000"/>
              </a:spcBef>
              <a:buClr>
                <a:srgbClr val="F79646">
                  <a:lumMod val="75000"/>
                </a:srgbClr>
              </a:buClr>
              <a:buNone/>
              <a:defRPr sz="2204" b="1">
                <a:solidFill>
                  <a:srgbClr val="1F497D"/>
                </a:solidFill>
                <a:latin typeface="Franklin Gothic Book" panose="020B0503020102020204" pitchFamily="34" charset="0"/>
                <a:cs typeface="Arial"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ru-RU" sz="2177" dirty="0"/>
              <a:t>Порядок проведения пилотных проектов</a:t>
            </a:r>
            <a:r>
              <a:rPr lang="ru-RU" sz="1999" dirty="0"/>
              <a:t> ГИАС РКД</a:t>
            </a:r>
          </a:p>
          <a:p>
            <a:pPr>
              <a:spcBef>
                <a:spcPts val="0"/>
              </a:spcBef>
            </a:pPr>
            <a:endParaRPr lang="ru-RU" sz="1999" dirty="0"/>
          </a:p>
        </p:txBody>
      </p:sp>
      <p:sp>
        <p:nvSpPr>
          <p:cNvPr id="2" name="TextBox 1">
            <a:extLst>
              <a:ext uri="{FF2B5EF4-FFF2-40B4-BE49-F238E27FC236}">
                <a16:creationId xmlns:a16="http://schemas.microsoft.com/office/drawing/2014/main" id="{D0EF80B9-69E5-4088-B735-B2A9B11CCB8C}"/>
              </a:ext>
            </a:extLst>
          </p:cNvPr>
          <p:cNvSpPr txBox="1"/>
          <p:nvPr/>
        </p:nvSpPr>
        <p:spPr>
          <a:xfrm>
            <a:off x="544596" y="1534992"/>
            <a:ext cx="2031962" cy="1348767"/>
          </a:xfrm>
          <a:prstGeom prst="rect">
            <a:avLst/>
          </a:prstGeom>
          <a:noFill/>
          <a:ln>
            <a:solidFill>
              <a:schemeClr val="accent1"/>
            </a:solidFill>
          </a:ln>
        </p:spPr>
        <p:txBody>
          <a:bodyPr wrap="square" rtlCol="0">
            <a:spAutoFit/>
          </a:bodyPr>
          <a:lstStyle/>
          <a:p>
            <a:pPr algn="ctr"/>
            <a:r>
              <a:rPr lang="ru-RU" sz="1633" b="1" dirty="0">
                <a:solidFill>
                  <a:schemeClr val="tx2"/>
                </a:solidFill>
                <a:latin typeface="Franklin Gothic Book" panose="020B0503020102020204" pitchFamily="34" charset="0"/>
                <a:cs typeface="Arial" panose="020B0604020202020204" pitchFamily="34" charset="0"/>
              </a:rPr>
              <a:t>Заключение соглашения между АО «РКС» и участником пилотного проекта</a:t>
            </a:r>
            <a:endParaRPr lang="ru-RU" sz="907" b="1" dirty="0">
              <a:solidFill>
                <a:schemeClr val="tx2"/>
              </a:solidFill>
              <a:latin typeface="Franklin Gothic Book" panose="020B05030201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670F195-B170-4E57-86B0-D1BA4B246667}"/>
              </a:ext>
            </a:extLst>
          </p:cNvPr>
          <p:cNvSpPr txBox="1"/>
          <p:nvPr/>
        </p:nvSpPr>
        <p:spPr>
          <a:xfrm>
            <a:off x="2635523" y="1534992"/>
            <a:ext cx="2350196" cy="1348767"/>
          </a:xfrm>
          <a:prstGeom prst="rect">
            <a:avLst/>
          </a:prstGeom>
          <a:noFill/>
          <a:ln>
            <a:solidFill>
              <a:schemeClr val="accent1"/>
            </a:solidFill>
          </a:ln>
        </p:spPr>
        <p:txBody>
          <a:bodyPr wrap="square" rtlCol="0">
            <a:spAutoFit/>
          </a:bodyPr>
          <a:lstStyle/>
          <a:p>
            <a:pPr algn="ctr"/>
            <a:r>
              <a:rPr lang="ru-RU" sz="1633" b="1" dirty="0">
                <a:solidFill>
                  <a:schemeClr val="tx2"/>
                </a:solidFill>
                <a:latin typeface="Franklin Gothic Book" panose="020B0503020102020204" pitchFamily="34" charset="0"/>
                <a:cs typeface="Arial" panose="020B0604020202020204" pitchFamily="34" charset="0"/>
              </a:rPr>
              <a:t>Разработка дорожной карты реализации пилотного проекта </a:t>
            </a:r>
          </a:p>
          <a:p>
            <a:pPr algn="ctr"/>
            <a:r>
              <a:rPr lang="ru-RU" sz="1633" b="1" dirty="0">
                <a:solidFill>
                  <a:schemeClr val="tx2"/>
                </a:solidFill>
                <a:latin typeface="Franklin Gothic Book" panose="020B0503020102020204" pitchFamily="34" charset="0"/>
                <a:cs typeface="Arial" panose="020B0604020202020204" pitchFamily="34" charset="0"/>
              </a:rPr>
              <a:t>(АО «РКС» и участник пилотного проекта)</a:t>
            </a:r>
          </a:p>
        </p:txBody>
      </p:sp>
      <p:sp>
        <p:nvSpPr>
          <p:cNvPr id="11" name="TextBox 10">
            <a:extLst>
              <a:ext uri="{FF2B5EF4-FFF2-40B4-BE49-F238E27FC236}">
                <a16:creationId xmlns:a16="http://schemas.microsoft.com/office/drawing/2014/main" id="{D0AE8C17-FD99-43C0-A5E7-3CDB093ED6DC}"/>
              </a:ext>
            </a:extLst>
          </p:cNvPr>
          <p:cNvSpPr txBox="1"/>
          <p:nvPr/>
        </p:nvSpPr>
        <p:spPr>
          <a:xfrm>
            <a:off x="5033935" y="1538236"/>
            <a:ext cx="4600621" cy="1341136"/>
          </a:xfrm>
          <a:prstGeom prst="rect">
            <a:avLst/>
          </a:prstGeom>
          <a:noFill/>
          <a:ln>
            <a:solidFill>
              <a:schemeClr val="accent1"/>
            </a:solidFill>
          </a:ln>
        </p:spPr>
        <p:txBody>
          <a:bodyPr wrap="square" rtlCol="0">
            <a:spAutoFit/>
          </a:bodyPr>
          <a:lstStyle/>
          <a:p>
            <a:pPr algn="ctr"/>
            <a:r>
              <a:rPr lang="ru-RU" sz="1633" b="1" dirty="0">
                <a:solidFill>
                  <a:schemeClr val="tx2"/>
                </a:solidFill>
                <a:latin typeface="Franklin Gothic Book" panose="020B0503020102020204" pitchFamily="34" charset="0"/>
                <a:cs typeface="Arial" panose="020B0604020202020204" pitchFamily="34" charset="0"/>
              </a:rPr>
              <a:t>Отработка пилотных проектов</a:t>
            </a:r>
          </a:p>
          <a:p>
            <a:pPr marL="259175" indent="-259175">
              <a:spcBef>
                <a:spcPts val="1905"/>
              </a:spcBef>
              <a:buFontTx/>
              <a:buChar char="-"/>
            </a:pPr>
            <a:r>
              <a:rPr lang="ru-RU" sz="1633" b="1" dirty="0">
                <a:solidFill>
                  <a:schemeClr val="tx2"/>
                </a:solidFill>
                <a:latin typeface="Franklin Gothic Book" panose="020B0503020102020204" pitchFamily="34" charset="0"/>
                <a:cs typeface="Arial" panose="020B0604020202020204" pitchFamily="34" charset="0"/>
              </a:rPr>
              <a:t>Создание информационно-аналитических продуктов  </a:t>
            </a:r>
          </a:p>
          <a:p>
            <a:pPr marL="259175" indent="-259175">
              <a:buFontTx/>
              <a:buChar char="-"/>
            </a:pPr>
            <a:r>
              <a:rPr lang="ru-RU" sz="1633" b="1" dirty="0">
                <a:solidFill>
                  <a:schemeClr val="tx2"/>
                </a:solidFill>
                <a:latin typeface="Franklin Gothic Book" panose="020B0503020102020204" pitchFamily="34" charset="0"/>
                <a:cs typeface="Arial" panose="020B0604020202020204" pitchFamily="34" charset="0"/>
              </a:rPr>
              <a:t>Отработка механизмов взаимодействия</a:t>
            </a:r>
          </a:p>
        </p:txBody>
      </p:sp>
      <p:sp>
        <p:nvSpPr>
          <p:cNvPr id="13" name="TextBox 12">
            <a:extLst>
              <a:ext uri="{FF2B5EF4-FFF2-40B4-BE49-F238E27FC236}">
                <a16:creationId xmlns:a16="http://schemas.microsoft.com/office/drawing/2014/main" id="{56C4529E-F44A-4BAD-AD8F-F825A4D38EAB}"/>
              </a:ext>
            </a:extLst>
          </p:cNvPr>
          <p:cNvSpPr txBox="1"/>
          <p:nvPr/>
        </p:nvSpPr>
        <p:spPr>
          <a:xfrm>
            <a:off x="9688085" y="1538677"/>
            <a:ext cx="2089940" cy="1348767"/>
          </a:xfrm>
          <a:prstGeom prst="rect">
            <a:avLst/>
          </a:prstGeom>
          <a:noFill/>
          <a:ln>
            <a:solidFill>
              <a:schemeClr val="accent1"/>
            </a:solidFill>
          </a:ln>
        </p:spPr>
        <p:txBody>
          <a:bodyPr wrap="square" rtlCol="0">
            <a:spAutoFit/>
          </a:bodyPr>
          <a:lstStyle/>
          <a:p>
            <a:pPr algn="ctr"/>
            <a:r>
              <a:rPr lang="ru-RU" sz="1633" b="1" dirty="0">
                <a:solidFill>
                  <a:schemeClr val="tx2"/>
                </a:solidFill>
                <a:latin typeface="Franklin Gothic Book" panose="020B0503020102020204" pitchFamily="34" charset="0"/>
                <a:cs typeface="Arial" panose="020B0604020202020204" pitchFamily="34" charset="0"/>
              </a:rPr>
              <a:t>Подготовка отчетных документов по реализации пилотных проектов</a:t>
            </a:r>
            <a:endParaRPr lang="ru-RU" sz="907" b="1" dirty="0">
              <a:solidFill>
                <a:schemeClr val="tx2"/>
              </a:solidFill>
              <a:latin typeface="Franklin Gothic Book" panose="020B0503020102020204" pitchFamily="34" charset="0"/>
              <a:cs typeface="Arial" panose="020B0604020202020204" pitchFamily="34" charset="0"/>
            </a:endParaRPr>
          </a:p>
        </p:txBody>
      </p:sp>
      <p:sp>
        <p:nvSpPr>
          <p:cNvPr id="4" name="Стрелка: вправо 3">
            <a:extLst>
              <a:ext uri="{FF2B5EF4-FFF2-40B4-BE49-F238E27FC236}">
                <a16:creationId xmlns:a16="http://schemas.microsoft.com/office/drawing/2014/main" id="{AC4B4A36-7469-47D6-B334-4013300BA14C}"/>
              </a:ext>
            </a:extLst>
          </p:cNvPr>
          <p:cNvSpPr/>
          <p:nvPr/>
        </p:nvSpPr>
        <p:spPr>
          <a:xfrm>
            <a:off x="544596" y="3135226"/>
            <a:ext cx="2031962" cy="587549"/>
          </a:xfrm>
          <a:prstGeom prst="rightArrow">
            <a:avLst/>
          </a:prstGeom>
          <a:ln>
            <a:solidFill>
              <a:srgbClr val="1F497D"/>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633" b="1" dirty="0">
                <a:solidFill>
                  <a:schemeClr val="tx2"/>
                </a:solidFill>
                <a:latin typeface="Franklin Gothic Book" panose="020B0503020102020204" pitchFamily="34" charset="0"/>
                <a:cs typeface="Arial" panose="020B0604020202020204" pitchFamily="34" charset="0"/>
              </a:rPr>
              <a:t>до 30.09.2024</a:t>
            </a:r>
            <a:r>
              <a:rPr lang="ru-RU" sz="1633" dirty="0">
                <a:latin typeface="Franklin Gothic Book" panose="020B0503020102020204" pitchFamily="34" charset="0"/>
              </a:rPr>
              <a:t> </a:t>
            </a:r>
          </a:p>
        </p:txBody>
      </p:sp>
      <p:sp>
        <p:nvSpPr>
          <p:cNvPr id="14" name="Стрелка: вправо 13">
            <a:extLst>
              <a:ext uri="{FF2B5EF4-FFF2-40B4-BE49-F238E27FC236}">
                <a16:creationId xmlns:a16="http://schemas.microsoft.com/office/drawing/2014/main" id="{595FB37C-3267-48DA-A98A-8E6FAF85EDA4}"/>
              </a:ext>
            </a:extLst>
          </p:cNvPr>
          <p:cNvSpPr/>
          <p:nvPr/>
        </p:nvSpPr>
        <p:spPr>
          <a:xfrm>
            <a:off x="2635523" y="3135226"/>
            <a:ext cx="2343702" cy="587549"/>
          </a:xfrm>
          <a:prstGeom prst="rightArrow">
            <a:avLst/>
          </a:prstGeom>
          <a:ln>
            <a:solidFill>
              <a:srgbClr val="1F497D"/>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633" b="1" dirty="0">
                <a:solidFill>
                  <a:schemeClr val="tx2"/>
                </a:solidFill>
                <a:latin typeface="Franklin Gothic Book" panose="020B0503020102020204" pitchFamily="34" charset="0"/>
                <a:cs typeface="Arial" panose="020B0604020202020204" pitchFamily="34" charset="0"/>
              </a:rPr>
              <a:t>до 31.10.2024</a:t>
            </a:r>
            <a:r>
              <a:rPr lang="ru-RU" sz="1633" dirty="0">
                <a:latin typeface="Franklin Gothic Book" panose="020B0503020102020204" pitchFamily="34" charset="0"/>
              </a:rPr>
              <a:t> </a:t>
            </a:r>
          </a:p>
        </p:txBody>
      </p:sp>
      <p:sp>
        <p:nvSpPr>
          <p:cNvPr id="16" name="Стрелка: вправо 15">
            <a:extLst>
              <a:ext uri="{FF2B5EF4-FFF2-40B4-BE49-F238E27FC236}">
                <a16:creationId xmlns:a16="http://schemas.microsoft.com/office/drawing/2014/main" id="{0766FC44-6702-42AE-8F61-344D5E5B3D48}"/>
              </a:ext>
            </a:extLst>
          </p:cNvPr>
          <p:cNvSpPr/>
          <p:nvPr/>
        </p:nvSpPr>
        <p:spPr>
          <a:xfrm>
            <a:off x="5033935" y="3135226"/>
            <a:ext cx="4599440" cy="587549"/>
          </a:xfrm>
          <a:prstGeom prst="rightArrow">
            <a:avLst/>
          </a:prstGeom>
          <a:ln>
            <a:solidFill>
              <a:srgbClr val="1F497D"/>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633" b="1" dirty="0">
                <a:solidFill>
                  <a:schemeClr val="tx2"/>
                </a:solidFill>
                <a:latin typeface="Franklin Gothic Book" panose="020B0503020102020204" pitchFamily="34" charset="0"/>
                <a:cs typeface="Arial" panose="020B0604020202020204" pitchFamily="34" charset="0"/>
              </a:rPr>
              <a:t>до </a:t>
            </a:r>
            <a:r>
              <a:rPr lang="en-US" sz="1633" b="1" dirty="0">
                <a:solidFill>
                  <a:schemeClr val="tx2"/>
                </a:solidFill>
                <a:latin typeface="Franklin Gothic Book" panose="020B0503020102020204" pitchFamily="34" charset="0"/>
                <a:cs typeface="Arial" panose="020B0604020202020204" pitchFamily="34" charset="0"/>
              </a:rPr>
              <a:t>31.0</a:t>
            </a:r>
            <a:r>
              <a:rPr lang="ru-RU" sz="1633" b="1" dirty="0">
                <a:solidFill>
                  <a:schemeClr val="tx2"/>
                </a:solidFill>
                <a:latin typeface="Franklin Gothic Book" panose="020B0503020102020204" pitchFamily="34" charset="0"/>
                <a:cs typeface="Arial" panose="020B0604020202020204" pitchFamily="34" charset="0"/>
              </a:rPr>
              <a:t>7</a:t>
            </a:r>
            <a:r>
              <a:rPr lang="en-US" sz="1633" b="1" dirty="0">
                <a:solidFill>
                  <a:schemeClr val="tx2"/>
                </a:solidFill>
                <a:latin typeface="Franklin Gothic Book" panose="020B0503020102020204" pitchFamily="34" charset="0"/>
                <a:cs typeface="Arial" panose="020B0604020202020204" pitchFamily="34" charset="0"/>
              </a:rPr>
              <a:t>.2025</a:t>
            </a:r>
            <a:r>
              <a:rPr lang="ru-RU" sz="1633" b="1" dirty="0">
                <a:solidFill>
                  <a:schemeClr val="tx2"/>
                </a:solidFill>
                <a:latin typeface="Franklin Gothic Book" panose="020B0503020102020204" pitchFamily="34" charset="0"/>
                <a:cs typeface="Arial" panose="020B0604020202020204" pitchFamily="34" charset="0"/>
              </a:rPr>
              <a:t> </a:t>
            </a:r>
          </a:p>
        </p:txBody>
      </p:sp>
      <p:sp>
        <p:nvSpPr>
          <p:cNvPr id="17" name="Стрелка: вправо 16">
            <a:extLst>
              <a:ext uri="{FF2B5EF4-FFF2-40B4-BE49-F238E27FC236}">
                <a16:creationId xmlns:a16="http://schemas.microsoft.com/office/drawing/2014/main" id="{1A41855F-2308-4C84-BDF1-7B7CEA99F3DE}"/>
              </a:ext>
            </a:extLst>
          </p:cNvPr>
          <p:cNvSpPr/>
          <p:nvPr/>
        </p:nvSpPr>
        <p:spPr>
          <a:xfrm>
            <a:off x="9688085" y="3126071"/>
            <a:ext cx="1894008" cy="587549"/>
          </a:xfrm>
          <a:prstGeom prst="rightArrow">
            <a:avLst/>
          </a:prstGeom>
          <a:ln>
            <a:solidFill>
              <a:srgbClr val="1F497D"/>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633" b="1" dirty="0">
                <a:solidFill>
                  <a:schemeClr val="tx2"/>
                </a:solidFill>
                <a:latin typeface="Franklin Gothic Book" panose="020B0503020102020204" pitchFamily="34" charset="0"/>
                <a:cs typeface="Arial" panose="020B0604020202020204" pitchFamily="34" charset="0"/>
              </a:rPr>
              <a:t>до </a:t>
            </a:r>
            <a:r>
              <a:rPr lang="en-US" sz="1633" b="1" dirty="0">
                <a:solidFill>
                  <a:schemeClr val="tx2"/>
                </a:solidFill>
                <a:latin typeface="Franklin Gothic Book" panose="020B0503020102020204" pitchFamily="34" charset="0"/>
                <a:cs typeface="Arial" panose="020B0604020202020204" pitchFamily="34" charset="0"/>
              </a:rPr>
              <a:t>31.</a:t>
            </a:r>
            <a:r>
              <a:rPr lang="ru-RU" sz="1633" b="1" dirty="0">
                <a:solidFill>
                  <a:schemeClr val="tx2"/>
                </a:solidFill>
                <a:latin typeface="Franklin Gothic Book" panose="020B0503020102020204" pitchFamily="34" charset="0"/>
                <a:cs typeface="Arial" panose="020B0604020202020204" pitchFamily="34" charset="0"/>
              </a:rPr>
              <a:t>10</a:t>
            </a:r>
            <a:r>
              <a:rPr lang="en-US" sz="1633" b="1" dirty="0">
                <a:solidFill>
                  <a:schemeClr val="tx2"/>
                </a:solidFill>
                <a:latin typeface="Franklin Gothic Book" panose="020B0503020102020204" pitchFamily="34" charset="0"/>
                <a:cs typeface="Arial" panose="020B0604020202020204" pitchFamily="34" charset="0"/>
              </a:rPr>
              <a:t>.2025</a:t>
            </a:r>
            <a:endParaRPr lang="ru-RU" sz="1633" b="1" dirty="0">
              <a:solidFill>
                <a:schemeClr val="tx2"/>
              </a:solidFill>
              <a:latin typeface="Franklin Gothic Book" panose="020B0503020102020204" pitchFamily="34" charset="0"/>
              <a:cs typeface="Arial" panose="020B0604020202020204" pitchFamily="34" charset="0"/>
            </a:endParaRPr>
          </a:p>
        </p:txBody>
      </p:sp>
      <p:pic>
        <p:nvPicPr>
          <p:cNvPr id="19" name="Рисунок 18">
            <a:extLst>
              <a:ext uri="{FF2B5EF4-FFF2-40B4-BE49-F238E27FC236}">
                <a16:creationId xmlns:a16="http://schemas.microsoft.com/office/drawing/2014/main" id="{85B9306F-8510-4FC3-BDC4-BB881BD79F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0570" y="4557377"/>
            <a:ext cx="1590815" cy="2118251"/>
          </a:xfrm>
          <a:prstGeom prst="rect">
            <a:avLst/>
          </a:prstGeom>
          <a:ln>
            <a:solidFill>
              <a:schemeClr val="tx1">
                <a:lumMod val="50000"/>
                <a:lumOff val="50000"/>
              </a:schemeClr>
            </a:solidFill>
          </a:ln>
        </p:spPr>
      </p:pic>
      <p:pic>
        <p:nvPicPr>
          <p:cNvPr id="21" name="Рисунок 20">
            <a:extLst>
              <a:ext uri="{FF2B5EF4-FFF2-40B4-BE49-F238E27FC236}">
                <a16:creationId xmlns:a16="http://schemas.microsoft.com/office/drawing/2014/main" id="{C0B4DE46-34FD-4154-BCA9-18C07607D5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2499" y="4381694"/>
            <a:ext cx="1590815" cy="2176235"/>
          </a:xfrm>
          <a:prstGeom prst="rect">
            <a:avLst/>
          </a:prstGeom>
          <a:ln>
            <a:solidFill>
              <a:schemeClr val="tx1">
                <a:lumMod val="50000"/>
                <a:lumOff val="50000"/>
              </a:schemeClr>
            </a:solidFill>
          </a:ln>
        </p:spPr>
      </p:pic>
      <p:pic>
        <p:nvPicPr>
          <p:cNvPr id="23" name="Рисунок 22">
            <a:extLst>
              <a:ext uri="{FF2B5EF4-FFF2-40B4-BE49-F238E27FC236}">
                <a16:creationId xmlns:a16="http://schemas.microsoft.com/office/drawing/2014/main" id="{29B3EBA9-3AD1-497F-87FD-7D6209474D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9208" y="4188770"/>
            <a:ext cx="1590827" cy="2176251"/>
          </a:xfrm>
          <a:prstGeom prst="rect">
            <a:avLst/>
          </a:prstGeom>
          <a:ln>
            <a:solidFill>
              <a:schemeClr val="tx1">
                <a:lumMod val="50000"/>
                <a:lumOff val="50000"/>
              </a:schemeClr>
            </a:solidFill>
          </a:ln>
        </p:spPr>
      </p:pic>
      <p:pic>
        <p:nvPicPr>
          <p:cNvPr id="25" name="Рисунок 24">
            <a:extLst>
              <a:ext uri="{FF2B5EF4-FFF2-40B4-BE49-F238E27FC236}">
                <a16:creationId xmlns:a16="http://schemas.microsoft.com/office/drawing/2014/main" id="{16653ADF-D9F7-4112-911D-AF06153E37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91402" y="3995858"/>
            <a:ext cx="1587101" cy="2181730"/>
          </a:xfrm>
          <a:prstGeom prst="rect">
            <a:avLst/>
          </a:prstGeom>
          <a:ln>
            <a:solidFill>
              <a:schemeClr val="tx1">
                <a:lumMod val="50000"/>
                <a:lumOff val="50000"/>
              </a:schemeClr>
            </a:solidFill>
          </a:ln>
        </p:spPr>
      </p:pic>
      <p:pic>
        <p:nvPicPr>
          <p:cNvPr id="27" name="Рисунок 26">
            <a:extLst>
              <a:ext uri="{FF2B5EF4-FFF2-40B4-BE49-F238E27FC236}">
                <a16:creationId xmlns:a16="http://schemas.microsoft.com/office/drawing/2014/main" id="{D7B66418-5934-49D1-928A-031E78F8D2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49025" y="3802948"/>
            <a:ext cx="1593815" cy="2164861"/>
          </a:xfrm>
          <a:prstGeom prst="rect">
            <a:avLst/>
          </a:prstGeom>
          <a:ln>
            <a:solidFill>
              <a:schemeClr val="tx1">
                <a:lumMod val="50000"/>
                <a:lumOff val="50000"/>
              </a:schemeClr>
            </a:solidFill>
          </a:ln>
        </p:spPr>
      </p:pic>
      <p:pic>
        <p:nvPicPr>
          <p:cNvPr id="7" name="Рисунок 6">
            <a:extLst>
              <a:ext uri="{FF2B5EF4-FFF2-40B4-BE49-F238E27FC236}">
                <a16:creationId xmlns:a16="http://schemas.microsoft.com/office/drawing/2014/main" id="{97F07C0E-5CBB-4535-846F-A2F46287182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150265" y="5067516"/>
            <a:ext cx="2136158" cy="1478878"/>
          </a:xfrm>
          <a:prstGeom prst="rect">
            <a:avLst/>
          </a:prstGeom>
          <a:ln>
            <a:solidFill>
              <a:schemeClr val="bg1">
                <a:lumMod val="75000"/>
              </a:schemeClr>
            </a:solidFill>
          </a:ln>
        </p:spPr>
      </p:pic>
      <p:pic>
        <p:nvPicPr>
          <p:cNvPr id="24" name="Рисунок 23">
            <a:extLst>
              <a:ext uri="{FF2B5EF4-FFF2-40B4-BE49-F238E27FC236}">
                <a16:creationId xmlns:a16="http://schemas.microsoft.com/office/drawing/2014/main" id="{C0542F1F-D2F6-438F-B554-3B67BCB544C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22421" y="4865627"/>
            <a:ext cx="2200848" cy="1523664"/>
          </a:xfrm>
          <a:prstGeom prst="rect">
            <a:avLst/>
          </a:prstGeom>
          <a:ln>
            <a:solidFill>
              <a:schemeClr val="bg1">
                <a:lumMod val="75000"/>
              </a:schemeClr>
            </a:solidFill>
          </a:ln>
        </p:spPr>
      </p:pic>
      <p:pic>
        <p:nvPicPr>
          <p:cNvPr id="26" name="Рисунок 25">
            <a:extLst>
              <a:ext uri="{FF2B5EF4-FFF2-40B4-BE49-F238E27FC236}">
                <a16:creationId xmlns:a16="http://schemas.microsoft.com/office/drawing/2014/main" id="{4B5A1426-CE61-466E-8D30-398D1DAF1D4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92408" y="4658173"/>
            <a:ext cx="2180420" cy="1509521"/>
          </a:xfrm>
          <a:prstGeom prst="rect">
            <a:avLst/>
          </a:prstGeom>
          <a:ln>
            <a:solidFill>
              <a:schemeClr val="bg1">
                <a:lumMod val="75000"/>
              </a:schemeClr>
            </a:solidFill>
          </a:ln>
        </p:spPr>
      </p:pic>
      <p:pic>
        <p:nvPicPr>
          <p:cNvPr id="28" name="Рисунок 27">
            <a:extLst>
              <a:ext uri="{FF2B5EF4-FFF2-40B4-BE49-F238E27FC236}">
                <a16:creationId xmlns:a16="http://schemas.microsoft.com/office/drawing/2014/main" id="{8C92BD3A-7E0B-4F4E-A975-DF0EAD8D314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22334" y="4524595"/>
            <a:ext cx="2180420" cy="1509521"/>
          </a:xfrm>
          <a:prstGeom prst="rect">
            <a:avLst/>
          </a:prstGeom>
          <a:ln>
            <a:solidFill>
              <a:schemeClr val="bg1">
                <a:lumMod val="75000"/>
              </a:schemeClr>
            </a:solidFill>
          </a:ln>
        </p:spPr>
      </p:pic>
      <p:pic>
        <p:nvPicPr>
          <p:cNvPr id="18" name="Рисунок 17">
            <a:extLst>
              <a:ext uri="{FF2B5EF4-FFF2-40B4-BE49-F238E27FC236}">
                <a16:creationId xmlns:a16="http://schemas.microsoft.com/office/drawing/2014/main" id="{DC838B62-F4D3-4043-BFCA-21FE0A7939F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25882" y="3993391"/>
            <a:ext cx="2180420" cy="1504982"/>
          </a:xfrm>
          <a:prstGeom prst="rect">
            <a:avLst/>
          </a:prstGeom>
          <a:ln>
            <a:solidFill>
              <a:schemeClr val="bg1">
                <a:lumMod val="75000"/>
              </a:schemeClr>
            </a:solidFill>
          </a:ln>
        </p:spPr>
      </p:pic>
    </p:spTree>
    <p:extLst>
      <p:ext uri="{BB962C8B-B14F-4D97-AF65-F5344CB8AC3E}">
        <p14:creationId xmlns:p14="http://schemas.microsoft.com/office/powerpoint/2010/main" val="71047968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a:extLst>
              <a:ext uri="{FF2B5EF4-FFF2-40B4-BE49-F238E27FC236}">
                <a16:creationId xmlns:a16="http://schemas.microsoft.com/office/drawing/2014/main" id="{8ED80955-2725-45BD-A871-381D7097A178}"/>
              </a:ext>
            </a:extLst>
          </p:cNvPr>
          <p:cNvSpPr txBox="1">
            <a:spLocks noChangeArrowheads="1"/>
          </p:cNvSpPr>
          <p:nvPr/>
        </p:nvSpPr>
        <p:spPr bwMode="auto">
          <a:xfrm>
            <a:off x="1654878" y="142852"/>
            <a:ext cx="9665973" cy="571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700" tIns="46351" rIns="92700" bIns="46351" rtlCol="0" anchor="ctr">
            <a:normAutofit fontScale="97500"/>
          </a:bodyPr>
          <a:lstStyle>
            <a:defPPr>
              <a:defRPr lang="ru-RU"/>
            </a:defPPr>
            <a:lvl1pPr algn="ctr">
              <a:spcBef>
                <a:spcPct val="50000"/>
              </a:spcBef>
              <a:buClr>
                <a:srgbClr val="F79646">
                  <a:lumMod val="75000"/>
                </a:srgbClr>
              </a:buClr>
              <a:buNone/>
              <a:defRPr sz="2400" b="1">
                <a:solidFill>
                  <a:srgbClr val="1F497D"/>
                </a:solidFill>
                <a:latin typeface="Franklin Gothic Book" panose="020B0503020102020204" pitchFamily="34" charset="0"/>
                <a:cs typeface="Arial" pitchFamily="34" charset="0"/>
              </a:defRPr>
            </a:lvl1pPr>
            <a:lvl2pPr marL="319088" indent="-319088" algn="r">
              <a:buClr>
                <a:srgbClr val="C3260C"/>
              </a:buClr>
              <a:buSzPct val="128000"/>
              <a:buFont typeface="Georgia" pitchFamily="18" charset="0"/>
              <a:buChar char="*"/>
              <a:defRPr sz="4600" b="1">
                <a:latin typeface="Trebuchet MS" pitchFamily="34" charset="0"/>
              </a:defRPr>
            </a:lvl2pPr>
            <a:lvl3pPr marL="319088" indent="-319088" algn="r">
              <a:buClr>
                <a:srgbClr val="C3260C"/>
              </a:buClr>
              <a:buSzPct val="128000"/>
              <a:buFont typeface="Georgia" pitchFamily="18" charset="0"/>
              <a:buChar char="*"/>
              <a:defRPr sz="4600" b="1">
                <a:latin typeface="Trebuchet MS" pitchFamily="34" charset="0"/>
              </a:defRPr>
            </a:lvl3pPr>
            <a:lvl4pPr marL="319088" indent="-319088" algn="r">
              <a:buClr>
                <a:srgbClr val="C3260C"/>
              </a:buClr>
              <a:buSzPct val="128000"/>
              <a:buFont typeface="Georgia" pitchFamily="18" charset="0"/>
              <a:buChar char="*"/>
              <a:defRPr sz="4600" b="1">
                <a:latin typeface="Trebuchet MS" pitchFamily="34" charset="0"/>
              </a:defRPr>
            </a:lvl4pPr>
            <a:lvl5pPr marL="319088" indent="-319088" algn="r">
              <a:buClr>
                <a:srgbClr val="C3260C"/>
              </a:buClr>
              <a:buSzPct val="128000"/>
              <a:buFont typeface="Georgia" pitchFamily="18" charset="0"/>
              <a:buChar char="*"/>
              <a:defRPr sz="4600" b="1">
                <a:latin typeface="Trebuchet MS" pitchFamily="34" charset="0"/>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2177" dirty="0" err="1"/>
              <a:t>Участники</a:t>
            </a:r>
            <a:r>
              <a:rPr lang="en-US" sz="2177" dirty="0"/>
              <a:t> </a:t>
            </a:r>
            <a:r>
              <a:rPr lang="en-US" sz="2177" dirty="0" err="1"/>
              <a:t>пилотных</a:t>
            </a:r>
            <a:r>
              <a:rPr lang="en-US" sz="2177" dirty="0"/>
              <a:t> </a:t>
            </a:r>
            <a:r>
              <a:rPr lang="en-US" sz="2177" dirty="0" err="1"/>
              <a:t>проектов</a:t>
            </a:r>
            <a:r>
              <a:rPr lang="en-US" sz="2177" dirty="0"/>
              <a:t> ГИАС РКД</a:t>
            </a:r>
          </a:p>
        </p:txBody>
      </p:sp>
      <p:graphicFrame>
        <p:nvGraphicFramePr>
          <p:cNvPr id="3" name="Таблица 2">
            <a:extLst>
              <a:ext uri="{FF2B5EF4-FFF2-40B4-BE49-F238E27FC236}">
                <a16:creationId xmlns:a16="http://schemas.microsoft.com/office/drawing/2014/main" id="{1C562A30-1C33-03A6-3B2A-EC860077FD6E}"/>
              </a:ext>
            </a:extLst>
          </p:cNvPr>
          <p:cNvGraphicFramePr>
            <a:graphicFrameLocks noGrp="1"/>
          </p:cNvGraphicFramePr>
          <p:nvPr/>
        </p:nvGraphicFramePr>
        <p:xfrm>
          <a:off x="413975" y="1600208"/>
          <a:ext cx="11394665" cy="4525963"/>
        </p:xfrm>
        <a:graphic>
          <a:graphicData uri="http://schemas.openxmlformats.org/drawingml/2006/table">
            <a:tbl>
              <a:tblPr firstRow="1" bandRow="1">
                <a:tableStyleId>{5C22544A-7EE6-4342-B048-85BDC9FD1C3A}</a:tableStyleId>
              </a:tblPr>
              <a:tblGrid>
                <a:gridCol w="937182">
                  <a:extLst>
                    <a:ext uri="{9D8B030D-6E8A-4147-A177-3AD203B41FA5}">
                      <a16:colId xmlns:a16="http://schemas.microsoft.com/office/drawing/2014/main" val="1046676381"/>
                    </a:ext>
                  </a:extLst>
                </a:gridCol>
                <a:gridCol w="10457483">
                  <a:extLst>
                    <a:ext uri="{9D8B030D-6E8A-4147-A177-3AD203B41FA5}">
                      <a16:colId xmlns:a16="http://schemas.microsoft.com/office/drawing/2014/main" val="1871021709"/>
                    </a:ext>
                  </a:extLst>
                </a:gridCol>
              </a:tblGrid>
              <a:tr h="348151">
                <a:tc>
                  <a:txBody>
                    <a:bodyPr/>
                    <a:lstStyle/>
                    <a:p>
                      <a:pPr algn="ctr" fontAlgn="t"/>
                      <a:r>
                        <a:rPr lang="ru-RU" sz="2000" u="none" strike="noStrike">
                          <a:effectLst/>
                        </a:rPr>
                        <a:t>1</a:t>
                      </a:r>
                      <a:endParaRPr lang="ru-RU" sz="2000" b="1" i="0" u="none" strike="noStrike">
                        <a:solidFill>
                          <a:srgbClr val="215C98"/>
                        </a:solidFill>
                        <a:effectLst/>
                        <a:latin typeface="Arial" panose="020B0604020202020204" pitchFamily="34" charset="0"/>
                      </a:endParaRPr>
                    </a:p>
                  </a:txBody>
                  <a:tcPr marL="9450" marR="9450" marT="9450" marB="0"/>
                </a:tc>
                <a:tc>
                  <a:txBody>
                    <a:bodyPr/>
                    <a:lstStyle/>
                    <a:p>
                      <a:pPr algn="l" rtl="0" fontAlgn="t"/>
                      <a:r>
                        <a:rPr lang="ru-RU" sz="2000" u="none" strike="noStrike">
                          <a:effectLst/>
                        </a:rPr>
                        <a:t>Архангельская область</a:t>
                      </a:r>
                      <a:endParaRPr lang="ru-RU" sz="2000" b="1" i="0" u="none" strike="noStrike">
                        <a:solidFill>
                          <a:srgbClr val="215C98"/>
                        </a:solidFill>
                        <a:effectLst/>
                        <a:latin typeface="Franklin Gothic Book" panose="020B0503020102020204" pitchFamily="34" charset="0"/>
                      </a:endParaRPr>
                    </a:p>
                  </a:txBody>
                  <a:tcPr marL="9450" marR="9450" marT="9450" marB="0"/>
                </a:tc>
                <a:extLst>
                  <a:ext uri="{0D108BD9-81ED-4DB2-BD59-A6C34878D82A}">
                    <a16:rowId xmlns:a16="http://schemas.microsoft.com/office/drawing/2014/main" val="2721172329"/>
                  </a:ext>
                </a:extLst>
              </a:tr>
              <a:tr h="348151">
                <a:tc>
                  <a:txBody>
                    <a:bodyPr/>
                    <a:lstStyle/>
                    <a:p>
                      <a:pPr algn="ctr" fontAlgn="b"/>
                      <a:r>
                        <a:rPr lang="ru-RU" sz="2000" u="none" strike="noStrike">
                          <a:effectLst/>
                        </a:rPr>
                        <a:t>2</a:t>
                      </a:r>
                      <a:endParaRPr lang="ru-RU" sz="2000" b="1" i="0" u="none" strike="noStrike">
                        <a:solidFill>
                          <a:srgbClr val="215C98"/>
                        </a:solidFill>
                        <a:effectLst/>
                        <a:latin typeface="Arial" panose="020B0604020202020204" pitchFamily="34" charset="0"/>
                      </a:endParaRPr>
                    </a:p>
                  </a:txBody>
                  <a:tcPr marL="9450" marR="9450" marT="9450" marB="0" anchor="b"/>
                </a:tc>
                <a:tc>
                  <a:txBody>
                    <a:bodyPr/>
                    <a:lstStyle/>
                    <a:p>
                      <a:pPr algn="l" rtl="0" fontAlgn="t"/>
                      <a:r>
                        <a:rPr lang="ru-RU" sz="2000" u="none" strike="noStrike">
                          <a:effectLst/>
                        </a:rPr>
                        <a:t>Иркутская область</a:t>
                      </a:r>
                      <a:endParaRPr lang="ru-RU" sz="2000" b="1" i="0" u="none" strike="noStrike">
                        <a:solidFill>
                          <a:srgbClr val="215C98"/>
                        </a:solidFill>
                        <a:effectLst/>
                        <a:latin typeface="Franklin Gothic Book" panose="020B0503020102020204" pitchFamily="34" charset="0"/>
                      </a:endParaRPr>
                    </a:p>
                  </a:txBody>
                  <a:tcPr marL="9450" marR="9450" marT="9450" marB="0"/>
                </a:tc>
                <a:extLst>
                  <a:ext uri="{0D108BD9-81ED-4DB2-BD59-A6C34878D82A}">
                    <a16:rowId xmlns:a16="http://schemas.microsoft.com/office/drawing/2014/main" val="1290458900"/>
                  </a:ext>
                </a:extLst>
              </a:tr>
              <a:tr h="348151">
                <a:tc>
                  <a:txBody>
                    <a:bodyPr/>
                    <a:lstStyle/>
                    <a:p>
                      <a:pPr algn="ctr" fontAlgn="b"/>
                      <a:r>
                        <a:rPr lang="ru-RU" sz="2000" u="none" strike="noStrike">
                          <a:effectLst/>
                        </a:rPr>
                        <a:t>3</a:t>
                      </a:r>
                      <a:endParaRPr lang="ru-RU" sz="2000" b="1" i="0" u="none" strike="noStrike">
                        <a:solidFill>
                          <a:srgbClr val="215C98"/>
                        </a:solidFill>
                        <a:effectLst/>
                        <a:latin typeface="Arial" panose="020B0604020202020204" pitchFamily="34" charset="0"/>
                      </a:endParaRPr>
                    </a:p>
                  </a:txBody>
                  <a:tcPr marL="9450" marR="9450" marT="9450" marB="0" anchor="b"/>
                </a:tc>
                <a:tc>
                  <a:txBody>
                    <a:bodyPr/>
                    <a:lstStyle/>
                    <a:p>
                      <a:pPr algn="l" rtl="0" fontAlgn="t"/>
                      <a:r>
                        <a:rPr lang="ru-RU" sz="2000" u="none" strike="noStrike">
                          <a:effectLst/>
                        </a:rPr>
                        <a:t>Калининградская область</a:t>
                      </a:r>
                      <a:endParaRPr lang="ru-RU" sz="2000" b="1" i="0" u="none" strike="noStrike">
                        <a:solidFill>
                          <a:srgbClr val="215C98"/>
                        </a:solidFill>
                        <a:effectLst/>
                        <a:latin typeface="Franklin Gothic Book" panose="020B0503020102020204" pitchFamily="34" charset="0"/>
                      </a:endParaRPr>
                    </a:p>
                  </a:txBody>
                  <a:tcPr marL="9450" marR="9450" marT="9450" marB="0"/>
                </a:tc>
                <a:extLst>
                  <a:ext uri="{0D108BD9-81ED-4DB2-BD59-A6C34878D82A}">
                    <a16:rowId xmlns:a16="http://schemas.microsoft.com/office/drawing/2014/main" val="2810567475"/>
                  </a:ext>
                </a:extLst>
              </a:tr>
              <a:tr h="348151">
                <a:tc>
                  <a:txBody>
                    <a:bodyPr/>
                    <a:lstStyle/>
                    <a:p>
                      <a:pPr algn="ctr" fontAlgn="b"/>
                      <a:r>
                        <a:rPr lang="ru-RU" sz="2000" u="none" strike="noStrike">
                          <a:effectLst/>
                        </a:rPr>
                        <a:t>4</a:t>
                      </a:r>
                      <a:endParaRPr lang="ru-RU" sz="2000" b="1" i="0" u="none" strike="noStrike">
                        <a:solidFill>
                          <a:srgbClr val="215C98"/>
                        </a:solidFill>
                        <a:effectLst/>
                        <a:latin typeface="Arial" panose="020B0604020202020204" pitchFamily="34" charset="0"/>
                      </a:endParaRPr>
                    </a:p>
                  </a:txBody>
                  <a:tcPr marL="9450" marR="9450" marT="9450" marB="0" anchor="b"/>
                </a:tc>
                <a:tc>
                  <a:txBody>
                    <a:bodyPr/>
                    <a:lstStyle/>
                    <a:p>
                      <a:pPr algn="l" rtl="0" fontAlgn="t"/>
                      <a:r>
                        <a:rPr lang="ru-RU" sz="2000" u="none" strike="noStrike">
                          <a:effectLst/>
                        </a:rPr>
                        <a:t>Калужская область</a:t>
                      </a:r>
                      <a:endParaRPr lang="ru-RU" sz="2000" b="1" i="0" u="none" strike="noStrike">
                        <a:solidFill>
                          <a:srgbClr val="215C98"/>
                        </a:solidFill>
                        <a:effectLst/>
                        <a:latin typeface="Franklin Gothic Book" panose="020B0503020102020204" pitchFamily="34" charset="0"/>
                      </a:endParaRPr>
                    </a:p>
                  </a:txBody>
                  <a:tcPr marL="9450" marR="9450" marT="9450" marB="0"/>
                </a:tc>
                <a:extLst>
                  <a:ext uri="{0D108BD9-81ED-4DB2-BD59-A6C34878D82A}">
                    <a16:rowId xmlns:a16="http://schemas.microsoft.com/office/drawing/2014/main" val="417843725"/>
                  </a:ext>
                </a:extLst>
              </a:tr>
              <a:tr h="348151">
                <a:tc>
                  <a:txBody>
                    <a:bodyPr/>
                    <a:lstStyle/>
                    <a:p>
                      <a:pPr algn="ctr" fontAlgn="b"/>
                      <a:r>
                        <a:rPr lang="ru-RU" sz="2000" u="none" strike="noStrike">
                          <a:effectLst/>
                        </a:rPr>
                        <a:t>5</a:t>
                      </a:r>
                      <a:endParaRPr lang="ru-RU" sz="2000" b="1" i="0" u="none" strike="noStrike">
                        <a:solidFill>
                          <a:srgbClr val="215C98"/>
                        </a:solidFill>
                        <a:effectLst/>
                        <a:latin typeface="Arial" panose="020B0604020202020204" pitchFamily="34" charset="0"/>
                      </a:endParaRPr>
                    </a:p>
                  </a:txBody>
                  <a:tcPr marL="9450" marR="9450" marT="9450" marB="0" anchor="b"/>
                </a:tc>
                <a:tc>
                  <a:txBody>
                    <a:bodyPr/>
                    <a:lstStyle/>
                    <a:p>
                      <a:pPr algn="l" rtl="0" fontAlgn="t"/>
                      <a:r>
                        <a:rPr lang="ru-RU" sz="2000" u="none" strike="noStrike">
                          <a:effectLst/>
                        </a:rPr>
                        <a:t>Кировская область</a:t>
                      </a:r>
                      <a:endParaRPr lang="ru-RU" sz="2000" b="1" i="0" u="none" strike="noStrike">
                        <a:solidFill>
                          <a:srgbClr val="215C98"/>
                        </a:solidFill>
                        <a:effectLst/>
                        <a:latin typeface="Franklin Gothic Book" panose="020B0503020102020204" pitchFamily="34" charset="0"/>
                      </a:endParaRPr>
                    </a:p>
                  </a:txBody>
                  <a:tcPr marL="9450" marR="9450" marT="9450" marB="0"/>
                </a:tc>
                <a:extLst>
                  <a:ext uri="{0D108BD9-81ED-4DB2-BD59-A6C34878D82A}">
                    <a16:rowId xmlns:a16="http://schemas.microsoft.com/office/drawing/2014/main" val="1448903617"/>
                  </a:ext>
                </a:extLst>
              </a:tr>
              <a:tr h="348151">
                <a:tc>
                  <a:txBody>
                    <a:bodyPr/>
                    <a:lstStyle/>
                    <a:p>
                      <a:pPr algn="ctr" fontAlgn="b"/>
                      <a:r>
                        <a:rPr lang="ru-RU" sz="2000" u="none" strike="noStrike">
                          <a:effectLst/>
                        </a:rPr>
                        <a:t>6</a:t>
                      </a:r>
                      <a:endParaRPr lang="ru-RU" sz="2000" b="1" i="0" u="none" strike="noStrike">
                        <a:solidFill>
                          <a:srgbClr val="215C98"/>
                        </a:solidFill>
                        <a:effectLst/>
                        <a:latin typeface="Arial" panose="020B0604020202020204" pitchFamily="34" charset="0"/>
                      </a:endParaRPr>
                    </a:p>
                  </a:txBody>
                  <a:tcPr marL="9450" marR="9450" marT="9450" marB="0" anchor="b"/>
                </a:tc>
                <a:tc>
                  <a:txBody>
                    <a:bodyPr/>
                    <a:lstStyle/>
                    <a:p>
                      <a:pPr algn="l" rtl="0" fontAlgn="t"/>
                      <a:r>
                        <a:rPr lang="ru-RU" sz="2000" u="none" strike="noStrike">
                          <a:effectLst/>
                        </a:rPr>
                        <a:t>Красноярский край</a:t>
                      </a:r>
                      <a:endParaRPr lang="ru-RU" sz="2000" b="1" i="0" u="none" strike="noStrike">
                        <a:solidFill>
                          <a:srgbClr val="215C98"/>
                        </a:solidFill>
                        <a:effectLst/>
                        <a:latin typeface="Franklin Gothic Book" panose="020B0503020102020204" pitchFamily="34" charset="0"/>
                      </a:endParaRPr>
                    </a:p>
                  </a:txBody>
                  <a:tcPr marL="9450" marR="9450" marT="9450" marB="0"/>
                </a:tc>
                <a:extLst>
                  <a:ext uri="{0D108BD9-81ED-4DB2-BD59-A6C34878D82A}">
                    <a16:rowId xmlns:a16="http://schemas.microsoft.com/office/drawing/2014/main" val="1274756270"/>
                  </a:ext>
                </a:extLst>
              </a:tr>
              <a:tr h="348151">
                <a:tc>
                  <a:txBody>
                    <a:bodyPr/>
                    <a:lstStyle/>
                    <a:p>
                      <a:pPr algn="ctr" fontAlgn="b"/>
                      <a:r>
                        <a:rPr lang="ru-RU" sz="2000" u="none" strike="noStrike">
                          <a:effectLst/>
                        </a:rPr>
                        <a:t>7</a:t>
                      </a:r>
                      <a:endParaRPr lang="ru-RU" sz="2000" b="1" i="0" u="none" strike="noStrike">
                        <a:solidFill>
                          <a:srgbClr val="215C98"/>
                        </a:solidFill>
                        <a:effectLst/>
                        <a:latin typeface="Arial" panose="020B0604020202020204" pitchFamily="34" charset="0"/>
                      </a:endParaRPr>
                    </a:p>
                  </a:txBody>
                  <a:tcPr marL="9450" marR="9450" marT="9450" marB="0" anchor="b"/>
                </a:tc>
                <a:tc>
                  <a:txBody>
                    <a:bodyPr/>
                    <a:lstStyle/>
                    <a:p>
                      <a:pPr algn="l" rtl="0" fontAlgn="t"/>
                      <a:r>
                        <a:rPr lang="ru-RU" sz="2000" u="none" strike="noStrike">
                          <a:effectLst/>
                        </a:rPr>
                        <a:t>Курская область</a:t>
                      </a:r>
                      <a:endParaRPr lang="ru-RU" sz="2000" b="1" i="0" u="none" strike="noStrike">
                        <a:solidFill>
                          <a:srgbClr val="215C98"/>
                        </a:solidFill>
                        <a:effectLst/>
                        <a:latin typeface="Franklin Gothic Book" panose="020B0503020102020204" pitchFamily="34" charset="0"/>
                      </a:endParaRPr>
                    </a:p>
                  </a:txBody>
                  <a:tcPr marL="9450" marR="9450" marT="9450" marB="0"/>
                </a:tc>
                <a:extLst>
                  <a:ext uri="{0D108BD9-81ED-4DB2-BD59-A6C34878D82A}">
                    <a16:rowId xmlns:a16="http://schemas.microsoft.com/office/drawing/2014/main" val="2457388589"/>
                  </a:ext>
                </a:extLst>
              </a:tr>
              <a:tr h="348151">
                <a:tc>
                  <a:txBody>
                    <a:bodyPr/>
                    <a:lstStyle/>
                    <a:p>
                      <a:pPr algn="ctr" fontAlgn="b"/>
                      <a:r>
                        <a:rPr lang="ru-RU" sz="2000" u="none" strike="noStrike">
                          <a:effectLst/>
                        </a:rPr>
                        <a:t>8</a:t>
                      </a:r>
                      <a:endParaRPr lang="ru-RU" sz="2000" b="1" i="0" u="none" strike="noStrike">
                        <a:solidFill>
                          <a:srgbClr val="215C98"/>
                        </a:solidFill>
                        <a:effectLst/>
                        <a:latin typeface="Arial" panose="020B0604020202020204" pitchFamily="34" charset="0"/>
                      </a:endParaRPr>
                    </a:p>
                  </a:txBody>
                  <a:tcPr marL="9450" marR="9450" marT="9450" marB="0" anchor="b"/>
                </a:tc>
                <a:tc>
                  <a:txBody>
                    <a:bodyPr/>
                    <a:lstStyle/>
                    <a:p>
                      <a:pPr algn="l" rtl="0" fontAlgn="t"/>
                      <a:r>
                        <a:rPr lang="ru-RU" sz="2000" u="none" strike="noStrike" dirty="0">
                          <a:effectLst/>
                        </a:rPr>
                        <a:t>Мурманская область</a:t>
                      </a:r>
                      <a:endParaRPr lang="ru-RU" sz="2000" b="1" i="0" u="none" strike="noStrike" dirty="0">
                        <a:solidFill>
                          <a:srgbClr val="215C98"/>
                        </a:solidFill>
                        <a:effectLst/>
                        <a:latin typeface="Franklin Gothic Book" panose="020B0503020102020204" pitchFamily="34" charset="0"/>
                      </a:endParaRPr>
                    </a:p>
                  </a:txBody>
                  <a:tcPr marL="9450" marR="9450" marT="9450" marB="0"/>
                </a:tc>
                <a:extLst>
                  <a:ext uri="{0D108BD9-81ED-4DB2-BD59-A6C34878D82A}">
                    <a16:rowId xmlns:a16="http://schemas.microsoft.com/office/drawing/2014/main" val="744637876"/>
                  </a:ext>
                </a:extLst>
              </a:tr>
              <a:tr h="348151">
                <a:tc>
                  <a:txBody>
                    <a:bodyPr/>
                    <a:lstStyle/>
                    <a:p>
                      <a:pPr algn="ctr" fontAlgn="b"/>
                      <a:r>
                        <a:rPr lang="ru-RU" sz="2000" u="none" strike="noStrike">
                          <a:effectLst/>
                        </a:rPr>
                        <a:t>9</a:t>
                      </a:r>
                      <a:endParaRPr lang="ru-RU" sz="2000" b="1" i="0" u="none" strike="noStrike">
                        <a:solidFill>
                          <a:srgbClr val="215C98"/>
                        </a:solidFill>
                        <a:effectLst/>
                        <a:latin typeface="Arial" panose="020B0604020202020204" pitchFamily="34" charset="0"/>
                      </a:endParaRPr>
                    </a:p>
                  </a:txBody>
                  <a:tcPr marL="9450" marR="9450" marT="9450" marB="0" anchor="b"/>
                </a:tc>
                <a:tc>
                  <a:txBody>
                    <a:bodyPr/>
                    <a:lstStyle/>
                    <a:p>
                      <a:pPr algn="l" rtl="0" fontAlgn="t"/>
                      <a:r>
                        <a:rPr lang="ru-RU" sz="2000" u="none" strike="noStrike">
                          <a:effectLst/>
                        </a:rPr>
                        <a:t>Новосибирская область</a:t>
                      </a:r>
                      <a:endParaRPr lang="ru-RU" sz="2000" b="1" i="0" u="none" strike="noStrike">
                        <a:solidFill>
                          <a:srgbClr val="215C98"/>
                        </a:solidFill>
                        <a:effectLst/>
                        <a:latin typeface="Franklin Gothic Book" panose="020B0503020102020204" pitchFamily="34" charset="0"/>
                      </a:endParaRPr>
                    </a:p>
                  </a:txBody>
                  <a:tcPr marL="9450" marR="9450" marT="9450" marB="0"/>
                </a:tc>
                <a:extLst>
                  <a:ext uri="{0D108BD9-81ED-4DB2-BD59-A6C34878D82A}">
                    <a16:rowId xmlns:a16="http://schemas.microsoft.com/office/drawing/2014/main" val="4244491580"/>
                  </a:ext>
                </a:extLst>
              </a:tr>
              <a:tr h="348151">
                <a:tc>
                  <a:txBody>
                    <a:bodyPr/>
                    <a:lstStyle/>
                    <a:p>
                      <a:pPr algn="ctr" fontAlgn="b"/>
                      <a:r>
                        <a:rPr lang="ru-RU" sz="2000" u="none" strike="noStrike">
                          <a:effectLst/>
                        </a:rPr>
                        <a:t>10</a:t>
                      </a:r>
                      <a:endParaRPr lang="ru-RU" sz="2000" b="1" i="0" u="none" strike="noStrike">
                        <a:solidFill>
                          <a:srgbClr val="215C98"/>
                        </a:solidFill>
                        <a:effectLst/>
                        <a:latin typeface="Arial" panose="020B0604020202020204" pitchFamily="34" charset="0"/>
                      </a:endParaRPr>
                    </a:p>
                  </a:txBody>
                  <a:tcPr marL="9450" marR="9450" marT="9450" marB="0" anchor="b"/>
                </a:tc>
                <a:tc>
                  <a:txBody>
                    <a:bodyPr/>
                    <a:lstStyle/>
                    <a:p>
                      <a:pPr algn="l" rtl="0" fontAlgn="t"/>
                      <a:r>
                        <a:rPr lang="ru-RU" sz="2000" u="none" strike="noStrike">
                          <a:effectLst/>
                        </a:rPr>
                        <a:t>Пермский край</a:t>
                      </a:r>
                      <a:endParaRPr lang="ru-RU" sz="2000" b="1" i="0" u="none" strike="noStrike">
                        <a:solidFill>
                          <a:srgbClr val="215C98"/>
                        </a:solidFill>
                        <a:effectLst/>
                        <a:latin typeface="Franklin Gothic Book" panose="020B0503020102020204" pitchFamily="34" charset="0"/>
                      </a:endParaRPr>
                    </a:p>
                  </a:txBody>
                  <a:tcPr marL="9450" marR="9450" marT="9450" marB="0"/>
                </a:tc>
                <a:extLst>
                  <a:ext uri="{0D108BD9-81ED-4DB2-BD59-A6C34878D82A}">
                    <a16:rowId xmlns:a16="http://schemas.microsoft.com/office/drawing/2014/main" val="383658295"/>
                  </a:ext>
                </a:extLst>
              </a:tr>
              <a:tr h="348151">
                <a:tc>
                  <a:txBody>
                    <a:bodyPr/>
                    <a:lstStyle/>
                    <a:p>
                      <a:pPr algn="ctr" fontAlgn="b"/>
                      <a:r>
                        <a:rPr lang="ru-RU" sz="2000" u="none" strike="noStrike">
                          <a:effectLst/>
                        </a:rPr>
                        <a:t>11</a:t>
                      </a:r>
                      <a:endParaRPr lang="ru-RU" sz="2000" b="1" i="0" u="none" strike="noStrike">
                        <a:solidFill>
                          <a:srgbClr val="215C98"/>
                        </a:solidFill>
                        <a:effectLst/>
                        <a:latin typeface="Arial" panose="020B0604020202020204" pitchFamily="34" charset="0"/>
                      </a:endParaRPr>
                    </a:p>
                  </a:txBody>
                  <a:tcPr marL="9450" marR="9450" marT="9450" marB="0" anchor="b"/>
                </a:tc>
                <a:tc>
                  <a:txBody>
                    <a:bodyPr/>
                    <a:lstStyle/>
                    <a:p>
                      <a:pPr algn="l" rtl="0" fontAlgn="t"/>
                      <a:r>
                        <a:rPr lang="ru-RU" sz="2000" u="none" strike="noStrike">
                          <a:effectLst/>
                        </a:rPr>
                        <a:t>Приморский край</a:t>
                      </a:r>
                      <a:endParaRPr lang="ru-RU" sz="2000" b="1" i="0" u="none" strike="noStrike">
                        <a:solidFill>
                          <a:srgbClr val="215C98"/>
                        </a:solidFill>
                        <a:effectLst/>
                        <a:latin typeface="Franklin Gothic Book" panose="020B0503020102020204" pitchFamily="34" charset="0"/>
                      </a:endParaRPr>
                    </a:p>
                  </a:txBody>
                  <a:tcPr marL="9450" marR="9450" marT="9450" marB="0"/>
                </a:tc>
                <a:extLst>
                  <a:ext uri="{0D108BD9-81ED-4DB2-BD59-A6C34878D82A}">
                    <a16:rowId xmlns:a16="http://schemas.microsoft.com/office/drawing/2014/main" val="4133942217"/>
                  </a:ext>
                </a:extLst>
              </a:tr>
              <a:tr h="348151">
                <a:tc>
                  <a:txBody>
                    <a:bodyPr/>
                    <a:lstStyle/>
                    <a:p>
                      <a:pPr algn="ctr" fontAlgn="b"/>
                      <a:r>
                        <a:rPr lang="ru-RU" sz="2000" u="none" strike="noStrike">
                          <a:effectLst/>
                        </a:rPr>
                        <a:t>12</a:t>
                      </a:r>
                      <a:endParaRPr lang="ru-RU" sz="2000" b="1" i="0" u="none" strike="noStrike">
                        <a:solidFill>
                          <a:srgbClr val="215C98"/>
                        </a:solidFill>
                        <a:effectLst/>
                        <a:latin typeface="Arial" panose="020B0604020202020204" pitchFamily="34" charset="0"/>
                      </a:endParaRPr>
                    </a:p>
                  </a:txBody>
                  <a:tcPr marL="9450" marR="9450" marT="9450" marB="0" anchor="b"/>
                </a:tc>
                <a:tc>
                  <a:txBody>
                    <a:bodyPr/>
                    <a:lstStyle/>
                    <a:p>
                      <a:pPr algn="l" rtl="0" fontAlgn="t"/>
                      <a:r>
                        <a:rPr lang="ru-RU" sz="2000" u="none" strike="noStrike">
                          <a:effectLst/>
                        </a:rPr>
                        <a:t>Республика Коми</a:t>
                      </a:r>
                      <a:endParaRPr lang="ru-RU" sz="2000" b="1" i="0" u="none" strike="noStrike">
                        <a:solidFill>
                          <a:srgbClr val="215C98"/>
                        </a:solidFill>
                        <a:effectLst/>
                        <a:latin typeface="Franklin Gothic Book" panose="020B0503020102020204" pitchFamily="34" charset="0"/>
                      </a:endParaRPr>
                    </a:p>
                  </a:txBody>
                  <a:tcPr marL="9450" marR="9450" marT="9450" marB="0"/>
                </a:tc>
                <a:extLst>
                  <a:ext uri="{0D108BD9-81ED-4DB2-BD59-A6C34878D82A}">
                    <a16:rowId xmlns:a16="http://schemas.microsoft.com/office/drawing/2014/main" val="3455958288"/>
                  </a:ext>
                </a:extLst>
              </a:tr>
              <a:tr h="348151">
                <a:tc>
                  <a:txBody>
                    <a:bodyPr/>
                    <a:lstStyle/>
                    <a:p>
                      <a:pPr algn="ctr" fontAlgn="b"/>
                      <a:r>
                        <a:rPr lang="ru-RU" sz="2000" u="none" strike="noStrike">
                          <a:effectLst/>
                        </a:rPr>
                        <a:t>13</a:t>
                      </a:r>
                      <a:endParaRPr lang="ru-RU" sz="2000" b="1" i="0" u="none" strike="noStrike">
                        <a:solidFill>
                          <a:srgbClr val="215C98"/>
                        </a:solidFill>
                        <a:effectLst/>
                        <a:latin typeface="Arial" panose="020B0604020202020204" pitchFamily="34" charset="0"/>
                      </a:endParaRPr>
                    </a:p>
                  </a:txBody>
                  <a:tcPr marL="9450" marR="9450" marT="9450" marB="0" anchor="b"/>
                </a:tc>
                <a:tc>
                  <a:txBody>
                    <a:bodyPr/>
                    <a:lstStyle/>
                    <a:p>
                      <a:pPr algn="l" rtl="0" fontAlgn="t"/>
                      <a:r>
                        <a:rPr lang="ru-RU" sz="2000" u="none" strike="noStrike" dirty="0">
                          <a:effectLst/>
                        </a:rPr>
                        <a:t>Ханты-Мансийский автономный округ - Югра</a:t>
                      </a:r>
                      <a:endParaRPr lang="ru-RU" sz="2000" b="1" i="0" u="none" strike="noStrike" dirty="0">
                        <a:solidFill>
                          <a:srgbClr val="215C98"/>
                        </a:solidFill>
                        <a:effectLst/>
                        <a:latin typeface="Franklin Gothic Book" panose="020B0503020102020204" pitchFamily="34" charset="0"/>
                      </a:endParaRPr>
                    </a:p>
                  </a:txBody>
                  <a:tcPr marL="9450" marR="9450" marT="9450" marB="0"/>
                </a:tc>
                <a:extLst>
                  <a:ext uri="{0D108BD9-81ED-4DB2-BD59-A6C34878D82A}">
                    <a16:rowId xmlns:a16="http://schemas.microsoft.com/office/drawing/2014/main" val="3514510306"/>
                  </a:ext>
                </a:extLst>
              </a:tr>
            </a:tbl>
          </a:graphicData>
        </a:graphic>
      </p:graphicFrame>
    </p:spTree>
    <p:extLst>
      <p:ext uri="{BB962C8B-B14F-4D97-AF65-F5344CB8AC3E}">
        <p14:creationId xmlns:p14="http://schemas.microsoft.com/office/powerpoint/2010/main" val="1986047829"/>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Текст 6"/>
          <p:cNvSpPr txBox="1">
            <a:spLocks/>
          </p:cNvSpPr>
          <p:nvPr/>
        </p:nvSpPr>
        <p:spPr bwMode="auto">
          <a:xfrm>
            <a:off x="1194273" y="6242362"/>
            <a:ext cx="9765371" cy="543228"/>
          </a:xfrm>
          <a:prstGeom prst="rect">
            <a:avLst/>
          </a:prstGeom>
          <a:solidFill>
            <a:schemeClr val="accent1">
              <a:lumMod val="75000"/>
            </a:schemeClr>
          </a:solidFill>
          <a:ln/>
        </p:spPr>
        <p:style>
          <a:lnRef idx="0">
            <a:schemeClr val="accent3"/>
          </a:lnRef>
          <a:fillRef idx="3">
            <a:schemeClr val="accent3"/>
          </a:fillRef>
          <a:effectRef idx="3">
            <a:schemeClr val="accent3"/>
          </a:effectRef>
          <a:fontRef idx="minor">
            <a:schemeClr val="lt1"/>
          </a:fontRef>
        </p:style>
        <p:txBody>
          <a:bodyPr lIns="71970" rIns="71970" anchor="ctr"/>
          <a:lstStyle>
            <a:lvl1pPr>
              <a:defRPr sz="1600">
                <a:solidFill>
                  <a:schemeClr val="tx1"/>
                </a:solidFill>
                <a:latin typeface="Calibri" pitchFamily="34" charset="0"/>
                <a:cs typeface="Arial" charset="0"/>
              </a:defRPr>
            </a:lvl1pPr>
            <a:lvl2pPr marL="742950" indent="-285750">
              <a:defRPr sz="1600">
                <a:solidFill>
                  <a:schemeClr val="tx1"/>
                </a:solidFill>
                <a:latin typeface="Calibri" pitchFamily="34" charset="0"/>
                <a:cs typeface="Arial" charset="0"/>
              </a:defRPr>
            </a:lvl2pPr>
            <a:lvl3pPr marL="1143000" indent="-228600">
              <a:defRPr sz="1600">
                <a:solidFill>
                  <a:schemeClr val="tx1"/>
                </a:solidFill>
                <a:latin typeface="Calibri" pitchFamily="34" charset="0"/>
                <a:cs typeface="Arial" charset="0"/>
              </a:defRPr>
            </a:lvl3pPr>
            <a:lvl4pPr marL="1600200" indent="-228600">
              <a:defRPr sz="1600">
                <a:solidFill>
                  <a:schemeClr val="tx1"/>
                </a:solidFill>
                <a:latin typeface="Calibri" pitchFamily="34" charset="0"/>
                <a:cs typeface="Arial" charset="0"/>
              </a:defRPr>
            </a:lvl4pPr>
            <a:lvl5pPr marL="2057400" indent="-228600">
              <a:defRPr sz="1600">
                <a:solidFill>
                  <a:schemeClr val="tx1"/>
                </a:solidFill>
                <a:latin typeface="Calibri" pitchFamily="34" charset="0"/>
                <a:cs typeface="Arial" charset="0"/>
              </a:defRPr>
            </a:lvl5pPr>
            <a:lvl6pPr marL="2514600" indent="-228600" eaLnBrk="0" fontAlgn="base" hangingPunct="0">
              <a:spcBef>
                <a:spcPct val="0"/>
              </a:spcBef>
              <a:spcAft>
                <a:spcPct val="0"/>
              </a:spcAft>
              <a:defRPr sz="1600">
                <a:solidFill>
                  <a:schemeClr val="tx1"/>
                </a:solidFill>
                <a:latin typeface="Calibri" pitchFamily="34" charset="0"/>
                <a:cs typeface="Arial" charset="0"/>
              </a:defRPr>
            </a:lvl6pPr>
            <a:lvl7pPr marL="2971800" indent="-228600" eaLnBrk="0" fontAlgn="base" hangingPunct="0">
              <a:spcBef>
                <a:spcPct val="0"/>
              </a:spcBef>
              <a:spcAft>
                <a:spcPct val="0"/>
              </a:spcAft>
              <a:defRPr sz="1600">
                <a:solidFill>
                  <a:schemeClr val="tx1"/>
                </a:solidFill>
                <a:latin typeface="Calibri" pitchFamily="34" charset="0"/>
                <a:cs typeface="Arial" charset="0"/>
              </a:defRPr>
            </a:lvl7pPr>
            <a:lvl8pPr marL="3429000" indent="-228600" eaLnBrk="0" fontAlgn="base" hangingPunct="0">
              <a:spcBef>
                <a:spcPct val="0"/>
              </a:spcBef>
              <a:spcAft>
                <a:spcPct val="0"/>
              </a:spcAft>
              <a:defRPr sz="1600">
                <a:solidFill>
                  <a:schemeClr val="tx1"/>
                </a:solidFill>
                <a:latin typeface="Calibri" pitchFamily="34" charset="0"/>
                <a:cs typeface="Arial" charset="0"/>
              </a:defRPr>
            </a:lvl8pPr>
            <a:lvl9pPr marL="3886200" indent="-228600" eaLnBrk="0" fontAlgn="base" hangingPunct="0">
              <a:spcBef>
                <a:spcPct val="0"/>
              </a:spcBef>
              <a:spcAft>
                <a:spcPct val="0"/>
              </a:spcAft>
              <a:defRPr sz="1600">
                <a:solidFill>
                  <a:schemeClr val="tx1"/>
                </a:solidFill>
                <a:latin typeface="Calibri" pitchFamily="34" charset="0"/>
                <a:cs typeface="Arial" charset="0"/>
              </a:defRPr>
            </a:lvl9pPr>
          </a:lstStyle>
          <a:p>
            <a:pPr lvl="1" eaLnBrk="0" fontAlgn="base" hangingPunct="0">
              <a:spcBef>
                <a:spcPct val="0"/>
              </a:spcBef>
              <a:spcAft>
                <a:spcPct val="0"/>
              </a:spcAft>
              <a:defRPr/>
            </a:pPr>
            <a:r>
              <a:rPr lang="ru-RU" altLang="ru-RU" sz="1599" dirty="0">
                <a:solidFill>
                  <a:prstClr val="white"/>
                </a:solidFill>
              </a:rPr>
              <a:t>Создание ГИАС РКД отвечает стратегическим интересам Государства, бизнеса и граждан РФ</a:t>
            </a:r>
          </a:p>
        </p:txBody>
      </p:sp>
      <p:sp>
        <p:nvSpPr>
          <p:cNvPr id="14" name="Скругленный прямоугольник 13"/>
          <p:cNvSpPr/>
          <p:nvPr/>
        </p:nvSpPr>
        <p:spPr>
          <a:xfrm>
            <a:off x="1205381" y="848810"/>
            <a:ext cx="2294561" cy="680752"/>
          </a:xfrm>
          <a:prstGeom prst="roundRect">
            <a:avLst>
              <a:gd name="adj" fmla="val 7400"/>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35985" rIns="35985"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0" fontAlgn="base" hangingPunct="0">
              <a:spcBef>
                <a:spcPct val="0"/>
              </a:spcBef>
              <a:spcAft>
                <a:spcPct val="0"/>
              </a:spcAft>
              <a:buClr>
                <a:srgbClr val="008000"/>
              </a:buClr>
              <a:buFontTx/>
              <a:buNone/>
              <a:defRPr/>
            </a:pPr>
            <a:r>
              <a:rPr lang="ru-RU" altLang="ru-RU" sz="1599" dirty="0">
                <a:solidFill>
                  <a:prstClr val="black"/>
                </a:solidFill>
                <a:cs typeface="Arial" charset="0"/>
              </a:rPr>
              <a:t>Российская Федерация </a:t>
            </a:r>
          </a:p>
        </p:txBody>
      </p:sp>
      <p:sp>
        <p:nvSpPr>
          <p:cNvPr id="15" name="TextBox 14"/>
          <p:cNvSpPr txBox="1"/>
          <p:nvPr/>
        </p:nvSpPr>
        <p:spPr>
          <a:xfrm>
            <a:off x="4009315" y="851983"/>
            <a:ext cx="6950330" cy="561692"/>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lvl1pPr marL="285750" indent="-285750">
              <a:spcBef>
                <a:spcPct val="20000"/>
              </a:spcBef>
              <a:buFont typeface="Arial" charset="0"/>
              <a:buChar char="•"/>
              <a:tabLst>
                <a:tab pos="182563" algn="l"/>
              </a:tabLst>
              <a:defRPr sz="3200">
                <a:solidFill>
                  <a:schemeClr val="tx1"/>
                </a:solidFill>
                <a:latin typeface="Calibri" pitchFamily="34" charset="0"/>
              </a:defRPr>
            </a:lvl1pPr>
            <a:lvl2pPr marL="742950" indent="-285750">
              <a:spcBef>
                <a:spcPct val="20000"/>
              </a:spcBef>
              <a:buFont typeface="Arial" charset="0"/>
              <a:buChar char="–"/>
              <a:tabLst>
                <a:tab pos="182563" algn="l"/>
              </a:tabLst>
              <a:defRPr sz="2800">
                <a:solidFill>
                  <a:schemeClr val="tx1"/>
                </a:solidFill>
                <a:latin typeface="Calibri" pitchFamily="34" charset="0"/>
              </a:defRPr>
            </a:lvl2pPr>
            <a:lvl3pPr marL="1143000" indent="-228600">
              <a:spcBef>
                <a:spcPct val="20000"/>
              </a:spcBef>
              <a:buFont typeface="Arial" charset="0"/>
              <a:buChar char="•"/>
              <a:tabLst>
                <a:tab pos="182563" algn="l"/>
              </a:tabLst>
              <a:defRPr sz="2400">
                <a:solidFill>
                  <a:schemeClr val="tx1"/>
                </a:solidFill>
                <a:latin typeface="Calibri" pitchFamily="34" charset="0"/>
              </a:defRPr>
            </a:lvl3pPr>
            <a:lvl4pPr marL="1600200" indent="-228600">
              <a:spcBef>
                <a:spcPct val="20000"/>
              </a:spcBef>
              <a:buFont typeface="Arial" charset="0"/>
              <a:buChar char="–"/>
              <a:tabLst>
                <a:tab pos="182563" algn="l"/>
              </a:tabLst>
              <a:defRPr sz="2000">
                <a:solidFill>
                  <a:schemeClr val="tx1"/>
                </a:solidFill>
                <a:latin typeface="Calibri" pitchFamily="34" charset="0"/>
              </a:defRPr>
            </a:lvl4pPr>
            <a:lvl5pPr marL="2057400" indent="-228600">
              <a:spcBef>
                <a:spcPct val="20000"/>
              </a:spcBef>
              <a:buFont typeface="Arial" charset="0"/>
              <a:buChar char="»"/>
              <a:tabLst>
                <a:tab pos="182563" algn="l"/>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182563" algn="l"/>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182563" algn="l"/>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182563" algn="l"/>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182563" algn="l"/>
              </a:tabLst>
              <a:defRPr sz="2000">
                <a:solidFill>
                  <a:schemeClr val="tx1"/>
                </a:solidFill>
                <a:latin typeface="Calibri" pitchFamily="34" charset="0"/>
              </a:defRPr>
            </a:lvl9pPr>
          </a:lstStyle>
          <a:p>
            <a:pPr eaLnBrk="0" fontAlgn="base" hangingPunct="0">
              <a:spcBef>
                <a:spcPct val="0"/>
              </a:spcBef>
              <a:spcAft>
                <a:spcPts val="300"/>
              </a:spcAft>
              <a:buClr>
                <a:srgbClr val="008000"/>
              </a:buClr>
              <a:buFont typeface="Wingdings" pitchFamily="2" charset="2"/>
              <a:buChar char="ü"/>
              <a:defRPr/>
            </a:pPr>
            <a:r>
              <a:rPr lang="ru-RU" altLang="ru-RU" sz="1400">
                <a:solidFill>
                  <a:srgbClr val="000000"/>
                </a:solidFill>
                <a:cs typeface="Arial" charset="0"/>
              </a:rPr>
              <a:t>Повышение эффективности экономики и государственного управления</a:t>
            </a:r>
          </a:p>
          <a:p>
            <a:pPr eaLnBrk="0" fontAlgn="base" hangingPunct="0">
              <a:spcBef>
                <a:spcPct val="0"/>
              </a:spcBef>
              <a:spcAft>
                <a:spcPts val="300"/>
              </a:spcAft>
              <a:buClr>
                <a:srgbClr val="008000"/>
              </a:buClr>
              <a:buFont typeface="Wingdings" pitchFamily="2" charset="2"/>
              <a:buChar char="ü"/>
              <a:defRPr/>
            </a:pPr>
            <a:r>
              <a:rPr lang="ru-RU" altLang="ru-RU" sz="1400">
                <a:solidFill>
                  <a:srgbClr val="000000"/>
                </a:solidFill>
                <a:cs typeface="Arial" charset="0"/>
              </a:rPr>
              <a:t>Развитие нового рынка использования результатов космической деятельности</a:t>
            </a:r>
          </a:p>
        </p:txBody>
      </p:sp>
      <p:sp>
        <p:nvSpPr>
          <p:cNvPr id="16" name="Стрелка вниз 15"/>
          <p:cNvSpPr/>
          <p:nvPr/>
        </p:nvSpPr>
        <p:spPr bwMode="auto">
          <a:xfrm rot="16200000">
            <a:off x="3559448" y="971789"/>
            <a:ext cx="360212" cy="469703"/>
          </a:xfrm>
          <a:prstGeom prst="downArrow">
            <a:avLst>
              <a:gd name="adj1" fmla="val 39745"/>
              <a:gd name="adj2" fmla="val 61472"/>
            </a:avLst>
          </a:prstGeom>
          <a:solidFill>
            <a:schemeClr val="tx2">
              <a:lumMod val="20000"/>
              <a:lumOff val="80000"/>
            </a:schemeClr>
          </a:solidFill>
          <a:ln>
            <a:solidFill>
              <a:schemeClr val="tx2">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89963" tIns="46781" rIns="89963" bIns="46781"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0" fontAlgn="base" hangingPunct="0">
              <a:spcBef>
                <a:spcPct val="0"/>
              </a:spcBef>
              <a:spcAft>
                <a:spcPct val="0"/>
              </a:spcAft>
              <a:buFontTx/>
              <a:buNone/>
              <a:defRPr/>
            </a:pPr>
            <a:endParaRPr lang="ru-RU" altLang="ru-RU" sz="1200">
              <a:solidFill>
                <a:prstClr val="white"/>
              </a:solidFill>
              <a:cs typeface="Arial" charset="0"/>
            </a:endParaRPr>
          </a:p>
        </p:txBody>
      </p:sp>
      <p:sp>
        <p:nvSpPr>
          <p:cNvPr id="21" name="Стрелка вниз 20"/>
          <p:cNvSpPr/>
          <p:nvPr/>
        </p:nvSpPr>
        <p:spPr bwMode="auto">
          <a:xfrm rot="16200000">
            <a:off x="3558654" y="2153186"/>
            <a:ext cx="360211" cy="464943"/>
          </a:xfrm>
          <a:prstGeom prst="downArrow">
            <a:avLst>
              <a:gd name="adj1" fmla="val 39745"/>
              <a:gd name="adj2" fmla="val 61472"/>
            </a:avLst>
          </a:prstGeom>
          <a:solidFill>
            <a:schemeClr val="tx2">
              <a:lumMod val="20000"/>
              <a:lumOff val="80000"/>
            </a:schemeClr>
          </a:solidFill>
          <a:ln>
            <a:solidFill>
              <a:schemeClr val="tx2">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89963" tIns="46781" rIns="89963" bIns="46781"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0" fontAlgn="base" hangingPunct="0">
              <a:spcBef>
                <a:spcPct val="0"/>
              </a:spcBef>
              <a:spcAft>
                <a:spcPct val="0"/>
              </a:spcAft>
              <a:buFontTx/>
              <a:buNone/>
              <a:defRPr/>
            </a:pPr>
            <a:endParaRPr lang="ru-RU" altLang="ru-RU" sz="1200">
              <a:solidFill>
                <a:prstClr val="white"/>
              </a:solidFill>
              <a:cs typeface="Arial" charset="0"/>
            </a:endParaRPr>
          </a:p>
        </p:txBody>
      </p:sp>
      <p:sp>
        <p:nvSpPr>
          <p:cNvPr id="22" name="Скругленный прямоугольник 21"/>
          <p:cNvSpPr/>
          <p:nvPr/>
        </p:nvSpPr>
        <p:spPr>
          <a:xfrm>
            <a:off x="1194274" y="5299878"/>
            <a:ext cx="2294561" cy="418924"/>
          </a:xfrm>
          <a:prstGeom prst="roundRect">
            <a:avLst>
              <a:gd name="adj" fmla="val 7400"/>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35985" rIns="35985"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0" fontAlgn="base" hangingPunct="0">
              <a:spcBef>
                <a:spcPct val="0"/>
              </a:spcBef>
              <a:spcAft>
                <a:spcPct val="0"/>
              </a:spcAft>
              <a:buClr>
                <a:srgbClr val="008000"/>
              </a:buClr>
              <a:buFontTx/>
              <a:buNone/>
              <a:defRPr/>
            </a:pPr>
            <a:r>
              <a:rPr lang="ru-RU" altLang="ru-RU" sz="1599">
                <a:solidFill>
                  <a:prstClr val="black"/>
                </a:solidFill>
                <a:cs typeface="Arial" charset="0"/>
              </a:rPr>
              <a:t>Юридические лица</a:t>
            </a:r>
          </a:p>
        </p:txBody>
      </p:sp>
      <p:sp>
        <p:nvSpPr>
          <p:cNvPr id="25" name="Стрелка вниз 24"/>
          <p:cNvSpPr/>
          <p:nvPr/>
        </p:nvSpPr>
        <p:spPr bwMode="auto">
          <a:xfrm rot="16200000">
            <a:off x="3559447" y="5318126"/>
            <a:ext cx="360211" cy="469703"/>
          </a:xfrm>
          <a:prstGeom prst="downArrow">
            <a:avLst>
              <a:gd name="adj1" fmla="val 39745"/>
              <a:gd name="adj2" fmla="val 61472"/>
            </a:avLst>
          </a:prstGeom>
          <a:solidFill>
            <a:schemeClr val="tx2">
              <a:lumMod val="20000"/>
              <a:lumOff val="80000"/>
            </a:schemeClr>
          </a:solidFill>
          <a:ln>
            <a:solidFill>
              <a:schemeClr val="tx2">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89963" tIns="46781" rIns="89963" bIns="46781"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0" fontAlgn="base" hangingPunct="0">
              <a:spcBef>
                <a:spcPct val="0"/>
              </a:spcBef>
              <a:spcAft>
                <a:spcPct val="0"/>
              </a:spcAft>
              <a:buFontTx/>
              <a:buNone/>
              <a:defRPr/>
            </a:pPr>
            <a:endParaRPr lang="ru-RU" altLang="ru-RU" sz="1200">
              <a:solidFill>
                <a:prstClr val="white"/>
              </a:solidFill>
              <a:cs typeface="Arial" charset="0"/>
            </a:endParaRPr>
          </a:p>
        </p:txBody>
      </p:sp>
      <p:sp>
        <p:nvSpPr>
          <p:cNvPr id="31" name="TextBox 30"/>
          <p:cNvSpPr txBox="1"/>
          <p:nvPr/>
        </p:nvSpPr>
        <p:spPr>
          <a:xfrm>
            <a:off x="4009315" y="1485130"/>
            <a:ext cx="6950330" cy="1815882"/>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lvl1pPr marL="285750" indent="-285750">
              <a:spcBef>
                <a:spcPct val="20000"/>
              </a:spcBef>
              <a:buFont typeface="Arial" charset="0"/>
              <a:buChar char="•"/>
              <a:tabLst>
                <a:tab pos="182563" algn="l"/>
              </a:tabLst>
              <a:defRPr sz="3200">
                <a:solidFill>
                  <a:schemeClr val="tx1"/>
                </a:solidFill>
                <a:latin typeface="Calibri" pitchFamily="34" charset="0"/>
              </a:defRPr>
            </a:lvl1pPr>
            <a:lvl2pPr marL="742950" indent="-285750">
              <a:spcBef>
                <a:spcPct val="20000"/>
              </a:spcBef>
              <a:buFont typeface="Arial" charset="0"/>
              <a:buChar char="–"/>
              <a:tabLst>
                <a:tab pos="182563" algn="l"/>
              </a:tabLst>
              <a:defRPr sz="2800">
                <a:solidFill>
                  <a:schemeClr val="tx1"/>
                </a:solidFill>
                <a:latin typeface="Calibri" pitchFamily="34" charset="0"/>
              </a:defRPr>
            </a:lvl2pPr>
            <a:lvl3pPr marL="1143000" indent="-228600">
              <a:spcBef>
                <a:spcPct val="20000"/>
              </a:spcBef>
              <a:buFont typeface="Arial" charset="0"/>
              <a:buChar char="•"/>
              <a:tabLst>
                <a:tab pos="182563" algn="l"/>
              </a:tabLst>
              <a:defRPr sz="2400">
                <a:solidFill>
                  <a:schemeClr val="tx1"/>
                </a:solidFill>
                <a:latin typeface="Calibri" pitchFamily="34" charset="0"/>
              </a:defRPr>
            </a:lvl3pPr>
            <a:lvl4pPr marL="1600200" indent="-228600">
              <a:spcBef>
                <a:spcPct val="20000"/>
              </a:spcBef>
              <a:buFont typeface="Arial" charset="0"/>
              <a:buChar char="–"/>
              <a:tabLst>
                <a:tab pos="182563" algn="l"/>
              </a:tabLst>
              <a:defRPr sz="2000">
                <a:solidFill>
                  <a:schemeClr val="tx1"/>
                </a:solidFill>
                <a:latin typeface="Calibri" pitchFamily="34" charset="0"/>
              </a:defRPr>
            </a:lvl4pPr>
            <a:lvl5pPr marL="2057400" indent="-228600">
              <a:spcBef>
                <a:spcPct val="20000"/>
              </a:spcBef>
              <a:buFont typeface="Arial" charset="0"/>
              <a:buChar char="»"/>
              <a:tabLst>
                <a:tab pos="182563" algn="l"/>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182563" algn="l"/>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182563" algn="l"/>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182563" algn="l"/>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182563" algn="l"/>
              </a:tabLst>
              <a:defRPr sz="2000">
                <a:solidFill>
                  <a:schemeClr val="tx1"/>
                </a:solidFill>
                <a:latin typeface="Calibri" pitchFamily="34" charset="0"/>
              </a:defRPr>
            </a:lvl9pPr>
          </a:lstStyle>
          <a:p>
            <a:pPr eaLnBrk="0" fontAlgn="base" hangingPunct="0">
              <a:spcBef>
                <a:spcPct val="0"/>
              </a:spcBef>
              <a:spcAft>
                <a:spcPct val="0"/>
              </a:spcAft>
              <a:buClr>
                <a:srgbClr val="008000"/>
              </a:buClr>
              <a:buFont typeface="Wingdings" pitchFamily="2" charset="2"/>
              <a:buChar char="ü"/>
              <a:defRPr/>
            </a:pPr>
            <a:r>
              <a:rPr lang="ru-RU" altLang="ru-RU" sz="1400" dirty="0">
                <a:solidFill>
                  <a:srgbClr val="000000"/>
                </a:solidFill>
                <a:cs typeface="Arial" charset="0"/>
              </a:rPr>
              <a:t>Выполнение требований: «Основ государственной политики в области использования РКД», утвержденных Президентом РФ 14.01.2014, Пр-51); Плана мероприятий на 2022 - 2025 гг. по реализации Основ государственной политики в области использования РКД», утвержденный РП РФ от 31.05.2022 № 1374-р; ПП РФ № 682 от 07.07.2015 «О полномочиях ФОИВ в области использования РКД».</a:t>
            </a:r>
          </a:p>
          <a:p>
            <a:pPr eaLnBrk="0" fontAlgn="base" hangingPunct="0">
              <a:spcBef>
                <a:spcPct val="0"/>
              </a:spcBef>
              <a:spcAft>
                <a:spcPct val="0"/>
              </a:spcAft>
              <a:buClr>
                <a:srgbClr val="008000"/>
              </a:buClr>
              <a:buFont typeface="Wingdings" pitchFamily="2" charset="2"/>
              <a:buChar char="ü"/>
              <a:defRPr/>
            </a:pPr>
            <a:r>
              <a:rPr lang="ru-RU" altLang="ru-RU" sz="1400" dirty="0">
                <a:solidFill>
                  <a:srgbClr val="000000"/>
                </a:solidFill>
                <a:cs typeface="Arial" charset="0"/>
              </a:rPr>
              <a:t>Широкомасштабное использование РКД в экономике и системе государственного управления</a:t>
            </a:r>
          </a:p>
          <a:p>
            <a:pPr eaLnBrk="0" fontAlgn="base" hangingPunct="0">
              <a:spcBef>
                <a:spcPct val="0"/>
              </a:spcBef>
              <a:spcAft>
                <a:spcPct val="0"/>
              </a:spcAft>
              <a:buClr>
                <a:srgbClr val="008000"/>
              </a:buClr>
              <a:buFont typeface="Wingdings" pitchFamily="2" charset="2"/>
              <a:buChar char="ü"/>
              <a:defRPr/>
            </a:pPr>
            <a:r>
              <a:rPr lang="ru-RU" altLang="ru-RU" sz="1400" dirty="0">
                <a:solidFill>
                  <a:srgbClr val="000000"/>
                </a:solidFill>
                <a:cs typeface="Arial" charset="0"/>
              </a:rPr>
              <a:t>Новые возможности развития сервисов ДЗЗ, навигации и связи</a:t>
            </a:r>
          </a:p>
        </p:txBody>
      </p:sp>
      <p:sp>
        <p:nvSpPr>
          <p:cNvPr id="17" name="Скругленный прямоугольник 16"/>
          <p:cNvSpPr/>
          <p:nvPr/>
        </p:nvSpPr>
        <p:spPr>
          <a:xfrm>
            <a:off x="1205381" y="4189095"/>
            <a:ext cx="2294561" cy="1044137"/>
          </a:xfrm>
          <a:prstGeom prst="roundRect">
            <a:avLst>
              <a:gd name="adj" fmla="val 7400"/>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35985" rIns="35985"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0" fontAlgn="base" hangingPunct="0">
              <a:spcBef>
                <a:spcPct val="0"/>
              </a:spcBef>
              <a:spcAft>
                <a:spcPct val="0"/>
              </a:spcAft>
              <a:buClr>
                <a:srgbClr val="008000"/>
              </a:buClr>
              <a:buFontTx/>
              <a:buNone/>
              <a:defRPr/>
            </a:pPr>
            <a:r>
              <a:rPr lang="ru-RU" altLang="ru-RU" sz="1599">
                <a:solidFill>
                  <a:prstClr val="black"/>
                </a:solidFill>
                <a:cs typeface="Arial" charset="0"/>
              </a:rPr>
              <a:t>Технологические компании </a:t>
            </a:r>
          </a:p>
          <a:p>
            <a:pPr algn="ctr" eaLnBrk="0" fontAlgn="base" hangingPunct="0">
              <a:spcBef>
                <a:spcPct val="0"/>
              </a:spcBef>
              <a:spcAft>
                <a:spcPct val="0"/>
              </a:spcAft>
              <a:buClr>
                <a:srgbClr val="008000"/>
              </a:buClr>
              <a:buFontTx/>
              <a:buNone/>
              <a:defRPr/>
            </a:pPr>
            <a:r>
              <a:rPr lang="ru-RU" altLang="ru-RU" sz="1400">
                <a:solidFill>
                  <a:prstClr val="black"/>
                </a:solidFill>
                <a:cs typeface="Arial" charset="0"/>
              </a:rPr>
              <a:t>(Центры компетенций)</a:t>
            </a:r>
          </a:p>
        </p:txBody>
      </p:sp>
      <p:sp>
        <p:nvSpPr>
          <p:cNvPr id="19" name="Стрелка вниз 18"/>
          <p:cNvSpPr/>
          <p:nvPr/>
        </p:nvSpPr>
        <p:spPr bwMode="auto">
          <a:xfrm rot="16200000">
            <a:off x="3559447" y="4496146"/>
            <a:ext cx="360211" cy="469703"/>
          </a:xfrm>
          <a:prstGeom prst="downArrow">
            <a:avLst>
              <a:gd name="adj1" fmla="val 39745"/>
              <a:gd name="adj2" fmla="val 61472"/>
            </a:avLst>
          </a:prstGeom>
          <a:solidFill>
            <a:schemeClr val="tx2">
              <a:lumMod val="20000"/>
              <a:lumOff val="80000"/>
            </a:schemeClr>
          </a:solidFill>
          <a:ln>
            <a:solidFill>
              <a:schemeClr val="tx2">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89963" tIns="46781" rIns="89963" bIns="46781"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0" fontAlgn="base" hangingPunct="0">
              <a:spcBef>
                <a:spcPct val="0"/>
              </a:spcBef>
              <a:spcAft>
                <a:spcPct val="0"/>
              </a:spcAft>
              <a:buFontTx/>
              <a:buNone/>
              <a:defRPr/>
            </a:pPr>
            <a:endParaRPr lang="ru-RU" altLang="ru-RU" sz="1200">
              <a:solidFill>
                <a:prstClr val="white"/>
              </a:solidFill>
              <a:cs typeface="Arial" charset="0"/>
            </a:endParaRPr>
          </a:p>
        </p:txBody>
      </p:sp>
      <p:sp>
        <p:nvSpPr>
          <p:cNvPr id="32" name="TextBox 31"/>
          <p:cNvSpPr txBox="1"/>
          <p:nvPr/>
        </p:nvSpPr>
        <p:spPr>
          <a:xfrm>
            <a:off x="4010902" y="4220831"/>
            <a:ext cx="6950330" cy="815608"/>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lvl1pPr marL="285750" indent="-285750">
              <a:spcBef>
                <a:spcPct val="20000"/>
              </a:spcBef>
              <a:buFont typeface="Arial" pitchFamily="34" charset="0"/>
              <a:buChar char="•"/>
              <a:tabLst>
                <a:tab pos="182563" algn="l"/>
              </a:tabLst>
              <a:defRPr sz="3200">
                <a:solidFill>
                  <a:schemeClr val="tx1"/>
                </a:solidFill>
                <a:latin typeface="Calibri" pitchFamily="34" charset="0"/>
              </a:defRPr>
            </a:lvl1pPr>
            <a:lvl2pPr marL="742950" indent="-285750">
              <a:spcBef>
                <a:spcPct val="20000"/>
              </a:spcBef>
              <a:buFont typeface="Arial" pitchFamily="34" charset="0"/>
              <a:buChar char="–"/>
              <a:tabLst>
                <a:tab pos="182563" algn="l"/>
              </a:tabLst>
              <a:defRPr sz="2800">
                <a:solidFill>
                  <a:schemeClr val="tx1"/>
                </a:solidFill>
                <a:latin typeface="Calibri" pitchFamily="34" charset="0"/>
              </a:defRPr>
            </a:lvl2pPr>
            <a:lvl3pPr marL="1143000" indent="-228600">
              <a:spcBef>
                <a:spcPct val="20000"/>
              </a:spcBef>
              <a:buFont typeface="Arial" pitchFamily="34" charset="0"/>
              <a:buChar char="•"/>
              <a:tabLst>
                <a:tab pos="182563" algn="l"/>
              </a:tabLst>
              <a:defRPr sz="2400">
                <a:solidFill>
                  <a:schemeClr val="tx1"/>
                </a:solidFill>
                <a:latin typeface="Calibri" pitchFamily="34" charset="0"/>
              </a:defRPr>
            </a:lvl3pPr>
            <a:lvl4pPr marL="1600200" indent="-228600">
              <a:spcBef>
                <a:spcPct val="20000"/>
              </a:spcBef>
              <a:buFont typeface="Arial" pitchFamily="34" charset="0"/>
              <a:buChar char="–"/>
              <a:tabLst>
                <a:tab pos="182563" algn="l"/>
              </a:tabLst>
              <a:defRPr sz="2000">
                <a:solidFill>
                  <a:schemeClr val="tx1"/>
                </a:solidFill>
                <a:latin typeface="Calibri" pitchFamily="34" charset="0"/>
              </a:defRPr>
            </a:lvl4pPr>
            <a:lvl5pPr marL="2057400" indent="-228600">
              <a:spcBef>
                <a:spcPct val="20000"/>
              </a:spcBef>
              <a:buFont typeface="Arial" pitchFamily="34" charset="0"/>
              <a:buChar char="»"/>
              <a:tabLst>
                <a:tab pos="182563" algn="l"/>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tabLst>
                <a:tab pos="182563" algn="l"/>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tabLst>
                <a:tab pos="182563" algn="l"/>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tabLst>
                <a:tab pos="182563" algn="l"/>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tabLst>
                <a:tab pos="182563" algn="l"/>
              </a:tabLst>
              <a:defRPr sz="2000">
                <a:solidFill>
                  <a:schemeClr val="tx1"/>
                </a:solidFill>
                <a:latin typeface="Calibri" pitchFamily="34" charset="0"/>
              </a:defRPr>
            </a:lvl9pPr>
          </a:lstStyle>
          <a:p>
            <a:pPr eaLnBrk="0" fontAlgn="base" hangingPunct="0">
              <a:spcBef>
                <a:spcPct val="0"/>
              </a:spcBef>
              <a:spcAft>
                <a:spcPts val="300"/>
              </a:spcAft>
              <a:buClr>
                <a:srgbClr val="008000"/>
              </a:buClr>
              <a:buFont typeface="Wingdings" pitchFamily="2" charset="2"/>
              <a:buChar char="ü"/>
              <a:defRPr/>
            </a:pPr>
            <a:r>
              <a:rPr lang="ru-RU" altLang="ru-RU" sz="1400">
                <a:solidFill>
                  <a:srgbClr val="000000"/>
                </a:solidFill>
                <a:cs typeface="Arial" pitchFamily="34" charset="0"/>
              </a:rPr>
              <a:t>Новый рынок предоставления услуг</a:t>
            </a:r>
          </a:p>
          <a:p>
            <a:pPr eaLnBrk="0" fontAlgn="base" hangingPunct="0">
              <a:spcBef>
                <a:spcPct val="0"/>
              </a:spcBef>
              <a:spcAft>
                <a:spcPts val="300"/>
              </a:spcAft>
              <a:buClr>
                <a:srgbClr val="008000"/>
              </a:buClr>
              <a:buFont typeface="Wingdings" pitchFamily="2" charset="2"/>
              <a:buChar char="ü"/>
              <a:defRPr/>
            </a:pPr>
            <a:r>
              <a:rPr lang="ru-RU" altLang="ru-RU" sz="1400">
                <a:solidFill>
                  <a:srgbClr val="000000"/>
                </a:solidFill>
                <a:cs typeface="Arial" pitchFamily="34" charset="0"/>
              </a:rPr>
              <a:t>Развитие новых компетенций</a:t>
            </a:r>
          </a:p>
          <a:p>
            <a:pPr eaLnBrk="0" fontAlgn="base" hangingPunct="0">
              <a:spcBef>
                <a:spcPct val="0"/>
              </a:spcBef>
              <a:spcAft>
                <a:spcPts val="300"/>
              </a:spcAft>
              <a:buClr>
                <a:srgbClr val="008000"/>
              </a:buClr>
              <a:buFont typeface="Wingdings" pitchFamily="2" charset="2"/>
              <a:buChar char="ü"/>
              <a:defRPr/>
            </a:pPr>
            <a:r>
              <a:rPr lang="ru-RU" altLang="ru-RU" sz="1400">
                <a:solidFill>
                  <a:srgbClr val="000000"/>
                </a:solidFill>
                <a:cs typeface="Arial" pitchFamily="34" charset="0"/>
              </a:rPr>
              <a:t>Конкурентные преимущества при использовании ГИАС РКД</a:t>
            </a:r>
          </a:p>
        </p:txBody>
      </p:sp>
      <p:sp>
        <p:nvSpPr>
          <p:cNvPr id="33" name="Скругленный прямоугольник 32"/>
          <p:cNvSpPr/>
          <p:nvPr/>
        </p:nvSpPr>
        <p:spPr>
          <a:xfrm>
            <a:off x="1205381" y="5804490"/>
            <a:ext cx="2294561" cy="341168"/>
          </a:xfrm>
          <a:prstGeom prst="roundRect">
            <a:avLst>
              <a:gd name="adj" fmla="val 7400"/>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35985" rIns="35985"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0" fontAlgn="base" hangingPunct="0">
              <a:spcBef>
                <a:spcPct val="0"/>
              </a:spcBef>
              <a:spcAft>
                <a:spcPct val="0"/>
              </a:spcAft>
              <a:buClr>
                <a:srgbClr val="008000"/>
              </a:buClr>
              <a:buFontTx/>
              <a:buNone/>
              <a:defRPr/>
            </a:pPr>
            <a:r>
              <a:rPr lang="ru-RU" altLang="ru-RU" sz="1700">
                <a:solidFill>
                  <a:prstClr val="black"/>
                </a:solidFill>
                <a:cs typeface="Arial" charset="0"/>
              </a:rPr>
              <a:t>Физические лица</a:t>
            </a:r>
          </a:p>
        </p:txBody>
      </p:sp>
      <p:sp>
        <p:nvSpPr>
          <p:cNvPr id="34" name="Стрелка вниз 33"/>
          <p:cNvSpPr/>
          <p:nvPr/>
        </p:nvSpPr>
        <p:spPr bwMode="auto">
          <a:xfrm rot="16200000">
            <a:off x="3559447" y="5749745"/>
            <a:ext cx="360211" cy="469703"/>
          </a:xfrm>
          <a:prstGeom prst="downArrow">
            <a:avLst>
              <a:gd name="adj1" fmla="val 39745"/>
              <a:gd name="adj2" fmla="val 61472"/>
            </a:avLst>
          </a:prstGeom>
          <a:solidFill>
            <a:schemeClr val="tx2">
              <a:lumMod val="20000"/>
              <a:lumOff val="80000"/>
            </a:schemeClr>
          </a:solidFill>
          <a:ln>
            <a:solidFill>
              <a:schemeClr val="tx2">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89963" tIns="46781" rIns="89963" bIns="46781"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0" fontAlgn="base" hangingPunct="0">
              <a:spcBef>
                <a:spcPct val="0"/>
              </a:spcBef>
              <a:spcAft>
                <a:spcPct val="0"/>
              </a:spcAft>
              <a:buFontTx/>
              <a:buNone/>
              <a:defRPr/>
            </a:pPr>
            <a:endParaRPr lang="ru-RU" altLang="ru-RU" sz="1200">
              <a:solidFill>
                <a:prstClr val="white"/>
              </a:solidFill>
              <a:cs typeface="Arial" charset="0"/>
            </a:endParaRPr>
          </a:p>
        </p:txBody>
      </p:sp>
      <p:sp>
        <p:nvSpPr>
          <p:cNvPr id="35" name="TextBox 34"/>
          <p:cNvSpPr txBox="1"/>
          <p:nvPr/>
        </p:nvSpPr>
        <p:spPr>
          <a:xfrm>
            <a:off x="4009315" y="5228471"/>
            <a:ext cx="6950330" cy="52322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lvl1pPr marL="285750" indent="-285750">
              <a:spcBef>
                <a:spcPct val="20000"/>
              </a:spcBef>
              <a:buFont typeface="Arial" charset="0"/>
              <a:buChar char="•"/>
              <a:tabLst>
                <a:tab pos="182563" algn="l"/>
              </a:tabLst>
              <a:defRPr sz="3200">
                <a:solidFill>
                  <a:schemeClr val="tx1"/>
                </a:solidFill>
                <a:latin typeface="Calibri" pitchFamily="34" charset="0"/>
              </a:defRPr>
            </a:lvl1pPr>
            <a:lvl2pPr marL="742950" indent="-285750">
              <a:spcBef>
                <a:spcPct val="20000"/>
              </a:spcBef>
              <a:buFont typeface="Arial" charset="0"/>
              <a:buChar char="–"/>
              <a:tabLst>
                <a:tab pos="182563" algn="l"/>
              </a:tabLst>
              <a:defRPr sz="2800">
                <a:solidFill>
                  <a:schemeClr val="tx1"/>
                </a:solidFill>
                <a:latin typeface="Calibri" pitchFamily="34" charset="0"/>
              </a:defRPr>
            </a:lvl2pPr>
            <a:lvl3pPr marL="1143000" indent="-228600">
              <a:spcBef>
                <a:spcPct val="20000"/>
              </a:spcBef>
              <a:buFont typeface="Arial" charset="0"/>
              <a:buChar char="•"/>
              <a:tabLst>
                <a:tab pos="182563" algn="l"/>
              </a:tabLst>
              <a:defRPr sz="2400">
                <a:solidFill>
                  <a:schemeClr val="tx1"/>
                </a:solidFill>
                <a:latin typeface="Calibri" pitchFamily="34" charset="0"/>
              </a:defRPr>
            </a:lvl3pPr>
            <a:lvl4pPr marL="1600200" indent="-228600">
              <a:spcBef>
                <a:spcPct val="20000"/>
              </a:spcBef>
              <a:buFont typeface="Arial" charset="0"/>
              <a:buChar char="–"/>
              <a:tabLst>
                <a:tab pos="182563" algn="l"/>
              </a:tabLst>
              <a:defRPr sz="2000">
                <a:solidFill>
                  <a:schemeClr val="tx1"/>
                </a:solidFill>
                <a:latin typeface="Calibri" pitchFamily="34" charset="0"/>
              </a:defRPr>
            </a:lvl4pPr>
            <a:lvl5pPr marL="2057400" indent="-228600">
              <a:spcBef>
                <a:spcPct val="20000"/>
              </a:spcBef>
              <a:buFont typeface="Arial" charset="0"/>
              <a:buChar char="»"/>
              <a:tabLst>
                <a:tab pos="182563" algn="l"/>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182563" algn="l"/>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182563" algn="l"/>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182563" algn="l"/>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182563" algn="l"/>
              </a:tabLst>
              <a:defRPr sz="2000">
                <a:solidFill>
                  <a:schemeClr val="tx1"/>
                </a:solidFill>
                <a:latin typeface="Calibri" pitchFamily="34" charset="0"/>
              </a:defRPr>
            </a:lvl9pPr>
          </a:lstStyle>
          <a:p>
            <a:pPr eaLnBrk="0" fontAlgn="base" hangingPunct="0">
              <a:spcBef>
                <a:spcPct val="0"/>
              </a:spcBef>
              <a:spcAft>
                <a:spcPts val="300"/>
              </a:spcAft>
              <a:buClr>
                <a:srgbClr val="008000"/>
              </a:buClr>
              <a:buFont typeface="Wingdings" pitchFamily="2" charset="2"/>
              <a:buChar char="ü"/>
              <a:defRPr/>
            </a:pPr>
            <a:r>
              <a:rPr lang="ru-RU" altLang="ru-RU" sz="1400">
                <a:solidFill>
                  <a:srgbClr val="000000"/>
                </a:solidFill>
                <a:cs typeface="Arial" charset="0"/>
              </a:rPr>
              <a:t>Повышение эффективности деятельности за счет использования новых сервисов на основе РКД</a:t>
            </a:r>
          </a:p>
        </p:txBody>
      </p:sp>
      <p:sp>
        <p:nvSpPr>
          <p:cNvPr id="37" name="TextBox 36"/>
          <p:cNvSpPr txBox="1"/>
          <p:nvPr/>
        </p:nvSpPr>
        <p:spPr>
          <a:xfrm>
            <a:off x="4009315" y="5877486"/>
            <a:ext cx="6950330" cy="307777"/>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lvl1pPr marL="285750" indent="-285750">
              <a:spcBef>
                <a:spcPct val="20000"/>
              </a:spcBef>
              <a:buFont typeface="Arial" charset="0"/>
              <a:buChar char="•"/>
              <a:tabLst>
                <a:tab pos="182563" algn="l"/>
              </a:tabLst>
              <a:defRPr sz="3200">
                <a:solidFill>
                  <a:schemeClr val="tx1"/>
                </a:solidFill>
                <a:latin typeface="Calibri" pitchFamily="34" charset="0"/>
              </a:defRPr>
            </a:lvl1pPr>
            <a:lvl2pPr marL="742950" indent="-285750">
              <a:spcBef>
                <a:spcPct val="20000"/>
              </a:spcBef>
              <a:buFont typeface="Arial" charset="0"/>
              <a:buChar char="–"/>
              <a:tabLst>
                <a:tab pos="182563" algn="l"/>
              </a:tabLst>
              <a:defRPr sz="2800">
                <a:solidFill>
                  <a:schemeClr val="tx1"/>
                </a:solidFill>
                <a:latin typeface="Calibri" pitchFamily="34" charset="0"/>
              </a:defRPr>
            </a:lvl2pPr>
            <a:lvl3pPr marL="1143000" indent="-228600">
              <a:spcBef>
                <a:spcPct val="20000"/>
              </a:spcBef>
              <a:buFont typeface="Arial" charset="0"/>
              <a:buChar char="•"/>
              <a:tabLst>
                <a:tab pos="182563" algn="l"/>
              </a:tabLst>
              <a:defRPr sz="2400">
                <a:solidFill>
                  <a:schemeClr val="tx1"/>
                </a:solidFill>
                <a:latin typeface="Calibri" pitchFamily="34" charset="0"/>
              </a:defRPr>
            </a:lvl3pPr>
            <a:lvl4pPr marL="1600200" indent="-228600">
              <a:spcBef>
                <a:spcPct val="20000"/>
              </a:spcBef>
              <a:buFont typeface="Arial" charset="0"/>
              <a:buChar char="–"/>
              <a:tabLst>
                <a:tab pos="182563" algn="l"/>
              </a:tabLst>
              <a:defRPr sz="2000">
                <a:solidFill>
                  <a:schemeClr val="tx1"/>
                </a:solidFill>
                <a:latin typeface="Calibri" pitchFamily="34" charset="0"/>
              </a:defRPr>
            </a:lvl4pPr>
            <a:lvl5pPr marL="2057400" indent="-228600">
              <a:spcBef>
                <a:spcPct val="20000"/>
              </a:spcBef>
              <a:buFont typeface="Arial" charset="0"/>
              <a:buChar char="»"/>
              <a:tabLst>
                <a:tab pos="182563" algn="l"/>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182563" algn="l"/>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182563" algn="l"/>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182563" algn="l"/>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182563" algn="l"/>
              </a:tabLst>
              <a:defRPr sz="2000">
                <a:solidFill>
                  <a:schemeClr val="tx1"/>
                </a:solidFill>
                <a:latin typeface="Calibri" pitchFamily="34" charset="0"/>
              </a:defRPr>
            </a:lvl9pPr>
          </a:lstStyle>
          <a:p>
            <a:pPr eaLnBrk="0" fontAlgn="base" hangingPunct="0">
              <a:spcBef>
                <a:spcPct val="0"/>
              </a:spcBef>
              <a:spcAft>
                <a:spcPts val="300"/>
              </a:spcAft>
              <a:buClr>
                <a:srgbClr val="008000"/>
              </a:buClr>
              <a:buFont typeface="Wingdings" pitchFamily="2" charset="2"/>
              <a:buChar char="ü"/>
              <a:defRPr/>
            </a:pPr>
            <a:r>
              <a:rPr lang="ru-RU" altLang="ru-RU" sz="1400">
                <a:solidFill>
                  <a:srgbClr val="000000"/>
                </a:solidFill>
                <a:cs typeface="Arial" charset="0"/>
              </a:rPr>
              <a:t>Повышение качества жизни</a:t>
            </a:r>
          </a:p>
        </p:txBody>
      </p:sp>
      <p:sp>
        <p:nvSpPr>
          <p:cNvPr id="67603" name="Заголовок 1"/>
          <p:cNvSpPr>
            <a:spLocks noGrp="1"/>
          </p:cNvSpPr>
          <p:nvPr>
            <p:ph type="title"/>
          </p:nvPr>
        </p:nvSpPr>
        <p:spPr>
          <a:xfrm>
            <a:off x="1720187" y="203760"/>
            <a:ext cx="9470042" cy="59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700" tIns="46351" rIns="92700" bIns="46351" rtlCol="0" anchor="ctr">
            <a:normAutofit fontScale="97500"/>
          </a:bodyPr>
          <a:lstStyle/>
          <a:p>
            <a:pPr>
              <a:spcBef>
                <a:spcPct val="50000"/>
              </a:spcBef>
              <a:buClr>
                <a:srgbClr val="F79646">
                  <a:lumMod val="75000"/>
                </a:srgbClr>
              </a:buClr>
            </a:pPr>
            <a:r>
              <a:rPr lang="ru-RU" altLang="ru-RU" sz="2177" b="1" dirty="0">
                <a:solidFill>
                  <a:srgbClr val="1F497D"/>
                </a:solidFill>
                <a:latin typeface="Franklin Gothic Book" panose="020B0503020102020204" pitchFamily="34" charset="0"/>
                <a:ea typeface="+mn-ea"/>
                <a:cs typeface="Arial" pitchFamily="34" charset="0"/>
              </a:rPr>
              <a:t>Результаты создания ГИАС РКД </a:t>
            </a:r>
          </a:p>
        </p:txBody>
      </p:sp>
      <p:sp>
        <p:nvSpPr>
          <p:cNvPr id="27" name="Скругленный прямоугольник 26"/>
          <p:cNvSpPr/>
          <p:nvPr/>
        </p:nvSpPr>
        <p:spPr>
          <a:xfrm>
            <a:off x="1205381" y="1591449"/>
            <a:ext cx="2294561" cy="1559857"/>
          </a:xfrm>
          <a:prstGeom prst="roundRect">
            <a:avLst>
              <a:gd name="adj" fmla="val 7400"/>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35985" rIns="35985"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0" fontAlgn="base" hangingPunct="0">
              <a:spcBef>
                <a:spcPct val="0"/>
              </a:spcBef>
              <a:spcAft>
                <a:spcPct val="0"/>
              </a:spcAft>
              <a:buClr>
                <a:srgbClr val="008000"/>
              </a:buClr>
              <a:buFontTx/>
              <a:buNone/>
              <a:defRPr/>
            </a:pPr>
            <a:r>
              <a:rPr lang="ru-RU" altLang="ru-RU" sz="1599">
                <a:solidFill>
                  <a:prstClr val="black"/>
                </a:solidFill>
                <a:cs typeface="Arial" charset="0"/>
              </a:rPr>
              <a:t>Госкорпорация Роскосмос</a:t>
            </a:r>
          </a:p>
        </p:txBody>
      </p:sp>
      <p:sp>
        <p:nvSpPr>
          <p:cNvPr id="26" name="Скругленный прямоугольник 25"/>
          <p:cNvSpPr/>
          <p:nvPr/>
        </p:nvSpPr>
        <p:spPr>
          <a:xfrm>
            <a:off x="1205381" y="3222712"/>
            <a:ext cx="2294561" cy="894974"/>
          </a:xfrm>
          <a:prstGeom prst="roundRect">
            <a:avLst>
              <a:gd name="adj" fmla="val 7400"/>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35985" rIns="35985"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0" fontAlgn="base" hangingPunct="0">
              <a:spcBef>
                <a:spcPct val="0"/>
              </a:spcBef>
              <a:spcAft>
                <a:spcPct val="0"/>
              </a:spcAft>
              <a:buClr>
                <a:srgbClr val="008000"/>
              </a:buClr>
              <a:buFontTx/>
              <a:buNone/>
              <a:defRPr/>
            </a:pPr>
            <a:r>
              <a:rPr lang="ru-RU" altLang="ru-RU" sz="1599">
                <a:solidFill>
                  <a:prstClr val="black"/>
                </a:solidFill>
                <a:cs typeface="Arial" charset="0"/>
              </a:rPr>
              <a:t>РОИВ</a:t>
            </a:r>
          </a:p>
          <a:p>
            <a:pPr algn="ctr" eaLnBrk="0" fontAlgn="base" hangingPunct="0">
              <a:spcBef>
                <a:spcPct val="0"/>
              </a:spcBef>
              <a:spcAft>
                <a:spcPct val="0"/>
              </a:spcAft>
              <a:buClr>
                <a:srgbClr val="008000"/>
              </a:buClr>
              <a:buFontTx/>
              <a:buNone/>
              <a:defRPr/>
            </a:pPr>
            <a:r>
              <a:rPr lang="ru-RU" altLang="ru-RU" sz="1599">
                <a:solidFill>
                  <a:prstClr val="black"/>
                </a:solidFill>
                <a:cs typeface="Arial" charset="0"/>
              </a:rPr>
              <a:t>ОМСУ</a:t>
            </a:r>
          </a:p>
        </p:txBody>
      </p:sp>
      <p:sp>
        <p:nvSpPr>
          <p:cNvPr id="29" name="TextBox 28"/>
          <p:cNvSpPr txBox="1"/>
          <p:nvPr/>
        </p:nvSpPr>
        <p:spPr>
          <a:xfrm>
            <a:off x="4009315" y="3481367"/>
            <a:ext cx="6950330" cy="52322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lvl1pPr marL="285750" indent="-285750">
              <a:spcBef>
                <a:spcPct val="20000"/>
              </a:spcBef>
              <a:buFont typeface="Arial" charset="0"/>
              <a:buChar char="•"/>
              <a:tabLst>
                <a:tab pos="182563" algn="l"/>
              </a:tabLst>
              <a:defRPr sz="3200">
                <a:solidFill>
                  <a:schemeClr val="tx1"/>
                </a:solidFill>
                <a:latin typeface="Calibri" pitchFamily="34" charset="0"/>
              </a:defRPr>
            </a:lvl1pPr>
            <a:lvl2pPr marL="742950" indent="-285750">
              <a:spcBef>
                <a:spcPct val="20000"/>
              </a:spcBef>
              <a:buFont typeface="Arial" charset="0"/>
              <a:buChar char="–"/>
              <a:tabLst>
                <a:tab pos="182563" algn="l"/>
              </a:tabLst>
              <a:defRPr sz="2800">
                <a:solidFill>
                  <a:schemeClr val="tx1"/>
                </a:solidFill>
                <a:latin typeface="Calibri" pitchFamily="34" charset="0"/>
              </a:defRPr>
            </a:lvl2pPr>
            <a:lvl3pPr marL="1143000" indent="-228600">
              <a:spcBef>
                <a:spcPct val="20000"/>
              </a:spcBef>
              <a:buFont typeface="Arial" charset="0"/>
              <a:buChar char="•"/>
              <a:tabLst>
                <a:tab pos="182563" algn="l"/>
              </a:tabLst>
              <a:defRPr sz="2400">
                <a:solidFill>
                  <a:schemeClr val="tx1"/>
                </a:solidFill>
                <a:latin typeface="Calibri" pitchFamily="34" charset="0"/>
              </a:defRPr>
            </a:lvl3pPr>
            <a:lvl4pPr marL="1600200" indent="-228600">
              <a:spcBef>
                <a:spcPct val="20000"/>
              </a:spcBef>
              <a:buFont typeface="Arial" charset="0"/>
              <a:buChar char="–"/>
              <a:tabLst>
                <a:tab pos="182563" algn="l"/>
              </a:tabLst>
              <a:defRPr sz="2000">
                <a:solidFill>
                  <a:schemeClr val="tx1"/>
                </a:solidFill>
                <a:latin typeface="Calibri" pitchFamily="34" charset="0"/>
              </a:defRPr>
            </a:lvl4pPr>
            <a:lvl5pPr marL="2057400" indent="-228600">
              <a:spcBef>
                <a:spcPct val="20000"/>
              </a:spcBef>
              <a:buFont typeface="Arial" charset="0"/>
              <a:buChar char="»"/>
              <a:tabLst>
                <a:tab pos="182563" algn="l"/>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182563" algn="l"/>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182563" algn="l"/>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182563" algn="l"/>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182563" algn="l"/>
              </a:tabLst>
              <a:defRPr sz="2000">
                <a:solidFill>
                  <a:schemeClr val="tx1"/>
                </a:solidFill>
                <a:latin typeface="Calibri" pitchFamily="34" charset="0"/>
              </a:defRPr>
            </a:lvl9pPr>
          </a:lstStyle>
          <a:p>
            <a:pPr eaLnBrk="0" fontAlgn="base" hangingPunct="0">
              <a:spcBef>
                <a:spcPct val="0"/>
              </a:spcBef>
              <a:spcAft>
                <a:spcPts val="300"/>
              </a:spcAft>
              <a:buClr>
                <a:srgbClr val="008000"/>
              </a:buClr>
              <a:buFont typeface="Wingdings" pitchFamily="2" charset="2"/>
              <a:buChar char="ü"/>
              <a:defRPr/>
            </a:pPr>
            <a:r>
              <a:rPr lang="ru-RU" altLang="ru-RU" sz="1400">
                <a:solidFill>
                  <a:srgbClr val="000000"/>
                </a:solidFill>
                <a:cs typeface="Arial" charset="0"/>
              </a:rPr>
              <a:t>Повышение эффективности деятельности за счет достоверности и оперативности используемой информации и автоматизации процесса сбора и анализа</a:t>
            </a:r>
          </a:p>
        </p:txBody>
      </p:sp>
      <p:sp>
        <p:nvSpPr>
          <p:cNvPr id="30" name="Стрелка вниз 29"/>
          <p:cNvSpPr/>
          <p:nvPr/>
        </p:nvSpPr>
        <p:spPr bwMode="auto">
          <a:xfrm rot="16200000">
            <a:off x="3559448" y="3558328"/>
            <a:ext cx="360212" cy="469703"/>
          </a:xfrm>
          <a:prstGeom prst="downArrow">
            <a:avLst>
              <a:gd name="adj1" fmla="val 39745"/>
              <a:gd name="adj2" fmla="val 61472"/>
            </a:avLst>
          </a:prstGeom>
          <a:solidFill>
            <a:schemeClr val="tx2">
              <a:lumMod val="20000"/>
              <a:lumOff val="80000"/>
            </a:schemeClr>
          </a:solidFill>
          <a:ln>
            <a:solidFill>
              <a:schemeClr val="tx2">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89963" tIns="46781" rIns="89963" bIns="46781"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0" fontAlgn="base" hangingPunct="0">
              <a:spcBef>
                <a:spcPct val="0"/>
              </a:spcBef>
              <a:spcAft>
                <a:spcPct val="0"/>
              </a:spcAft>
              <a:buFontTx/>
              <a:buNone/>
              <a:defRPr/>
            </a:pPr>
            <a:endParaRPr lang="ru-RU" altLang="ru-RU" sz="1200">
              <a:solidFill>
                <a:prstClr val="white"/>
              </a:solidFill>
              <a:cs typeface="Arial" charset="0"/>
            </a:endParaRPr>
          </a:p>
        </p:txBody>
      </p:sp>
    </p:spTree>
    <p:extLst>
      <p:ext uri="{BB962C8B-B14F-4D97-AF65-F5344CB8AC3E}">
        <p14:creationId xmlns:p14="http://schemas.microsoft.com/office/powerpoint/2010/main" val="4145956053"/>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hidden="1"/>
          <p:cNvGraphicFramePr>
            <a:graphicFrameLocks noChangeAspect="1"/>
          </p:cNvGraphicFramePr>
          <p:nvPr>
            <p:custDataLst>
              <p:tags r:id="rId1"/>
            </p:custDataLst>
          </p:nvPr>
        </p:nvGraphicFramePr>
        <p:xfrm>
          <a:off x="1144589" y="1589"/>
          <a:ext cx="1587" cy="1587"/>
        </p:xfrm>
        <a:graphic>
          <a:graphicData uri="http://schemas.openxmlformats.org/presentationml/2006/ole">
            <mc:AlternateContent xmlns:mc="http://schemas.openxmlformats.org/markup-compatibility/2006">
              <mc:Choice xmlns:v="urn:schemas-microsoft-com:vml" Requires="v">
                <p:oleObj name="think-cell Slide" r:id="rId3" imgW="359" imgH="360" progId="TCLayout.ActiveDocument.1">
                  <p:embed/>
                </p:oleObj>
              </mc:Choice>
              <mc:Fallback>
                <p:oleObj name="think-cell Slide" r:id="rId3" imgW="359" imgH="360" progId="TCLayout.ActiveDocument.1">
                  <p:embed/>
                  <p:pic>
                    <p:nvPicPr>
                      <p:cNvPr id="0" name=""/>
                      <p:cNvPicPr/>
                      <p:nvPr/>
                    </p:nvPicPr>
                    <p:blipFill>
                      <a:blip r:embed="rId4"/>
                      <a:stretch>
                        <a:fillRect/>
                      </a:stretch>
                    </p:blipFill>
                    <p:spPr>
                      <a:xfrm>
                        <a:off x="1144589" y="1589"/>
                        <a:ext cx="1587" cy="1587"/>
                      </a:xfrm>
                      <a:prstGeom prst="rect">
                        <a:avLst/>
                      </a:prstGeom>
                    </p:spPr>
                  </p:pic>
                </p:oleObj>
              </mc:Fallback>
            </mc:AlternateContent>
          </a:graphicData>
        </a:graphic>
      </p:graphicFrame>
      <p:sp>
        <p:nvSpPr>
          <p:cNvPr id="2" name="Прямоугольник 1"/>
          <p:cNvSpPr/>
          <p:nvPr/>
        </p:nvSpPr>
        <p:spPr>
          <a:xfrm>
            <a:off x="1775520" y="114287"/>
            <a:ext cx="9145016" cy="4841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ru-RU" sz="2800" b="1" dirty="0">
                <a:solidFill>
                  <a:srgbClr val="002060"/>
                </a:solidFill>
                <a:latin typeface="+mj-lt"/>
                <a:cs typeface="Arial" pitchFamily="34" charset="0"/>
              </a:rPr>
              <a:t>Руководящие документы</a:t>
            </a:r>
          </a:p>
        </p:txBody>
      </p:sp>
      <p:cxnSp>
        <p:nvCxnSpPr>
          <p:cNvPr id="68" name="Прямая соединительная линия 67"/>
          <p:cNvCxnSpPr/>
          <p:nvPr/>
        </p:nvCxnSpPr>
        <p:spPr>
          <a:xfrm flipV="1">
            <a:off x="1300624" y="1916832"/>
            <a:ext cx="28210" cy="3240360"/>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0" name="Прямоугольник 69"/>
          <p:cNvSpPr/>
          <p:nvPr/>
        </p:nvSpPr>
        <p:spPr>
          <a:xfrm>
            <a:off x="1452125" y="1890015"/>
            <a:ext cx="3310375" cy="2336024"/>
          </a:xfrm>
          <a:prstGeom prst="rect">
            <a:avLst/>
          </a:prstGeom>
        </p:spPr>
        <p:txBody>
          <a:bodyPr wrap="square">
            <a:spAutoFit/>
          </a:bodyPr>
          <a:lstStyle/>
          <a:p>
            <a:pPr fontAlgn="base">
              <a:lnSpc>
                <a:spcPct val="90000"/>
              </a:lnSpc>
              <a:spcBef>
                <a:spcPts val="600"/>
              </a:spcBef>
              <a:spcAft>
                <a:spcPct val="0"/>
              </a:spcAft>
            </a:pPr>
            <a:r>
              <a:rPr lang="ru-RU" dirty="0">
                <a:solidFill>
                  <a:schemeClr val="tx2">
                    <a:lumMod val="50000"/>
                  </a:schemeClr>
                </a:solidFill>
                <a:latin typeface="Calibri" panose="020F0502020204030204" pitchFamily="34" charset="0"/>
                <a:cs typeface="Arial" panose="020B0604020202020204" pitchFamily="34" charset="0"/>
              </a:rPr>
              <a:t>Основы государственной политики в области использования результатов космической  деятельности </a:t>
            </a:r>
            <a:br>
              <a:rPr lang="ru-RU" dirty="0">
                <a:solidFill>
                  <a:schemeClr val="tx2">
                    <a:lumMod val="50000"/>
                  </a:schemeClr>
                </a:solidFill>
                <a:latin typeface="Calibri" panose="020F0502020204030204" pitchFamily="34" charset="0"/>
                <a:cs typeface="Arial" panose="020B0604020202020204" pitchFamily="34" charset="0"/>
              </a:rPr>
            </a:br>
            <a:r>
              <a:rPr lang="ru-RU" dirty="0">
                <a:solidFill>
                  <a:schemeClr val="tx2">
                    <a:lumMod val="50000"/>
                  </a:schemeClr>
                </a:solidFill>
                <a:latin typeface="Calibri" panose="020F0502020204030204" pitchFamily="34" charset="0"/>
                <a:cs typeface="Arial" panose="020B0604020202020204" pitchFamily="34" charset="0"/>
              </a:rPr>
              <a:t>в интересах модернизации экономики </a:t>
            </a:r>
            <a:br>
              <a:rPr lang="ru-RU" dirty="0">
                <a:solidFill>
                  <a:schemeClr val="tx2">
                    <a:lumMod val="50000"/>
                  </a:schemeClr>
                </a:solidFill>
                <a:latin typeface="Calibri" panose="020F0502020204030204" pitchFamily="34" charset="0"/>
                <a:cs typeface="Arial" panose="020B0604020202020204" pitchFamily="34" charset="0"/>
              </a:rPr>
            </a:br>
            <a:r>
              <a:rPr lang="ru-RU" dirty="0">
                <a:solidFill>
                  <a:schemeClr val="tx2">
                    <a:lumMod val="50000"/>
                  </a:schemeClr>
                </a:solidFill>
                <a:latin typeface="Calibri" panose="020F0502020204030204" pitchFamily="34" charset="0"/>
                <a:cs typeface="Arial" panose="020B0604020202020204" pitchFamily="34" charset="0"/>
              </a:rPr>
              <a:t>Российской Федерации и развития её регионов </a:t>
            </a:r>
            <a:br>
              <a:rPr lang="ru-RU" dirty="0">
                <a:solidFill>
                  <a:schemeClr val="tx2">
                    <a:lumMod val="50000"/>
                  </a:schemeClr>
                </a:solidFill>
                <a:latin typeface="Calibri" panose="020F0502020204030204" pitchFamily="34" charset="0"/>
                <a:cs typeface="Arial" panose="020B0604020202020204" pitchFamily="34" charset="0"/>
              </a:rPr>
            </a:br>
            <a:r>
              <a:rPr lang="ru-RU" dirty="0">
                <a:solidFill>
                  <a:schemeClr val="tx2">
                    <a:lumMod val="50000"/>
                  </a:schemeClr>
                </a:solidFill>
                <a:latin typeface="Calibri" panose="020F0502020204030204" pitchFamily="34" charset="0"/>
                <a:cs typeface="Arial" panose="020B0604020202020204" pitchFamily="34" charset="0"/>
              </a:rPr>
              <a:t>на период до 2030 года </a:t>
            </a:r>
          </a:p>
        </p:txBody>
      </p:sp>
      <p:sp>
        <p:nvSpPr>
          <p:cNvPr id="71" name="Прямоугольник 70"/>
          <p:cNvSpPr/>
          <p:nvPr/>
        </p:nvSpPr>
        <p:spPr>
          <a:xfrm>
            <a:off x="1452125" y="4529791"/>
            <a:ext cx="2381250" cy="461665"/>
          </a:xfrm>
          <a:prstGeom prst="rect">
            <a:avLst/>
          </a:prstGeom>
          <a:ln>
            <a:solidFill>
              <a:schemeClr val="accent1">
                <a:lumMod val="50000"/>
              </a:schemeClr>
            </a:solidFill>
          </a:ln>
        </p:spPr>
        <p:txBody>
          <a:bodyPr wrap="square">
            <a:spAutoFit/>
          </a:bodyPr>
          <a:lstStyle/>
          <a:p>
            <a:r>
              <a:rPr lang="ru-RU" sz="1200" dirty="0">
                <a:latin typeface="Calibri" panose="020F0502020204030204" pitchFamily="34" charset="0"/>
                <a:cs typeface="Arial" panose="020B0604020202020204" pitchFamily="34" charset="0"/>
              </a:rPr>
              <a:t>Утверждены Президентом РФ </a:t>
            </a:r>
            <a:br>
              <a:rPr lang="ru-RU" sz="1200" dirty="0">
                <a:latin typeface="Calibri" panose="020F0502020204030204" pitchFamily="34" charset="0"/>
                <a:cs typeface="Arial" panose="020B0604020202020204" pitchFamily="34" charset="0"/>
              </a:rPr>
            </a:br>
            <a:r>
              <a:rPr lang="ru-RU" sz="1200" dirty="0">
                <a:latin typeface="Calibri" panose="020F0502020204030204" pitchFamily="34" charset="0"/>
                <a:cs typeface="Arial" panose="020B0604020202020204" pitchFamily="34" charset="0"/>
              </a:rPr>
              <a:t>14 января 2014 года № ПР-51</a:t>
            </a:r>
            <a:endParaRPr lang="ru-RU" sz="1200" dirty="0">
              <a:latin typeface="Calibri" panose="020F0502020204030204" pitchFamily="34" charset="0"/>
            </a:endParaRPr>
          </a:p>
        </p:txBody>
      </p:sp>
      <p:sp>
        <p:nvSpPr>
          <p:cNvPr id="72" name="Прямоугольник 71"/>
          <p:cNvSpPr/>
          <p:nvPr/>
        </p:nvSpPr>
        <p:spPr>
          <a:xfrm>
            <a:off x="4800087" y="1293651"/>
            <a:ext cx="7043351" cy="584775"/>
          </a:xfrm>
          <a:prstGeom prst="rect">
            <a:avLst/>
          </a:prstGeom>
          <a:solidFill>
            <a:srgbClr val="002060"/>
          </a:solidFill>
        </p:spPr>
        <p:txBody>
          <a:bodyPr wrap="square" rtlCol="0">
            <a:spAutoFit/>
          </a:bodyPr>
          <a:lstStyle/>
          <a:p>
            <a:r>
              <a:rPr lang="ru-RU" altLang="ru-RU" sz="1600" dirty="0">
                <a:solidFill>
                  <a:schemeClr val="bg1"/>
                </a:solidFill>
                <a:latin typeface="Calibri" panose="020F0502020204030204" pitchFamily="34" charset="0"/>
                <a:cs typeface="Arial" panose="020B0604020202020204" pitchFamily="34" charset="0"/>
              </a:rPr>
              <a:t>ГОСУДАРСТВЕННЫМИ ИНТЕРЕСАМИ РОССИЙСКОЙ ФЕДЕРАЦИИ </a:t>
            </a:r>
            <a:br>
              <a:rPr lang="ru-RU" altLang="ru-RU" sz="1600" dirty="0">
                <a:solidFill>
                  <a:schemeClr val="bg1"/>
                </a:solidFill>
                <a:latin typeface="Calibri" panose="020F0502020204030204" pitchFamily="34" charset="0"/>
                <a:cs typeface="Arial" panose="020B0604020202020204" pitchFamily="34" charset="0"/>
              </a:rPr>
            </a:br>
            <a:r>
              <a:rPr lang="ru-RU" altLang="ru-RU" sz="1600" dirty="0">
                <a:solidFill>
                  <a:schemeClr val="bg1"/>
                </a:solidFill>
                <a:latin typeface="Calibri" panose="020F0502020204030204" pitchFamily="34" charset="0"/>
                <a:cs typeface="Arial" panose="020B0604020202020204" pitchFamily="34" charset="0"/>
              </a:rPr>
              <a:t>в области использования результатов космической деятельности являются:</a:t>
            </a:r>
          </a:p>
        </p:txBody>
      </p:sp>
      <p:sp>
        <p:nvSpPr>
          <p:cNvPr id="74" name="TextBox 73"/>
          <p:cNvSpPr txBox="1"/>
          <p:nvPr/>
        </p:nvSpPr>
        <p:spPr>
          <a:xfrm>
            <a:off x="5087888" y="2072317"/>
            <a:ext cx="6816080" cy="338554"/>
          </a:xfrm>
          <a:prstGeom prst="rect">
            <a:avLst/>
          </a:prstGeom>
          <a:noFill/>
          <a:ln>
            <a:solidFill>
              <a:schemeClr val="tx2">
                <a:lumMod val="50000"/>
              </a:schemeClr>
            </a:solidFill>
          </a:ln>
        </p:spPr>
        <p:txBody>
          <a:bodyPr wrap="square" rtlCol="0">
            <a:spAutoFit/>
          </a:bodyPr>
          <a:lstStyle/>
          <a:p>
            <a:pPr algn="just"/>
            <a:r>
              <a:rPr lang="ru-RU" altLang="ru-RU" sz="1600" dirty="0">
                <a:solidFill>
                  <a:schemeClr val="tx2">
                    <a:lumMod val="50000"/>
                  </a:schemeClr>
                </a:solidFill>
                <a:latin typeface="Calibri" panose="020F0502020204030204" pitchFamily="34" charset="0"/>
                <a:cs typeface="Arial" panose="020B0604020202020204" pitchFamily="34" charset="0"/>
              </a:rPr>
              <a:t>Конкурентоспособное развитие Российской Федерации и ее субъектов</a:t>
            </a:r>
          </a:p>
        </p:txBody>
      </p:sp>
      <p:sp>
        <p:nvSpPr>
          <p:cNvPr id="75" name="TextBox 74"/>
          <p:cNvSpPr txBox="1"/>
          <p:nvPr/>
        </p:nvSpPr>
        <p:spPr>
          <a:xfrm>
            <a:off x="5087888" y="2557750"/>
            <a:ext cx="6816080" cy="338554"/>
          </a:xfrm>
          <a:prstGeom prst="rect">
            <a:avLst/>
          </a:prstGeom>
          <a:noFill/>
          <a:ln>
            <a:solidFill>
              <a:schemeClr val="tx2">
                <a:lumMod val="50000"/>
              </a:schemeClr>
            </a:solidFill>
          </a:ln>
        </p:spPr>
        <p:txBody>
          <a:bodyPr wrap="square" rtlCol="0">
            <a:spAutoFit/>
          </a:bodyPr>
          <a:lstStyle/>
          <a:p>
            <a:pPr algn="just"/>
            <a:r>
              <a:rPr lang="ru-RU" altLang="ru-RU" sz="1600" dirty="0">
                <a:solidFill>
                  <a:schemeClr val="tx2">
                    <a:lumMod val="50000"/>
                  </a:schemeClr>
                </a:solidFill>
                <a:latin typeface="Calibri" panose="020F0502020204030204" pitchFamily="34" charset="0"/>
                <a:cs typeface="Arial" panose="020B0604020202020204" pitchFamily="34" charset="0"/>
              </a:rPr>
              <a:t>Развитие высокотехнологичных и наукоемких секторов экономики страны</a:t>
            </a:r>
          </a:p>
        </p:txBody>
      </p:sp>
      <p:sp>
        <p:nvSpPr>
          <p:cNvPr id="76" name="TextBox 75"/>
          <p:cNvSpPr txBox="1"/>
          <p:nvPr/>
        </p:nvSpPr>
        <p:spPr>
          <a:xfrm>
            <a:off x="5087888" y="3043183"/>
            <a:ext cx="6816080" cy="584775"/>
          </a:xfrm>
          <a:prstGeom prst="rect">
            <a:avLst/>
          </a:prstGeom>
          <a:noFill/>
          <a:ln>
            <a:solidFill>
              <a:schemeClr val="tx2">
                <a:lumMod val="50000"/>
              </a:schemeClr>
            </a:solidFill>
          </a:ln>
        </p:spPr>
        <p:txBody>
          <a:bodyPr wrap="square" rtlCol="0">
            <a:spAutoFit/>
          </a:bodyPr>
          <a:lstStyle/>
          <a:p>
            <a:pPr algn="just"/>
            <a:r>
              <a:rPr lang="ru-RU" altLang="ru-RU" sz="1600" dirty="0">
                <a:solidFill>
                  <a:schemeClr val="tx2">
                    <a:lumMod val="50000"/>
                  </a:schemeClr>
                </a:solidFill>
                <a:latin typeface="Calibri" panose="020F0502020204030204" pitchFamily="34" charset="0"/>
                <a:cs typeface="Arial" panose="020B0604020202020204" pitchFamily="34" charset="0"/>
              </a:rPr>
              <a:t>Повышение эффективности управления государством, его территориями, </a:t>
            </a:r>
            <a:br>
              <a:rPr lang="ru-RU" altLang="ru-RU" sz="1600" dirty="0">
                <a:solidFill>
                  <a:schemeClr val="tx2">
                    <a:lumMod val="50000"/>
                  </a:schemeClr>
                </a:solidFill>
                <a:latin typeface="Calibri" panose="020F0502020204030204" pitchFamily="34" charset="0"/>
                <a:cs typeface="Arial" panose="020B0604020202020204" pitchFamily="34" charset="0"/>
              </a:rPr>
            </a:br>
            <a:r>
              <a:rPr lang="ru-RU" altLang="ru-RU" sz="1600" dirty="0">
                <a:solidFill>
                  <a:schemeClr val="tx2">
                    <a:lumMod val="50000"/>
                  </a:schemeClr>
                </a:solidFill>
                <a:latin typeface="Calibri" panose="020F0502020204030204" pitchFamily="34" charset="0"/>
                <a:cs typeface="Arial" panose="020B0604020202020204" pitchFamily="34" charset="0"/>
              </a:rPr>
              <a:t>регионами и отраслями экономики</a:t>
            </a:r>
          </a:p>
        </p:txBody>
      </p:sp>
      <p:sp>
        <p:nvSpPr>
          <p:cNvPr id="77" name="TextBox 76"/>
          <p:cNvSpPr txBox="1"/>
          <p:nvPr/>
        </p:nvSpPr>
        <p:spPr>
          <a:xfrm>
            <a:off x="5092831" y="3774837"/>
            <a:ext cx="6816080" cy="830997"/>
          </a:xfrm>
          <a:prstGeom prst="rect">
            <a:avLst/>
          </a:prstGeom>
          <a:noFill/>
          <a:ln>
            <a:solidFill>
              <a:schemeClr val="tx2">
                <a:lumMod val="50000"/>
              </a:schemeClr>
            </a:solidFill>
          </a:ln>
        </p:spPr>
        <p:txBody>
          <a:bodyPr wrap="square" rtlCol="0">
            <a:spAutoFit/>
          </a:bodyPr>
          <a:lstStyle/>
          <a:p>
            <a:pPr algn="just"/>
            <a:r>
              <a:rPr lang="ru-RU" altLang="ru-RU" sz="1600" dirty="0">
                <a:solidFill>
                  <a:schemeClr val="tx2">
                    <a:lumMod val="50000"/>
                  </a:schemeClr>
                </a:solidFill>
                <a:latin typeface="Calibri" panose="020F0502020204030204" pitchFamily="34" charset="0"/>
                <a:cs typeface="Arial" panose="020B0604020202020204" pitchFamily="34" charset="0"/>
              </a:rPr>
              <a:t>Развитие внутреннего рынка космических продуктов и услуг, в том числе за счет активного вовлечения предприятий малого и среднего бизнеса в сферу использования результатов космической деятельности</a:t>
            </a:r>
          </a:p>
        </p:txBody>
      </p:sp>
      <p:sp>
        <p:nvSpPr>
          <p:cNvPr id="78" name="TextBox 77"/>
          <p:cNvSpPr txBox="1"/>
          <p:nvPr/>
        </p:nvSpPr>
        <p:spPr>
          <a:xfrm>
            <a:off x="5087888" y="4751737"/>
            <a:ext cx="6816080" cy="584775"/>
          </a:xfrm>
          <a:prstGeom prst="rect">
            <a:avLst/>
          </a:prstGeom>
          <a:noFill/>
          <a:ln>
            <a:solidFill>
              <a:schemeClr val="tx2">
                <a:lumMod val="50000"/>
              </a:schemeClr>
            </a:solidFill>
          </a:ln>
        </p:spPr>
        <p:txBody>
          <a:bodyPr wrap="square" rtlCol="0">
            <a:spAutoFit/>
          </a:bodyPr>
          <a:lstStyle/>
          <a:p>
            <a:pPr algn="just"/>
            <a:r>
              <a:rPr lang="ru-RU" altLang="ru-RU" sz="1600" dirty="0">
                <a:solidFill>
                  <a:schemeClr val="tx2">
                    <a:lumMod val="50000"/>
                  </a:schemeClr>
                </a:solidFill>
                <a:latin typeface="Calibri" panose="020F0502020204030204" pitchFamily="34" charset="0"/>
                <a:cs typeface="Arial" panose="020B0604020202020204" pitchFamily="34" charset="0"/>
              </a:rPr>
              <a:t>Вхождение российских предприятий в число ведущих участников мирового рынка космических продуктов и услуг</a:t>
            </a:r>
          </a:p>
        </p:txBody>
      </p:sp>
      <p:sp>
        <p:nvSpPr>
          <p:cNvPr id="79" name="TextBox 78"/>
          <p:cNvSpPr txBox="1"/>
          <p:nvPr/>
        </p:nvSpPr>
        <p:spPr>
          <a:xfrm>
            <a:off x="5091833" y="5482415"/>
            <a:ext cx="6816080" cy="584775"/>
          </a:xfrm>
          <a:prstGeom prst="rect">
            <a:avLst/>
          </a:prstGeom>
          <a:noFill/>
          <a:ln>
            <a:solidFill>
              <a:schemeClr val="tx2">
                <a:lumMod val="50000"/>
              </a:schemeClr>
            </a:solidFill>
          </a:ln>
        </p:spPr>
        <p:txBody>
          <a:bodyPr wrap="square" rtlCol="0">
            <a:spAutoFit/>
          </a:bodyPr>
          <a:lstStyle/>
          <a:p>
            <a:pPr algn="just"/>
            <a:r>
              <a:rPr lang="ru-RU" altLang="ru-RU" sz="1600" dirty="0">
                <a:solidFill>
                  <a:schemeClr val="tx2">
                    <a:lumMod val="50000"/>
                  </a:schemeClr>
                </a:solidFill>
                <a:latin typeface="Calibri" panose="020F0502020204030204" pitchFamily="34" charset="0"/>
                <a:cs typeface="Arial" panose="020B0604020202020204" pitchFamily="34" charset="0"/>
              </a:rPr>
              <a:t>Наращивание и использование конкурентных преимуществ Российской Федерации в сфере использования результатов космической деятельности</a:t>
            </a:r>
          </a:p>
        </p:txBody>
      </p:sp>
      <p:cxnSp>
        <p:nvCxnSpPr>
          <p:cNvPr id="80" name="Прямая соединительная линия 79"/>
          <p:cNvCxnSpPr/>
          <p:nvPr/>
        </p:nvCxnSpPr>
        <p:spPr>
          <a:xfrm flipV="1">
            <a:off x="4799856" y="2060848"/>
            <a:ext cx="4536" cy="305289"/>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1" name="Равнобедренный треугольник 80"/>
          <p:cNvSpPr/>
          <p:nvPr/>
        </p:nvSpPr>
        <p:spPr>
          <a:xfrm rot="5400000">
            <a:off x="4833876" y="2187342"/>
            <a:ext cx="131683" cy="45719"/>
          </a:xfrm>
          <a:prstGeom prst="triangl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82" name="Прямая соединительная линия 81"/>
          <p:cNvCxnSpPr/>
          <p:nvPr/>
        </p:nvCxnSpPr>
        <p:spPr>
          <a:xfrm flipV="1">
            <a:off x="4799856" y="2564904"/>
            <a:ext cx="4536" cy="294764"/>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3" name="Прямая соединительная линия 82"/>
          <p:cNvCxnSpPr/>
          <p:nvPr/>
        </p:nvCxnSpPr>
        <p:spPr>
          <a:xfrm flipV="1">
            <a:off x="4799856" y="3117347"/>
            <a:ext cx="1512" cy="455669"/>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Прямая соединительная линия 83"/>
          <p:cNvCxnSpPr/>
          <p:nvPr/>
        </p:nvCxnSpPr>
        <p:spPr>
          <a:xfrm flipV="1">
            <a:off x="4799856" y="3861048"/>
            <a:ext cx="3326" cy="709729"/>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Прямая соединительная линия 84"/>
          <p:cNvCxnSpPr/>
          <p:nvPr/>
        </p:nvCxnSpPr>
        <p:spPr>
          <a:xfrm flipV="1">
            <a:off x="4799856" y="4797152"/>
            <a:ext cx="0" cy="522683"/>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6" name="Прямая соединительная линия 85"/>
          <p:cNvCxnSpPr/>
          <p:nvPr/>
        </p:nvCxnSpPr>
        <p:spPr>
          <a:xfrm flipV="1">
            <a:off x="4799856" y="5540430"/>
            <a:ext cx="0" cy="480858"/>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7" name="Равнобедренный треугольник 86"/>
          <p:cNvSpPr/>
          <p:nvPr/>
        </p:nvSpPr>
        <p:spPr>
          <a:xfrm rot="5400000">
            <a:off x="4833684" y="2695932"/>
            <a:ext cx="131683" cy="45719"/>
          </a:xfrm>
          <a:prstGeom prst="triangl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8" name="Равнобедренный треугольник 87"/>
          <p:cNvSpPr/>
          <p:nvPr/>
        </p:nvSpPr>
        <p:spPr>
          <a:xfrm rot="5400000">
            <a:off x="4829471" y="3327966"/>
            <a:ext cx="131683" cy="45719"/>
          </a:xfrm>
          <a:prstGeom prst="triangl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9" name="Равнобедренный треугольник 88"/>
          <p:cNvSpPr/>
          <p:nvPr/>
        </p:nvSpPr>
        <p:spPr>
          <a:xfrm rot="5400000">
            <a:off x="4829471" y="4193052"/>
            <a:ext cx="131683" cy="45719"/>
          </a:xfrm>
          <a:prstGeom prst="triangl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0" name="Равнобедренный треугольник 89"/>
          <p:cNvSpPr/>
          <p:nvPr/>
        </p:nvSpPr>
        <p:spPr>
          <a:xfrm rot="5400000">
            <a:off x="4828220" y="5035365"/>
            <a:ext cx="131683" cy="45719"/>
          </a:xfrm>
          <a:prstGeom prst="triangl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1" name="Равнобедренный треугольник 90"/>
          <p:cNvSpPr/>
          <p:nvPr/>
        </p:nvSpPr>
        <p:spPr>
          <a:xfrm rot="5400000">
            <a:off x="4822378" y="5757999"/>
            <a:ext cx="131683" cy="45719"/>
          </a:xfrm>
          <a:prstGeom prst="triangl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Рисунок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2999" y="1988937"/>
            <a:ext cx="1137625" cy="1137625"/>
          </a:xfrm>
          <a:prstGeom prst="rect">
            <a:avLst/>
          </a:prstGeom>
        </p:spPr>
      </p:pic>
    </p:spTree>
    <p:extLst>
      <p:ext uri="{BB962C8B-B14F-4D97-AF65-F5344CB8AC3E}">
        <p14:creationId xmlns:p14="http://schemas.microsoft.com/office/powerpoint/2010/main" val="22588836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hidden="1"/>
          <p:cNvGraphicFramePr>
            <a:graphicFrameLocks noChangeAspect="1"/>
          </p:cNvGraphicFramePr>
          <p:nvPr>
            <p:custDataLst>
              <p:tags r:id="rId1"/>
            </p:custDataLst>
          </p:nvPr>
        </p:nvGraphicFramePr>
        <p:xfrm>
          <a:off x="1144589" y="1589"/>
          <a:ext cx="1587" cy="1587"/>
        </p:xfrm>
        <a:graphic>
          <a:graphicData uri="http://schemas.openxmlformats.org/presentationml/2006/ole">
            <mc:AlternateContent xmlns:mc="http://schemas.openxmlformats.org/markup-compatibility/2006">
              <mc:Choice xmlns:v="urn:schemas-microsoft-com:vml" Requires="v">
                <p:oleObj name="think-cell Slide" r:id="rId3" imgW="359" imgH="360" progId="TCLayout.ActiveDocument.1">
                  <p:embed/>
                </p:oleObj>
              </mc:Choice>
              <mc:Fallback>
                <p:oleObj name="think-cell Slide" r:id="rId3" imgW="359" imgH="360" progId="TCLayout.ActiveDocument.1">
                  <p:embed/>
                  <p:pic>
                    <p:nvPicPr>
                      <p:cNvPr id="3" name="Объект 2" hidden="1"/>
                      <p:cNvPicPr/>
                      <p:nvPr/>
                    </p:nvPicPr>
                    <p:blipFill>
                      <a:blip r:embed="rId4"/>
                      <a:stretch>
                        <a:fillRect/>
                      </a:stretch>
                    </p:blipFill>
                    <p:spPr>
                      <a:xfrm>
                        <a:off x="1144589" y="1589"/>
                        <a:ext cx="1587" cy="1587"/>
                      </a:xfrm>
                      <a:prstGeom prst="rect">
                        <a:avLst/>
                      </a:prstGeom>
                    </p:spPr>
                  </p:pic>
                </p:oleObj>
              </mc:Fallback>
            </mc:AlternateContent>
          </a:graphicData>
        </a:graphic>
      </p:graphicFrame>
      <p:sp>
        <p:nvSpPr>
          <p:cNvPr id="2" name="Прямоугольник 1"/>
          <p:cNvSpPr/>
          <p:nvPr/>
        </p:nvSpPr>
        <p:spPr>
          <a:xfrm>
            <a:off x="1775520" y="114287"/>
            <a:ext cx="9145016" cy="4841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ru-RU" sz="2800" b="1" dirty="0">
                <a:solidFill>
                  <a:srgbClr val="002060"/>
                </a:solidFill>
                <a:latin typeface="+mj-lt"/>
                <a:cs typeface="Arial" pitchFamily="34" charset="0"/>
              </a:rPr>
              <a:t>Руководящие документы</a:t>
            </a:r>
          </a:p>
        </p:txBody>
      </p:sp>
      <p:cxnSp>
        <p:nvCxnSpPr>
          <p:cNvPr id="68" name="Прямая соединительная линия 67"/>
          <p:cNvCxnSpPr/>
          <p:nvPr/>
        </p:nvCxnSpPr>
        <p:spPr>
          <a:xfrm flipH="1" flipV="1">
            <a:off x="1261977" y="1773562"/>
            <a:ext cx="8522" cy="1871462"/>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5251707" y="1589891"/>
            <a:ext cx="6816080" cy="830997"/>
          </a:xfrm>
          <a:prstGeom prst="rect">
            <a:avLst/>
          </a:prstGeom>
          <a:noFill/>
          <a:ln>
            <a:solidFill>
              <a:schemeClr val="tx2">
                <a:lumMod val="50000"/>
              </a:schemeClr>
            </a:solidFill>
          </a:ln>
        </p:spPr>
        <p:txBody>
          <a:bodyPr wrap="square" rtlCol="0">
            <a:spAutoFit/>
          </a:bodyPr>
          <a:lstStyle/>
          <a:p>
            <a:pPr algn="just"/>
            <a:r>
              <a:rPr lang="ru-RU" altLang="ru-RU" sz="1600" dirty="0">
                <a:solidFill>
                  <a:schemeClr val="tx2">
                    <a:lumMod val="50000"/>
                  </a:schemeClr>
                </a:solidFill>
                <a:latin typeface="Calibri" panose="020F0502020204030204" pitchFamily="34" charset="0"/>
                <a:cs typeface="Arial" panose="020B0604020202020204" pitchFamily="34" charset="0"/>
              </a:rPr>
              <a:t>Создание и внедрение принципиально новых технологий комплексного информационно-навигационного обеспечения и космического мониторинга</a:t>
            </a:r>
          </a:p>
        </p:txBody>
      </p:sp>
      <p:sp>
        <p:nvSpPr>
          <p:cNvPr id="75" name="TextBox 74"/>
          <p:cNvSpPr txBox="1"/>
          <p:nvPr/>
        </p:nvSpPr>
        <p:spPr>
          <a:xfrm>
            <a:off x="5251707" y="2625650"/>
            <a:ext cx="6816080" cy="338554"/>
          </a:xfrm>
          <a:prstGeom prst="rect">
            <a:avLst/>
          </a:prstGeom>
          <a:noFill/>
          <a:ln>
            <a:solidFill>
              <a:schemeClr val="tx2">
                <a:lumMod val="50000"/>
              </a:schemeClr>
            </a:solidFill>
          </a:ln>
        </p:spPr>
        <p:txBody>
          <a:bodyPr wrap="square" rtlCol="0">
            <a:spAutoFit/>
          </a:bodyPr>
          <a:lstStyle/>
          <a:p>
            <a:pPr algn="just"/>
            <a:r>
              <a:rPr lang="ru-RU" altLang="ru-RU" sz="1600" dirty="0">
                <a:solidFill>
                  <a:schemeClr val="tx2">
                    <a:lumMod val="50000"/>
                  </a:schemeClr>
                </a:solidFill>
                <a:latin typeface="Calibri" panose="020F0502020204030204" pitchFamily="34" charset="0"/>
                <a:cs typeface="Arial" panose="020B0604020202020204" pitchFamily="34" charset="0"/>
              </a:rPr>
              <a:t>Развертывание сети центров компетенций в сфере использования РКД</a:t>
            </a:r>
          </a:p>
        </p:txBody>
      </p:sp>
      <p:sp>
        <p:nvSpPr>
          <p:cNvPr id="76" name="TextBox 75"/>
          <p:cNvSpPr txBox="1"/>
          <p:nvPr/>
        </p:nvSpPr>
        <p:spPr>
          <a:xfrm>
            <a:off x="5251707" y="3168966"/>
            <a:ext cx="6816080" cy="584775"/>
          </a:xfrm>
          <a:prstGeom prst="rect">
            <a:avLst/>
          </a:prstGeom>
          <a:noFill/>
          <a:ln>
            <a:solidFill>
              <a:schemeClr val="tx2">
                <a:lumMod val="50000"/>
              </a:schemeClr>
            </a:solidFill>
          </a:ln>
        </p:spPr>
        <p:txBody>
          <a:bodyPr wrap="square" rtlCol="0">
            <a:spAutoFit/>
          </a:bodyPr>
          <a:lstStyle/>
          <a:p>
            <a:pPr algn="just"/>
            <a:r>
              <a:rPr lang="ru-RU" altLang="ru-RU" sz="1600" dirty="0">
                <a:solidFill>
                  <a:schemeClr val="tx2">
                    <a:lumMod val="50000"/>
                  </a:schemeClr>
                </a:solidFill>
                <a:latin typeface="Calibri" panose="020F0502020204030204" pitchFamily="34" charset="0"/>
                <a:cs typeface="Arial" panose="020B0604020202020204" pitchFamily="34" charset="0"/>
              </a:rPr>
              <a:t>Формирование механизмов интеграции РКД с процессами подготовки и принятия решений</a:t>
            </a:r>
          </a:p>
        </p:txBody>
      </p:sp>
      <p:pic>
        <p:nvPicPr>
          <p:cNvPr id="4" name="Рисунок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831" y="1952566"/>
            <a:ext cx="1137625" cy="1137625"/>
          </a:xfrm>
          <a:prstGeom prst="rect">
            <a:avLst/>
          </a:prstGeom>
        </p:spPr>
      </p:pic>
      <p:sp>
        <p:nvSpPr>
          <p:cNvPr id="27" name="Прямоугольник 26"/>
          <p:cNvSpPr/>
          <p:nvPr/>
        </p:nvSpPr>
        <p:spPr>
          <a:xfrm>
            <a:off x="1340592" y="1812471"/>
            <a:ext cx="3692806" cy="1166473"/>
          </a:xfrm>
          <a:prstGeom prst="rect">
            <a:avLst/>
          </a:prstGeom>
        </p:spPr>
        <p:txBody>
          <a:bodyPr wrap="square">
            <a:spAutoFit/>
          </a:bodyPr>
          <a:lstStyle/>
          <a:p>
            <a:pPr fontAlgn="base">
              <a:lnSpc>
                <a:spcPct val="90000"/>
              </a:lnSpc>
              <a:spcBef>
                <a:spcPts val="600"/>
              </a:spcBef>
              <a:spcAft>
                <a:spcPct val="0"/>
              </a:spcAft>
            </a:pPr>
            <a:r>
              <a:rPr lang="ru-RU" dirty="0">
                <a:solidFill>
                  <a:schemeClr val="tx2">
                    <a:lumMod val="50000"/>
                  </a:schemeClr>
                </a:solidFill>
                <a:latin typeface="Calibri" panose="020F0502020204030204" pitchFamily="34" charset="0"/>
                <a:cs typeface="Arial" panose="020B0604020202020204" pitchFamily="34" charset="0"/>
              </a:rPr>
              <a:t>ПЛАН МЕРОПРИЯТИЙ </a:t>
            </a:r>
          </a:p>
          <a:p>
            <a:pPr fontAlgn="base">
              <a:lnSpc>
                <a:spcPct val="90000"/>
              </a:lnSpc>
              <a:spcBef>
                <a:spcPts val="600"/>
              </a:spcBef>
              <a:spcAft>
                <a:spcPct val="0"/>
              </a:spcAft>
            </a:pPr>
            <a:r>
              <a:rPr lang="ru-RU" dirty="0">
                <a:solidFill>
                  <a:schemeClr val="tx2">
                    <a:lumMod val="50000"/>
                  </a:schemeClr>
                </a:solidFill>
                <a:latin typeface="Calibri" panose="020F0502020204030204" pitchFamily="34" charset="0"/>
                <a:cs typeface="Arial" panose="020B0604020202020204" pitchFamily="34" charset="0"/>
              </a:rPr>
              <a:t>на 2022 – 2025 годы по реализации Основ государственной политики </a:t>
            </a:r>
            <a:br>
              <a:rPr lang="ru-RU" dirty="0">
                <a:solidFill>
                  <a:schemeClr val="tx2">
                    <a:lumMod val="50000"/>
                  </a:schemeClr>
                </a:solidFill>
                <a:latin typeface="Calibri" panose="020F0502020204030204" pitchFamily="34" charset="0"/>
                <a:cs typeface="Arial" panose="020B0604020202020204" pitchFamily="34" charset="0"/>
              </a:rPr>
            </a:br>
            <a:r>
              <a:rPr lang="ru-RU" dirty="0">
                <a:solidFill>
                  <a:schemeClr val="tx2">
                    <a:lumMod val="50000"/>
                  </a:schemeClr>
                </a:solidFill>
                <a:latin typeface="Calibri" panose="020F0502020204030204" pitchFamily="34" charset="0"/>
                <a:cs typeface="Arial" panose="020B0604020202020204" pitchFamily="34" charset="0"/>
              </a:rPr>
              <a:t>в области использования РКД </a:t>
            </a:r>
          </a:p>
        </p:txBody>
      </p:sp>
      <p:sp>
        <p:nvSpPr>
          <p:cNvPr id="28" name="Прямоугольник 27"/>
          <p:cNvSpPr/>
          <p:nvPr/>
        </p:nvSpPr>
        <p:spPr>
          <a:xfrm>
            <a:off x="1340592" y="3110919"/>
            <a:ext cx="3392631" cy="461665"/>
          </a:xfrm>
          <a:prstGeom prst="rect">
            <a:avLst/>
          </a:prstGeom>
        </p:spPr>
        <p:txBody>
          <a:bodyPr wrap="square">
            <a:spAutoFit/>
          </a:bodyPr>
          <a:lstStyle/>
          <a:p>
            <a:r>
              <a:rPr lang="ru-RU" sz="1200" dirty="0">
                <a:solidFill>
                  <a:schemeClr val="tx2">
                    <a:lumMod val="50000"/>
                  </a:schemeClr>
                </a:solidFill>
                <a:latin typeface="Calibri" panose="020F0502020204030204" pitchFamily="34" charset="0"/>
                <a:cs typeface="Arial" panose="020B0604020202020204" pitchFamily="34" charset="0"/>
              </a:rPr>
              <a:t>Распоряжение Правительства РФ </a:t>
            </a:r>
            <a:br>
              <a:rPr lang="ru-RU" sz="1200" dirty="0">
                <a:solidFill>
                  <a:schemeClr val="tx2">
                    <a:lumMod val="50000"/>
                  </a:schemeClr>
                </a:solidFill>
                <a:latin typeface="Calibri" panose="020F0502020204030204" pitchFamily="34" charset="0"/>
                <a:cs typeface="Arial" panose="020B0604020202020204" pitchFamily="34" charset="0"/>
              </a:rPr>
            </a:br>
            <a:r>
              <a:rPr lang="ru-RU" sz="1200" dirty="0">
                <a:solidFill>
                  <a:schemeClr val="tx2">
                    <a:lumMod val="50000"/>
                  </a:schemeClr>
                </a:solidFill>
                <a:latin typeface="Calibri" panose="020F0502020204030204" pitchFamily="34" charset="0"/>
                <a:cs typeface="Arial" panose="020B0604020202020204" pitchFamily="34" charset="0"/>
              </a:rPr>
              <a:t>от 31 мая 2022 года № 1374-р </a:t>
            </a:r>
          </a:p>
        </p:txBody>
      </p:sp>
      <p:sp>
        <p:nvSpPr>
          <p:cNvPr id="30" name="Прямоугольник 29"/>
          <p:cNvSpPr/>
          <p:nvPr/>
        </p:nvSpPr>
        <p:spPr>
          <a:xfrm>
            <a:off x="1359395" y="4616283"/>
            <a:ext cx="2868665" cy="1384995"/>
          </a:xfrm>
          <a:prstGeom prst="rect">
            <a:avLst/>
          </a:prstGeom>
          <a:ln>
            <a:solidFill>
              <a:schemeClr val="accent1">
                <a:lumMod val="50000"/>
              </a:schemeClr>
            </a:solidFill>
          </a:ln>
        </p:spPr>
        <p:txBody>
          <a:bodyPr wrap="square">
            <a:spAutoFit/>
          </a:bodyPr>
          <a:lstStyle/>
          <a:p>
            <a:r>
              <a:rPr lang="ru-RU" sz="1400" dirty="0">
                <a:solidFill>
                  <a:schemeClr val="tx2">
                    <a:lumMod val="50000"/>
                  </a:schemeClr>
                </a:solidFill>
                <a:latin typeface="Calibri" panose="020F0502020204030204" pitchFamily="34" charset="0"/>
                <a:cs typeface="Arial" pitchFamily="34" charset="0"/>
              </a:rPr>
              <a:t>Выполнение решений коллегии </a:t>
            </a:r>
            <a:br>
              <a:rPr lang="ru-RU" sz="1400" dirty="0">
                <a:solidFill>
                  <a:schemeClr val="tx2">
                    <a:lumMod val="50000"/>
                  </a:schemeClr>
                </a:solidFill>
                <a:latin typeface="Calibri" panose="020F0502020204030204" pitchFamily="34" charset="0"/>
                <a:cs typeface="Arial" pitchFamily="34" charset="0"/>
              </a:rPr>
            </a:br>
            <a:r>
              <a:rPr lang="ru-RU" sz="1400" dirty="0">
                <a:solidFill>
                  <a:schemeClr val="tx2">
                    <a:lumMod val="50000"/>
                  </a:schemeClr>
                </a:solidFill>
                <a:latin typeface="Calibri" panose="020F0502020204030204" pitchFamily="34" charset="0"/>
                <a:cs typeface="Arial" pitchFamily="34" charset="0"/>
              </a:rPr>
              <a:t>от 30.08.2017г. (№ ВПК-8ПРС) </a:t>
            </a:r>
          </a:p>
          <a:p>
            <a:r>
              <a:rPr lang="ru-RU" sz="1400" dirty="0">
                <a:solidFill>
                  <a:schemeClr val="tx2">
                    <a:lumMod val="50000"/>
                  </a:schemeClr>
                </a:solidFill>
                <a:latin typeface="Calibri" panose="020F0502020204030204" pitchFamily="34" charset="0"/>
                <a:cs typeface="Arial" pitchFamily="34" charset="0"/>
              </a:rPr>
              <a:t>и научно-технического совета </a:t>
            </a:r>
            <a:br>
              <a:rPr lang="ru-RU" sz="1400" dirty="0">
                <a:solidFill>
                  <a:schemeClr val="tx2">
                    <a:lumMod val="50000"/>
                  </a:schemeClr>
                </a:solidFill>
                <a:latin typeface="Calibri" panose="020F0502020204030204" pitchFamily="34" charset="0"/>
                <a:cs typeface="Arial" pitchFamily="34" charset="0"/>
              </a:rPr>
            </a:br>
            <a:r>
              <a:rPr lang="ru-RU" sz="1400" dirty="0">
                <a:solidFill>
                  <a:schemeClr val="tx2">
                    <a:lumMod val="50000"/>
                  </a:schemeClr>
                </a:solidFill>
                <a:latin typeface="Calibri" panose="020F0502020204030204" pitchFamily="34" charset="0"/>
                <a:cs typeface="Arial" pitchFamily="34" charset="0"/>
              </a:rPr>
              <a:t>от 21.07.2017г. </a:t>
            </a:r>
          </a:p>
          <a:p>
            <a:r>
              <a:rPr lang="ru-RU" sz="1400" dirty="0">
                <a:solidFill>
                  <a:schemeClr val="tx2">
                    <a:lumMod val="50000"/>
                  </a:schemeClr>
                </a:solidFill>
                <a:latin typeface="Calibri" panose="020F0502020204030204" pitchFamily="34" charset="0"/>
                <a:cs typeface="Arial" pitchFamily="34" charset="0"/>
              </a:rPr>
              <a:t>ВОЕННО-ПРОМЫШЛЕННОЙ КОМИССИИ РФ</a:t>
            </a:r>
          </a:p>
        </p:txBody>
      </p:sp>
      <p:pic>
        <p:nvPicPr>
          <p:cNvPr id="31" name="Picture 2" descr="C:\Users\Anna Antonova\Desktop\Перминов для Тулы\картинки\logo_ROSCOSMOS_gray.png"/>
          <p:cNvPicPr>
            <a:picLocks noChangeAspect="1" noChangeArrowheads="1"/>
          </p:cNvPicPr>
          <p:nvPr/>
        </p:nvPicPr>
        <p:blipFill>
          <a:blip r:embed="rId6"/>
          <a:srcRect/>
          <a:stretch>
            <a:fillRect/>
          </a:stretch>
        </p:blipFill>
        <p:spPr bwMode="auto">
          <a:xfrm>
            <a:off x="265809" y="4894205"/>
            <a:ext cx="932003" cy="670389"/>
          </a:xfrm>
          <a:prstGeom prst="rect">
            <a:avLst/>
          </a:prstGeom>
          <a:noFill/>
        </p:spPr>
      </p:pic>
      <p:pic>
        <p:nvPicPr>
          <p:cNvPr id="32" name="Рисунок 31"/>
          <p:cNvPicPr>
            <a:picLocks noChangeAspect="1"/>
          </p:cNvPicPr>
          <p:nvPr/>
        </p:nvPicPr>
        <p:blipFill>
          <a:blip r:embed="rId7">
            <a:duotone>
              <a:prstClr val="black"/>
              <a:schemeClr val="accent1">
                <a:tint val="45000"/>
                <a:satMod val="400000"/>
              </a:schemeClr>
            </a:duotone>
            <a:extLst>
              <a:ext uri="{BEBA8EAE-BF5A-486C-A8C5-ECC9F3942E4B}">
                <a14:imgProps xmlns:a14="http://schemas.microsoft.com/office/drawing/2010/main">
                  <a14:imgLayer r:embed="rId8">
                    <a14:imgEffect>
                      <a14:artisticGlowEdges/>
                    </a14:imgEffect>
                    <a14:imgEffect>
                      <a14:saturation sat="3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310197" y="5052965"/>
            <a:ext cx="800452" cy="511629"/>
          </a:xfrm>
          <a:prstGeom prst="rect">
            <a:avLst/>
          </a:prstGeom>
        </p:spPr>
      </p:pic>
      <p:sp>
        <p:nvSpPr>
          <p:cNvPr id="33" name="Прямоугольник 32"/>
          <p:cNvSpPr/>
          <p:nvPr/>
        </p:nvSpPr>
        <p:spPr>
          <a:xfrm>
            <a:off x="5192786" y="4266186"/>
            <a:ext cx="6775781" cy="2085186"/>
          </a:xfrm>
          <a:prstGeom prst="rect">
            <a:avLst/>
          </a:prstGeom>
        </p:spPr>
        <p:txBody>
          <a:bodyPr wrap="square">
            <a:spAutoFit/>
          </a:bodyPr>
          <a:lstStyle/>
          <a:p>
            <a:r>
              <a:rPr lang="ru-RU" sz="1400" dirty="0">
                <a:solidFill>
                  <a:schemeClr val="tx2">
                    <a:lumMod val="50000"/>
                  </a:schemeClr>
                </a:solidFill>
                <a:latin typeface="Calibri" panose="020F0502020204030204" pitchFamily="34" charset="0"/>
                <a:cs typeface="Arial" pitchFamily="34" charset="0"/>
              </a:rPr>
              <a:t>Подготовка концепции законопроекта о внедрении Государственной </a:t>
            </a:r>
          </a:p>
          <a:p>
            <a:pPr>
              <a:spcAft>
                <a:spcPts val="700"/>
              </a:spcAft>
            </a:pPr>
            <a:r>
              <a:rPr lang="ru-RU" sz="1400" dirty="0">
                <a:solidFill>
                  <a:schemeClr val="tx2">
                    <a:lumMod val="50000"/>
                  </a:schemeClr>
                </a:solidFill>
                <a:latin typeface="Calibri" panose="020F0502020204030204" pitchFamily="34" charset="0"/>
                <a:cs typeface="Arial" pitchFamily="34" charset="0"/>
              </a:rPr>
              <a:t>информационно-аналитической системы использования результатов космической деятельности (</a:t>
            </a:r>
            <a:r>
              <a:rPr lang="ru-RU" sz="1400" b="1" dirty="0">
                <a:solidFill>
                  <a:schemeClr val="tx2">
                    <a:lumMod val="50000"/>
                  </a:schemeClr>
                </a:solidFill>
                <a:latin typeface="Calibri" panose="020F0502020204030204" pitchFamily="34" charset="0"/>
                <a:cs typeface="Arial" pitchFamily="34" charset="0"/>
              </a:rPr>
              <a:t>ГИАС РКД</a:t>
            </a:r>
            <a:r>
              <a:rPr lang="ru-RU" sz="1400" dirty="0">
                <a:solidFill>
                  <a:schemeClr val="tx2">
                    <a:lumMod val="50000"/>
                  </a:schemeClr>
                </a:solidFill>
                <a:latin typeface="Calibri" panose="020F0502020204030204" pitchFamily="34" charset="0"/>
                <a:cs typeface="Arial" pitchFamily="34" charset="0"/>
              </a:rPr>
              <a:t>) с целью:</a:t>
            </a:r>
          </a:p>
          <a:p>
            <a:pPr marL="285750" indent="-285750">
              <a:spcAft>
                <a:spcPts val="700"/>
              </a:spcAft>
              <a:buFont typeface="Wingdings" panose="05000000000000000000" pitchFamily="2" charset="2"/>
              <a:buChar char="Ø"/>
            </a:pPr>
            <a:r>
              <a:rPr lang="ru-RU" sz="1400" dirty="0">
                <a:solidFill>
                  <a:schemeClr val="tx2">
                    <a:lumMod val="50000"/>
                  </a:schemeClr>
                </a:solidFill>
                <a:latin typeface="Calibri" panose="020F0502020204030204" pitchFamily="34" charset="0"/>
                <a:cs typeface="Arial" pitchFamily="34" charset="0"/>
              </a:rPr>
              <a:t> обеспечения введения и реализации региональных целевых программ </a:t>
            </a:r>
            <a:br>
              <a:rPr lang="ru-RU" sz="1400" dirty="0">
                <a:solidFill>
                  <a:schemeClr val="tx2">
                    <a:lumMod val="50000"/>
                  </a:schemeClr>
                </a:solidFill>
                <a:latin typeface="Calibri" panose="020F0502020204030204" pitchFamily="34" charset="0"/>
                <a:cs typeface="Arial" pitchFamily="34" charset="0"/>
              </a:rPr>
            </a:br>
            <a:r>
              <a:rPr lang="ru-RU" sz="1400" dirty="0">
                <a:solidFill>
                  <a:schemeClr val="tx2">
                    <a:lumMod val="50000"/>
                  </a:schemeClr>
                </a:solidFill>
                <a:latin typeface="Calibri" panose="020F0502020204030204" pitchFamily="34" charset="0"/>
                <a:cs typeface="Arial" pitchFamily="34" charset="0"/>
              </a:rPr>
              <a:t>по внедрению РКД, </a:t>
            </a:r>
          </a:p>
          <a:p>
            <a:pPr marL="285750" indent="-285750">
              <a:spcAft>
                <a:spcPts val="700"/>
              </a:spcAft>
              <a:buFont typeface="Wingdings" panose="05000000000000000000" pitchFamily="2" charset="2"/>
              <a:buChar char="Ø"/>
            </a:pPr>
            <a:r>
              <a:rPr lang="ru-RU" sz="1400" dirty="0">
                <a:solidFill>
                  <a:schemeClr val="tx2">
                    <a:lumMod val="50000"/>
                  </a:schemeClr>
                </a:solidFill>
                <a:latin typeface="Calibri" panose="020F0502020204030204" pitchFamily="34" charset="0"/>
                <a:cs typeface="Arial" pitchFamily="34" charset="0"/>
              </a:rPr>
              <a:t>определения сфер обязательного внедрения РКД, </a:t>
            </a:r>
          </a:p>
          <a:p>
            <a:pPr marL="285750" indent="-285750">
              <a:buFont typeface="Wingdings" panose="05000000000000000000" pitchFamily="2" charset="2"/>
              <a:buChar char="Ø"/>
            </a:pPr>
            <a:r>
              <a:rPr lang="ru-RU" sz="1400" dirty="0">
                <a:solidFill>
                  <a:schemeClr val="tx2">
                    <a:lumMod val="50000"/>
                  </a:schemeClr>
                </a:solidFill>
                <a:latin typeface="Calibri" panose="020F0502020204030204" pitchFamily="34" charset="0"/>
                <a:cs typeface="Arial" pitchFamily="34" charset="0"/>
              </a:rPr>
              <a:t>определения порядка и источников </a:t>
            </a:r>
            <a:r>
              <a:rPr lang="ru-RU" sz="1400" dirty="0" err="1">
                <a:solidFill>
                  <a:schemeClr val="tx2">
                    <a:lumMod val="50000"/>
                  </a:schemeClr>
                </a:solidFill>
                <a:latin typeface="Calibri" panose="020F0502020204030204" pitchFamily="34" charset="0"/>
                <a:cs typeface="Arial" pitchFamily="34" charset="0"/>
              </a:rPr>
              <a:t>софинансирования</a:t>
            </a:r>
            <a:r>
              <a:rPr lang="ru-RU" sz="1400" dirty="0">
                <a:solidFill>
                  <a:schemeClr val="tx2">
                    <a:lumMod val="50000"/>
                  </a:schemeClr>
                </a:solidFill>
                <a:latin typeface="Calibri" panose="020F0502020204030204" pitchFamily="34" charset="0"/>
                <a:cs typeface="Arial" pitchFamily="34" charset="0"/>
              </a:rPr>
              <a:t> мероприятий </a:t>
            </a:r>
            <a:br>
              <a:rPr lang="ru-RU" sz="1400" dirty="0">
                <a:solidFill>
                  <a:schemeClr val="tx2">
                    <a:lumMod val="50000"/>
                  </a:schemeClr>
                </a:solidFill>
                <a:latin typeface="Calibri" panose="020F0502020204030204" pitchFamily="34" charset="0"/>
                <a:cs typeface="Arial" pitchFamily="34" charset="0"/>
              </a:rPr>
            </a:br>
            <a:r>
              <a:rPr lang="ru-RU" sz="1400" dirty="0">
                <a:solidFill>
                  <a:schemeClr val="tx2">
                    <a:lumMod val="50000"/>
                  </a:schemeClr>
                </a:solidFill>
                <a:latin typeface="Calibri" panose="020F0502020204030204" pitchFamily="34" charset="0"/>
                <a:cs typeface="Arial" pitchFamily="34" charset="0"/>
              </a:rPr>
              <a:t>по внедрению РКД и др.</a:t>
            </a:r>
            <a:endParaRPr lang="ru-RU" sz="1400" dirty="0">
              <a:solidFill>
                <a:schemeClr val="tx2">
                  <a:lumMod val="50000"/>
                </a:schemeClr>
              </a:solidFill>
              <a:latin typeface="Calibri" panose="020F0502020204030204" pitchFamily="34" charset="0"/>
            </a:endParaRPr>
          </a:p>
        </p:txBody>
      </p:sp>
      <p:cxnSp>
        <p:nvCxnSpPr>
          <p:cNvPr id="38" name="Прямая соединительная линия 37"/>
          <p:cNvCxnSpPr/>
          <p:nvPr/>
        </p:nvCxnSpPr>
        <p:spPr>
          <a:xfrm flipV="1">
            <a:off x="5015880" y="1700808"/>
            <a:ext cx="4838" cy="518738"/>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9" name="Равнобедренный треугольник 38"/>
          <p:cNvSpPr/>
          <p:nvPr/>
        </p:nvSpPr>
        <p:spPr>
          <a:xfrm rot="5400000">
            <a:off x="5050010" y="1935022"/>
            <a:ext cx="131683" cy="45719"/>
          </a:xfrm>
          <a:prstGeom prst="triangl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40" name="Прямая соединительная линия 39"/>
          <p:cNvCxnSpPr/>
          <p:nvPr/>
        </p:nvCxnSpPr>
        <p:spPr>
          <a:xfrm flipV="1">
            <a:off x="5016182" y="2636912"/>
            <a:ext cx="4536" cy="294764"/>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Прямая соединительная линия 40"/>
          <p:cNvCxnSpPr/>
          <p:nvPr/>
        </p:nvCxnSpPr>
        <p:spPr>
          <a:xfrm flipV="1">
            <a:off x="5016182" y="3212976"/>
            <a:ext cx="1512" cy="455669"/>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Равнобедренный треугольник 41"/>
          <p:cNvSpPr/>
          <p:nvPr/>
        </p:nvSpPr>
        <p:spPr>
          <a:xfrm rot="5400000">
            <a:off x="5050010" y="2767940"/>
            <a:ext cx="131683" cy="45719"/>
          </a:xfrm>
          <a:prstGeom prst="triangl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3" name="Равнобедренный треугольник 42"/>
          <p:cNvSpPr/>
          <p:nvPr/>
        </p:nvSpPr>
        <p:spPr>
          <a:xfrm rot="5400000">
            <a:off x="5061618" y="3409364"/>
            <a:ext cx="131683" cy="45719"/>
          </a:xfrm>
          <a:prstGeom prst="triangl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8315905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Прямоугольник 80"/>
          <p:cNvSpPr/>
          <p:nvPr/>
        </p:nvSpPr>
        <p:spPr>
          <a:xfrm>
            <a:off x="1" y="4136507"/>
            <a:ext cx="12192000" cy="2721493"/>
          </a:xfrm>
          <a:prstGeom prst="rect">
            <a:avLst/>
          </a:prstGeom>
          <a:solidFill>
            <a:schemeClr val="accent1">
              <a:lumMod val="20000"/>
              <a:lumOff val="80000"/>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graphicFrame>
        <p:nvGraphicFramePr>
          <p:cNvPr id="3" name="Объект 2" hidden="1"/>
          <p:cNvGraphicFramePr>
            <a:graphicFrameLocks noChangeAspect="1"/>
          </p:cNvGraphicFramePr>
          <p:nvPr>
            <p:custDataLst>
              <p:tags r:id="rId1"/>
            </p:custDataLst>
          </p:nvPr>
        </p:nvGraphicFramePr>
        <p:xfrm>
          <a:off x="1144589" y="1589"/>
          <a:ext cx="1587" cy="1587"/>
        </p:xfrm>
        <a:graphic>
          <a:graphicData uri="http://schemas.openxmlformats.org/presentationml/2006/ole">
            <mc:AlternateContent xmlns:mc="http://schemas.openxmlformats.org/markup-compatibility/2006">
              <mc:Choice xmlns:v="urn:schemas-microsoft-com:vml" Requires="v">
                <p:oleObj name="think-cell Slide" r:id="rId3" imgW="359" imgH="360" progId="TCLayout.ActiveDocument.1">
                  <p:embed/>
                </p:oleObj>
              </mc:Choice>
              <mc:Fallback>
                <p:oleObj name="think-cell Slide" r:id="rId3" imgW="359" imgH="360" progId="TCLayout.ActiveDocument.1">
                  <p:embed/>
                  <p:pic>
                    <p:nvPicPr>
                      <p:cNvPr id="3" name="Объект 2" hidden="1"/>
                      <p:cNvPicPr/>
                      <p:nvPr/>
                    </p:nvPicPr>
                    <p:blipFill>
                      <a:blip r:embed="rId4"/>
                      <a:stretch>
                        <a:fillRect/>
                      </a:stretch>
                    </p:blipFill>
                    <p:spPr>
                      <a:xfrm>
                        <a:off x="1144589" y="1589"/>
                        <a:ext cx="1587" cy="1587"/>
                      </a:xfrm>
                      <a:prstGeom prst="rect">
                        <a:avLst/>
                      </a:prstGeom>
                    </p:spPr>
                  </p:pic>
                </p:oleObj>
              </mc:Fallback>
            </mc:AlternateContent>
          </a:graphicData>
        </a:graphic>
      </p:graphicFrame>
      <p:sp>
        <p:nvSpPr>
          <p:cNvPr id="2" name="Прямоугольник 1"/>
          <p:cNvSpPr/>
          <p:nvPr/>
        </p:nvSpPr>
        <p:spPr>
          <a:xfrm>
            <a:off x="1775520" y="114287"/>
            <a:ext cx="9145016" cy="4841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ru-RU" sz="2800" b="1" dirty="0">
                <a:solidFill>
                  <a:srgbClr val="002060"/>
                </a:solidFill>
                <a:latin typeface="+mj-lt"/>
                <a:cs typeface="Arial" pitchFamily="34" charset="0"/>
              </a:rPr>
              <a:t>Руководящие документы</a:t>
            </a:r>
          </a:p>
        </p:txBody>
      </p:sp>
      <p:cxnSp>
        <p:nvCxnSpPr>
          <p:cNvPr id="68" name="Прямая соединительная линия 67"/>
          <p:cNvCxnSpPr/>
          <p:nvPr/>
        </p:nvCxnSpPr>
        <p:spPr>
          <a:xfrm flipV="1">
            <a:off x="1330749" y="908720"/>
            <a:ext cx="7590" cy="2592288"/>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4" name="Рисунок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5871" y="1030165"/>
            <a:ext cx="1137625" cy="1137625"/>
          </a:xfrm>
          <a:prstGeom prst="rect">
            <a:avLst/>
          </a:prstGeom>
        </p:spPr>
      </p:pic>
      <p:sp>
        <p:nvSpPr>
          <p:cNvPr id="27" name="Прямоугольник 26"/>
          <p:cNvSpPr/>
          <p:nvPr/>
        </p:nvSpPr>
        <p:spPr>
          <a:xfrm>
            <a:off x="1401704" y="850347"/>
            <a:ext cx="3692806" cy="590931"/>
          </a:xfrm>
          <a:prstGeom prst="rect">
            <a:avLst/>
          </a:prstGeom>
        </p:spPr>
        <p:txBody>
          <a:bodyPr wrap="square">
            <a:spAutoFit/>
          </a:bodyPr>
          <a:lstStyle/>
          <a:p>
            <a:pPr fontAlgn="base">
              <a:lnSpc>
                <a:spcPct val="90000"/>
              </a:lnSpc>
              <a:spcBef>
                <a:spcPts val="600"/>
              </a:spcBef>
              <a:spcAft>
                <a:spcPct val="0"/>
              </a:spcAft>
            </a:pPr>
            <a:r>
              <a:rPr lang="ru-RU" dirty="0">
                <a:solidFill>
                  <a:schemeClr val="tx2">
                    <a:lumMod val="50000"/>
                  </a:schemeClr>
                </a:solidFill>
                <a:latin typeface="Calibri" panose="020F0502020204030204" pitchFamily="34" charset="0"/>
                <a:cs typeface="Arial" panose="020B0604020202020204" pitchFamily="34" charset="0"/>
              </a:rPr>
              <a:t>Постановление Правительства РФ от 7 июля 2015 г. № 682 </a:t>
            </a:r>
          </a:p>
        </p:txBody>
      </p:sp>
      <p:sp>
        <p:nvSpPr>
          <p:cNvPr id="25" name="Прямоугольник 24"/>
          <p:cNvSpPr/>
          <p:nvPr/>
        </p:nvSpPr>
        <p:spPr>
          <a:xfrm>
            <a:off x="1394114" y="1441278"/>
            <a:ext cx="3967484" cy="2164695"/>
          </a:xfrm>
          <a:prstGeom prst="rect">
            <a:avLst/>
          </a:prstGeom>
        </p:spPr>
        <p:txBody>
          <a:bodyPr wrap="square">
            <a:spAutoFit/>
          </a:bodyPr>
          <a:lstStyle/>
          <a:p>
            <a:r>
              <a:rPr lang="ru-RU" sz="1600" dirty="0">
                <a:solidFill>
                  <a:schemeClr val="accent1">
                    <a:lumMod val="50000"/>
                  </a:schemeClr>
                </a:solidFill>
                <a:latin typeface="Calibri" panose="020F0502020204030204" pitchFamily="34" charset="0"/>
                <a:cs typeface="Arial" panose="020B0604020202020204" pitchFamily="34" charset="0"/>
              </a:rPr>
              <a:t>О полномочиях федеральных органов исполнительной власти в области </a:t>
            </a:r>
          </a:p>
          <a:p>
            <a:pPr>
              <a:spcAft>
                <a:spcPts val="800"/>
              </a:spcAft>
            </a:pPr>
            <a:r>
              <a:rPr lang="ru-RU" sz="1600" dirty="0">
                <a:solidFill>
                  <a:schemeClr val="accent1">
                    <a:lumMod val="50000"/>
                  </a:schemeClr>
                </a:solidFill>
                <a:latin typeface="Calibri" panose="020F0502020204030204" pitchFamily="34" charset="0"/>
                <a:cs typeface="Arial" panose="020B0604020202020204" pitchFamily="34" charset="0"/>
              </a:rPr>
              <a:t>использования результатов космической деятельности в интересах модернизации экономики Российской Федерации, развития ее регионов и расширения международного сотрудничества</a:t>
            </a:r>
          </a:p>
          <a:p>
            <a:r>
              <a:rPr lang="ru-RU" sz="1600" dirty="0">
                <a:solidFill>
                  <a:schemeClr val="accent1">
                    <a:lumMod val="50000"/>
                  </a:schemeClr>
                </a:solidFill>
                <a:latin typeface="Calibri" panose="020F0502020204030204" pitchFamily="34" charset="0"/>
                <a:cs typeface="Arial" panose="020B0604020202020204" pitchFamily="34" charset="0"/>
              </a:rPr>
              <a:t>с изменениями по ПП ОТ 18.04.2018 №461</a:t>
            </a:r>
            <a:endParaRPr lang="ru-RU" sz="1600" dirty="0">
              <a:solidFill>
                <a:schemeClr val="accent1">
                  <a:lumMod val="50000"/>
                </a:schemeClr>
              </a:solidFill>
              <a:latin typeface="Calibri" panose="020F0502020204030204" pitchFamily="34" charset="0"/>
            </a:endParaRPr>
          </a:p>
        </p:txBody>
      </p:sp>
      <p:sp>
        <p:nvSpPr>
          <p:cNvPr id="29" name="Прямоугольник 28"/>
          <p:cNvSpPr/>
          <p:nvPr/>
        </p:nvSpPr>
        <p:spPr>
          <a:xfrm>
            <a:off x="5807968" y="899356"/>
            <a:ext cx="6172206" cy="2641720"/>
          </a:xfrm>
          <a:prstGeom prst="rect">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34" name="Прямоугольник 33"/>
          <p:cNvSpPr/>
          <p:nvPr/>
        </p:nvSpPr>
        <p:spPr>
          <a:xfrm>
            <a:off x="8688288" y="951075"/>
            <a:ext cx="2686892" cy="553998"/>
          </a:xfrm>
          <a:prstGeom prst="rect">
            <a:avLst/>
          </a:prstGeom>
        </p:spPr>
        <p:txBody>
          <a:bodyPr wrap="square">
            <a:spAutoFit/>
          </a:bodyPr>
          <a:lstStyle/>
          <a:p>
            <a:pPr algn="r"/>
            <a:r>
              <a:rPr lang="ru-RU" altLang="ru-RU" sz="1500" dirty="0" err="1">
                <a:solidFill>
                  <a:schemeClr val="bg2">
                    <a:lumMod val="25000"/>
                  </a:schemeClr>
                </a:solidFill>
                <a:latin typeface="Calibri" panose="020F0502020204030204" pitchFamily="34" charset="0"/>
                <a:cs typeface="Arial" panose="020B0604020202020204" pitchFamily="34" charset="0"/>
              </a:rPr>
              <a:t>Госкорпорация</a:t>
            </a:r>
            <a:r>
              <a:rPr lang="ru-RU" altLang="ru-RU" sz="1500" dirty="0">
                <a:solidFill>
                  <a:schemeClr val="bg2">
                    <a:lumMod val="25000"/>
                  </a:schemeClr>
                </a:solidFill>
                <a:latin typeface="Calibri" panose="020F0502020204030204" pitchFamily="34" charset="0"/>
                <a:cs typeface="Arial" panose="020B0604020202020204" pitchFamily="34" charset="0"/>
              </a:rPr>
              <a:t> «РОСКОСМОС» </a:t>
            </a:r>
          </a:p>
          <a:p>
            <a:pPr algn="r"/>
            <a:r>
              <a:rPr lang="ru-RU" altLang="ru-RU" sz="1500" dirty="0">
                <a:solidFill>
                  <a:schemeClr val="bg2">
                    <a:lumMod val="25000"/>
                  </a:schemeClr>
                </a:solidFill>
                <a:latin typeface="Calibri" panose="020F0502020204030204" pitchFamily="34" charset="0"/>
                <a:cs typeface="Arial" panose="020B0604020202020204" pitchFamily="34" charset="0"/>
              </a:rPr>
              <a:t>обеспечивает:</a:t>
            </a:r>
          </a:p>
        </p:txBody>
      </p:sp>
      <p:pic>
        <p:nvPicPr>
          <p:cNvPr id="35" name="Picture 2" descr="C:\Users\Anna Antonova\Desktop\Перминов для Тулы\картинки\logo_ROSCOSMOS_gray.png"/>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40000" contrast="20000"/>
                    </a14:imgEffect>
                  </a14:imgLayer>
                </a14:imgProps>
              </a:ext>
            </a:extLst>
          </a:blip>
          <a:srcRect/>
          <a:stretch>
            <a:fillRect/>
          </a:stretch>
        </p:blipFill>
        <p:spPr bwMode="auto">
          <a:xfrm>
            <a:off x="6458153" y="1003002"/>
            <a:ext cx="565456" cy="406732"/>
          </a:xfrm>
          <a:prstGeom prst="rect">
            <a:avLst/>
          </a:prstGeom>
          <a:noFill/>
        </p:spPr>
      </p:pic>
      <p:sp>
        <p:nvSpPr>
          <p:cNvPr id="36" name="Прямоугольник 35"/>
          <p:cNvSpPr/>
          <p:nvPr/>
        </p:nvSpPr>
        <p:spPr>
          <a:xfrm>
            <a:off x="6183895" y="1556792"/>
            <a:ext cx="5722150" cy="1815882"/>
          </a:xfrm>
          <a:prstGeom prst="rect">
            <a:avLst/>
          </a:prstGeom>
        </p:spPr>
        <p:txBody>
          <a:bodyPr wrap="square">
            <a:spAutoFit/>
          </a:bodyPr>
          <a:lstStyle/>
          <a:p>
            <a:pPr>
              <a:spcBef>
                <a:spcPct val="0"/>
              </a:spcBef>
              <a:buNone/>
            </a:pPr>
            <a:r>
              <a:rPr lang="ru-RU" altLang="ru-RU" sz="1600" dirty="0">
                <a:solidFill>
                  <a:schemeClr val="accent1">
                    <a:lumMod val="50000"/>
                  </a:schemeClr>
                </a:solidFill>
                <a:latin typeface="Calibri" panose="020F0502020204030204" pitchFamily="34" charset="0"/>
                <a:cs typeface="Arial" pitchFamily="34" charset="0"/>
              </a:rPr>
              <a:t>«…организацию информационно-аналитического обеспечения работ, проводимых в области использования результатов космической деятельности, включая утверждение методических рекомендаций по разработке и реализации субъектами Российской Федерации и муниципальными образованиями целевых программ использования </a:t>
            </a:r>
            <a:br>
              <a:rPr lang="ru-RU" altLang="ru-RU" sz="1600" dirty="0">
                <a:solidFill>
                  <a:schemeClr val="accent1">
                    <a:lumMod val="50000"/>
                  </a:schemeClr>
                </a:solidFill>
                <a:latin typeface="Calibri" panose="020F0502020204030204" pitchFamily="34" charset="0"/>
                <a:cs typeface="Arial" pitchFamily="34" charset="0"/>
              </a:rPr>
            </a:br>
            <a:r>
              <a:rPr lang="ru-RU" altLang="ru-RU" sz="1600" dirty="0">
                <a:solidFill>
                  <a:schemeClr val="accent1">
                    <a:lumMod val="50000"/>
                  </a:schemeClr>
                </a:solidFill>
                <a:latin typeface="Calibri" panose="020F0502020204030204" pitchFamily="34" charset="0"/>
                <a:cs typeface="Arial" pitchFamily="34" charset="0"/>
              </a:rPr>
              <a:t>результатов космической деятельности»</a:t>
            </a:r>
          </a:p>
        </p:txBody>
      </p:sp>
      <p:cxnSp>
        <p:nvCxnSpPr>
          <p:cNvPr id="37" name="Прямая соединительная линия 36"/>
          <p:cNvCxnSpPr/>
          <p:nvPr/>
        </p:nvCxnSpPr>
        <p:spPr>
          <a:xfrm>
            <a:off x="6025428" y="1276143"/>
            <a:ext cx="21311" cy="226011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26" name="Рисунок 25"/>
          <p:cNvPicPr>
            <a:picLocks noChangeAspect="1"/>
          </p:cNvPicPr>
          <p:nvPr/>
        </p:nvPicPr>
        <p:blipFill>
          <a:blip r:embed="rId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311468" y="3613384"/>
            <a:ext cx="673768" cy="489386"/>
          </a:xfrm>
          <a:prstGeom prst="rect">
            <a:avLst/>
          </a:prstGeom>
        </p:spPr>
      </p:pic>
      <p:sp>
        <p:nvSpPr>
          <p:cNvPr id="53" name="Прямоугольник 52"/>
          <p:cNvSpPr/>
          <p:nvPr/>
        </p:nvSpPr>
        <p:spPr>
          <a:xfrm>
            <a:off x="3366199" y="4198718"/>
            <a:ext cx="5576836" cy="1753821"/>
          </a:xfrm>
          <a:prstGeom prst="rect">
            <a:avLst/>
          </a:prstGeom>
          <a:solidFill>
            <a:schemeClr val="accent2">
              <a:lumMod val="40000"/>
              <a:lumOff val="60000"/>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54" name="Прямоугольник 53"/>
          <p:cNvSpPr/>
          <p:nvPr/>
        </p:nvSpPr>
        <p:spPr>
          <a:xfrm>
            <a:off x="3530182" y="4507406"/>
            <a:ext cx="5234004" cy="1077218"/>
          </a:xfrm>
          <a:prstGeom prst="rect">
            <a:avLst/>
          </a:prstGeom>
        </p:spPr>
        <p:txBody>
          <a:bodyPr wrap="square">
            <a:spAutoFit/>
          </a:bodyPr>
          <a:lstStyle/>
          <a:p>
            <a:pPr algn="ctr">
              <a:spcBef>
                <a:spcPct val="0"/>
              </a:spcBef>
              <a:buNone/>
            </a:pPr>
            <a:r>
              <a:rPr lang="ru-RU" altLang="ru-RU" sz="1600" b="1" dirty="0">
                <a:solidFill>
                  <a:schemeClr val="accent1">
                    <a:lumMod val="50000"/>
                  </a:schemeClr>
                </a:solidFill>
                <a:latin typeface="Calibri" panose="020F0502020204030204" pitchFamily="34" charset="0"/>
                <a:cs typeface="Arial" pitchFamily="34" charset="0"/>
              </a:rPr>
              <a:t>Продукты и услуги на основе РКД используются практически во всех отраслях экономики,</a:t>
            </a:r>
            <a:br>
              <a:rPr lang="ru-RU" altLang="ru-RU" sz="1600" b="1" dirty="0">
                <a:solidFill>
                  <a:schemeClr val="accent1">
                    <a:lumMod val="50000"/>
                  </a:schemeClr>
                </a:solidFill>
                <a:latin typeface="Calibri" panose="020F0502020204030204" pitchFamily="34" charset="0"/>
                <a:cs typeface="Arial" pitchFamily="34" charset="0"/>
              </a:rPr>
            </a:br>
            <a:r>
              <a:rPr lang="ru-RU" altLang="ru-RU" sz="1600" b="1" dirty="0">
                <a:solidFill>
                  <a:schemeClr val="accent1">
                    <a:lumMod val="50000"/>
                  </a:schemeClr>
                </a:solidFill>
                <a:latin typeface="Calibri" panose="020F0502020204030204" pitchFamily="34" charset="0"/>
                <a:cs typeface="Arial" pitchFamily="34" charset="0"/>
              </a:rPr>
              <a:t>значительно увеличивая потенциал их роста, а также уровня жизни и безопасности населения</a:t>
            </a:r>
          </a:p>
        </p:txBody>
      </p:sp>
      <p:pic>
        <p:nvPicPr>
          <p:cNvPr id="55" name="Рисунок 54"/>
          <p:cNvPicPr>
            <a:picLocks noChangeAspect="1"/>
          </p:cNvPicPr>
          <p:nvPr/>
        </p:nvPicPr>
        <p:blipFill rotWithShape="1">
          <a:blip r:embed="rId9" cstate="print">
            <a:extLst>
              <a:ext uri="{28A0092B-C50C-407E-A947-70E740481C1C}">
                <a14:useLocalDpi xmlns:a14="http://schemas.microsoft.com/office/drawing/2010/main" val="0"/>
              </a:ext>
            </a:extLst>
          </a:blip>
          <a:srcRect l="-12137" t="-21211" r="-20711" b="-7299"/>
          <a:stretch/>
        </p:blipFill>
        <p:spPr>
          <a:xfrm>
            <a:off x="9080169" y="5413928"/>
            <a:ext cx="449923" cy="435234"/>
          </a:xfrm>
          <a:prstGeom prst="ellipse">
            <a:avLst/>
          </a:prstGeom>
          <a:ln w="19050">
            <a:solidFill>
              <a:schemeClr val="accent1">
                <a:lumMod val="60000"/>
                <a:lumOff val="40000"/>
              </a:schemeClr>
            </a:solidFill>
            <a:prstDash val="sysDot"/>
          </a:ln>
        </p:spPr>
      </p:pic>
      <p:pic>
        <p:nvPicPr>
          <p:cNvPr id="56" name="Рисунок 55"/>
          <p:cNvPicPr>
            <a:picLocks noChangeAspect="1"/>
          </p:cNvPicPr>
          <p:nvPr/>
        </p:nvPicPr>
        <p:blipFill rotWithShape="1">
          <a:blip r:embed="rId10" cstate="print">
            <a:extLst>
              <a:ext uri="{28A0092B-C50C-407E-A947-70E740481C1C}">
                <a14:useLocalDpi xmlns:a14="http://schemas.microsoft.com/office/drawing/2010/main" val="0"/>
              </a:ext>
            </a:extLst>
          </a:blip>
          <a:srcRect l="-21892" t="-13413" r="-20711" b="-20065"/>
          <a:stretch/>
        </p:blipFill>
        <p:spPr>
          <a:xfrm>
            <a:off x="1252709" y="4613983"/>
            <a:ext cx="481701" cy="461130"/>
          </a:xfrm>
          <a:prstGeom prst="ellipse">
            <a:avLst/>
          </a:prstGeom>
          <a:ln w="19050">
            <a:solidFill>
              <a:schemeClr val="accent1">
                <a:lumMod val="60000"/>
                <a:lumOff val="40000"/>
              </a:schemeClr>
            </a:solidFill>
            <a:prstDash val="sysDot"/>
          </a:ln>
        </p:spPr>
      </p:pic>
      <p:pic>
        <p:nvPicPr>
          <p:cNvPr id="57" name="Рисунок 56"/>
          <p:cNvPicPr>
            <a:picLocks noChangeAspect="1"/>
          </p:cNvPicPr>
          <p:nvPr/>
        </p:nvPicPr>
        <p:blipFill rotWithShape="1">
          <a:blip r:embed="rId11" cstate="print">
            <a:extLst>
              <a:ext uri="{28A0092B-C50C-407E-A947-70E740481C1C}">
                <a14:useLocalDpi xmlns:a14="http://schemas.microsoft.com/office/drawing/2010/main" val="0"/>
              </a:ext>
            </a:extLst>
          </a:blip>
          <a:srcRect l="-13414" r="-7298" b="-13412"/>
          <a:stretch/>
        </p:blipFill>
        <p:spPr>
          <a:xfrm>
            <a:off x="11336845" y="5370565"/>
            <a:ext cx="490804" cy="461130"/>
          </a:xfrm>
          <a:prstGeom prst="ellipse">
            <a:avLst/>
          </a:prstGeom>
          <a:ln w="19050">
            <a:solidFill>
              <a:schemeClr val="accent1">
                <a:lumMod val="60000"/>
                <a:lumOff val="40000"/>
              </a:schemeClr>
            </a:solidFill>
            <a:prstDash val="sysDot"/>
          </a:ln>
        </p:spPr>
      </p:pic>
      <p:pic>
        <p:nvPicPr>
          <p:cNvPr id="58" name="Рисунок 57"/>
          <p:cNvPicPr>
            <a:picLocks noChangeAspect="1"/>
          </p:cNvPicPr>
          <p:nvPr/>
        </p:nvPicPr>
        <p:blipFill rotWithShape="1">
          <a:blip r:embed="rId12" cstate="print">
            <a:extLst>
              <a:ext uri="{28A0092B-C50C-407E-A947-70E740481C1C}">
                <a14:useLocalDpi xmlns:a14="http://schemas.microsoft.com/office/drawing/2010/main" val="0"/>
              </a:ext>
            </a:extLst>
          </a:blip>
          <a:srcRect l="-13361" t="-6653" r="-8720" b="-20034"/>
          <a:stretch/>
        </p:blipFill>
        <p:spPr>
          <a:xfrm>
            <a:off x="2716882" y="4613983"/>
            <a:ext cx="512090" cy="500307"/>
          </a:xfrm>
          <a:prstGeom prst="ellipse">
            <a:avLst/>
          </a:prstGeom>
          <a:ln w="19050">
            <a:solidFill>
              <a:schemeClr val="accent1">
                <a:lumMod val="60000"/>
                <a:lumOff val="40000"/>
              </a:schemeClr>
            </a:solidFill>
            <a:prstDash val="sysDot"/>
          </a:ln>
        </p:spPr>
      </p:pic>
      <p:pic>
        <p:nvPicPr>
          <p:cNvPr id="59" name="Рисунок 58"/>
          <p:cNvPicPr>
            <a:picLocks noChangeAspect="1"/>
          </p:cNvPicPr>
          <p:nvPr/>
        </p:nvPicPr>
        <p:blipFill rotWithShape="1">
          <a:blip r:embed="rId13" cstate="print">
            <a:extLst>
              <a:ext uri="{28A0092B-C50C-407E-A947-70E740481C1C}">
                <a14:useLocalDpi xmlns:a14="http://schemas.microsoft.com/office/drawing/2010/main" val="0"/>
              </a:ext>
            </a:extLst>
          </a:blip>
          <a:srcRect l="-26825" t="-26825" r="-20711" b="-13412"/>
          <a:stretch/>
        </p:blipFill>
        <p:spPr>
          <a:xfrm>
            <a:off x="1969601" y="4601169"/>
            <a:ext cx="512090" cy="486757"/>
          </a:xfrm>
          <a:prstGeom prst="ellipse">
            <a:avLst/>
          </a:prstGeom>
          <a:ln w="19050">
            <a:solidFill>
              <a:schemeClr val="accent1">
                <a:lumMod val="60000"/>
                <a:lumOff val="40000"/>
              </a:schemeClr>
            </a:solidFill>
            <a:prstDash val="sysDot"/>
          </a:ln>
        </p:spPr>
      </p:pic>
      <p:pic>
        <p:nvPicPr>
          <p:cNvPr id="60" name="Рисунок 59"/>
          <p:cNvPicPr>
            <a:picLocks noChangeAspect="1"/>
          </p:cNvPicPr>
          <p:nvPr/>
        </p:nvPicPr>
        <p:blipFill rotWithShape="1">
          <a:blip r:embed="rId14" cstate="print">
            <a:extLst>
              <a:ext uri="{28A0092B-C50C-407E-A947-70E740481C1C}">
                <a14:useLocalDpi xmlns:a14="http://schemas.microsoft.com/office/drawing/2010/main" val="0"/>
              </a:ext>
            </a:extLst>
          </a:blip>
          <a:srcRect l="-13412" t="-13412" r="-20711" b="-24058"/>
          <a:stretch/>
        </p:blipFill>
        <p:spPr>
          <a:xfrm>
            <a:off x="1991620" y="5384901"/>
            <a:ext cx="468052" cy="479731"/>
          </a:xfrm>
          <a:prstGeom prst="ellipse">
            <a:avLst/>
          </a:prstGeom>
          <a:ln w="19050">
            <a:solidFill>
              <a:schemeClr val="accent1">
                <a:lumMod val="60000"/>
                <a:lumOff val="40000"/>
              </a:schemeClr>
            </a:solidFill>
            <a:prstDash val="sysDot"/>
          </a:ln>
        </p:spPr>
      </p:pic>
      <p:pic>
        <p:nvPicPr>
          <p:cNvPr id="61" name="Рисунок 60"/>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85640" y="4598156"/>
            <a:ext cx="476957" cy="476957"/>
          </a:xfrm>
          <a:prstGeom prst="ellipse">
            <a:avLst/>
          </a:prstGeom>
          <a:ln w="19050">
            <a:solidFill>
              <a:schemeClr val="accent1">
                <a:lumMod val="60000"/>
                <a:lumOff val="40000"/>
              </a:schemeClr>
            </a:solidFill>
            <a:prstDash val="sysDot"/>
          </a:ln>
        </p:spPr>
      </p:pic>
      <p:pic>
        <p:nvPicPr>
          <p:cNvPr id="62" name="Рисунок 61"/>
          <p:cNvPicPr>
            <a:picLocks noChangeAspect="1"/>
          </p:cNvPicPr>
          <p:nvPr/>
        </p:nvPicPr>
        <p:blipFill rotWithShape="1">
          <a:blip r:embed="rId16" cstate="print">
            <a:extLst>
              <a:ext uri="{28A0092B-C50C-407E-A947-70E740481C1C}">
                <a14:useLocalDpi xmlns:a14="http://schemas.microsoft.com/office/drawing/2010/main" val="0"/>
              </a:ext>
            </a:extLst>
          </a:blip>
          <a:srcRect l="-11769" t="-13441" r="-9074" b="-6624"/>
          <a:stretch/>
        </p:blipFill>
        <p:spPr>
          <a:xfrm>
            <a:off x="10618738" y="4650176"/>
            <a:ext cx="467447" cy="464438"/>
          </a:xfrm>
          <a:prstGeom prst="ellipse">
            <a:avLst/>
          </a:prstGeom>
          <a:ln w="19050">
            <a:solidFill>
              <a:schemeClr val="accent1">
                <a:lumMod val="60000"/>
                <a:lumOff val="40000"/>
              </a:schemeClr>
            </a:solidFill>
            <a:prstDash val="sysDot"/>
          </a:ln>
        </p:spPr>
      </p:pic>
      <p:pic>
        <p:nvPicPr>
          <p:cNvPr id="63" name="Рисунок 6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1322970" y="4657599"/>
            <a:ext cx="472922" cy="472922"/>
          </a:xfrm>
          <a:prstGeom prst="ellipse">
            <a:avLst/>
          </a:prstGeom>
          <a:ln w="19050">
            <a:solidFill>
              <a:schemeClr val="accent1">
                <a:lumMod val="60000"/>
                <a:lumOff val="40000"/>
              </a:schemeClr>
            </a:solidFill>
            <a:prstDash val="sysDot"/>
          </a:ln>
        </p:spPr>
      </p:pic>
      <p:pic>
        <p:nvPicPr>
          <p:cNvPr id="64" name="Рисунок 63"/>
          <p:cNvPicPr>
            <a:picLocks noChangeAspect="1"/>
          </p:cNvPicPr>
          <p:nvPr/>
        </p:nvPicPr>
        <p:blipFill rotWithShape="1">
          <a:blip r:embed="rId18" cstate="print">
            <a:extLst>
              <a:ext uri="{28A0092B-C50C-407E-A947-70E740481C1C}">
                <a14:useLocalDpi xmlns:a14="http://schemas.microsoft.com/office/drawing/2010/main" val="0"/>
              </a:ext>
            </a:extLst>
          </a:blip>
          <a:srcRect l="-17062" t="-13682" r="-17062" b="-20440"/>
          <a:stretch/>
        </p:blipFill>
        <p:spPr>
          <a:xfrm>
            <a:off x="1262756" y="5377442"/>
            <a:ext cx="471720" cy="471720"/>
          </a:xfrm>
          <a:prstGeom prst="ellipse">
            <a:avLst/>
          </a:prstGeom>
          <a:ln w="19050">
            <a:solidFill>
              <a:schemeClr val="accent1">
                <a:lumMod val="60000"/>
                <a:lumOff val="40000"/>
              </a:schemeClr>
            </a:solidFill>
            <a:prstDash val="sysDot"/>
          </a:ln>
        </p:spPr>
      </p:pic>
      <p:pic>
        <p:nvPicPr>
          <p:cNvPr id="65" name="Рисунок 64"/>
          <p:cNvPicPr>
            <a:picLocks noChangeAspect="1"/>
          </p:cNvPicPr>
          <p:nvPr/>
        </p:nvPicPr>
        <p:blipFill rotWithShape="1">
          <a:blip r:embed="rId19" cstate="print">
            <a:extLst>
              <a:ext uri="{28A0092B-C50C-407E-A947-70E740481C1C}">
                <a14:useLocalDpi xmlns:a14="http://schemas.microsoft.com/office/drawing/2010/main" val="0"/>
              </a:ext>
            </a:extLst>
          </a:blip>
          <a:srcRect l="-13412" t="-13336" r="-20710" b="-20026"/>
          <a:stretch/>
        </p:blipFill>
        <p:spPr>
          <a:xfrm>
            <a:off x="485163" y="5384724"/>
            <a:ext cx="467085" cy="464438"/>
          </a:xfrm>
          <a:prstGeom prst="ellipse">
            <a:avLst/>
          </a:prstGeom>
          <a:ln w="19050">
            <a:solidFill>
              <a:schemeClr val="accent1">
                <a:lumMod val="60000"/>
                <a:lumOff val="40000"/>
              </a:schemeClr>
            </a:solidFill>
            <a:prstDash val="sysDot"/>
          </a:ln>
        </p:spPr>
      </p:pic>
      <p:pic>
        <p:nvPicPr>
          <p:cNvPr id="66" name="Рисунок 65"/>
          <p:cNvPicPr>
            <a:picLocks noChangeAspect="1"/>
          </p:cNvPicPr>
          <p:nvPr/>
        </p:nvPicPr>
        <p:blipFill rotWithShape="1">
          <a:blip r:embed="rId20" cstate="print">
            <a:extLst>
              <a:ext uri="{28A0092B-C50C-407E-A947-70E740481C1C}">
                <a14:useLocalDpi xmlns:a14="http://schemas.microsoft.com/office/drawing/2010/main" val="0"/>
              </a:ext>
            </a:extLst>
          </a:blip>
          <a:srcRect l="-14920" t="-10156" r="-19340" b="-21546"/>
          <a:stretch/>
        </p:blipFill>
        <p:spPr>
          <a:xfrm>
            <a:off x="9831179" y="4637209"/>
            <a:ext cx="486349" cy="477081"/>
          </a:xfrm>
          <a:prstGeom prst="ellipse">
            <a:avLst/>
          </a:prstGeom>
          <a:ln w="19050">
            <a:solidFill>
              <a:schemeClr val="accent1">
                <a:lumMod val="60000"/>
                <a:lumOff val="40000"/>
              </a:schemeClr>
            </a:solidFill>
            <a:prstDash val="sysDot"/>
          </a:ln>
        </p:spPr>
      </p:pic>
      <p:pic>
        <p:nvPicPr>
          <p:cNvPr id="67" name="Рисунок 66"/>
          <p:cNvPicPr>
            <a:picLocks noChangeAspect="1"/>
          </p:cNvPicPr>
          <p:nvPr/>
        </p:nvPicPr>
        <p:blipFill rotWithShape="1">
          <a:blip r:embed="rId21" cstate="print">
            <a:extLst>
              <a:ext uri="{28A0092B-C50C-407E-A947-70E740481C1C}">
                <a14:useLocalDpi xmlns:a14="http://schemas.microsoft.com/office/drawing/2010/main" val="0"/>
              </a:ext>
            </a:extLst>
          </a:blip>
          <a:srcRect l="-20479" t="-13412" r="-20710" b="-20710"/>
          <a:stretch/>
        </p:blipFill>
        <p:spPr>
          <a:xfrm>
            <a:off x="4773314" y="6105902"/>
            <a:ext cx="475438" cy="451643"/>
          </a:xfrm>
          <a:prstGeom prst="ellipse">
            <a:avLst/>
          </a:prstGeom>
          <a:ln w="19050">
            <a:solidFill>
              <a:schemeClr val="accent1">
                <a:lumMod val="60000"/>
                <a:lumOff val="40000"/>
              </a:schemeClr>
            </a:solidFill>
            <a:prstDash val="sysDot"/>
          </a:ln>
        </p:spPr>
      </p:pic>
      <p:pic>
        <p:nvPicPr>
          <p:cNvPr id="69" name="Рисунок 68"/>
          <p:cNvPicPr>
            <a:picLocks noChangeAspect="1"/>
          </p:cNvPicPr>
          <p:nvPr/>
        </p:nvPicPr>
        <p:blipFill rotWithShape="1">
          <a:blip r:embed="rId22" cstate="print">
            <a:extLst>
              <a:ext uri="{28A0092B-C50C-407E-A947-70E740481C1C}">
                <a14:useLocalDpi xmlns:a14="http://schemas.microsoft.com/office/drawing/2010/main" val="0"/>
              </a:ext>
            </a:extLst>
          </a:blip>
          <a:srcRect l="-20610" t="-10488" r="-15553" b="-13863"/>
          <a:stretch/>
        </p:blipFill>
        <p:spPr>
          <a:xfrm>
            <a:off x="9837232" y="5425784"/>
            <a:ext cx="474242" cy="468052"/>
          </a:xfrm>
          <a:prstGeom prst="ellipse">
            <a:avLst/>
          </a:prstGeom>
          <a:ln w="19050">
            <a:solidFill>
              <a:schemeClr val="accent1">
                <a:lumMod val="60000"/>
                <a:lumOff val="40000"/>
              </a:schemeClr>
            </a:solidFill>
            <a:prstDash val="sysDot"/>
          </a:ln>
        </p:spPr>
      </p:pic>
      <p:pic>
        <p:nvPicPr>
          <p:cNvPr id="70" name="Рисунок 69"/>
          <p:cNvPicPr>
            <a:picLocks noChangeAspect="1"/>
          </p:cNvPicPr>
          <p:nvPr/>
        </p:nvPicPr>
        <p:blipFill rotWithShape="1">
          <a:blip r:embed="rId23" cstate="print">
            <a:extLst>
              <a:ext uri="{28A0092B-C50C-407E-A947-70E740481C1C}">
                <a14:useLocalDpi xmlns:a14="http://schemas.microsoft.com/office/drawing/2010/main" val="0"/>
              </a:ext>
            </a:extLst>
          </a:blip>
          <a:srcRect l="-26717" t="-27249" r="-22619" b="-25523"/>
          <a:stretch/>
        </p:blipFill>
        <p:spPr>
          <a:xfrm>
            <a:off x="7029032" y="6098505"/>
            <a:ext cx="465771" cy="476486"/>
          </a:xfrm>
          <a:prstGeom prst="ellipse">
            <a:avLst/>
          </a:prstGeom>
          <a:ln w="19050">
            <a:solidFill>
              <a:schemeClr val="accent1">
                <a:lumMod val="60000"/>
                <a:lumOff val="40000"/>
              </a:schemeClr>
            </a:solidFill>
            <a:prstDash val="sysDot"/>
          </a:ln>
        </p:spPr>
      </p:pic>
      <p:pic>
        <p:nvPicPr>
          <p:cNvPr id="71" name="Рисунок 70"/>
          <p:cNvPicPr>
            <a:picLocks noChangeAspect="1"/>
          </p:cNvPicPr>
          <p:nvPr/>
        </p:nvPicPr>
        <p:blipFill rotWithShape="1">
          <a:blip r:embed="rId24" cstate="print">
            <a:extLst>
              <a:ext uri="{28A0092B-C50C-407E-A947-70E740481C1C}">
                <a14:useLocalDpi xmlns:a14="http://schemas.microsoft.com/office/drawing/2010/main" val="0"/>
              </a:ext>
            </a:extLst>
          </a:blip>
          <a:srcRect l="-6006" t="-13412" r="-20711" b="-11378"/>
          <a:stretch/>
        </p:blipFill>
        <p:spPr>
          <a:xfrm>
            <a:off x="4045800" y="6086562"/>
            <a:ext cx="468052" cy="460935"/>
          </a:xfrm>
          <a:prstGeom prst="ellipse">
            <a:avLst/>
          </a:prstGeom>
          <a:ln w="19050">
            <a:solidFill>
              <a:schemeClr val="accent1">
                <a:lumMod val="60000"/>
                <a:lumOff val="40000"/>
              </a:schemeClr>
            </a:solidFill>
            <a:prstDash val="sysDot"/>
          </a:ln>
        </p:spPr>
      </p:pic>
      <p:pic>
        <p:nvPicPr>
          <p:cNvPr id="72" name="Рисунок 71"/>
          <p:cNvPicPr>
            <a:picLocks noChangeAspect="1"/>
          </p:cNvPicPr>
          <p:nvPr/>
        </p:nvPicPr>
        <p:blipFill rotWithShape="1">
          <a:blip r:embed="rId25" cstate="print">
            <a:extLst>
              <a:ext uri="{28A0092B-C50C-407E-A947-70E740481C1C}">
                <a14:useLocalDpi xmlns:a14="http://schemas.microsoft.com/office/drawing/2010/main" val="0"/>
              </a:ext>
            </a:extLst>
          </a:blip>
          <a:srcRect l="-23589" t="-13411" r="-20709" b="-28559"/>
          <a:stretch/>
        </p:blipFill>
        <p:spPr>
          <a:xfrm>
            <a:off x="7781340" y="6124282"/>
            <a:ext cx="468052" cy="460504"/>
          </a:xfrm>
          <a:prstGeom prst="ellipse">
            <a:avLst/>
          </a:prstGeom>
          <a:ln w="19050">
            <a:solidFill>
              <a:schemeClr val="accent1">
                <a:lumMod val="60000"/>
                <a:lumOff val="40000"/>
              </a:schemeClr>
            </a:solidFill>
            <a:prstDash val="sysDot"/>
          </a:ln>
        </p:spPr>
      </p:pic>
      <p:pic>
        <p:nvPicPr>
          <p:cNvPr id="73" name="Рисунок 72"/>
          <p:cNvPicPr>
            <a:picLocks noChangeAspect="1"/>
          </p:cNvPicPr>
          <p:nvPr/>
        </p:nvPicPr>
        <p:blipFill rotWithShape="1">
          <a:blip r:embed="rId26" cstate="print">
            <a:extLst>
              <a:ext uri="{28A0092B-C50C-407E-A947-70E740481C1C}">
                <a14:useLocalDpi xmlns:a14="http://schemas.microsoft.com/office/drawing/2010/main" val="0"/>
              </a:ext>
            </a:extLst>
          </a:blip>
          <a:srcRect l="-28579" t="-28580" r="-28614" b="-20265"/>
          <a:stretch/>
        </p:blipFill>
        <p:spPr>
          <a:xfrm>
            <a:off x="10596784" y="5384724"/>
            <a:ext cx="500199" cy="473631"/>
          </a:xfrm>
          <a:prstGeom prst="ellipse">
            <a:avLst/>
          </a:prstGeom>
          <a:ln w="19050">
            <a:solidFill>
              <a:schemeClr val="accent1">
                <a:lumMod val="60000"/>
                <a:lumOff val="40000"/>
              </a:schemeClr>
            </a:solidFill>
            <a:prstDash val="sysDot"/>
          </a:ln>
        </p:spPr>
      </p:pic>
      <p:pic>
        <p:nvPicPr>
          <p:cNvPr id="77" name="Рисунок 76"/>
          <p:cNvPicPr>
            <a:picLocks noChangeAspect="1"/>
          </p:cNvPicPr>
          <p:nvPr/>
        </p:nvPicPr>
        <p:blipFill rotWithShape="1">
          <a:blip r:embed="rId27" cstate="print">
            <a:duotone>
              <a:schemeClr val="bg2">
                <a:shade val="45000"/>
                <a:satMod val="135000"/>
              </a:schemeClr>
              <a:prstClr val="white"/>
            </a:duotone>
            <a:extLst>
              <a:ext uri="{28A0092B-C50C-407E-A947-70E740481C1C}">
                <a14:useLocalDpi xmlns:a14="http://schemas.microsoft.com/office/drawing/2010/main" val="0"/>
              </a:ext>
            </a:extLst>
          </a:blip>
          <a:srcRect l="-14087" t="-11751" r="-9645" b="-10824"/>
          <a:stretch/>
        </p:blipFill>
        <p:spPr>
          <a:xfrm>
            <a:off x="2742429" y="5365498"/>
            <a:ext cx="460995" cy="456687"/>
          </a:xfrm>
          <a:prstGeom prst="ellipse">
            <a:avLst/>
          </a:prstGeom>
          <a:ln w="19050">
            <a:solidFill>
              <a:schemeClr val="accent1">
                <a:lumMod val="60000"/>
                <a:lumOff val="40000"/>
              </a:schemeClr>
            </a:solidFill>
            <a:prstDash val="sysDot"/>
          </a:ln>
        </p:spPr>
      </p:pic>
      <p:pic>
        <p:nvPicPr>
          <p:cNvPr id="78" name="Рисунок 77"/>
          <p:cNvPicPr>
            <a:picLocks noChangeAspect="1"/>
          </p:cNvPicPr>
          <p:nvPr/>
        </p:nvPicPr>
        <p:blipFill rotWithShape="1">
          <a:blip r:embed="rId28" cstate="print">
            <a:duotone>
              <a:schemeClr val="accent3">
                <a:shade val="45000"/>
                <a:satMod val="135000"/>
              </a:schemeClr>
              <a:prstClr val="white"/>
            </a:duotone>
            <a:extLst>
              <a:ext uri="{28A0092B-C50C-407E-A947-70E740481C1C}">
                <a14:useLocalDpi xmlns:a14="http://schemas.microsoft.com/office/drawing/2010/main" val="0"/>
              </a:ext>
            </a:extLst>
          </a:blip>
          <a:srcRect l="-14167" t="-13412" r="-20711" b="-20366"/>
          <a:stretch/>
        </p:blipFill>
        <p:spPr>
          <a:xfrm>
            <a:off x="9080169" y="4673830"/>
            <a:ext cx="455766" cy="440460"/>
          </a:xfrm>
          <a:prstGeom prst="ellipse">
            <a:avLst/>
          </a:prstGeom>
          <a:ln w="19050">
            <a:solidFill>
              <a:schemeClr val="accent1">
                <a:lumMod val="60000"/>
                <a:lumOff val="40000"/>
              </a:schemeClr>
            </a:solidFill>
            <a:prstDash val="sysDot"/>
          </a:ln>
        </p:spPr>
      </p:pic>
      <p:pic>
        <p:nvPicPr>
          <p:cNvPr id="79" name="Рисунок 78"/>
          <p:cNvPicPr>
            <a:picLocks noChangeAspect="1"/>
          </p:cNvPicPr>
          <p:nvPr/>
        </p:nvPicPr>
        <p:blipFill rotWithShape="1">
          <a:blip r:embed="rId29" cstate="print">
            <a:extLst>
              <a:ext uri="{28A0092B-C50C-407E-A947-70E740481C1C}">
                <a14:useLocalDpi xmlns:a14="http://schemas.microsoft.com/office/drawing/2010/main" val="0"/>
              </a:ext>
            </a:extLst>
          </a:blip>
          <a:srcRect l="-26656" t="-13413" r="-20711" b="-19417"/>
          <a:stretch/>
        </p:blipFill>
        <p:spPr>
          <a:xfrm>
            <a:off x="6248148" y="6088710"/>
            <a:ext cx="522420" cy="496076"/>
          </a:xfrm>
          <a:prstGeom prst="ellipse">
            <a:avLst/>
          </a:prstGeom>
          <a:ln w="19050">
            <a:solidFill>
              <a:schemeClr val="accent1">
                <a:lumMod val="60000"/>
                <a:lumOff val="40000"/>
              </a:schemeClr>
            </a:solidFill>
            <a:prstDash val="sysDot"/>
          </a:ln>
        </p:spPr>
      </p:pic>
      <p:pic>
        <p:nvPicPr>
          <p:cNvPr id="80" name="Рисунок 79"/>
          <p:cNvPicPr>
            <a:picLocks noChangeAspect="1"/>
          </p:cNvPicPr>
          <p:nvPr/>
        </p:nvPicPr>
        <p:blipFill rotWithShape="1">
          <a:blip r:embed="rId30" cstate="print">
            <a:extLst>
              <a:ext uri="{28A0092B-C50C-407E-A947-70E740481C1C}">
                <a14:useLocalDpi xmlns:a14="http://schemas.microsoft.com/office/drawing/2010/main" val="0"/>
              </a:ext>
            </a:extLst>
          </a:blip>
          <a:srcRect l="-17391" t="-11927" r="-6215" b="-11927"/>
          <a:stretch/>
        </p:blipFill>
        <p:spPr>
          <a:xfrm>
            <a:off x="5505626" y="6094085"/>
            <a:ext cx="479610" cy="475513"/>
          </a:xfrm>
          <a:prstGeom prst="ellipse">
            <a:avLst/>
          </a:prstGeom>
          <a:ln w="19050">
            <a:solidFill>
              <a:schemeClr val="accent1">
                <a:lumMod val="60000"/>
                <a:lumOff val="40000"/>
              </a:schemeClr>
            </a:solidFill>
            <a:prstDash val="sysDot"/>
          </a:ln>
        </p:spPr>
      </p:pic>
    </p:spTree>
    <p:extLst>
      <p:ext uri="{BB962C8B-B14F-4D97-AF65-F5344CB8AC3E}">
        <p14:creationId xmlns:p14="http://schemas.microsoft.com/office/powerpoint/2010/main" val="1812008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Прямоугольник 306"/>
          <p:cNvSpPr/>
          <p:nvPr/>
        </p:nvSpPr>
        <p:spPr>
          <a:xfrm>
            <a:off x="7364451" y="4318935"/>
            <a:ext cx="4630812" cy="1232442"/>
          </a:xfrm>
          <a:prstGeom prst="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lumMod val="50000"/>
                </a:schemeClr>
              </a:solidFill>
            </a:endParaRPr>
          </a:p>
        </p:txBody>
      </p:sp>
      <p:sp>
        <p:nvSpPr>
          <p:cNvPr id="308" name="Прямоугольник 307"/>
          <p:cNvSpPr/>
          <p:nvPr/>
        </p:nvSpPr>
        <p:spPr>
          <a:xfrm>
            <a:off x="7107324" y="4577408"/>
            <a:ext cx="645672" cy="5893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5" name="Прямоугольник 304"/>
          <p:cNvSpPr/>
          <p:nvPr/>
        </p:nvSpPr>
        <p:spPr>
          <a:xfrm>
            <a:off x="7401050" y="2603584"/>
            <a:ext cx="4630812" cy="1605242"/>
          </a:xfrm>
          <a:prstGeom prst="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lumMod val="50000"/>
                </a:schemeClr>
              </a:solidFill>
            </a:endParaRPr>
          </a:p>
        </p:txBody>
      </p:sp>
      <p:sp>
        <p:nvSpPr>
          <p:cNvPr id="306" name="Прямоугольник 305"/>
          <p:cNvSpPr/>
          <p:nvPr/>
        </p:nvSpPr>
        <p:spPr>
          <a:xfrm>
            <a:off x="7180105" y="3014972"/>
            <a:ext cx="665809" cy="7676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3" name="Прямоугольник 302"/>
          <p:cNvSpPr/>
          <p:nvPr/>
        </p:nvSpPr>
        <p:spPr>
          <a:xfrm>
            <a:off x="7401050" y="874871"/>
            <a:ext cx="4630812" cy="1605242"/>
          </a:xfrm>
          <a:prstGeom prst="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lumMod val="50000"/>
                </a:schemeClr>
              </a:solidFill>
            </a:endParaRPr>
          </a:p>
        </p:txBody>
      </p:sp>
      <p:sp>
        <p:nvSpPr>
          <p:cNvPr id="304" name="Прямоугольник 303"/>
          <p:cNvSpPr/>
          <p:nvPr/>
        </p:nvSpPr>
        <p:spPr>
          <a:xfrm>
            <a:off x="7205005" y="1285529"/>
            <a:ext cx="665809" cy="7676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1" name="Прямоугольник 300"/>
          <p:cNvSpPr/>
          <p:nvPr/>
        </p:nvSpPr>
        <p:spPr>
          <a:xfrm>
            <a:off x="2620404" y="5582712"/>
            <a:ext cx="4428218" cy="1137224"/>
          </a:xfrm>
          <a:prstGeom prst="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lumMod val="50000"/>
                </a:schemeClr>
              </a:solidFill>
            </a:endParaRPr>
          </a:p>
        </p:txBody>
      </p:sp>
      <p:sp>
        <p:nvSpPr>
          <p:cNvPr id="302" name="Прямоугольник 301"/>
          <p:cNvSpPr/>
          <p:nvPr/>
        </p:nvSpPr>
        <p:spPr>
          <a:xfrm>
            <a:off x="2369218" y="5844783"/>
            <a:ext cx="665809" cy="6733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1" name="Прямоугольник 290"/>
          <p:cNvSpPr/>
          <p:nvPr/>
        </p:nvSpPr>
        <p:spPr>
          <a:xfrm>
            <a:off x="2620404" y="4303489"/>
            <a:ext cx="4428218" cy="1137224"/>
          </a:xfrm>
          <a:prstGeom prst="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lumMod val="50000"/>
                </a:schemeClr>
              </a:solidFill>
            </a:endParaRPr>
          </a:p>
        </p:txBody>
      </p:sp>
      <p:sp>
        <p:nvSpPr>
          <p:cNvPr id="292" name="Прямоугольник 291"/>
          <p:cNvSpPr/>
          <p:nvPr/>
        </p:nvSpPr>
        <p:spPr>
          <a:xfrm>
            <a:off x="2369218" y="4565560"/>
            <a:ext cx="665809" cy="6733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8" name="Прямоугольник 287"/>
          <p:cNvSpPr/>
          <p:nvPr/>
        </p:nvSpPr>
        <p:spPr>
          <a:xfrm>
            <a:off x="2645587" y="2636912"/>
            <a:ext cx="4403035" cy="1510684"/>
          </a:xfrm>
          <a:prstGeom prst="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lumMod val="50000"/>
                </a:schemeClr>
              </a:solidFill>
            </a:endParaRPr>
          </a:p>
        </p:txBody>
      </p:sp>
      <p:sp>
        <p:nvSpPr>
          <p:cNvPr id="289" name="Прямоугольник 288"/>
          <p:cNvSpPr/>
          <p:nvPr/>
        </p:nvSpPr>
        <p:spPr>
          <a:xfrm>
            <a:off x="2394402" y="2991642"/>
            <a:ext cx="665809" cy="7676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5" name="Прямоугольник 174"/>
          <p:cNvSpPr/>
          <p:nvPr/>
        </p:nvSpPr>
        <p:spPr>
          <a:xfrm>
            <a:off x="2637373" y="874871"/>
            <a:ext cx="4393457" cy="1605242"/>
          </a:xfrm>
          <a:prstGeom prst="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lumMod val="50000"/>
                </a:schemeClr>
              </a:solidFill>
            </a:endParaRPr>
          </a:p>
        </p:txBody>
      </p:sp>
      <p:sp>
        <p:nvSpPr>
          <p:cNvPr id="9" name="Прямоугольник 8"/>
          <p:cNvSpPr/>
          <p:nvPr/>
        </p:nvSpPr>
        <p:spPr>
          <a:xfrm>
            <a:off x="2386188" y="1269503"/>
            <a:ext cx="665809" cy="7676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3" name="Объект 2" hidden="1"/>
          <p:cNvGraphicFramePr>
            <a:graphicFrameLocks noChangeAspect="1"/>
          </p:cNvGraphicFramePr>
          <p:nvPr>
            <p:custDataLst>
              <p:tags r:id="rId1"/>
            </p:custDataLst>
          </p:nvPr>
        </p:nvGraphicFramePr>
        <p:xfrm>
          <a:off x="1144589" y="1589"/>
          <a:ext cx="1587" cy="1587"/>
        </p:xfrm>
        <a:graphic>
          <a:graphicData uri="http://schemas.openxmlformats.org/presentationml/2006/ole">
            <mc:AlternateContent xmlns:mc="http://schemas.openxmlformats.org/markup-compatibility/2006">
              <mc:Choice xmlns:v="urn:schemas-microsoft-com:vml" Requires="v">
                <p:oleObj name="think-cell Slide" r:id="rId3" imgW="359" imgH="360" progId="TCLayout.ActiveDocument.1">
                  <p:embed/>
                </p:oleObj>
              </mc:Choice>
              <mc:Fallback>
                <p:oleObj name="think-cell Slide" r:id="rId3" imgW="359" imgH="360" progId="TCLayout.ActiveDocument.1">
                  <p:embed/>
                  <p:pic>
                    <p:nvPicPr>
                      <p:cNvPr id="3" name="Объект 2" hidden="1"/>
                      <p:cNvPicPr/>
                      <p:nvPr/>
                    </p:nvPicPr>
                    <p:blipFill>
                      <a:blip r:embed="rId4"/>
                      <a:stretch>
                        <a:fillRect/>
                      </a:stretch>
                    </p:blipFill>
                    <p:spPr>
                      <a:xfrm>
                        <a:off x="1144589" y="1589"/>
                        <a:ext cx="1587" cy="1587"/>
                      </a:xfrm>
                      <a:prstGeom prst="rect">
                        <a:avLst/>
                      </a:prstGeom>
                    </p:spPr>
                  </p:pic>
                </p:oleObj>
              </mc:Fallback>
            </mc:AlternateContent>
          </a:graphicData>
        </a:graphic>
      </p:graphicFrame>
      <p:sp>
        <p:nvSpPr>
          <p:cNvPr id="2" name="Прямоугольник 1"/>
          <p:cNvSpPr/>
          <p:nvPr/>
        </p:nvSpPr>
        <p:spPr>
          <a:xfrm>
            <a:off x="1847528" y="116632"/>
            <a:ext cx="9145016" cy="4841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ru-RU" sz="2800" b="1" dirty="0">
                <a:solidFill>
                  <a:srgbClr val="002060"/>
                </a:solidFill>
                <a:latin typeface="+mj-lt"/>
                <a:cs typeface="Arial" pitchFamily="34" charset="0"/>
              </a:rPr>
              <a:t>ПРОДУКТЫ И УСЛУГИ на основе использования РКД</a:t>
            </a:r>
          </a:p>
        </p:txBody>
      </p:sp>
      <p:cxnSp>
        <p:nvCxnSpPr>
          <p:cNvPr id="176" name="Прямая соединительная линия 175"/>
          <p:cNvCxnSpPr/>
          <p:nvPr/>
        </p:nvCxnSpPr>
        <p:spPr>
          <a:xfrm flipH="1" flipV="1">
            <a:off x="1929294" y="1019854"/>
            <a:ext cx="9561" cy="833356"/>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77" name="Равнобедренный треугольник 176"/>
          <p:cNvSpPr/>
          <p:nvPr/>
        </p:nvSpPr>
        <p:spPr>
          <a:xfrm rot="5400000">
            <a:off x="1944537" y="1405033"/>
            <a:ext cx="202602" cy="63001"/>
          </a:xfrm>
          <a:prstGeom prst="triangl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178" name="Прямоугольник 177"/>
          <p:cNvSpPr/>
          <p:nvPr/>
        </p:nvSpPr>
        <p:spPr>
          <a:xfrm>
            <a:off x="-435587" y="1170091"/>
            <a:ext cx="2183027" cy="424732"/>
          </a:xfrm>
          <a:prstGeom prst="rect">
            <a:avLst/>
          </a:prstGeom>
        </p:spPr>
        <p:txBody>
          <a:bodyPr wrap="square">
            <a:spAutoFit/>
          </a:bodyPr>
          <a:lstStyle/>
          <a:p>
            <a:pPr algn="r">
              <a:lnSpc>
                <a:spcPct val="90000"/>
              </a:lnSpc>
            </a:pPr>
            <a:r>
              <a:rPr lang="ru-RU" sz="2400" dirty="0">
                <a:solidFill>
                  <a:schemeClr val="accent1">
                    <a:lumMod val="50000"/>
                  </a:schemeClr>
                </a:solidFill>
                <a:latin typeface="Calibri" panose="020F0502020204030204" pitchFamily="34" charset="0"/>
                <a:cs typeface="Arial" panose="020B0604020202020204" pitchFamily="34" charset="0"/>
              </a:rPr>
              <a:t>РЫНКИ</a:t>
            </a:r>
          </a:p>
        </p:txBody>
      </p:sp>
      <p:sp>
        <p:nvSpPr>
          <p:cNvPr id="179" name="Равнобедренный треугольник 178"/>
          <p:cNvSpPr/>
          <p:nvPr/>
        </p:nvSpPr>
        <p:spPr>
          <a:xfrm rot="5400000">
            <a:off x="4458711" y="1095655"/>
            <a:ext cx="202602" cy="63001"/>
          </a:xfrm>
          <a:prstGeom prst="triangle">
            <a:avLst/>
          </a:prstGeom>
          <a:solidFill>
            <a:srgbClr val="31859C"/>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180" name="Равнобедренный треугольник 179"/>
          <p:cNvSpPr/>
          <p:nvPr/>
        </p:nvSpPr>
        <p:spPr>
          <a:xfrm rot="5400000">
            <a:off x="4462071" y="1384749"/>
            <a:ext cx="202602" cy="63001"/>
          </a:xfrm>
          <a:prstGeom prst="triangle">
            <a:avLst/>
          </a:prstGeom>
          <a:solidFill>
            <a:srgbClr val="31859C"/>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181" name="Равнобедренный треугольник 180"/>
          <p:cNvSpPr/>
          <p:nvPr/>
        </p:nvSpPr>
        <p:spPr>
          <a:xfrm rot="5400000">
            <a:off x="4472418" y="1758109"/>
            <a:ext cx="202602" cy="63001"/>
          </a:xfrm>
          <a:prstGeom prst="triangle">
            <a:avLst/>
          </a:prstGeom>
          <a:solidFill>
            <a:srgbClr val="31859C"/>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182" name="Равнобедренный треугольник 181"/>
          <p:cNvSpPr/>
          <p:nvPr/>
        </p:nvSpPr>
        <p:spPr>
          <a:xfrm rot="5400000">
            <a:off x="4475909" y="2122997"/>
            <a:ext cx="202602" cy="63001"/>
          </a:xfrm>
          <a:prstGeom prst="triangle">
            <a:avLst/>
          </a:prstGeom>
          <a:solidFill>
            <a:srgbClr val="31859C"/>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183" name="TextBox 182"/>
          <p:cNvSpPr txBox="1"/>
          <p:nvPr/>
        </p:nvSpPr>
        <p:spPr>
          <a:xfrm>
            <a:off x="4646508" y="1006882"/>
            <a:ext cx="1317990" cy="238783"/>
          </a:xfrm>
          <a:prstGeom prst="rect">
            <a:avLst/>
          </a:prstGeom>
          <a:noFill/>
        </p:spPr>
        <p:txBody>
          <a:bodyPr wrap="none" rtlCol="0">
            <a:spAutoFit/>
          </a:bodyPr>
          <a:lstStyle/>
          <a:p>
            <a:pPr>
              <a:lnSpc>
                <a:spcPts val="1100"/>
              </a:lnSpc>
            </a:pPr>
            <a:r>
              <a:rPr lang="ru-RU" sz="1200" dirty="0">
                <a:solidFill>
                  <a:schemeClr val="accent1">
                    <a:lumMod val="50000"/>
                  </a:schemeClr>
                </a:solidFill>
                <a:latin typeface="Calibri" panose="020F0502020204030204" pitchFamily="34" charset="0"/>
              </a:rPr>
              <a:t>Планы застройки</a:t>
            </a:r>
          </a:p>
        </p:txBody>
      </p:sp>
      <p:sp>
        <p:nvSpPr>
          <p:cNvPr id="184" name="TextBox 183"/>
          <p:cNvSpPr txBox="1"/>
          <p:nvPr/>
        </p:nvSpPr>
        <p:spPr>
          <a:xfrm>
            <a:off x="4644488" y="1250910"/>
            <a:ext cx="1885306" cy="379848"/>
          </a:xfrm>
          <a:prstGeom prst="rect">
            <a:avLst/>
          </a:prstGeom>
          <a:noFill/>
        </p:spPr>
        <p:txBody>
          <a:bodyPr wrap="square" rtlCol="0">
            <a:spAutoFit/>
          </a:bodyPr>
          <a:lstStyle/>
          <a:p>
            <a:pPr>
              <a:lnSpc>
                <a:spcPts val="1100"/>
              </a:lnSpc>
            </a:pPr>
            <a:r>
              <a:rPr lang="ru-RU" sz="1200" dirty="0">
                <a:solidFill>
                  <a:schemeClr val="accent1">
                    <a:lumMod val="50000"/>
                  </a:schemeClr>
                </a:solidFill>
                <a:latin typeface="Calibri" panose="020F0502020204030204" pitchFamily="34" charset="0"/>
              </a:rPr>
              <a:t>Мониторинг строительных объектов</a:t>
            </a:r>
          </a:p>
        </p:txBody>
      </p:sp>
      <p:sp>
        <p:nvSpPr>
          <p:cNvPr id="185" name="TextBox 184"/>
          <p:cNvSpPr txBox="1"/>
          <p:nvPr/>
        </p:nvSpPr>
        <p:spPr>
          <a:xfrm>
            <a:off x="4649700" y="1608924"/>
            <a:ext cx="2398923" cy="374461"/>
          </a:xfrm>
          <a:prstGeom prst="rect">
            <a:avLst/>
          </a:prstGeom>
          <a:noFill/>
        </p:spPr>
        <p:txBody>
          <a:bodyPr wrap="square" rtlCol="0">
            <a:spAutoFit/>
          </a:bodyPr>
          <a:lstStyle/>
          <a:p>
            <a:pPr>
              <a:lnSpc>
                <a:spcPts val="1100"/>
              </a:lnSpc>
            </a:pPr>
            <a:r>
              <a:rPr lang="ru-RU" sz="1200" dirty="0">
                <a:solidFill>
                  <a:schemeClr val="accent1">
                    <a:lumMod val="50000"/>
                  </a:schemeClr>
                </a:solidFill>
                <a:latin typeface="Calibri" panose="020F0502020204030204" pitchFamily="34" charset="0"/>
              </a:rPr>
              <a:t>Мониторинг состояния сложных инженерных сооружений</a:t>
            </a:r>
          </a:p>
        </p:txBody>
      </p:sp>
      <p:sp>
        <p:nvSpPr>
          <p:cNvPr id="186" name="TextBox 185"/>
          <p:cNvSpPr txBox="1"/>
          <p:nvPr/>
        </p:nvSpPr>
        <p:spPr>
          <a:xfrm>
            <a:off x="4650913" y="1982867"/>
            <a:ext cx="1886927" cy="379848"/>
          </a:xfrm>
          <a:prstGeom prst="rect">
            <a:avLst/>
          </a:prstGeom>
          <a:noFill/>
        </p:spPr>
        <p:txBody>
          <a:bodyPr wrap="none" rtlCol="0">
            <a:spAutoFit/>
          </a:bodyPr>
          <a:lstStyle/>
          <a:p>
            <a:pPr>
              <a:lnSpc>
                <a:spcPts val="1100"/>
              </a:lnSpc>
            </a:pPr>
            <a:r>
              <a:rPr lang="ru-RU" sz="1200" dirty="0">
                <a:solidFill>
                  <a:schemeClr val="accent1">
                    <a:lumMod val="50000"/>
                  </a:schemeClr>
                </a:solidFill>
                <a:latin typeface="Calibri" panose="020F0502020204030204" pitchFamily="34" charset="0"/>
              </a:rPr>
              <a:t>Связь и передача данных </a:t>
            </a:r>
            <a:br>
              <a:rPr lang="ru-RU" sz="1200" dirty="0">
                <a:solidFill>
                  <a:schemeClr val="accent1">
                    <a:lumMod val="50000"/>
                  </a:schemeClr>
                </a:solidFill>
                <a:latin typeface="Calibri" panose="020F0502020204030204" pitchFamily="34" charset="0"/>
              </a:rPr>
            </a:br>
            <a:r>
              <a:rPr lang="ru-RU" sz="1200" dirty="0">
                <a:solidFill>
                  <a:schemeClr val="accent1">
                    <a:lumMod val="50000"/>
                  </a:schemeClr>
                </a:solidFill>
                <a:latin typeface="Calibri" panose="020F0502020204030204" pitchFamily="34" charset="0"/>
              </a:rPr>
              <a:t>о состоянии объекта</a:t>
            </a:r>
          </a:p>
        </p:txBody>
      </p:sp>
      <p:sp>
        <p:nvSpPr>
          <p:cNvPr id="187" name="TextBox 186"/>
          <p:cNvSpPr txBox="1"/>
          <p:nvPr/>
        </p:nvSpPr>
        <p:spPr>
          <a:xfrm>
            <a:off x="2908983" y="1351487"/>
            <a:ext cx="1651029" cy="523220"/>
          </a:xfrm>
          <a:prstGeom prst="rect">
            <a:avLst/>
          </a:prstGeom>
          <a:noFill/>
        </p:spPr>
        <p:txBody>
          <a:bodyPr wrap="none" rtlCol="0">
            <a:spAutoFit/>
          </a:bodyPr>
          <a:lstStyle/>
          <a:p>
            <a:r>
              <a:rPr lang="ru-RU" sz="1400" b="1" dirty="0">
                <a:solidFill>
                  <a:schemeClr val="accent5">
                    <a:lumMod val="75000"/>
                  </a:schemeClr>
                </a:solidFill>
                <a:latin typeface="Calibri" panose="020F0502020204030204" pitchFamily="34" charset="0"/>
              </a:rPr>
              <a:t>НЕДВИЖИМОСТЬ</a:t>
            </a:r>
            <a:br>
              <a:rPr lang="ru-RU" sz="1400" b="1" dirty="0">
                <a:solidFill>
                  <a:schemeClr val="accent5">
                    <a:lumMod val="75000"/>
                  </a:schemeClr>
                </a:solidFill>
                <a:latin typeface="Calibri" panose="020F0502020204030204" pitchFamily="34" charset="0"/>
              </a:rPr>
            </a:br>
            <a:r>
              <a:rPr lang="ru-RU" sz="1400" b="1" dirty="0">
                <a:solidFill>
                  <a:schemeClr val="accent5">
                    <a:lumMod val="75000"/>
                  </a:schemeClr>
                </a:solidFill>
                <a:latin typeface="Calibri" panose="020F0502020204030204" pitchFamily="34" charset="0"/>
              </a:rPr>
              <a:t>И СТРОИТЕЛЬСТВО</a:t>
            </a:r>
          </a:p>
        </p:txBody>
      </p:sp>
      <p:cxnSp>
        <p:nvCxnSpPr>
          <p:cNvPr id="190" name="Прямая соединительная линия 189"/>
          <p:cNvCxnSpPr/>
          <p:nvPr/>
        </p:nvCxnSpPr>
        <p:spPr>
          <a:xfrm flipH="1" flipV="1">
            <a:off x="2623231" y="3782639"/>
            <a:ext cx="2420" cy="30597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91" name="Равнобедренный треугольник 190"/>
          <p:cNvSpPr/>
          <p:nvPr/>
        </p:nvSpPr>
        <p:spPr>
          <a:xfrm rot="5400000">
            <a:off x="4476283" y="2875987"/>
            <a:ext cx="202602" cy="63001"/>
          </a:xfrm>
          <a:prstGeom prst="triangle">
            <a:avLst/>
          </a:prstGeom>
          <a:solidFill>
            <a:srgbClr val="004987"/>
          </a:solidFill>
          <a:ln>
            <a:solidFill>
              <a:srgbClr val="0049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192" name="Равнобедренный треугольник 191"/>
          <p:cNvSpPr/>
          <p:nvPr/>
        </p:nvSpPr>
        <p:spPr>
          <a:xfrm rot="5400000">
            <a:off x="4475826" y="3200561"/>
            <a:ext cx="202602" cy="63001"/>
          </a:xfrm>
          <a:prstGeom prst="triangle">
            <a:avLst/>
          </a:prstGeom>
          <a:solidFill>
            <a:srgbClr val="004987"/>
          </a:solidFill>
          <a:ln>
            <a:solidFill>
              <a:srgbClr val="0049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193" name="Равнобедренный треугольник 192"/>
          <p:cNvSpPr/>
          <p:nvPr/>
        </p:nvSpPr>
        <p:spPr>
          <a:xfrm rot="5400000">
            <a:off x="4475446" y="3514907"/>
            <a:ext cx="202602" cy="63001"/>
          </a:xfrm>
          <a:prstGeom prst="triangle">
            <a:avLst/>
          </a:prstGeom>
          <a:solidFill>
            <a:srgbClr val="004987"/>
          </a:solidFill>
          <a:ln>
            <a:solidFill>
              <a:srgbClr val="0049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194" name="Равнобедренный треугольник 193"/>
          <p:cNvSpPr/>
          <p:nvPr/>
        </p:nvSpPr>
        <p:spPr>
          <a:xfrm rot="5400000">
            <a:off x="4475447" y="3845968"/>
            <a:ext cx="202602" cy="63001"/>
          </a:xfrm>
          <a:prstGeom prst="triangle">
            <a:avLst/>
          </a:prstGeom>
          <a:solidFill>
            <a:srgbClr val="004987"/>
          </a:solidFill>
          <a:ln>
            <a:solidFill>
              <a:srgbClr val="0049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195" name="TextBox 194"/>
          <p:cNvSpPr txBox="1"/>
          <p:nvPr/>
        </p:nvSpPr>
        <p:spPr>
          <a:xfrm>
            <a:off x="4654453" y="2763240"/>
            <a:ext cx="2428678" cy="379848"/>
          </a:xfrm>
          <a:prstGeom prst="rect">
            <a:avLst/>
          </a:prstGeom>
          <a:noFill/>
        </p:spPr>
        <p:txBody>
          <a:bodyPr wrap="none" rtlCol="0">
            <a:spAutoFit/>
          </a:bodyPr>
          <a:lstStyle/>
          <a:p>
            <a:pPr>
              <a:lnSpc>
                <a:spcPts val="1100"/>
              </a:lnSpc>
            </a:pPr>
            <a:r>
              <a:rPr lang="ru-RU" sz="1200" dirty="0">
                <a:solidFill>
                  <a:schemeClr val="accent1">
                    <a:lumMod val="50000"/>
                  </a:schemeClr>
                </a:solidFill>
                <a:latin typeface="Calibri" panose="020F0502020204030204" pitchFamily="34" charset="0"/>
              </a:rPr>
              <a:t>Мониторинг наземного, </a:t>
            </a:r>
            <a:br>
              <a:rPr lang="ru-RU" sz="1200" dirty="0">
                <a:solidFill>
                  <a:schemeClr val="accent1">
                    <a:lumMod val="50000"/>
                  </a:schemeClr>
                </a:solidFill>
                <a:latin typeface="Calibri" panose="020F0502020204030204" pitchFamily="34" charset="0"/>
              </a:rPr>
            </a:br>
            <a:r>
              <a:rPr lang="ru-RU" sz="1200" dirty="0">
                <a:solidFill>
                  <a:schemeClr val="accent1">
                    <a:lumMod val="50000"/>
                  </a:schemeClr>
                </a:solidFill>
                <a:latin typeface="Calibri" panose="020F0502020204030204" pitchFamily="34" charset="0"/>
              </a:rPr>
              <a:t>воздушного, морского транспорта</a:t>
            </a:r>
          </a:p>
        </p:txBody>
      </p:sp>
      <p:sp>
        <p:nvSpPr>
          <p:cNvPr id="196" name="TextBox 195"/>
          <p:cNvSpPr txBox="1"/>
          <p:nvPr/>
        </p:nvSpPr>
        <p:spPr>
          <a:xfrm>
            <a:off x="4657541" y="3120506"/>
            <a:ext cx="2466957" cy="233397"/>
          </a:xfrm>
          <a:prstGeom prst="rect">
            <a:avLst/>
          </a:prstGeom>
          <a:noFill/>
        </p:spPr>
        <p:txBody>
          <a:bodyPr wrap="none" rtlCol="0">
            <a:spAutoFit/>
          </a:bodyPr>
          <a:lstStyle/>
          <a:p>
            <a:pPr>
              <a:lnSpc>
                <a:spcPts val="1100"/>
              </a:lnSpc>
            </a:pPr>
            <a:r>
              <a:rPr lang="ru-RU" sz="1200" dirty="0">
                <a:solidFill>
                  <a:schemeClr val="accent1">
                    <a:lumMod val="50000"/>
                  </a:schemeClr>
                </a:solidFill>
                <a:latin typeface="Calibri" panose="020F0502020204030204" pitchFamily="34" charset="0"/>
              </a:rPr>
              <a:t>Транспортно-логистические услуги</a:t>
            </a:r>
          </a:p>
        </p:txBody>
      </p:sp>
      <p:sp>
        <p:nvSpPr>
          <p:cNvPr id="197" name="TextBox 196"/>
          <p:cNvSpPr txBox="1"/>
          <p:nvPr/>
        </p:nvSpPr>
        <p:spPr>
          <a:xfrm>
            <a:off x="4644488" y="3427700"/>
            <a:ext cx="2169505" cy="233397"/>
          </a:xfrm>
          <a:prstGeom prst="rect">
            <a:avLst/>
          </a:prstGeom>
          <a:noFill/>
        </p:spPr>
        <p:txBody>
          <a:bodyPr wrap="none" rtlCol="0">
            <a:spAutoFit/>
          </a:bodyPr>
          <a:lstStyle/>
          <a:p>
            <a:pPr>
              <a:lnSpc>
                <a:spcPts val="1100"/>
              </a:lnSpc>
            </a:pPr>
            <a:r>
              <a:rPr lang="ru-RU" sz="1200" dirty="0">
                <a:solidFill>
                  <a:schemeClr val="accent1">
                    <a:lumMod val="50000"/>
                  </a:schemeClr>
                </a:solidFill>
                <a:latin typeface="Calibri" panose="020F0502020204030204" pitchFamily="34" charset="0"/>
              </a:rPr>
              <a:t>Подвижная спутниковая связь</a:t>
            </a:r>
          </a:p>
        </p:txBody>
      </p:sp>
      <p:sp>
        <p:nvSpPr>
          <p:cNvPr id="198" name="TextBox 197"/>
          <p:cNvSpPr txBox="1"/>
          <p:nvPr/>
        </p:nvSpPr>
        <p:spPr>
          <a:xfrm>
            <a:off x="4640975" y="3762847"/>
            <a:ext cx="2203745" cy="233397"/>
          </a:xfrm>
          <a:prstGeom prst="rect">
            <a:avLst/>
          </a:prstGeom>
          <a:noFill/>
        </p:spPr>
        <p:txBody>
          <a:bodyPr wrap="none" rtlCol="0">
            <a:spAutoFit/>
          </a:bodyPr>
          <a:lstStyle/>
          <a:p>
            <a:pPr>
              <a:lnSpc>
                <a:spcPts val="1100"/>
              </a:lnSpc>
            </a:pPr>
            <a:r>
              <a:rPr lang="ru-RU" sz="1200" dirty="0">
                <a:solidFill>
                  <a:schemeClr val="accent1">
                    <a:lumMod val="50000"/>
                  </a:schemeClr>
                </a:solidFill>
                <a:latin typeface="Calibri" panose="020F0502020204030204" pitchFamily="34" charset="0"/>
              </a:rPr>
              <a:t>Глобальный интернет в дороге</a:t>
            </a:r>
          </a:p>
        </p:txBody>
      </p:sp>
      <p:cxnSp>
        <p:nvCxnSpPr>
          <p:cNvPr id="199" name="Прямая соединительная линия 198"/>
          <p:cNvCxnSpPr/>
          <p:nvPr/>
        </p:nvCxnSpPr>
        <p:spPr>
          <a:xfrm flipV="1">
            <a:off x="2620504" y="2748213"/>
            <a:ext cx="2727" cy="3988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05" name="Равнобедренный треугольник 204"/>
          <p:cNvSpPr/>
          <p:nvPr/>
        </p:nvSpPr>
        <p:spPr>
          <a:xfrm rot="5400000">
            <a:off x="4476283" y="4492375"/>
            <a:ext cx="202602" cy="63001"/>
          </a:xfrm>
          <a:prstGeom prst="triangle">
            <a:avLst/>
          </a:prstGeom>
          <a:solidFill>
            <a:srgbClr val="B4B44C"/>
          </a:solidFill>
          <a:ln>
            <a:solidFill>
              <a:srgbClr val="B3B3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206" name="Равнобедренный треугольник 205"/>
          <p:cNvSpPr/>
          <p:nvPr/>
        </p:nvSpPr>
        <p:spPr>
          <a:xfrm rot="5400000">
            <a:off x="4476283" y="4790318"/>
            <a:ext cx="202602" cy="63001"/>
          </a:xfrm>
          <a:prstGeom prst="triangle">
            <a:avLst/>
          </a:prstGeom>
          <a:solidFill>
            <a:srgbClr val="B4B44C"/>
          </a:solidFill>
          <a:ln>
            <a:solidFill>
              <a:srgbClr val="B3B3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207" name="Равнобедренный треугольник 206"/>
          <p:cNvSpPr/>
          <p:nvPr/>
        </p:nvSpPr>
        <p:spPr>
          <a:xfrm rot="5400000">
            <a:off x="4483596" y="5106130"/>
            <a:ext cx="202602" cy="63001"/>
          </a:xfrm>
          <a:prstGeom prst="triangle">
            <a:avLst/>
          </a:prstGeom>
          <a:solidFill>
            <a:srgbClr val="B4B44C"/>
          </a:solidFill>
          <a:ln>
            <a:solidFill>
              <a:srgbClr val="B3B3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208" name="TextBox 207"/>
          <p:cNvSpPr txBox="1"/>
          <p:nvPr/>
        </p:nvSpPr>
        <p:spPr>
          <a:xfrm>
            <a:off x="4654453" y="4421384"/>
            <a:ext cx="1360629" cy="233397"/>
          </a:xfrm>
          <a:prstGeom prst="rect">
            <a:avLst/>
          </a:prstGeom>
          <a:noFill/>
        </p:spPr>
        <p:txBody>
          <a:bodyPr wrap="none" rtlCol="0">
            <a:spAutoFit/>
          </a:bodyPr>
          <a:lstStyle/>
          <a:p>
            <a:pPr>
              <a:lnSpc>
                <a:spcPts val="1100"/>
              </a:lnSpc>
            </a:pPr>
            <a:r>
              <a:rPr lang="ru-RU" sz="1200" dirty="0">
                <a:solidFill>
                  <a:schemeClr val="accent1">
                    <a:lumMod val="50000"/>
                  </a:schemeClr>
                </a:solidFill>
                <a:latin typeface="Calibri" panose="020F0502020204030204" pitchFamily="34" charset="0"/>
              </a:rPr>
              <a:t>Система спасания</a:t>
            </a:r>
          </a:p>
        </p:txBody>
      </p:sp>
      <p:sp>
        <p:nvSpPr>
          <p:cNvPr id="209" name="TextBox 208"/>
          <p:cNvSpPr txBox="1"/>
          <p:nvPr/>
        </p:nvSpPr>
        <p:spPr>
          <a:xfrm>
            <a:off x="4663912" y="4636414"/>
            <a:ext cx="1819665" cy="374461"/>
          </a:xfrm>
          <a:prstGeom prst="rect">
            <a:avLst/>
          </a:prstGeom>
          <a:noFill/>
        </p:spPr>
        <p:txBody>
          <a:bodyPr wrap="none" rtlCol="0">
            <a:spAutoFit/>
          </a:bodyPr>
          <a:lstStyle/>
          <a:p>
            <a:pPr>
              <a:lnSpc>
                <a:spcPts val="1100"/>
              </a:lnSpc>
            </a:pPr>
            <a:r>
              <a:rPr lang="ru-RU" sz="1200" dirty="0">
                <a:solidFill>
                  <a:schemeClr val="accent1">
                    <a:lumMod val="50000"/>
                  </a:schemeClr>
                </a:solidFill>
                <a:latin typeface="Calibri" panose="020F0502020204030204" pitchFamily="34" charset="0"/>
              </a:rPr>
              <a:t>Подвижная спутниковая </a:t>
            </a:r>
            <a:br>
              <a:rPr lang="ru-RU" sz="1200" dirty="0">
                <a:solidFill>
                  <a:schemeClr val="accent1">
                    <a:lumMod val="50000"/>
                  </a:schemeClr>
                </a:solidFill>
                <a:latin typeface="Calibri" panose="020F0502020204030204" pitchFamily="34" charset="0"/>
              </a:rPr>
            </a:br>
            <a:r>
              <a:rPr lang="ru-RU" sz="1200" dirty="0">
                <a:solidFill>
                  <a:schemeClr val="accent1">
                    <a:lumMod val="50000"/>
                  </a:schemeClr>
                </a:solidFill>
                <a:latin typeface="Calibri" panose="020F0502020204030204" pitchFamily="34" charset="0"/>
              </a:rPr>
              <a:t>связь и Интернет</a:t>
            </a:r>
          </a:p>
        </p:txBody>
      </p:sp>
      <p:sp>
        <p:nvSpPr>
          <p:cNvPr id="210" name="TextBox 209"/>
          <p:cNvSpPr txBox="1"/>
          <p:nvPr/>
        </p:nvSpPr>
        <p:spPr>
          <a:xfrm>
            <a:off x="4663912" y="4962859"/>
            <a:ext cx="1960793" cy="374461"/>
          </a:xfrm>
          <a:prstGeom prst="rect">
            <a:avLst/>
          </a:prstGeom>
          <a:noFill/>
        </p:spPr>
        <p:txBody>
          <a:bodyPr wrap="none" rtlCol="0">
            <a:spAutoFit/>
          </a:bodyPr>
          <a:lstStyle/>
          <a:p>
            <a:pPr>
              <a:lnSpc>
                <a:spcPts val="1100"/>
              </a:lnSpc>
            </a:pPr>
            <a:r>
              <a:rPr lang="ru-RU" sz="1200" dirty="0">
                <a:solidFill>
                  <a:schemeClr val="accent1">
                    <a:lumMod val="50000"/>
                  </a:schemeClr>
                </a:solidFill>
                <a:latin typeface="Calibri" panose="020F0502020204030204" pitchFamily="34" charset="0"/>
              </a:rPr>
              <a:t>Навигационные и </a:t>
            </a:r>
            <a:br>
              <a:rPr lang="ru-RU" sz="1200" dirty="0">
                <a:solidFill>
                  <a:schemeClr val="accent1">
                    <a:lumMod val="50000"/>
                  </a:schemeClr>
                </a:solidFill>
                <a:latin typeface="Calibri" panose="020F0502020204030204" pitchFamily="34" charset="0"/>
              </a:rPr>
            </a:br>
            <a:r>
              <a:rPr lang="ru-RU" sz="1200" dirty="0">
                <a:solidFill>
                  <a:schemeClr val="accent1">
                    <a:lumMod val="50000"/>
                  </a:schemeClr>
                </a:solidFill>
                <a:latin typeface="Calibri" panose="020F0502020204030204" pitchFamily="34" charset="0"/>
              </a:rPr>
              <a:t>информационные сервисы</a:t>
            </a:r>
          </a:p>
        </p:txBody>
      </p:sp>
      <p:sp>
        <p:nvSpPr>
          <p:cNvPr id="212" name="TextBox 211"/>
          <p:cNvSpPr txBox="1"/>
          <p:nvPr/>
        </p:nvSpPr>
        <p:spPr>
          <a:xfrm>
            <a:off x="3234987" y="4721207"/>
            <a:ext cx="829394" cy="307777"/>
          </a:xfrm>
          <a:prstGeom prst="rect">
            <a:avLst/>
          </a:prstGeom>
          <a:noFill/>
        </p:spPr>
        <p:txBody>
          <a:bodyPr wrap="none" rtlCol="0">
            <a:spAutoFit/>
          </a:bodyPr>
          <a:lstStyle>
            <a:defPPr>
              <a:defRPr lang="ru-RU"/>
            </a:defPPr>
            <a:lvl1pPr>
              <a:defRPr sz="1400" b="1">
                <a:solidFill>
                  <a:srgbClr val="B3B34B"/>
                </a:solidFill>
                <a:latin typeface="Calibri" panose="020F0502020204030204" pitchFamily="34" charset="0"/>
              </a:defRPr>
            </a:lvl1pPr>
          </a:lstStyle>
          <a:p>
            <a:r>
              <a:rPr lang="ru-RU" dirty="0"/>
              <a:t>ТУРИЗМ</a:t>
            </a:r>
          </a:p>
        </p:txBody>
      </p:sp>
      <p:cxnSp>
        <p:nvCxnSpPr>
          <p:cNvPr id="213" name="Прямая соединительная линия 212"/>
          <p:cNvCxnSpPr/>
          <p:nvPr/>
        </p:nvCxnSpPr>
        <p:spPr>
          <a:xfrm flipH="1" flipV="1">
            <a:off x="2630625" y="4236924"/>
            <a:ext cx="4452061" cy="1209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4" name="Прямая соединительная линия 213"/>
          <p:cNvCxnSpPr/>
          <p:nvPr/>
        </p:nvCxnSpPr>
        <p:spPr>
          <a:xfrm flipH="1" flipV="1">
            <a:off x="7082686" y="4248206"/>
            <a:ext cx="2977" cy="116344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17" name="Равнобедренный треугольник 216"/>
          <p:cNvSpPr/>
          <p:nvPr/>
        </p:nvSpPr>
        <p:spPr>
          <a:xfrm rot="5400000">
            <a:off x="4490212" y="5785917"/>
            <a:ext cx="202602" cy="63001"/>
          </a:xfrm>
          <a:prstGeom prst="triangle">
            <a:avLst/>
          </a:prstGeom>
          <a:solidFill>
            <a:srgbClr val="942825"/>
          </a:solidFill>
          <a:ln>
            <a:solidFill>
              <a:srgbClr val="9428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218" name="Равнобедренный треугольник 217"/>
          <p:cNvSpPr/>
          <p:nvPr/>
        </p:nvSpPr>
        <p:spPr>
          <a:xfrm rot="5400000">
            <a:off x="4490212" y="6090299"/>
            <a:ext cx="202602" cy="63001"/>
          </a:xfrm>
          <a:prstGeom prst="triangle">
            <a:avLst/>
          </a:prstGeom>
          <a:solidFill>
            <a:srgbClr val="942825"/>
          </a:solidFill>
          <a:ln>
            <a:solidFill>
              <a:srgbClr val="9428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219" name="Равнобедренный треугольник 218"/>
          <p:cNvSpPr/>
          <p:nvPr/>
        </p:nvSpPr>
        <p:spPr>
          <a:xfrm rot="5400000">
            <a:off x="4497525" y="6389398"/>
            <a:ext cx="202602" cy="63001"/>
          </a:xfrm>
          <a:prstGeom prst="triangle">
            <a:avLst/>
          </a:prstGeom>
          <a:solidFill>
            <a:srgbClr val="942825"/>
          </a:solidFill>
          <a:ln>
            <a:solidFill>
              <a:srgbClr val="9428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220" name="TextBox 219"/>
          <p:cNvSpPr txBox="1"/>
          <p:nvPr/>
        </p:nvSpPr>
        <p:spPr>
          <a:xfrm>
            <a:off x="4654453" y="5733977"/>
            <a:ext cx="1493742" cy="233397"/>
          </a:xfrm>
          <a:prstGeom prst="rect">
            <a:avLst/>
          </a:prstGeom>
          <a:noFill/>
        </p:spPr>
        <p:txBody>
          <a:bodyPr wrap="none" rtlCol="0">
            <a:spAutoFit/>
          </a:bodyPr>
          <a:lstStyle/>
          <a:p>
            <a:pPr>
              <a:lnSpc>
                <a:spcPts val="1100"/>
              </a:lnSpc>
            </a:pPr>
            <a:r>
              <a:rPr lang="ru-RU" sz="1200" dirty="0">
                <a:solidFill>
                  <a:schemeClr val="accent1">
                    <a:lumMod val="50000"/>
                  </a:schemeClr>
                </a:solidFill>
                <a:latin typeface="Calibri" panose="020F0502020204030204" pitchFamily="34" charset="0"/>
              </a:rPr>
              <a:t>Кадастровые планы</a:t>
            </a:r>
          </a:p>
        </p:txBody>
      </p:sp>
      <p:sp>
        <p:nvSpPr>
          <p:cNvPr id="221" name="TextBox 220"/>
          <p:cNvSpPr txBox="1"/>
          <p:nvPr/>
        </p:nvSpPr>
        <p:spPr>
          <a:xfrm>
            <a:off x="4663912" y="5988581"/>
            <a:ext cx="1847301" cy="233397"/>
          </a:xfrm>
          <a:prstGeom prst="rect">
            <a:avLst/>
          </a:prstGeom>
          <a:noFill/>
        </p:spPr>
        <p:txBody>
          <a:bodyPr wrap="none" rtlCol="0">
            <a:spAutoFit/>
          </a:bodyPr>
          <a:lstStyle/>
          <a:p>
            <a:pPr>
              <a:lnSpc>
                <a:spcPts val="1100"/>
              </a:lnSpc>
            </a:pPr>
            <a:r>
              <a:rPr lang="ru-RU" sz="1200" dirty="0">
                <a:solidFill>
                  <a:schemeClr val="accent1">
                    <a:lumMod val="50000"/>
                  </a:schemeClr>
                </a:solidFill>
                <a:latin typeface="Calibri" panose="020F0502020204030204" pitchFamily="34" charset="0"/>
              </a:rPr>
              <a:t>Картографические услуги</a:t>
            </a:r>
          </a:p>
        </p:txBody>
      </p:sp>
      <p:sp>
        <p:nvSpPr>
          <p:cNvPr id="222" name="TextBox 221"/>
          <p:cNvSpPr txBox="1"/>
          <p:nvPr/>
        </p:nvSpPr>
        <p:spPr>
          <a:xfrm>
            <a:off x="4671699" y="6257739"/>
            <a:ext cx="2053511" cy="374461"/>
          </a:xfrm>
          <a:prstGeom prst="rect">
            <a:avLst/>
          </a:prstGeom>
          <a:noFill/>
        </p:spPr>
        <p:txBody>
          <a:bodyPr wrap="none" rtlCol="0">
            <a:spAutoFit/>
          </a:bodyPr>
          <a:lstStyle/>
          <a:p>
            <a:pPr>
              <a:lnSpc>
                <a:spcPts val="1100"/>
              </a:lnSpc>
            </a:pPr>
            <a:r>
              <a:rPr lang="ru-RU" sz="1200" dirty="0">
                <a:solidFill>
                  <a:schemeClr val="accent1">
                    <a:lumMod val="50000"/>
                  </a:schemeClr>
                </a:solidFill>
                <a:latin typeface="Calibri" panose="020F0502020204030204" pitchFamily="34" charset="0"/>
              </a:rPr>
              <a:t>Передача картографической</a:t>
            </a:r>
            <a:br>
              <a:rPr lang="ru-RU" sz="1200" dirty="0">
                <a:solidFill>
                  <a:schemeClr val="accent1">
                    <a:lumMod val="50000"/>
                  </a:schemeClr>
                </a:solidFill>
                <a:latin typeface="Calibri" panose="020F0502020204030204" pitchFamily="34" charset="0"/>
              </a:rPr>
            </a:br>
            <a:r>
              <a:rPr lang="ru-RU" sz="1200" dirty="0">
                <a:solidFill>
                  <a:schemeClr val="accent1">
                    <a:lumMod val="50000"/>
                  </a:schemeClr>
                </a:solidFill>
                <a:latin typeface="Calibri" panose="020F0502020204030204" pitchFamily="34" charset="0"/>
              </a:rPr>
              <a:t>информации</a:t>
            </a:r>
          </a:p>
        </p:txBody>
      </p:sp>
      <p:sp>
        <p:nvSpPr>
          <p:cNvPr id="225" name="TextBox 224"/>
          <p:cNvSpPr txBox="1"/>
          <p:nvPr/>
        </p:nvSpPr>
        <p:spPr>
          <a:xfrm>
            <a:off x="3008944" y="5979546"/>
            <a:ext cx="1309461" cy="307777"/>
          </a:xfrm>
          <a:prstGeom prst="rect">
            <a:avLst/>
          </a:prstGeom>
          <a:noFill/>
        </p:spPr>
        <p:txBody>
          <a:bodyPr wrap="none" rtlCol="0">
            <a:spAutoFit/>
          </a:bodyPr>
          <a:lstStyle/>
          <a:p>
            <a:r>
              <a:rPr lang="ru-RU" sz="1400" b="1" dirty="0">
                <a:solidFill>
                  <a:srgbClr val="942825"/>
                </a:solidFill>
                <a:latin typeface="Calibri" panose="020F0502020204030204" pitchFamily="34" charset="0"/>
              </a:rPr>
              <a:t>КАРТОГРАФИЯ</a:t>
            </a:r>
          </a:p>
        </p:txBody>
      </p:sp>
      <p:cxnSp>
        <p:nvCxnSpPr>
          <p:cNvPr id="226" name="Прямая соединительная линия 225"/>
          <p:cNvCxnSpPr/>
          <p:nvPr/>
        </p:nvCxnSpPr>
        <p:spPr>
          <a:xfrm flipH="1" flipV="1">
            <a:off x="7080400" y="5659421"/>
            <a:ext cx="2286" cy="98587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7" name="Равнобедренный треугольник 226"/>
          <p:cNvSpPr/>
          <p:nvPr/>
        </p:nvSpPr>
        <p:spPr>
          <a:xfrm rot="5400000">
            <a:off x="9403685" y="1077888"/>
            <a:ext cx="202602" cy="54852"/>
          </a:xfrm>
          <a:prstGeom prst="triangle">
            <a:avLst/>
          </a:prstGeom>
          <a:solidFill>
            <a:srgbClr val="C8722B"/>
          </a:solidFill>
          <a:ln>
            <a:solidFill>
              <a:srgbClr val="C872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228" name="Равнобедренный треугольник 227"/>
          <p:cNvSpPr/>
          <p:nvPr/>
        </p:nvSpPr>
        <p:spPr>
          <a:xfrm rot="5400000">
            <a:off x="9409339" y="1426425"/>
            <a:ext cx="202602" cy="63001"/>
          </a:xfrm>
          <a:prstGeom prst="triangle">
            <a:avLst/>
          </a:prstGeom>
          <a:solidFill>
            <a:srgbClr val="C8722B"/>
          </a:solidFill>
          <a:ln>
            <a:solidFill>
              <a:srgbClr val="C872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229" name="Равнобедренный треугольник 228"/>
          <p:cNvSpPr/>
          <p:nvPr/>
        </p:nvSpPr>
        <p:spPr>
          <a:xfrm rot="5400000">
            <a:off x="9408371" y="1701349"/>
            <a:ext cx="202602" cy="63001"/>
          </a:xfrm>
          <a:prstGeom prst="triangle">
            <a:avLst/>
          </a:prstGeom>
          <a:solidFill>
            <a:srgbClr val="C8722B"/>
          </a:solidFill>
          <a:ln>
            <a:solidFill>
              <a:srgbClr val="C872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230" name="Равнобедренный треугольник 229"/>
          <p:cNvSpPr/>
          <p:nvPr/>
        </p:nvSpPr>
        <p:spPr>
          <a:xfrm rot="5400000">
            <a:off x="9417488" y="1992601"/>
            <a:ext cx="202602" cy="63001"/>
          </a:xfrm>
          <a:prstGeom prst="triangle">
            <a:avLst/>
          </a:prstGeom>
          <a:solidFill>
            <a:srgbClr val="C8722B"/>
          </a:solidFill>
          <a:ln>
            <a:solidFill>
              <a:srgbClr val="C872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231" name="TextBox 230"/>
          <p:cNvSpPr txBox="1"/>
          <p:nvPr/>
        </p:nvSpPr>
        <p:spPr>
          <a:xfrm>
            <a:off x="9594613" y="911259"/>
            <a:ext cx="2478051" cy="515526"/>
          </a:xfrm>
          <a:prstGeom prst="rect">
            <a:avLst/>
          </a:prstGeom>
          <a:noFill/>
        </p:spPr>
        <p:txBody>
          <a:bodyPr wrap="none" rtlCol="0">
            <a:spAutoFit/>
          </a:bodyPr>
          <a:lstStyle/>
          <a:p>
            <a:pPr>
              <a:lnSpc>
                <a:spcPts val="1100"/>
              </a:lnSpc>
            </a:pPr>
            <a:r>
              <a:rPr lang="ru-RU" sz="1200" dirty="0">
                <a:solidFill>
                  <a:schemeClr val="accent1">
                    <a:lumMod val="50000"/>
                  </a:schemeClr>
                </a:solidFill>
                <a:latin typeface="Calibri" panose="020F0502020204030204" pitchFamily="34" charset="0"/>
              </a:rPr>
              <a:t>Мониторинг и анализ последствий</a:t>
            </a:r>
            <a:br>
              <a:rPr lang="ru-RU" sz="1200" dirty="0">
                <a:solidFill>
                  <a:schemeClr val="accent1">
                    <a:lumMod val="50000"/>
                  </a:schemeClr>
                </a:solidFill>
                <a:latin typeface="Calibri" panose="020F0502020204030204" pitchFamily="34" charset="0"/>
              </a:rPr>
            </a:br>
            <a:r>
              <a:rPr lang="ru-RU" sz="1200" dirty="0">
                <a:solidFill>
                  <a:schemeClr val="accent1">
                    <a:lumMod val="50000"/>
                  </a:schemeClr>
                </a:solidFill>
                <a:latin typeface="Calibri" panose="020F0502020204030204" pitchFamily="34" charset="0"/>
              </a:rPr>
              <a:t>стихийных бедствий и </a:t>
            </a:r>
            <a:br>
              <a:rPr lang="ru-RU" sz="1200" dirty="0">
                <a:solidFill>
                  <a:schemeClr val="accent1">
                    <a:lumMod val="50000"/>
                  </a:schemeClr>
                </a:solidFill>
                <a:latin typeface="Calibri" panose="020F0502020204030204" pitchFamily="34" charset="0"/>
              </a:rPr>
            </a:br>
            <a:r>
              <a:rPr lang="ru-RU" sz="1200" dirty="0">
                <a:solidFill>
                  <a:schemeClr val="accent1">
                    <a:lumMod val="50000"/>
                  </a:schemeClr>
                </a:solidFill>
                <a:latin typeface="Calibri" panose="020F0502020204030204" pitchFamily="34" charset="0"/>
              </a:rPr>
              <a:t>антропогенных катастроф</a:t>
            </a:r>
          </a:p>
        </p:txBody>
      </p:sp>
      <p:sp>
        <p:nvSpPr>
          <p:cNvPr id="232" name="TextBox 231"/>
          <p:cNvSpPr txBox="1"/>
          <p:nvPr/>
        </p:nvSpPr>
        <p:spPr>
          <a:xfrm>
            <a:off x="9601521" y="2188273"/>
            <a:ext cx="1885306" cy="238783"/>
          </a:xfrm>
          <a:prstGeom prst="rect">
            <a:avLst/>
          </a:prstGeom>
          <a:noFill/>
        </p:spPr>
        <p:txBody>
          <a:bodyPr wrap="square" rtlCol="0">
            <a:spAutoFit/>
          </a:bodyPr>
          <a:lstStyle/>
          <a:p>
            <a:pPr>
              <a:lnSpc>
                <a:spcPts val="1100"/>
              </a:lnSpc>
            </a:pPr>
            <a:r>
              <a:rPr lang="ru-RU" sz="1200" dirty="0">
                <a:solidFill>
                  <a:schemeClr val="accent1">
                    <a:lumMod val="50000"/>
                  </a:schemeClr>
                </a:solidFill>
                <a:latin typeface="Calibri" panose="020F0502020204030204" pitchFamily="34" charset="0"/>
              </a:rPr>
              <a:t>Спутниковый Интернет</a:t>
            </a:r>
          </a:p>
        </p:txBody>
      </p:sp>
      <p:sp>
        <p:nvSpPr>
          <p:cNvPr id="233" name="TextBox 232"/>
          <p:cNvSpPr txBox="1"/>
          <p:nvPr/>
        </p:nvSpPr>
        <p:spPr>
          <a:xfrm>
            <a:off x="9584366" y="1357400"/>
            <a:ext cx="2398923" cy="238783"/>
          </a:xfrm>
          <a:prstGeom prst="rect">
            <a:avLst/>
          </a:prstGeom>
          <a:noFill/>
        </p:spPr>
        <p:txBody>
          <a:bodyPr wrap="square" rtlCol="0">
            <a:spAutoFit/>
          </a:bodyPr>
          <a:lstStyle/>
          <a:p>
            <a:pPr>
              <a:lnSpc>
                <a:spcPts val="1100"/>
              </a:lnSpc>
            </a:pPr>
            <a:r>
              <a:rPr lang="ru-RU" sz="1200" dirty="0">
                <a:solidFill>
                  <a:schemeClr val="accent1">
                    <a:lumMod val="50000"/>
                  </a:schemeClr>
                </a:solidFill>
                <a:latin typeface="Calibri" panose="020F0502020204030204" pitchFamily="34" charset="0"/>
              </a:rPr>
              <a:t>Пожарный сервис</a:t>
            </a:r>
          </a:p>
        </p:txBody>
      </p:sp>
      <p:sp>
        <p:nvSpPr>
          <p:cNvPr id="234" name="TextBox 233"/>
          <p:cNvSpPr txBox="1"/>
          <p:nvPr/>
        </p:nvSpPr>
        <p:spPr>
          <a:xfrm>
            <a:off x="9597805" y="1902871"/>
            <a:ext cx="2269980" cy="233397"/>
          </a:xfrm>
          <a:prstGeom prst="rect">
            <a:avLst/>
          </a:prstGeom>
          <a:noFill/>
        </p:spPr>
        <p:txBody>
          <a:bodyPr wrap="none" rtlCol="0">
            <a:spAutoFit/>
          </a:bodyPr>
          <a:lstStyle/>
          <a:p>
            <a:pPr>
              <a:lnSpc>
                <a:spcPts val="1100"/>
              </a:lnSpc>
            </a:pPr>
            <a:r>
              <a:rPr lang="ru-RU" sz="1200" dirty="0">
                <a:solidFill>
                  <a:schemeClr val="accent1">
                    <a:lumMod val="50000"/>
                  </a:schemeClr>
                </a:solidFill>
                <a:latin typeface="Calibri" panose="020F0502020204030204" pitchFamily="34" charset="0"/>
              </a:rPr>
              <a:t>Правительственная и спецсвязь</a:t>
            </a:r>
          </a:p>
        </p:txBody>
      </p:sp>
      <p:sp>
        <p:nvSpPr>
          <p:cNvPr id="238" name="Равнобедренный треугольник 237"/>
          <p:cNvSpPr/>
          <p:nvPr/>
        </p:nvSpPr>
        <p:spPr>
          <a:xfrm rot="5400000">
            <a:off x="9403684" y="2882760"/>
            <a:ext cx="202602" cy="63001"/>
          </a:xfrm>
          <a:prstGeom prst="triangle">
            <a:avLst/>
          </a:prstGeom>
          <a:solidFill>
            <a:srgbClr val="00A700"/>
          </a:solidFill>
          <a:ln>
            <a:solidFill>
              <a:srgbClr val="00A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239" name="TextBox 238"/>
          <p:cNvSpPr txBox="1"/>
          <p:nvPr/>
        </p:nvSpPr>
        <p:spPr>
          <a:xfrm>
            <a:off x="9588746" y="2762682"/>
            <a:ext cx="1964640" cy="374461"/>
          </a:xfrm>
          <a:prstGeom prst="rect">
            <a:avLst/>
          </a:prstGeom>
          <a:noFill/>
        </p:spPr>
        <p:txBody>
          <a:bodyPr wrap="none" rtlCol="0">
            <a:spAutoFit/>
          </a:bodyPr>
          <a:lstStyle/>
          <a:p>
            <a:pPr>
              <a:lnSpc>
                <a:spcPts val="1100"/>
              </a:lnSpc>
            </a:pPr>
            <a:r>
              <a:rPr lang="ru-RU" sz="1200" dirty="0">
                <a:solidFill>
                  <a:schemeClr val="accent1">
                    <a:lumMod val="50000"/>
                  </a:schemeClr>
                </a:solidFill>
                <a:latin typeface="Calibri" panose="020F0502020204030204" pitchFamily="34" charset="0"/>
              </a:rPr>
              <a:t>Мониторинг и анализ </a:t>
            </a:r>
            <a:br>
              <a:rPr lang="ru-RU" sz="1200" dirty="0">
                <a:solidFill>
                  <a:schemeClr val="accent1">
                    <a:lumMod val="50000"/>
                  </a:schemeClr>
                </a:solidFill>
                <a:latin typeface="Calibri" panose="020F0502020204030204" pitchFamily="34" charset="0"/>
              </a:rPr>
            </a:br>
            <a:r>
              <a:rPr lang="ru-RU" sz="1200" dirty="0">
                <a:solidFill>
                  <a:schemeClr val="accent1">
                    <a:lumMod val="50000"/>
                  </a:schemeClr>
                </a:solidFill>
                <a:latin typeface="Calibri" panose="020F0502020204030204" pitchFamily="34" charset="0"/>
              </a:rPr>
              <a:t>сельхозугодий и экосистем</a:t>
            </a:r>
          </a:p>
        </p:txBody>
      </p:sp>
      <p:sp>
        <p:nvSpPr>
          <p:cNvPr id="240" name="TextBox 239"/>
          <p:cNvSpPr txBox="1"/>
          <p:nvPr/>
        </p:nvSpPr>
        <p:spPr>
          <a:xfrm>
            <a:off x="9595383" y="3161730"/>
            <a:ext cx="2400144" cy="233397"/>
          </a:xfrm>
          <a:prstGeom prst="rect">
            <a:avLst/>
          </a:prstGeom>
          <a:noFill/>
        </p:spPr>
        <p:txBody>
          <a:bodyPr wrap="none" rtlCol="0">
            <a:spAutoFit/>
          </a:bodyPr>
          <a:lstStyle/>
          <a:p>
            <a:pPr>
              <a:lnSpc>
                <a:spcPts val="1100"/>
              </a:lnSpc>
            </a:pPr>
            <a:r>
              <a:rPr lang="ru-RU" sz="1200" dirty="0">
                <a:solidFill>
                  <a:schemeClr val="accent1">
                    <a:lumMod val="50000"/>
                  </a:schemeClr>
                </a:solidFill>
                <a:latin typeface="Calibri" panose="020F0502020204030204" pitchFamily="34" charset="0"/>
              </a:rPr>
              <a:t>Прогнозирование землетрясений</a:t>
            </a:r>
          </a:p>
        </p:txBody>
      </p:sp>
      <p:sp>
        <p:nvSpPr>
          <p:cNvPr id="241" name="TextBox 240"/>
          <p:cNvSpPr txBox="1"/>
          <p:nvPr/>
        </p:nvSpPr>
        <p:spPr>
          <a:xfrm>
            <a:off x="9590498" y="3403334"/>
            <a:ext cx="2205347" cy="515526"/>
          </a:xfrm>
          <a:prstGeom prst="rect">
            <a:avLst/>
          </a:prstGeom>
          <a:noFill/>
        </p:spPr>
        <p:txBody>
          <a:bodyPr wrap="none" rtlCol="0">
            <a:spAutoFit/>
          </a:bodyPr>
          <a:lstStyle/>
          <a:p>
            <a:pPr>
              <a:lnSpc>
                <a:spcPts val="1100"/>
              </a:lnSpc>
            </a:pPr>
            <a:r>
              <a:rPr lang="ru-RU" sz="1200" dirty="0">
                <a:solidFill>
                  <a:schemeClr val="accent1">
                    <a:lumMod val="50000"/>
                  </a:schemeClr>
                </a:solidFill>
                <a:latin typeface="Calibri" panose="020F0502020204030204" pitchFamily="34" charset="0"/>
              </a:rPr>
              <a:t>Спутниковая связь и передача </a:t>
            </a:r>
            <a:br>
              <a:rPr lang="ru-RU" sz="1200" dirty="0">
                <a:solidFill>
                  <a:schemeClr val="accent1">
                    <a:lumMod val="50000"/>
                  </a:schemeClr>
                </a:solidFill>
                <a:latin typeface="Calibri" panose="020F0502020204030204" pitchFamily="34" charset="0"/>
              </a:rPr>
            </a:br>
            <a:r>
              <a:rPr lang="ru-RU" sz="1200" dirty="0">
                <a:solidFill>
                  <a:schemeClr val="accent1">
                    <a:lumMod val="50000"/>
                  </a:schemeClr>
                </a:solidFill>
                <a:latin typeface="Calibri" panose="020F0502020204030204" pitchFamily="34" charset="0"/>
              </a:rPr>
              <a:t>данных с с/х объектов и</a:t>
            </a:r>
            <a:br>
              <a:rPr lang="ru-RU" sz="1200" dirty="0">
                <a:solidFill>
                  <a:schemeClr val="accent1">
                    <a:lumMod val="50000"/>
                  </a:schemeClr>
                </a:solidFill>
                <a:latin typeface="Calibri" panose="020F0502020204030204" pitchFamily="34" charset="0"/>
              </a:rPr>
            </a:br>
            <a:r>
              <a:rPr lang="ru-RU" sz="1200" dirty="0">
                <a:solidFill>
                  <a:schemeClr val="accent1">
                    <a:lumMod val="50000"/>
                  </a:schemeClr>
                </a:solidFill>
                <a:latin typeface="Calibri" panose="020F0502020204030204" pitchFamily="34" charset="0"/>
              </a:rPr>
              <a:t>удаленных территорий</a:t>
            </a:r>
          </a:p>
        </p:txBody>
      </p:sp>
      <p:cxnSp>
        <p:nvCxnSpPr>
          <p:cNvPr id="246" name="Прямая соединительная линия 245"/>
          <p:cNvCxnSpPr/>
          <p:nvPr/>
        </p:nvCxnSpPr>
        <p:spPr>
          <a:xfrm flipV="1">
            <a:off x="12003179" y="2749611"/>
            <a:ext cx="731" cy="132868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48" name="Равнобедренный треугольник 247"/>
          <p:cNvSpPr/>
          <p:nvPr/>
        </p:nvSpPr>
        <p:spPr>
          <a:xfrm rot="5400000">
            <a:off x="9410576" y="4448326"/>
            <a:ext cx="202602" cy="63001"/>
          </a:xfrm>
          <a:prstGeom prst="triangle">
            <a:avLst/>
          </a:prstGeom>
          <a:solidFill>
            <a:srgbClr val="573C78"/>
          </a:solidFill>
          <a:ln>
            <a:solidFill>
              <a:srgbClr val="573C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249" name="Равнобедренный треугольник 248"/>
          <p:cNvSpPr/>
          <p:nvPr/>
        </p:nvSpPr>
        <p:spPr>
          <a:xfrm rot="5400000">
            <a:off x="9413497" y="4736358"/>
            <a:ext cx="202602" cy="63001"/>
          </a:xfrm>
          <a:prstGeom prst="triangle">
            <a:avLst/>
          </a:prstGeom>
          <a:solidFill>
            <a:srgbClr val="573C78"/>
          </a:solidFill>
          <a:ln>
            <a:solidFill>
              <a:srgbClr val="573C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250" name="Равнобедренный треугольник 249"/>
          <p:cNvSpPr/>
          <p:nvPr/>
        </p:nvSpPr>
        <p:spPr>
          <a:xfrm rot="5400000">
            <a:off x="9422535" y="5168406"/>
            <a:ext cx="202602" cy="63001"/>
          </a:xfrm>
          <a:prstGeom prst="triangle">
            <a:avLst/>
          </a:prstGeom>
          <a:solidFill>
            <a:srgbClr val="573C78"/>
          </a:solidFill>
          <a:ln>
            <a:solidFill>
              <a:srgbClr val="573C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251" name="TextBox 250"/>
          <p:cNvSpPr txBox="1"/>
          <p:nvPr/>
        </p:nvSpPr>
        <p:spPr>
          <a:xfrm>
            <a:off x="9587946" y="4353806"/>
            <a:ext cx="1300356" cy="233397"/>
          </a:xfrm>
          <a:prstGeom prst="rect">
            <a:avLst/>
          </a:prstGeom>
          <a:noFill/>
        </p:spPr>
        <p:txBody>
          <a:bodyPr wrap="none" rtlCol="0">
            <a:spAutoFit/>
          </a:bodyPr>
          <a:lstStyle/>
          <a:p>
            <a:pPr>
              <a:lnSpc>
                <a:spcPts val="1100"/>
              </a:lnSpc>
            </a:pPr>
            <a:r>
              <a:rPr lang="ru-RU" sz="1200" dirty="0">
                <a:solidFill>
                  <a:schemeClr val="accent1">
                    <a:lumMod val="50000"/>
                  </a:schemeClr>
                </a:solidFill>
                <a:latin typeface="Calibri" panose="020F0502020204030204" pitchFamily="34" charset="0"/>
              </a:rPr>
              <a:t>Совместные НИР</a:t>
            </a:r>
          </a:p>
        </p:txBody>
      </p:sp>
      <p:sp>
        <p:nvSpPr>
          <p:cNvPr id="252" name="TextBox 251"/>
          <p:cNvSpPr txBox="1"/>
          <p:nvPr/>
        </p:nvSpPr>
        <p:spPr>
          <a:xfrm>
            <a:off x="9591483" y="4532008"/>
            <a:ext cx="2213106" cy="515526"/>
          </a:xfrm>
          <a:prstGeom prst="rect">
            <a:avLst/>
          </a:prstGeom>
          <a:noFill/>
        </p:spPr>
        <p:txBody>
          <a:bodyPr wrap="none" rtlCol="0">
            <a:spAutoFit/>
          </a:bodyPr>
          <a:lstStyle/>
          <a:p>
            <a:pPr>
              <a:lnSpc>
                <a:spcPts val="1100"/>
              </a:lnSpc>
            </a:pPr>
            <a:r>
              <a:rPr lang="ru-RU" sz="1200" dirty="0">
                <a:solidFill>
                  <a:schemeClr val="accent1">
                    <a:lumMod val="50000"/>
                  </a:schemeClr>
                </a:solidFill>
                <a:latin typeface="Calibri" panose="020F0502020204030204" pitchFamily="34" charset="0"/>
              </a:rPr>
              <a:t>Подготовка специалистов </a:t>
            </a:r>
            <a:br>
              <a:rPr lang="ru-RU" sz="1200" dirty="0">
                <a:solidFill>
                  <a:schemeClr val="accent1">
                    <a:lumMod val="50000"/>
                  </a:schemeClr>
                </a:solidFill>
                <a:latin typeface="Calibri" panose="020F0502020204030204" pitchFamily="34" charset="0"/>
              </a:rPr>
            </a:br>
            <a:r>
              <a:rPr lang="ru-RU" sz="1200" dirty="0">
                <a:solidFill>
                  <a:schemeClr val="accent1">
                    <a:lumMod val="50000"/>
                  </a:schemeClr>
                </a:solidFill>
                <a:latin typeface="Calibri" panose="020F0502020204030204" pitchFamily="34" charset="0"/>
              </a:rPr>
              <a:t>по созданию и использованию</a:t>
            </a:r>
            <a:br>
              <a:rPr lang="ru-RU" sz="1200" dirty="0">
                <a:solidFill>
                  <a:schemeClr val="accent1">
                    <a:lumMod val="50000"/>
                  </a:schemeClr>
                </a:solidFill>
                <a:latin typeface="Calibri" panose="020F0502020204030204" pitchFamily="34" charset="0"/>
              </a:rPr>
            </a:br>
            <a:r>
              <a:rPr lang="ru-RU" sz="1200" dirty="0">
                <a:solidFill>
                  <a:schemeClr val="accent1">
                    <a:lumMod val="50000"/>
                  </a:schemeClr>
                </a:solidFill>
                <a:latin typeface="Calibri" panose="020F0502020204030204" pitchFamily="34" charset="0"/>
              </a:rPr>
              <a:t>космических технологий</a:t>
            </a:r>
          </a:p>
        </p:txBody>
      </p:sp>
      <p:sp>
        <p:nvSpPr>
          <p:cNvPr id="253" name="TextBox 252"/>
          <p:cNvSpPr txBox="1"/>
          <p:nvPr/>
        </p:nvSpPr>
        <p:spPr>
          <a:xfrm>
            <a:off x="9585899" y="5000215"/>
            <a:ext cx="2405274" cy="515526"/>
          </a:xfrm>
          <a:prstGeom prst="rect">
            <a:avLst/>
          </a:prstGeom>
          <a:noFill/>
        </p:spPr>
        <p:txBody>
          <a:bodyPr wrap="none" rtlCol="0">
            <a:spAutoFit/>
          </a:bodyPr>
          <a:lstStyle/>
          <a:p>
            <a:pPr>
              <a:lnSpc>
                <a:spcPts val="1100"/>
              </a:lnSpc>
            </a:pPr>
            <a:r>
              <a:rPr lang="ru-RU" sz="1200" dirty="0">
                <a:solidFill>
                  <a:schemeClr val="accent1">
                    <a:lumMod val="50000"/>
                  </a:schemeClr>
                </a:solidFill>
                <a:latin typeface="Calibri" panose="020F0502020204030204" pitchFamily="34" charset="0"/>
              </a:rPr>
              <a:t>Продукция космического</a:t>
            </a:r>
            <a:br>
              <a:rPr lang="ru-RU" sz="1200" dirty="0">
                <a:solidFill>
                  <a:schemeClr val="accent1">
                    <a:lumMod val="50000"/>
                  </a:schemeClr>
                </a:solidFill>
                <a:latin typeface="Calibri" panose="020F0502020204030204" pitchFamily="34" charset="0"/>
              </a:rPr>
            </a:br>
            <a:r>
              <a:rPr lang="ru-RU" sz="1200" dirty="0">
                <a:solidFill>
                  <a:schemeClr val="accent1">
                    <a:lumMod val="50000"/>
                  </a:schemeClr>
                </a:solidFill>
                <a:latin typeface="Calibri" panose="020F0502020204030204" pitchFamily="34" charset="0"/>
              </a:rPr>
              <a:t>назначения для образовательных</a:t>
            </a:r>
            <a:br>
              <a:rPr lang="ru-RU" sz="1200" dirty="0">
                <a:solidFill>
                  <a:schemeClr val="accent1">
                    <a:lumMod val="50000"/>
                  </a:schemeClr>
                </a:solidFill>
                <a:latin typeface="Calibri" panose="020F0502020204030204" pitchFamily="34" charset="0"/>
              </a:rPr>
            </a:br>
            <a:r>
              <a:rPr lang="ru-RU" sz="1200" dirty="0">
                <a:solidFill>
                  <a:schemeClr val="accent1">
                    <a:lumMod val="50000"/>
                  </a:schemeClr>
                </a:solidFill>
                <a:latin typeface="Calibri" panose="020F0502020204030204" pitchFamily="34" charset="0"/>
              </a:rPr>
              <a:t>целей</a:t>
            </a:r>
          </a:p>
        </p:txBody>
      </p:sp>
      <p:sp>
        <p:nvSpPr>
          <p:cNvPr id="257" name="Равнобедренный треугольник 256"/>
          <p:cNvSpPr/>
          <p:nvPr/>
        </p:nvSpPr>
        <p:spPr>
          <a:xfrm rot="5400000">
            <a:off x="9410176" y="2278290"/>
            <a:ext cx="202602" cy="63001"/>
          </a:xfrm>
          <a:prstGeom prst="triangle">
            <a:avLst/>
          </a:prstGeom>
          <a:solidFill>
            <a:srgbClr val="C8722B"/>
          </a:solidFill>
          <a:ln>
            <a:solidFill>
              <a:srgbClr val="C872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258" name="TextBox 257"/>
          <p:cNvSpPr txBox="1"/>
          <p:nvPr/>
        </p:nvSpPr>
        <p:spPr>
          <a:xfrm>
            <a:off x="9597842" y="1607763"/>
            <a:ext cx="2398923" cy="238783"/>
          </a:xfrm>
          <a:prstGeom prst="rect">
            <a:avLst/>
          </a:prstGeom>
          <a:noFill/>
        </p:spPr>
        <p:txBody>
          <a:bodyPr wrap="square" rtlCol="0">
            <a:spAutoFit/>
          </a:bodyPr>
          <a:lstStyle/>
          <a:p>
            <a:pPr>
              <a:lnSpc>
                <a:spcPts val="1100"/>
              </a:lnSpc>
            </a:pPr>
            <a:r>
              <a:rPr lang="ru-RU" sz="1200" dirty="0" err="1">
                <a:solidFill>
                  <a:schemeClr val="accent1">
                    <a:lumMod val="50000"/>
                  </a:schemeClr>
                </a:solidFill>
                <a:latin typeface="Calibri" panose="020F0502020204030204" pitchFamily="34" charset="0"/>
              </a:rPr>
              <a:t>Наркоконтроль</a:t>
            </a:r>
            <a:endParaRPr lang="ru-RU" sz="1200" dirty="0">
              <a:solidFill>
                <a:schemeClr val="accent1">
                  <a:lumMod val="50000"/>
                </a:schemeClr>
              </a:solidFill>
              <a:latin typeface="Calibri" panose="020F0502020204030204" pitchFamily="34" charset="0"/>
            </a:endParaRPr>
          </a:p>
        </p:txBody>
      </p:sp>
      <p:sp>
        <p:nvSpPr>
          <p:cNvPr id="266" name="Равнобедренный треугольник 265"/>
          <p:cNvSpPr/>
          <p:nvPr/>
        </p:nvSpPr>
        <p:spPr>
          <a:xfrm rot="5400000">
            <a:off x="9408370" y="3270435"/>
            <a:ext cx="202602" cy="63001"/>
          </a:xfrm>
          <a:prstGeom prst="triangle">
            <a:avLst/>
          </a:prstGeom>
          <a:solidFill>
            <a:srgbClr val="00A700"/>
          </a:solidFill>
          <a:ln>
            <a:solidFill>
              <a:srgbClr val="00A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268" name="Равнобедренный треугольник 267"/>
          <p:cNvSpPr/>
          <p:nvPr/>
        </p:nvSpPr>
        <p:spPr>
          <a:xfrm rot="5400000">
            <a:off x="9417487" y="3613994"/>
            <a:ext cx="202602" cy="63001"/>
          </a:xfrm>
          <a:prstGeom prst="triangle">
            <a:avLst/>
          </a:prstGeom>
          <a:solidFill>
            <a:srgbClr val="00A700"/>
          </a:solidFill>
          <a:ln>
            <a:solidFill>
              <a:srgbClr val="00A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cxnSp>
        <p:nvCxnSpPr>
          <p:cNvPr id="272" name="Прямая соединительная линия 271"/>
          <p:cNvCxnSpPr/>
          <p:nvPr/>
        </p:nvCxnSpPr>
        <p:spPr>
          <a:xfrm flipV="1">
            <a:off x="2613717" y="876274"/>
            <a:ext cx="2727" cy="3988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6" name="Прямая соединительная линия 275"/>
          <p:cNvCxnSpPr/>
          <p:nvPr/>
        </p:nvCxnSpPr>
        <p:spPr>
          <a:xfrm flipV="1">
            <a:off x="7384577" y="876274"/>
            <a:ext cx="2727" cy="3988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81" name="TextBox 280"/>
          <p:cNvSpPr txBox="1"/>
          <p:nvPr/>
        </p:nvSpPr>
        <p:spPr>
          <a:xfrm>
            <a:off x="3174049" y="3121804"/>
            <a:ext cx="1135696" cy="523220"/>
          </a:xfrm>
          <a:prstGeom prst="rect">
            <a:avLst/>
          </a:prstGeom>
          <a:noFill/>
        </p:spPr>
        <p:txBody>
          <a:bodyPr wrap="none" rtlCol="0">
            <a:spAutoFit/>
          </a:bodyPr>
          <a:lstStyle/>
          <a:p>
            <a:r>
              <a:rPr lang="ru-RU" sz="1400" b="1" dirty="0">
                <a:solidFill>
                  <a:srgbClr val="004A88"/>
                </a:solidFill>
                <a:latin typeface="Calibri" panose="020F0502020204030204" pitchFamily="34" charset="0"/>
              </a:rPr>
              <a:t>ТРАНСПОРТ </a:t>
            </a:r>
            <a:br>
              <a:rPr lang="ru-RU" sz="1400" b="1" dirty="0">
                <a:solidFill>
                  <a:srgbClr val="004A88"/>
                </a:solidFill>
                <a:latin typeface="Calibri" panose="020F0502020204030204" pitchFamily="34" charset="0"/>
              </a:rPr>
            </a:br>
            <a:r>
              <a:rPr lang="ru-RU" sz="1400" b="1" dirty="0">
                <a:solidFill>
                  <a:srgbClr val="004A88"/>
                </a:solidFill>
                <a:latin typeface="Calibri" panose="020F0502020204030204" pitchFamily="34" charset="0"/>
              </a:rPr>
              <a:t>И СВЯЗЬ</a:t>
            </a:r>
          </a:p>
        </p:txBody>
      </p:sp>
      <p:sp>
        <p:nvSpPr>
          <p:cNvPr id="282" name="TextBox 281"/>
          <p:cNvSpPr txBox="1"/>
          <p:nvPr/>
        </p:nvSpPr>
        <p:spPr>
          <a:xfrm>
            <a:off x="7759868" y="1156578"/>
            <a:ext cx="1692323" cy="954107"/>
          </a:xfrm>
          <a:prstGeom prst="rect">
            <a:avLst/>
          </a:prstGeom>
          <a:noFill/>
        </p:spPr>
        <p:txBody>
          <a:bodyPr wrap="none" rtlCol="0">
            <a:spAutoFit/>
          </a:bodyPr>
          <a:lstStyle/>
          <a:p>
            <a:r>
              <a:rPr lang="ru-RU" sz="1400" b="1" dirty="0">
                <a:solidFill>
                  <a:srgbClr val="C8722B"/>
                </a:solidFill>
                <a:latin typeface="Calibri" panose="020F0502020204030204" pitchFamily="34" charset="0"/>
              </a:rPr>
              <a:t>ЧС, </a:t>
            </a:r>
            <a:br>
              <a:rPr lang="ru-RU" sz="1400" b="1" dirty="0">
                <a:solidFill>
                  <a:srgbClr val="C8722B"/>
                </a:solidFill>
                <a:latin typeface="Calibri" panose="020F0502020204030204" pitchFamily="34" charset="0"/>
              </a:rPr>
            </a:br>
            <a:r>
              <a:rPr lang="ru-RU" sz="1400" b="1" dirty="0">
                <a:solidFill>
                  <a:srgbClr val="C8722B"/>
                </a:solidFill>
                <a:latin typeface="Calibri" panose="020F0502020204030204" pitchFamily="34" charset="0"/>
              </a:rPr>
              <a:t>ГОСУДАРСТВЕННОЕ</a:t>
            </a:r>
            <a:br>
              <a:rPr lang="ru-RU" sz="1400" b="1" dirty="0">
                <a:solidFill>
                  <a:srgbClr val="C8722B"/>
                </a:solidFill>
                <a:latin typeface="Calibri" panose="020F0502020204030204" pitchFamily="34" charset="0"/>
              </a:rPr>
            </a:br>
            <a:r>
              <a:rPr lang="ru-RU" sz="1400" b="1" dirty="0">
                <a:solidFill>
                  <a:srgbClr val="C8722B"/>
                </a:solidFill>
                <a:latin typeface="Calibri" panose="020F0502020204030204" pitchFamily="34" charset="0"/>
              </a:rPr>
              <a:t>УПРАВЛЕНИЕ И</a:t>
            </a:r>
            <a:br>
              <a:rPr lang="ru-RU" sz="1400" b="1" dirty="0">
                <a:solidFill>
                  <a:srgbClr val="C8722B"/>
                </a:solidFill>
                <a:latin typeface="Calibri" panose="020F0502020204030204" pitchFamily="34" charset="0"/>
              </a:rPr>
            </a:br>
            <a:r>
              <a:rPr lang="ru-RU" sz="1400" b="1" dirty="0">
                <a:solidFill>
                  <a:srgbClr val="C8722B"/>
                </a:solidFill>
                <a:latin typeface="Calibri" panose="020F0502020204030204" pitchFamily="34" charset="0"/>
              </a:rPr>
              <a:t>БЕЗОПАСНОСТЬ</a:t>
            </a:r>
          </a:p>
        </p:txBody>
      </p:sp>
      <p:sp>
        <p:nvSpPr>
          <p:cNvPr id="283" name="TextBox 282"/>
          <p:cNvSpPr txBox="1"/>
          <p:nvPr/>
        </p:nvSpPr>
        <p:spPr>
          <a:xfrm>
            <a:off x="7723362" y="2927816"/>
            <a:ext cx="1826927" cy="954107"/>
          </a:xfrm>
          <a:prstGeom prst="rect">
            <a:avLst/>
          </a:prstGeom>
          <a:noFill/>
        </p:spPr>
        <p:txBody>
          <a:bodyPr wrap="square" rtlCol="0">
            <a:spAutoFit/>
          </a:bodyPr>
          <a:lstStyle/>
          <a:p>
            <a:r>
              <a:rPr lang="ru-RU" sz="1400" b="1" dirty="0">
                <a:solidFill>
                  <a:srgbClr val="00A700"/>
                </a:solidFill>
                <a:latin typeface="Calibri" panose="020F0502020204030204" pitchFamily="34" charset="0"/>
              </a:rPr>
              <a:t>СЕЛЬСКОЕ,</a:t>
            </a:r>
            <a:br>
              <a:rPr lang="ru-RU" sz="1400" b="1" dirty="0">
                <a:solidFill>
                  <a:srgbClr val="00A700"/>
                </a:solidFill>
                <a:latin typeface="Calibri" panose="020F0502020204030204" pitchFamily="34" charset="0"/>
              </a:rPr>
            </a:br>
            <a:r>
              <a:rPr lang="ru-RU" sz="1400" b="1" dirty="0">
                <a:solidFill>
                  <a:srgbClr val="00A700"/>
                </a:solidFill>
                <a:latin typeface="Calibri" panose="020F0502020204030204" pitchFamily="34" charset="0"/>
              </a:rPr>
              <a:t>ЛЕСНОЕ ХОЗЯЙСТВО,</a:t>
            </a:r>
            <a:br>
              <a:rPr lang="ru-RU" sz="1400" b="1" dirty="0">
                <a:solidFill>
                  <a:srgbClr val="00A700"/>
                </a:solidFill>
                <a:latin typeface="Calibri" panose="020F0502020204030204" pitchFamily="34" charset="0"/>
              </a:rPr>
            </a:br>
            <a:r>
              <a:rPr lang="ru-RU" sz="1400" b="1" dirty="0">
                <a:solidFill>
                  <a:srgbClr val="00A700"/>
                </a:solidFill>
                <a:latin typeface="Calibri" panose="020F0502020204030204" pitchFamily="34" charset="0"/>
              </a:rPr>
              <a:t>ЭКОЛОГИЯ,</a:t>
            </a:r>
          </a:p>
          <a:p>
            <a:r>
              <a:rPr lang="ru-RU" sz="1400" b="1" dirty="0">
                <a:solidFill>
                  <a:srgbClr val="00A700"/>
                </a:solidFill>
                <a:latin typeface="Calibri" panose="020F0502020204030204" pitchFamily="34" charset="0"/>
              </a:rPr>
              <a:t>ГЕОЛОГИЯ</a:t>
            </a:r>
          </a:p>
        </p:txBody>
      </p:sp>
      <p:sp>
        <p:nvSpPr>
          <p:cNvPr id="284" name="TextBox 283"/>
          <p:cNvSpPr txBox="1"/>
          <p:nvPr/>
        </p:nvSpPr>
        <p:spPr>
          <a:xfrm>
            <a:off x="7825886" y="4568319"/>
            <a:ext cx="1376402" cy="523220"/>
          </a:xfrm>
          <a:prstGeom prst="rect">
            <a:avLst/>
          </a:prstGeom>
          <a:noFill/>
        </p:spPr>
        <p:txBody>
          <a:bodyPr wrap="none" rtlCol="0">
            <a:spAutoFit/>
          </a:bodyPr>
          <a:lstStyle/>
          <a:p>
            <a:r>
              <a:rPr lang="ru-RU" sz="1400" b="1" dirty="0">
                <a:solidFill>
                  <a:srgbClr val="573C78"/>
                </a:solidFill>
                <a:latin typeface="Calibri" panose="020F0502020204030204" pitchFamily="34" charset="0"/>
              </a:rPr>
              <a:t>ОБРАЗОВАНИЕ </a:t>
            </a:r>
            <a:br>
              <a:rPr lang="ru-RU" sz="1400" b="1" dirty="0">
                <a:solidFill>
                  <a:srgbClr val="573C78"/>
                </a:solidFill>
                <a:latin typeface="Calibri" panose="020F0502020204030204" pitchFamily="34" charset="0"/>
              </a:rPr>
            </a:br>
            <a:r>
              <a:rPr lang="ru-RU" sz="1400" b="1" dirty="0">
                <a:solidFill>
                  <a:srgbClr val="573C78"/>
                </a:solidFill>
                <a:latin typeface="Calibri" panose="020F0502020204030204" pitchFamily="34" charset="0"/>
              </a:rPr>
              <a:t>И НАУКА</a:t>
            </a:r>
          </a:p>
        </p:txBody>
      </p:sp>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43549" y="3140968"/>
            <a:ext cx="647049" cy="513560"/>
          </a:xfrm>
          <a:prstGeom prst="rect">
            <a:avLst/>
          </a:prstGeom>
        </p:spPr>
      </p:pic>
      <p:pic>
        <p:nvPicPr>
          <p:cNvPr id="7" name="Рисунок 6"/>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450208" y="1365662"/>
            <a:ext cx="517196" cy="517196"/>
          </a:xfrm>
          <a:prstGeom prst="rect">
            <a:avLst/>
          </a:prstGeom>
        </p:spPr>
      </p:pic>
      <p:pic>
        <p:nvPicPr>
          <p:cNvPr id="13" name="Рисунок 12"/>
          <p:cNvPicPr>
            <a:picLocks noChangeAspect="1"/>
          </p:cNvPicPr>
          <p:nvPr/>
        </p:nvPicPr>
        <p:blipFill>
          <a:blip r:embed="rId7" cstate="print">
            <a:duotone>
              <a:prstClr val="black"/>
              <a:srgbClr val="FFFF00">
                <a:tint val="45000"/>
                <a:satMod val="400000"/>
              </a:srgbClr>
            </a:duotone>
            <a:extLst>
              <a:ext uri="{BEBA8EAE-BF5A-486C-A8C5-ECC9F3942E4B}">
                <a14:imgProps xmlns:a14="http://schemas.microsoft.com/office/drawing/2010/main">
                  <a14:imgLayer r:embed="rId8">
                    <a14:imgEffect>
                      <a14:artisticPhotocopy/>
                    </a14:imgEffect>
                  </a14:imgLayer>
                </a14:imgProps>
              </a:ext>
              <a:ext uri="{28A0092B-C50C-407E-A947-70E740481C1C}">
                <a14:useLocalDpi xmlns:a14="http://schemas.microsoft.com/office/drawing/2010/main" val="0"/>
              </a:ext>
            </a:extLst>
          </a:blip>
          <a:stretch>
            <a:fillRect/>
          </a:stretch>
        </p:blipFill>
        <p:spPr>
          <a:xfrm>
            <a:off x="2456328" y="4625177"/>
            <a:ext cx="511076" cy="524027"/>
          </a:xfrm>
          <a:prstGeom prst="rect">
            <a:avLst/>
          </a:prstGeom>
        </p:spPr>
      </p:pic>
      <p:pic>
        <p:nvPicPr>
          <p:cNvPr id="15" name="Рисунок 14"/>
          <p:cNvPicPr>
            <a:picLocks noChangeAspect="1"/>
          </p:cNvPicPr>
          <p:nvPr/>
        </p:nvPicPr>
        <p:blipFill>
          <a:blip r:embed="rId9"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350995" y="5900033"/>
            <a:ext cx="534325" cy="534325"/>
          </a:xfrm>
          <a:prstGeom prst="rect">
            <a:avLst/>
          </a:prstGeom>
        </p:spPr>
      </p:pic>
      <p:pic>
        <p:nvPicPr>
          <p:cNvPr id="16" name="Рисунок 15"/>
          <p:cNvPicPr>
            <a:picLocks noChangeAspect="1"/>
          </p:cNvPicPr>
          <p:nvPr/>
        </p:nvPicPr>
        <p:blipFill>
          <a:blip r:embed="rId10" cstate="print">
            <a:duotone>
              <a:schemeClr val="accent6">
                <a:shade val="45000"/>
                <a:satMod val="135000"/>
              </a:schemeClr>
              <a:prstClr val="white"/>
            </a:duotone>
            <a:extLst>
              <a:ext uri="{BEBA8EAE-BF5A-486C-A8C5-ECC9F3942E4B}">
                <a14:imgProps xmlns:a14="http://schemas.microsoft.com/office/drawing/2010/main">
                  <a14:imgLayer r:embed="rId11">
                    <a14:imgEffect>
                      <a14:artisticGlowEdges/>
                    </a14:imgEffect>
                    <a14:imgEffect>
                      <a14:colorTemperature colorTemp="1120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199022" y="1367572"/>
            <a:ext cx="553973" cy="553973"/>
          </a:xfrm>
          <a:prstGeom prst="rect">
            <a:avLst/>
          </a:prstGeom>
          <a:noFill/>
        </p:spPr>
      </p:pic>
      <p:pic>
        <p:nvPicPr>
          <p:cNvPr id="19" name="Рисунок 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154992" y="3092019"/>
            <a:ext cx="566912" cy="566912"/>
          </a:xfrm>
          <a:prstGeom prst="rect">
            <a:avLst/>
          </a:prstGeom>
        </p:spPr>
      </p:pic>
      <p:pic>
        <p:nvPicPr>
          <p:cNvPr id="24" name="Рисунок 23"/>
          <p:cNvPicPr>
            <a:picLocks noChangeAspect="1"/>
          </p:cNvPicPr>
          <p:nvPr/>
        </p:nvPicPr>
        <p:blipFill>
          <a:blip r:embed="rId1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7124498" y="4612577"/>
            <a:ext cx="579424" cy="538036"/>
          </a:xfrm>
          <a:prstGeom prst="rect">
            <a:avLst/>
          </a:prstGeom>
        </p:spPr>
      </p:pic>
    </p:spTree>
    <p:extLst>
      <p:ext uri="{BB962C8B-B14F-4D97-AF65-F5344CB8AC3E}">
        <p14:creationId xmlns:p14="http://schemas.microsoft.com/office/powerpoint/2010/main" val="2423073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Прямоугольник 70"/>
          <p:cNvSpPr/>
          <p:nvPr/>
        </p:nvSpPr>
        <p:spPr>
          <a:xfrm>
            <a:off x="455541" y="2500356"/>
            <a:ext cx="2301657" cy="1242001"/>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graphicFrame>
        <p:nvGraphicFramePr>
          <p:cNvPr id="3" name="Объект 2" hidden="1"/>
          <p:cNvGraphicFramePr>
            <a:graphicFrameLocks noChangeAspect="1"/>
          </p:cNvGraphicFramePr>
          <p:nvPr>
            <p:custDataLst>
              <p:tags r:id="rId1"/>
            </p:custDataLst>
          </p:nvPr>
        </p:nvGraphicFramePr>
        <p:xfrm>
          <a:off x="1144589" y="1589"/>
          <a:ext cx="1587" cy="1587"/>
        </p:xfrm>
        <a:graphic>
          <a:graphicData uri="http://schemas.openxmlformats.org/presentationml/2006/ole">
            <mc:AlternateContent xmlns:mc="http://schemas.openxmlformats.org/markup-compatibility/2006">
              <mc:Choice xmlns:v="urn:schemas-microsoft-com:vml" Requires="v">
                <p:oleObj name="think-cell Slide" r:id="rId3" imgW="359" imgH="360" progId="TCLayout.ActiveDocument.1">
                  <p:embed/>
                </p:oleObj>
              </mc:Choice>
              <mc:Fallback>
                <p:oleObj name="think-cell Slide" r:id="rId3" imgW="359" imgH="360" progId="TCLayout.ActiveDocument.1">
                  <p:embed/>
                  <p:pic>
                    <p:nvPicPr>
                      <p:cNvPr id="3" name="Объект 2" hidden="1"/>
                      <p:cNvPicPr/>
                      <p:nvPr/>
                    </p:nvPicPr>
                    <p:blipFill>
                      <a:blip r:embed="rId4"/>
                      <a:stretch>
                        <a:fillRect/>
                      </a:stretch>
                    </p:blipFill>
                    <p:spPr>
                      <a:xfrm>
                        <a:off x="1144589" y="1589"/>
                        <a:ext cx="1587" cy="1587"/>
                      </a:xfrm>
                      <a:prstGeom prst="rect">
                        <a:avLst/>
                      </a:prstGeom>
                    </p:spPr>
                  </p:pic>
                </p:oleObj>
              </mc:Fallback>
            </mc:AlternateContent>
          </a:graphicData>
        </a:graphic>
      </p:graphicFrame>
      <p:sp>
        <p:nvSpPr>
          <p:cNvPr id="2" name="Прямоугольник 1"/>
          <p:cNvSpPr/>
          <p:nvPr/>
        </p:nvSpPr>
        <p:spPr>
          <a:xfrm>
            <a:off x="1868008" y="69639"/>
            <a:ext cx="9145016" cy="4841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ru-RU" sz="2800" b="1" dirty="0">
                <a:solidFill>
                  <a:srgbClr val="002060"/>
                </a:solidFill>
                <a:latin typeface="+mj-lt"/>
                <a:cs typeface="Arial" pitchFamily="34" charset="0"/>
              </a:rPr>
              <a:t>Комплекс мер по внедрению РКД в систему регионального государственного управления</a:t>
            </a:r>
          </a:p>
        </p:txBody>
      </p:sp>
      <p:sp>
        <p:nvSpPr>
          <p:cNvPr id="93" name="TextBox 92"/>
          <p:cNvSpPr txBox="1"/>
          <p:nvPr/>
        </p:nvSpPr>
        <p:spPr>
          <a:xfrm>
            <a:off x="150625" y="1149299"/>
            <a:ext cx="5864258" cy="553998"/>
          </a:xfrm>
          <a:prstGeom prst="rect">
            <a:avLst/>
          </a:prstGeom>
          <a:noFill/>
        </p:spPr>
        <p:txBody>
          <a:bodyPr wrap="square" rtlCol="0">
            <a:spAutoFit/>
          </a:bodyPr>
          <a:lstStyle>
            <a:defPPr>
              <a:defRPr lang="ru-RU"/>
            </a:defPPr>
            <a:lvl1pPr>
              <a:spcBef>
                <a:spcPct val="0"/>
              </a:spcBef>
              <a:defRPr sz="1400">
                <a:solidFill>
                  <a:schemeClr val="bg1"/>
                </a:solidFill>
                <a:latin typeface="Calibri" panose="020F0502020204030204" pitchFamily="34" charset="0"/>
              </a:defRPr>
            </a:lvl1pPr>
          </a:lstStyle>
          <a:p>
            <a:pPr algn="ctr"/>
            <a:r>
              <a:rPr lang="ru-RU" sz="1600" b="1" dirty="0">
                <a:solidFill>
                  <a:schemeClr val="accent1">
                    <a:lumMod val="50000"/>
                  </a:schemeClr>
                </a:solidFill>
              </a:rPr>
              <a:t>ФЕДЕРАЛЬНЫЙ БЮДЖЕТ</a:t>
            </a:r>
            <a:br>
              <a:rPr lang="ru-RU" dirty="0">
                <a:solidFill>
                  <a:schemeClr val="accent1">
                    <a:lumMod val="50000"/>
                  </a:schemeClr>
                </a:solidFill>
              </a:rPr>
            </a:br>
            <a:r>
              <a:rPr lang="ru-RU" dirty="0">
                <a:solidFill>
                  <a:schemeClr val="accent1">
                    <a:lumMod val="50000"/>
                  </a:schemeClr>
                </a:solidFill>
              </a:rPr>
              <a:t>создание технологий , методов и средств использования РКД</a:t>
            </a:r>
          </a:p>
        </p:txBody>
      </p:sp>
      <p:sp>
        <p:nvSpPr>
          <p:cNvPr id="94" name="TextBox 93"/>
          <p:cNvSpPr txBox="1"/>
          <p:nvPr/>
        </p:nvSpPr>
        <p:spPr>
          <a:xfrm>
            <a:off x="6221617" y="1151735"/>
            <a:ext cx="5864258" cy="553998"/>
          </a:xfrm>
          <a:prstGeom prst="rect">
            <a:avLst/>
          </a:prstGeom>
          <a:noFill/>
        </p:spPr>
        <p:txBody>
          <a:bodyPr wrap="square" rtlCol="0">
            <a:spAutoFit/>
          </a:bodyPr>
          <a:lstStyle>
            <a:defPPr>
              <a:defRPr lang="ru-RU"/>
            </a:defPPr>
            <a:lvl1pPr>
              <a:spcBef>
                <a:spcPct val="0"/>
              </a:spcBef>
              <a:defRPr sz="1400">
                <a:solidFill>
                  <a:schemeClr val="bg1"/>
                </a:solidFill>
                <a:latin typeface="Calibri" panose="020F0502020204030204" pitchFamily="34" charset="0"/>
              </a:defRPr>
            </a:lvl1pPr>
          </a:lstStyle>
          <a:p>
            <a:pPr algn="ctr"/>
            <a:r>
              <a:rPr lang="ru-RU" sz="1600" b="1" dirty="0">
                <a:solidFill>
                  <a:schemeClr val="accent3">
                    <a:lumMod val="50000"/>
                  </a:schemeClr>
                </a:solidFill>
              </a:rPr>
              <a:t>РЕГИОНАЛЬНЫЙ БЮДЖЕТ</a:t>
            </a:r>
            <a:br>
              <a:rPr lang="ru-RU" dirty="0">
                <a:solidFill>
                  <a:schemeClr val="accent1">
                    <a:lumMod val="50000"/>
                  </a:schemeClr>
                </a:solidFill>
              </a:rPr>
            </a:br>
            <a:r>
              <a:rPr lang="ru-RU" dirty="0">
                <a:solidFill>
                  <a:schemeClr val="accent3">
                    <a:lumMod val="50000"/>
                  </a:schemeClr>
                </a:solidFill>
              </a:rPr>
              <a:t>внедрение, эксплуатация, модернизация</a:t>
            </a:r>
          </a:p>
        </p:txBody>
      </p:sp>
      <p:sp>
        <p:nvSpPr>
          <p:cNvPr id="95" name="Прямоугольник 94"/>
          <p:cNvSpPr/>
          <p:nvPr/>
        </p:nvSpPr>
        <p:spPr>
          <a:xfrm>
            <a:off x="-1358" y="5848350"/>
            <a:ext cx="12193358" cy="996209"/>
          </a:xfrm>
          <a:prstGeom prst="rect">
            <a:avLst/>
          </a:prstGeom>
          <a:solidFill>
            <a:schemeClr val="accent2">
              <a:lumMod val="60000"/>
              <a:lumOff val="40000"/>
              <a:alpha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lumMod val="50000"/>
                </a:schemeClr>
              </a:solidFill>
            </a:endParaRPr>
          </a:p>
        </p:txBody>
      </p:sp>
      <p:pic>
        <p:nvPicPr>
          <p:cNvPr id="96" name="Рисунок 9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33207" y="5445224"/>
            <a:ext cx="1155483" cy="386412"/>
          </a:xfrm>
          <a:prstGeom prst="rect">
            <a:avLst/>
          </a:prstGeom>
        </p:spPr>
      </p:pic>
      <p:grpSp>
        <p:nvGrpSpPr>
          <p:cNvPr id="97" name="Группа 96"/>
          <p:cNvGrpSpPr/>
          <p:nvPr/>
        </p:nvGrpSpPr>
        <p:grpSpPr>
          <a:xfrm>
            <a:off x="310699" y="2107252"/>
            <a:ext cx="5645762" cy="3649310"/>
            <a:chOff x="8860890" y="2247036"/>
            <a:chExt cx="2506237" cy="2722945"/>
          </a:xfrm>
        </p:grpSpPr>
        <p:cxnSp>
          <p:nvCxnSpPr>
            <p:cNvPr id="98" name="Прямая соединительная линия 97"/>
            <p:cNvCxnSpPr/>
            <p:nvPr/>
          </p:nvCxnSpPr>
          <p:spPr>
            <a:xfrm>
              <a:off x="8862804" y="2247036"/>
              <a:ext cx="5472" cy="1358884"/>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9" name="Прямая соединительная линия 98"/>
            <p:cNvCxnSpPr/>
            <p:nvPr/>
          </p:nvCxnSpPr>
          <p:spPr>
            <a:xfrm>
              <a:off x="11361653" y="2247036"/>
              <a:ext cx="0" cy="1366747"/>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0" name="Прямая соединительная линия 99"/>
            <p:cNvCxnSpPr/>
            <p:nvPr/>
          </p:nvCxnSpPr>
          <p:spPr>
            <a:xfrm flipH="1" flipV="1">
              <a:off x="8868277" y="3603210"/>
              <a:ext cx="2493376" cy="10573"/>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1" name="Прямая соединительная линия 100"/>
            <p:cNvCxnSpPr/>
            <p:nvPr/>
          </p:nvCxnSpPr>
          <p:spPr>
            <a:xfrm flipH="1">
              <a:off x="10772916" y="2250308"/>
              <a:ext cx="594211" cy="6694"/>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2" name="Прямая соединительная линия 101"/>
            <p:cNvCxnSpPr/>
            <p:nvPr/>
          </p:nvCxnSpPr>
          <p:spPr>
            <a:xfrm flipH="1">
              <a:off x="8860890" y="2247036"/>
              <a:ext cx="566309" cy="3987"/>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3" name="Прямая соединительная линия 102"/>
            <p:cNvCxnSpPr/>
            <p:nvPr/>
          </p:nvCxnSpPr>
          <p:spPr>
            <a:xfrm>
              <a:off x="8867573" y="3718766"/>
              <a:ext cx="9939" cy="1247204"/>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4" name="Прямая соединительная линия 103"/>
            <p:cNvCxnSpPr/>
            <p:nvPr/>
          </p:nvCxnSpPr>
          <p:spPr>
            <a:xfrm flipH="1">
              <a:off x="8865540" y="3718766"/>
              <a:ext cx="46129"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5" name="Прямая соединительная линия 104"/>
            <p:cNvCxnSpPr/>
            <p:nvPr/>
          </p:nvCxnSpPr>
          <p:spPr>
            <a:xfrm flipH="1">
              <a:off x="8875266" y="4969237"/>
              <a:ext cx="46129"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6" name="Прямая соединительная линия 105"/>
            <p:cNvCxnSpPr/>
            <p:nvPr/>
          </p:nvCxnSpPr>
          <p:spPr>
            <a:xfrm>
              <a:off x="10955190" y="3720458"/>
              <a:ext cx="9939" cy="1247204"/>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7" name="Прямая соединительная линия 106"/>
            <p:cNvCxnSpPr/>
            <p:nvPr/>
          </p:nvCxnSpPr>
          <p:spPr>
            <a:xfrm flipH="1">
              <a:off x="10910942" y="3720458"/>
              <a:ext cx="46129"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8" name="Прямая соединительная линия 107"/>
            <p:cNvCxnSpPr/>
            <p:nvPr/>
          </p:nvCxnSpPr>
          <p:spPr>
            <a:xfrm flipH="1">
              <a:off x="10917635" y="4969981"/>
              <a:ext cx="46129"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109" name="Рисунок 108"/>
          <p:cNvPicPr>
            <a:picLocks noChangeAspect="1"/>
          </p:cNvPicPr>
          <p:nvPr/>
        </p:nvPicPr>
        <p:blipFill>
          <a:blip r:embed="rId6">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997600" y="4604624"/>
            <a:ext cx="666003" cy="425693"/>
          </a:xfrm>
          <a:prstGeom prst="rect">
            <a:avLst/>
          </a:prstGeom>
        </p:spPr>
      </p:pic>
      <p:pic>
        <p:nvPicPr>
          <p:cNvPr id="110" name="Рисунок 10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800000">
            <a:off x="6562189" y="4570288"/>
            <a:ext cx="666003" cy="425693"/>
          </a:xfrm>
          <a:prstGeom prst="rect">
            <a:avLst/>
          </a:prstGeom>
        </p:spPr>
      </p:pic>
      <p:sp>
        <p:nvSpPr>
          <p:cNvPr id="111" name="Овал 110"/>
          <p:cNvSpPr/>
          <p:nvPr/>
        </p:nvSpPr>
        <p:spPr>
          <a:xfrm>
            <a:off x="5737203" y="4427445"/>
            <a:ext cx="717593" cy="717593"/>
          </a:xfrm>
          <a:prstGeom prst="ellipse">
            <a:avLst/>
          </a:prstGeom>
          <a:gradFill flip="none" rotWithShape="1">
            <a:gsLst>
              <a:gs pos="0">
                <a:schemeClr val="accent1">
                  <a:lumMod val="60000"/>
                  <a:lumOff val="40000"/>
                  <a:alpha val="50000"/>
                </a:schemeClr>
              </a:gs>
              <a:gs pos="99000">
                <a:schemeClr val="accent6">
                  <a:lumMod val="60000"/>
                  <a:lumOff val="40000"/>
                  <a:alpha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pic>
        <p:nvPicPr>
          <p:cNvPr id="112" name="Рисунок 111" descr="logo_roscosmos1.png"/>
          <p:cNvPicPr>
            <a:picLocks noChangeAspect="1"/>
          </p:cNvPicPr>
          <p:nvPr/>
        </p:nvPicPr>
        <p:blipFill>
          <a:blip r:embed="rId7" cstate="print">
            <a:extLst>
              <a:ext uri="{BEBA8EAE-BF5A-486C-A8C5-ECC9F3942E4B}">
                <a14:imgProps xmlns:a14="http://schemas.microsoft.com/office/drawing/2010/main">
                  <a14:imgLayer r:embed="rId8">
                    <a14:imgEffect>
                      <a14:brightnessContrast bright="-40000" contrast="40000"/>
                    </a14:imgEffect>
                  </a14:imgLayer>
                </a14:imgProps>
              </a:ext>
            </a:extLst>
          </a:blip>
          <a:stretch>
            <a:fillRect/>
          </a:stretch>
        </p:blipFill>
        <p:spPr>
          <a:xfrm>
            <a:off x="1703723" y="1837974"/>
            <a:ext cx="2758062" cy="575781"/>
          </a:xfrm>
          <a:prstGeom prst="rect">
            <a:avLst/>
          </a:prstGeom>
        </p:spPr>
      </p:pic>
      <p:grpSp>
        <p:nvGrpSpPr>
          <p:cNvPr id="113" name="Группа 112"/>
          <p:cNvGrpSpPr/>
          <p:nvPr/>
        </p:nvGrpSpPr>
        <p:grpSpPr>
          <a:xfrm>
            <a:off x="6271470" y="2116224"/>
            <a:ext cx="5645762" cy="1831724"/>
            <a:chOff x="8860890" y="2247036"/>
            <a:chExt cx="2506237" cy="1366747"/>
          </a:xfrm>
        </p:grpSpPr>
        <p:cxnSp>
          <p:nvCxnSpPr>
            <p:cNvPr id="114" name="Прямая соединительная линия 113"/>
            <p:cNvCxnSpPr/>
            <p:nvPr/>
          </p:nvCxnSpPr>
          <p:spPr>
            <a:xfrm>
              <a:off x="8862804" y="2247036"/>
              <a:ext cx="5472" cy="1358884"/>
            </a:xfrm>
            <a:prstGeom prst="line">
              <a:avLst/>
            </a:prstGeom>
            <a:ln w="127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5" name="Прямая соединительная линия 114"/>
            <p:cNvCxnSpPr/>
            <p:nvPr/>
          </p:nvCxnSpPr>
          <p:spPr>
            <a:xfrm>
              <a:off x="11361653" y="2247036"/>
              <a:ext cx="0" cy="1366747"/>
            </a:xfrm>
            <a:prstGeom prst="line">
              <a:avLst/>
            </a:prstGeom>
            <a:ln w="127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6" name="Прямая соединительная линия 115"/>
            <p:cNvCxnSpPr/>
            <p:nvPr/>
          </p:nvCxnSpPr>
          <p:spPr>
            <a:xfrm flipH="1" flipV="1">
              <a:off x="8868277" y="3603210"/>
              <a:ext cx="2493376" cy="10573"/>
            </a:xfrm>
            <a:prstGeom prst="line">
              <a:avLst/>
            </a:prstGeom>
            <a:ln w="127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7" name="Прямая соединительная линия 116"/>
            <p:cNvCxnSpPr/>
            <p:nvPr/>
          </p:nvCxnSpPr>
          <p:spPr>
            <a:xfrm flipH="1" flipV="1">
              <a:off x="10443228" y="2247036"/>
              <a:ext cx="923899" cy="3272"/>
            </a:xfrm>
            <a:prstGeom prst="line">
              <a:avLst/>
            </a:prstGeom>
            <a:ln w="127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8" name="Прямая соединительная линия 117"/>
            <p:cNvCxnSpPr/>
            <p:nvPr/>
          </p:nvCxnSpPr>
          <p:spPr>
            <a:xfrm flipH="1" flipV="1">
              <a:off x="8860890" y="2251022"/>
              <a:ext cx="810732" cy="6416"/>
            </a:xfrm>
            <a:prstGeom prst="line">
              <a:avLst/>
            </a:prstGeom>
            <a:ln w="127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119" name="Picture 4" descr="https://cherdachnie.ru/wp-content/uploads/2016/11/46.png"/>
          <p:cNvPicPr>
            <a:picLocks noChangeAspect="1" noChangeArrowheads="1"/>
          </p:cNvPicPr>
          <p:nvPr/>
        </p:nvPicPr>
        <p:blipFill>
          <a:blip r:embed="rId9" cstate="print">
            <a:duotone>
              <a:prstClr val="black"/>
              <a:schemeClr val="accent3">
                <a:tint val="45000"/>
                <a:satMod val="400000"/>
              </a:schemeClr>
            </a:duotone>
            <a:extLst>
              <a:ext uri="{BEBA8EAE-BF5A-486C-A8C5-ECC9F3942E4B}">
                <a14:imgProps xmlns:a14="http://schemas.microsoft.com/office/drawing/2010/main">
                  <a14:imgLayer r:embed="rId10">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8215101" y="1702025"/>
            <a:ext cx="1503571" cy="847680"/>
          </a:xfrm>
          <a:prstGeom prst="rect">
            <a:avLst/>
          </a:prstGeom>
          <a:noFill/>
          <a:extLst>
            <a:ext uri="{909E8E84-426E-40DD-AFC4-6F175D3DCCD1}">
              <a14:hiddenFill xmlns:a14="http://schemas.microsoft.com/office/drawing/2010/main">
                <a:solidFill>
                  <a:srgbClr val="FFFFFF"/>
                </a:solidFill>
              </a14:hiddenFill>
            </a:ext>
          </a:extLst>
        </p:spPr>
      </p:pic>
      <p:sp>
        <p:nvSpPr>
          <p:cNvPr id="121" name="Прямоугольник 120"/>
          <p:cNvSpPr/>
          <p:nvPr/>
        </p:nvSpPr>
        <p:spPr>
          <a:xfrm>
            <a:off x="2832926" y="2482282"/>
            <a:ext cx="3070596" cy="1242001"/>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122" name="Прямоугольник 121"/>
          <p:cNvSpPr/>
          <p:nvPr/>
        </p:nvSpPr>
        <p:spPr>
          <a:xfrm>
            <a:off x="6485111" y="2571870"/>
            <a:ext cx="2611395" cy="56158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123" name="Прямоугольник 122"/>
          <p:cNvSpPr/>
          <p:nvPr/>
        </p:nvSpPr>
        <p:spPr>
          <a:xfrm>
            <a:off x="6498875" y="3268739"/>
            <a:ext cx="2611395" cy="56158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124" name="Прямоугольник 123"/>
          <p:cNvSpPr/>
          <p:nvPr/>
        </p:nvSpPr>
        <p:spPr>
          <a:xfrm>
            <a:off x="9195006" y="3268739"/>
            <a:ext cx="2611395" cy="56158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125" name="Прямоугольник 124"/>
          <p:cNvSpPr/>
          <p:nvPr/>
        </p:nvSpPr>
        <p:spPr>
          <a:xfrm>
            <a:off x="9188601" y="2571870"/>
            <a:ext cx="2611395" cy="56158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126" name="TextBox 125"/>
          <p:cNvSpPr txBox="1"/>
          <p:nvPr/>
        </p:nvSpPr>
        <p:spPr>
          <a:xfrm>
            <a:off x="463939" y="2789279"/>
            <a:ext cx="2264081" cy="707886"/>
          </a:xfrm>
          <a:prstGeom prst="rect">
            <a:avLst/>
          </a:prstGeom>
          <a:noFill/>
        </p:spPr>
        <p:txBody>
          <a:bodyPr wrap="none" rtlCol="0">
            <a:spAutoFit/>
          </a:bodyPr>
          <a:lstStyle/>
          <a:p>
            <a:pPr algn="ctr">
              <a:lnSpc>
                <a:spcPts val="1600"/>
              </a:lnSpc>
            </a:pPr>
            <a:r>
              <a:rPr lang="ru-RU" sz="1400" dirty="0">
                <a:solidFill>
                  <a:schemeClr val="accent1">
                    <a:lumMod val="50000"/>
                  </a:schemeClr>
                </a:solidFill>
                <a:latin typeface="Calibri" panose="020F0502020204030204" pitchFamily="34" charset="0"/>
              </a:rPr>
              <a:t>Федеральная космическая </a:t>
            </a:r>
            <a:br>
              <a:rPr lang="ru-RU" sz="1400" dirty="0">
                <a:solidFill>
                  <a:schemeClr val="accent1">
                    <a:lumMod val="50000"/>
                  </a:schemeClr>
                </a:solidFill>
                <a:latin typeface="Calibri" panose="020F0502020204030204" pitchFamily="34" charset="0"/>
              </a:rPr>
            </a:br>
            <a:r>
              <a:rPr lang="ru-RU" sz="1400" dirty="0">
                <a:solidFill>
                  <a:schemeClr val="accent1">
                    <a:lumMod val="50000"/>
                  </a:schemeClr>
                </a:solidFill>
                <a:latin typeface="Calibri" panose="020F0502020204030204" pitchFamily="34" charset="0"/>
              </a:rPr>
              <a:t>программа России</a:t>
            </a:r>
            <a:br>
              <a:rPr lang="ru-RU" sz="1400" dirty="0">
                <a:solidFill>
                  <a:schemeClr val="accent1">
                    <a:lumMod val="50000"/>
                  </a:schemeClr>
                </a:solidFill>
                <a:latin typeface="Calibri" panose="020F0502020204030204" pitchFamily="34" charset="0"/>
              </a:rPr>
            </a:br>
            <a:r>
              <a:rPr lang="ru-RU" sz="1400" dirty="0">
                <a:solidFill>
                  <a:schemeClr val="accent1">
                    <a:lumMod val="50000"/>
                  </a:schemeClr>
                </a:solidFill>
                <a:latin typeface="Calibri" panose="020F0502020204030204" pitchFamily="34" charset="0"/>
              </a:rPr>
              <a:t>на 2016 – 2025 годы</a:t>
            </a:r>
          </a:p>
        </p:txBody>
      </p:sp>
      <p:sp>
        <p:nvSpPr>
          <p:cNvPr id="127" name="TextBox 126"/>
          <p:cNvSpPr txBox="1"/>
          <p:nvPr/>
        </p:nvSpPr>
        <p:spPr>
          <a:xfrm>
            <a:off x="2706929" y="2526769"/>
            <a:ext cx="3346816" cy="1118255"/>
          </a:xfrm>
          <a:prstGeom prst="rect">
            <a:avLst/>
          </a:prstGeom>
          <a:noFill/>
        </p:spPr>
        <p:txBody>
          <a:bodyPr wrap="square" rtlCol="0">
            <a:spAutoFit/>
          </a:bodyPr>
          <a:lstStyle/>
          <a:p>
            <a:pPr algn="ctr">
              <a:lnSpc>
                <a:spcPts val="1600"/>
              </a:lnSpc>
            </a:pPr>
            <a:r>
              <a:rPr lang="ru-RU" sz="1400" dirty="0">
                <a:solidFill>
                  <a:schemeClr val="accent1">
                    <a:lumMod val="50000"/>
                  </a:schemeClr>
                </a:solidFill>
                <a:latin typeface="Calibri" panose="020F0502020204030204" pitchFamily="34" charset="0"/>
              </a:rPr>
              <a:t>Федеральный проект «Поддержание, развитие и использование системы ГЛОНАСС» государственной программы Российской Федерации «Космическая деятельность России» ФП до 2030 года</a:t>
            </a:r>
          </a:p>
        </p:txBody>
      </p:sp>
      <p:sp>
        <p:nvSpPr>
          <p:cNvPr id="128" name="TextBox 127"/>
          <p:cNvSpPr txBox="1"/>
          <p:nvPr/>
        </p:nvSpPr>
        <p:spPr>
          <a:xfrm>
            <a:off x="6496109" y="2595444"/>
            <a:ext cx="2622706" cy="502702"/>
          </a:xfrm>
          <a:prstGeom prst="rect">
            <a:avLst/>
          </a:prstGeom>
          <a:solidFill>
            <a:schemeClr val="accent3">
              <a:lumMod val="20000"/>
              <a:lumOff val="80000"/>
            </a:schemeClr>
          </a:solidFill>
        </p:spPr>
        <p:txBody>
          <a:bodyPr wrap="none" rtlCol="0">
            <a:spAutoFit/>
          </a:bodyPr>
          <a:lstStyle/>
          <a:p>
            <a:pPr algn="ctr">
              <a:lnSpc>
                <a:spcPts val="1600"/>
              </a:lnSpc>
            </a:pPr>
            <a:r>
              <a:rPr lang="ru-RU" sz="1400" dirty="0">
                <a:solidFill>
                  <a:schemeClr val="accent1">
                    <a:lumMod val="50000"/>
                  </a:schemeClr>
                </a:solidFill>
                <a:latin typeface="Calibri" panose="020F0502020204030204" pitchFamily="34" charset="0"/>
              </a:rPr>
              <a:t>Региональная целевая</a:t>
            </a:r>
            <a:br>
              <a:rPr lang="ru-RU" sz="1400" dirty="0">
                <a:solidFill>
                  <a:schemeClr val="accent1">
                    <a:lumMod val="50000"/>
                  </a:schemeClr>
                </a:solidFill>
                <a:latin typeface="Calibri" panose="020F0502020204030204" pitchFamily="34" charset="0"/>
              </a:rPr>
            </a:br>
            <a:r>
              <a:rPr lang="ru-RU" sz="1400" dirty="0">
                <a:solidFill>
                  <a:schemeClr val="accent1">
                    <a:lumMod val="50000"/>
                  </a:schemeClr>
                </a:solidFill>
                <a:latin typeface="Calibri" panose="020F0502020204030204" pitchFamily="34" charset="0"/>
              </a:rPr>
              <a:t>программа использования РКД </a:t>
            </a:r>
          </a:p>
        </p:txBody>
      </p:sp>
      <p:sp>
        <p:nvSpPr>
          <p:cNvPr id="129" name="TextBox 128"/>
          <p:cNvSpPr txBox="1"/>
          <p:nvPr/>
        </p:nvSpPr>
        <p:spPr>
          <a:xfrm>
            <a:off x="9286004" y="2603052"/>
            <a:ext cx="2382832" cy="502702"/>
          </a:xfrm>
          <a:prstGeom prst="rect">
            <a:avLst/>
          </a:prstGeom>
          <a:solidFill>
            <a:schemeClr val="accent3">
              <a:lumMod val="20000"/>
              <a:lumOff val="80000"/>
            </a:schemeClr>
          </a:solidFill>
        </p:spPr>
        <p:txBody>
          <a:bodyPr wrap="none" rtlCol="0">
            <a:spAutoFit/>
          </a:bodyPr>
          <a:lstStyle/>
          <a:p>
            <a:pPr algn="ctr">
              <a:lnSpc>
                <a:spcPts val="1600"/>
              </a:lnSpc>
            </a:pPr>
            <a:r>
              <a:rPr lang="ru-RU" sz="1400" dirty="0">
                <a:solidFill>
                  <a:schemeClr val="accent1">
                    <a:lumMod val="50000"/>
                  </a:schemeClr>
                </a:solidFill>
                <a:latin typeface="Calibri" panose="020F0502020204030204" pitchFamily="34" charset="0"/>
              </a:rPr>
              <a:t>Определение полномочного</a:t>
            </a:r>
            <a:br>
              <a:rPr lang="ru-RU" sz="1400" dirty="0">
                <a:solidFill>
                  <a:schemeClr val="accent1">
                    <a:lumMod val="50000"/>
                  </a:schemeClr>
                </a:solidFill>
                <a:latin typeface="Calibri" panose="020F0502020204030204" pitchFamily="34" charset="0"/>
              </a:rPr>
            </a:br>
            <a:r>
              <a:rPr lang="ru-RU" sz="1400" dirty="0">
                <a:solidFill>
                  <a:schemeClr val="accent1">
                    <a:lumMod val="50000"/>
                  </a:schemeClr>
                </a:solidFill>
                <a:latin typeface="Calibri" panose="020F0502020204030204" pitchFamily="34" charset="0"/>
              </a:rPr>
              <a:t>хозяйствующего субъекта</a:t>
            </a:r>
          </a:p>
        </p:txBody>
      </p:sp>
      <p:sp>
        <p:nvSpPr>
          <p:cNvPr id="130" name="TextBox 129"/>
          <p:cNvSpPr txBox="1"/>
          <p:nvPr/>
        </p:nvSpPr>
        <p:spPr>
          <a:xfrm>
            <a:off x="6440516" y="3298182"/>
            <a:ext cx="2741328" cy="502702"/>
          </a:xfrm>
          <a:prstGeom prst="rect">
            <a:avLst/>
          </a:prstGeom>
          <a:solidFill>
            <a:schemeClr val="accent3">
              <a:lumMod val="20000"/>
              <a:lumOff val="80000"/>
            </a:schemeClr>
          </a:solidFill>
        </p:spPr>
        <p:txBody>
          <a:bodyPr wrap="none" rtlCol="0">
            <a:spAutoFit/>
          </a:bodyPr>
          <a:lstStyle/>
          <a:p>
            <a:pPr algn="ctr">
              <a:lnSpc>
                <a:spcPts val="1600"/>
              </a:lnSpc>
            </a:pPr>
            <a:r>
              <a:rPr lang="ru-RU" sz="1400" dirty="0">
                <a:solidFill>
                  <a:schemeClr val="accent1">
                    <a:lumMod val="50000"/>
                  </a:schemeClr>
                </a:solidFill>
                <a:latin typeface="Calibri" panose="020F0502020204030204" pitchFamily="34" charset="0"/>
              </a:rPr>
              <a:t>Определение приоритетных</a:t>
            </a:r>
            <a:br>
              <a:rPr lang="ru-RU" sz="1400" dirty="0">
                <a:solidFill>
                  <a:schemeClr val="accent1">
                    <a:lumMod val="50000"/>
                  </a:schemeClr>
                </a:solidFill>
                <a:latin typeface="Calibri" panose="020F0502020204030204" pitchFamily="34" charset="0"/>
              </a:rPr>
            </a:br>
            <a:r>
              <a:rPr lang="ru-RU" sz="1400" dirty="0">
                <a:solidFill>
                  <a:schemeClr val="accent1">
                    <a:lumMod val="50000"/>
                  </a:schemeClr>
                </a:solidFill>
                <a:latin typeface="Calibri" panose="020F0502020204030204" pitchFamily="34" charset="0"/>
              </a:rPr>
              <a:t>направлений использования РКД</a:t>
            </a:r>
          </a:p>
        </p:txBody>
      </p:sp>
      <p:sp>
        <p:nvSpPr>
          <p:cNvPr id="131" name="TextBox 130"/>
          <p:cNvSpPr txBox="1"/>
          <p:nvPr/>
        </p:nvSpPr>
        <p:spPr>
          <a:xfrm>
            <a:off x="9459047" y="3298182"/>
            <a:ext cx="2070502" cy="502702"/>
          </a:xfrm>
          <a:prstGeom prst="rect">
            <a:avLst/>
          </a:prstGeom>
          <a:solidFill>
            <a:schemeClr val="accent3">
              <a:lumMod val="20000"/>
              <a:lumOff val="80000"/>
            </a:schemeClr>
          </a:solidFill>
        </p:spPr>
        <p:txBody>
          <a:bodyPr wrap="none" rtlCol="0">
            <a:spAutoFit/>
          </a:bodyPr>
          <a:lstStyle/>
          <a:p>
            <a:pPr algn="ctr">
              <a:lnSpc>
                <a:spcPts val="1600"/>
              </a:lnSpc>
            </a:pPr>
            <a:r>
              <a:rPr lang="ru-RU" sz="1400" dirty="0">
                <a:solidFill>
                  <a:schemeClr val="accent1">
                    <a:lumMod val="50000"/>
                  </a:schemeClr>
                </a:solidFill>
                <a:latin typeface="Calibri" panose="020F0502020204030204" pitchFamily="34" charset="0"/>
              </a:rPr>
              <a:t>Новое или действующее</a:t>
            </a:r>
            <a:br>
              <a:rPr lang="ru-RU" sz="1400" dirty="0">
                <a:solidFill>
                  <a:schemeClr val="accent1">
                    <a:lumMod val="50000"/>
                  </a:schemeClr>
                </a:solidFill>
                <a:latin typeface="Calibri" panose="020F0502020204030204" pitchFamily="34" charset="0"/>
              </a:rPr>
            </a:br>
            <a:r>
              <a:rPr lang="ru-RU" sz="1400" dirty="0">
                <a:solidFill>
                  <a:schemeClr val="accent1">
                    <a:lumMod val="50000"/>
                  </a:schemeClr>
                </a:solidFill>
                <a:latin typeface="Calibri" panose="020F0502020204030204" pitchFamily="34" charset="0"/>
              </a:rPr>
              <a:t>юридическое лицо</a:t>
            </a:r>
          </a:p>
        </p:txBody>
      </p:sp>
      <p:sp>
        <p:nvSpPr>
          <p:cNvPr id="132" name="Равнобедренный треугольник 131"/>
          <p:cNvSpPr/>
          <p:nvPr/>
        </p:nvSpPr>
        <p:spPr>
          <a:xfrm rot="10800000">
            <a:off x="3003477" y="4054791"/>
            <a:ext cx="264516" cy="79164"/>
          </a:xfrm>
          <a:prstGeom prst="triangle">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133" name="Равнобедренный треугольник 132"/>
          <p:cNvSpPr/>
          <p:nvPr/>
        </p:nvSpPr>
        <p:spPr>
          <a:xfrm rot="10800000">
            <a:off x="8944548" y="4079675"/>
            <a:ext cx="264516" cy="79164"/>
          </a:xfrm>
          <a:prstGeom prst="triangl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134" name="Равнобедренный треугольник 133"/>
          <p:cNvSpPr/>
          <p:nvPr/>
        </p:nvSpPr>
        <p:spPr>
          <a:xfrm>
            <a:off x="6017429" y="6098990"/>
            <a:ext cx="264516" cy="79164"/>
          </a:xfrm>
          <a:prstGeom prst="triangl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135" name="Прямоугольник 134"/>
          <p:cNvSpPr/>
          <p:nvPr/>
        </p:nvSpPr>
        <p:spPr>
          <a:xfrm>
            <a:off x="395041" y="4215953"/>
            <a:ext cx="4578104" cy="1424837"/>
          </a:xfrm>
          <a:prstGeom prst="rect">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600"/>
              </a:lnSpc>
            </a:pPr>
            <a:endParaRPr lang="ru-RU" sz="1100" dirty="0">
              <a:solidFill>
                <a:schemeClr val="accent1">
                  <a:lumMod val="50000"/>
                </a:schemeClr>
              </a:solidFill>
              <a:latin typeface="Calibri" panose="020F0502020204030204" pitchFamily="34" charset="0"/>
              <a:cs typeface="Arial" panose="020B0604020202020204" pitchFamily="34" charset="0"/>
            </a:endParaRPr>
          </a:p>
        </p:txBody>
      </p:sp>
      <p:sp>
        <p:nvSpPr>
          <p:cNvPr id="136" name="Прямоугольник 135"/>
          <p:cNvSpPr/>
          <p:nvPr/>
        </p:nvSpPr>
        <p:spPr>
          <a:xfrm>
            <a:off x="7286765" y="4228419"/>
            <a:ext cx="4564868" cy="421068"/>
          </a:xfrm>
          <a:prstGeom prst="rect">
            <a:avLst/>
          </a:prstGeom>
          <a:solidFill>
            <a:schemeClr val="accent3">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bg1"/>
              </a:solidFill>
            </a:endParaRPr>
          </a:p>
        </p:txBody>
      </p:sp>
      <p:sp>
        <p:nvSpPr>
          <p:cNvPr id="137" name="Прямоугольник 136"/>
          <p:cNvSpPr/>
          <p:nvPr/>
        </p:nvSpPr>
        <p:spPr>
          <a:xfrm>
            <a:off x="7281142" y="4715303"/>
            <a:ext cx="4564868" cy="421068"/>
          </a:xfrm>
          <a:prstGeom prst="rect">
            <a:avLst/>
          </a:prstGeom>
          <a:solidFill>
            <a:schemeClr val="accent3">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bg1"/>
              </a:solidFill>
            </a:endParaRPr>
          </a:p>
        </p:txBody>
      </p:sp>
      <p:sp>
        <p:nvSpPr>
          <p:cNvPr id="138" name="Прямоугольник 137"/>
          <p:cNvSpPr/>
          <p:nvPr/>
        </p:nvSpPr>
        <p:spPr>
          <a:xfrm>
            <a:off x="7281142" y="5208394"/>
            <a:ext cx="4564868" cy="421068"/>
          </a:xfrm>
          <a:prstGeom prst="rect">
            <a:avLst/>
          </a:prstGeom>
          <a:solidFill>
            <a:schemeClr val="accent3">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bg1"/>
              </a:solidFill>
            </a:endParaRPr>
          </a:p>
        </p:txBody>
      </p:sp>
      <p:sp>
        <p:nvSpPr>
          <p:cNvPr id="139" name="TextBox 138"/>
          <p:cNvSpPr txBox="1"/>
          <p:nvPr/>
        </p:nvSpPr>
        <p:spPr>
          <a:xfrm>
            <a:off x="5408917" y="5164513"/>
            <a:ext cx="1459054" cy="261610"/>
          </a:xfrm>
          <a:prstGeom prst="rect">
            <a:avLst/>
          </a:prstGeom>
          <a:noFill/>
        </p:spPr>
        <p:txBody>
          <a:bodyPr wrap="none" rtlCol="0">
            <a:spAutoFit/>
          </a:bodyPr>
          <a:lstStyle/>
          <a:p>
            <a:r>
              <a:rPr lang="ru-RU" sz="1050" b="1" dirty="0">
                <a:solidFill>
                  <a:schemeClr val="accent1">
                    <a:lumMod val="50000"/>
                  </a:schemeClr>
                </a:solidFill>
                <a:latin typeface="Calibri" panose="020F0502020204030204" pitchFamily="34" charset="0"/>
              </a:rPr>
              <a:t>ЦЕТР КОМПЕТЕНЦИЙ</a:t>
            </a:r>
          </a:p>
        </p:txBody>
      </p:sp>
      <p:sp>
        <p:nvSpPr>
          <p:cNvPr id="140" name="TextBox 139"/>
          <p:cNvSpPr txBox="1"/>
          <p:nvPr/>
        </p:nvSpPr>
        <p:spPr>
          <a:xfrm>
            <a:off x="5010572" y="3944318"/>
            <a:ext cx="2255747" cy="415498"/>
          </a:xfrm>
          <a:prstGeom prst="rect">
            <a:avLst/>
          </a:prstGeom>
          <a:noFill/>
        </p:spPr>
        <p:txBody>
          <a:bodyPr wrap="none" rtlCol="0">
            <a:spAutoFit/>
          </a:bodyPr>
          <a:lstStyle/>
          <a:p>
            <a:pPr algn="ctr"/>
            <a:r>
              <a:rPr lang="ru-RU" sz="1050" dirty="0">
                <a:solidFill>
                  <a:schemeClr val="accent1">
                    <a:lumMod val="50000"/>
                  </a:schemeClr>
                </a:solidFill>
                <a:latin typeface="Calibri" panose="020F0502020204030204" pitchFamily="34" charset="0"/>
              </a:rPr>
              <a:t>Обеспечение использования</a:t>
            </a:r>
            <a:br>
              <a:rPr lang="ru-RU" sz="1050" dirty="0">
                <a:solidFill>
                  <a:schemeClr val="accent1">
                    <a:lumMod val="50000"/>
                  </a:schemeClr>
                </a:solidFill>
                <a:latin typeface="Calibri" panose="020F0502020204030204" pitchFamily="34" charset="0"/>
              </a:rPr>
            </a:br>
            <a:r>
              <a:rPr lang="ru-RU" sz="1050" dirty="0">
                <a:solidFill>
                  <a:schemeClr val="accent1">
                    <a:lumMod val="50000"/>
                  </a:schemeClr>
                </a:solidFill>
                <a:latin typeface="Calibri" panose="020F0502020204030204" pitchFamily="34" charset="0"/>
              </a:rPr>
              <a:t>возможностей инфраструктуры РКД</a:t>
            </a:r>
          </a:p>
        </p:txBody>
      </p:sp>
      <p:cxnSp>
        <p:nvCxnSpPr>
          <p:cNvPr id="141" name="Прямая со стрелкой 140"/>
          <p:cNvCxnSpPr/>
          <p:nvPr/>
        </p:nvCxnSpPr>
        <p:spPr>
          <a:xfrm>
            <a:off x="5300990" y="4348158"/>
            <a:ext cx="1558169" cy="11035"/>
          </a:xfrm>
          <a:prstGeom prst="straightConnector1">
            <a:avLst/>
          </a:prstGeom>
          <a:ln w="19050">
            <a:gradFill flip="none" rotWithShape="1">
              <a:gsLst>
                <a:gs pos="0">
                  <a:schemeClr val="accent1">
                    <a:lumMod val="60000"/>
                    <a:lumOff val="40000"/>
                  </a:schemeClr>
                </a:gs>
                <a:gs pos="100000">
                  <a:schemeClr val="accent6">
                    <a:lumMod val="60000"/>
                    <a:lumOff val="40000"/>
                  </a:schemeClr>
                </a:gs>
              </a:gsLst>
              <a:lin ang="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2" name="TextBox 141"/>
          <p:cNvSpPr txBox="1"/>
          <p:nvPr/>
        </p:nvSpPr>
        <p:spPr>
          <a:xfrm>
            <a:off x="7844224" y="4280706"/>
            <a:ext cx="3516860" cy="307777"/>
          </a:xfrm>
          <a:prstGeom prst="rect">
            <a:avLst/>
          </a:prstGeom>
          <a:noFill/>
        </p:spPr>
        <p:txBody>
          <a:bodyPr wrap="none" rtlCol="0">
            <a:spAutoFit/>
          </a:bodyPr>
          <a:lstStyle/>
          <a:p>
            <a:r>
              <a:rPr lang="ru-RU" sz="1400" dirty="0">
                <a:solidFill>
                  <a:schemeClr val="accent1">
                    <a:lumMod val="50000"/>
                  </a:schemeClr>
                </a:solidFill>
                <a:latin typeface="Calibri" panose="020F0502020204030204" pitchFamily="34" charset="0"/>
              </a:rPr>
              <a:t>РАЗРАБОТКА НОРМАТИВНЫХ ДОКУМЕНТОВ</a:t>
            </a:r>
          </a:p>
        </p:txBody>
      </p:sp>
      <p:sp>
        <p:nvSpPr>
          <p:cNvPr id="143" name="TextBox 142"/>
          <p:cNvSpPr txBox="1"/>
          <p:nvPr/>
        </p:nvSpPr>
        <p:spPr>
          <a:xfrm>
            <a:off x="8443490" y="4764512"/>
            <a:ext cx="2185919" cy="307777"/>
          </a:xfrm>
          <a:prstGeom prst="rect">
            <a:avLst/>
          </a:prstGeom>
          <a:noFill/>
        </p:spPr>
        <p:txBody>
          <a:bodyPr wrap="none" rtlCol="0">
            <a:spAutoFit/>
          </a:bodyPr>
          <a:lstStyle/>
          <a:p>
            <a:r>
              <a:rPr lang="ru-RU" sz="1400" dirty="0">
                <a:solidFill>
                  <a:schemeClr val="accent1">
                    <a:lumMod val="50000"/>
                  </a:schemeClr>
                </a:solidFill>
                <a:latin typeface="Calibri" panose="020F0502020204030204" pitchFamily="34" charset="0"/>
              </a:rPr>
              <a:t>ЗАКУПКА ОБОРУДОВАНИЯ</a:t>
            </a:r>
          </a:p>
        </p:txBody>
      </p:sp>
      <p:sp>
        <p:nvSpPr>
          <p:cNvPr id="144" name="TextBox 143"/>
          <p:cNvSpPr txBox="1"/>
          <p:nvPr/>
        </p:nvSpPr>
        <p:spPr>
          <a:xfrm>
            <a:off x="7807675" y="5162394"/>
            <a:ext cx="3589957" cy="502702"/>
          </a:xfrm>
          <a:prstGeom prst="rect">
            <a:avLst/>
          </a:prstGeom>
          <a:noFill/>
        </p:spPr>
        <p:txBody>
          <a:bodyPr wrap="none" rtlCol="0">
            <a:spAutoFit/>
          </a:bodyPr>
          <a:lstStyle/>
          <a:p>
            <a:pPr algn="ctr">
              <a:lnSpc>
                <a:spcPts val="1600"/>
              </a:lnSpc>
            </a:pPr>
            <a:r>
              <a:rPr lang="ru-RU" sz="1400" dirty="0">
                <a:solidFill>
                  <a:schemeClr val="accent1">
                    <a:lumMod val="50000"/>
                  </a:schemeClr>
                </a:solidFill>
                <a:latin typeface="Calibri" panose="020F0502020204030204" pitchFamily="34" charset="0"/>
              </a:rPr>
              <a:t>ПРОВЕДЕНИЕ ОРГАНИЗАЦИОННО-ШТАТНЫХ </a:t>
            </a:r>
            <a:br>
              <a:rPr lang="ru-RU" sz="1400" dirty="0">
                <a:solidFill>
                  <a:schemeClr val="accent1">
                    <a:lumMod val="50000"/>
                  </a:schemeClr>
                </a:solidFill>
                <a:latin typeface="Calibri" panose="020F0502020204030204" pitchFamily="34" charset="0"/>
              </a:rPr>
            </a:br>
            <a:r>
              <a:rPr lang="ru-RU" sz="1400" dirty="0">
                <a:solidFill>
                  <a:schemeClr val="accent1">
                    <a:lumMod val="50000"/>
                  </a:schemeClr>
                </a:solidFill>
                <a:latin typeface="Calibri" panose="020F0502020204030204" pitchFamily="34" charset="0"/>
              </a:rPr>
              <a:t>МЕРОПРИЯТИЙ</a:t>
            </a:r>
          </a:p>
        </p:txBody>
      </p:sp>
      <p:sp>
        <p:nvSpPr>
          <p:cNvPr id="145" name="TextBox 144"/>
          <p:cNvSpPr txBox="1"/>
          <p:nvPr/>
        </p:nvSpPr>
        <p:spPr>
          <a:xfrm>
            <a:off x="499440" y="4190298"/>
            <a:ext cx="4414978" cy="913070"/>
          </a:xfrm>
          <a:prstGeom prst="rect">
            <a:avLst/>
          </a:prstGeom>
          <a:noFill/>
        </p:spPr>
        <p:txBody>
          <a:bodyPr wrap="square" rtlCol="0">
            <a:spAutoFit/>
          </a:bodyPr>
          <a:lstStyle/>
          <a:p>
            <a:pPr algn="ctr">
              <a:lnSpc>
                <a:spcPts val="1600"/>
              </a:lnSpc>
            </a:pPr>
            <a:r>
              <a:rPr lang="ru-RU" sz="1400" dirty="0">
                <a:solidFill>
                  <a:schemeClr val="accent1">
                    <a:lumMod val="50000"/>
                  </a:schemeClr>
                </a:solidFill>
                <a:latin typeface="Calibri" panose="020F0502020204030204" pitchFamily="34" charset="0"/>
              </a:rPr>
              <a:t>ВЫПОЛНЕНИЕ «ПЛАНА МЕРОПРИЯТИЙ </a:t>
            </a:r>
            <a:br>
              <a:rPr lang="ru-RU" sz="1400" dirty="0">
                <a:solidFill>
                  <a:schemeClr val="accent1">
                    <a:lumMod val="50000"/>
                  </a:schemeClr>
                </a:solidFill>
                <a:latin typeface="Calibri" panose="020F0502020204030204" pitchFamily="34" charset="0"/>
              </a:rPr>
            </a:br>
            <a:r>
              <a:rPr lang="ru-RU" sz="1400" dirty="0">
                <a:solidFill>
                  <a:schemeClr val="accent1">
                    <a:lumMod val="50000"/>
                  </a:schemeClr>
                </a:solidFill>
                <a:latin typeface="Calibri" panose="020F0502020204030204" pitchFamily="34" charset="0"/>
              </a:rPr>
              <a:t>НА 2022 – 2025 ГОДЫ ПО РЕАЛИЗАЦИИ ОСНОВ ГОСУДАРСТВЕННОЙ ПОЛИТИКИ В ОБЛАСТИ ИСПОЛЬЗОВАНИЯ РКД»</a:t>
            </a:r>
          </a:p>
        </p:txBody>
      </p:sp>
      <p:sp>
        <p:nvSpPr>
          <p:cNvPr id="146" name="Прямоугольник 145"/>
          <p:cNvSpPr/>
          <p:nvPr/>
        </p:nvSpPr>
        <p:spPr>
          <a:xfrm>
            <a:off x="271769" y="5071235"/>
            <a:ext cx="4798307" cy="669414"/>
          </a:xfrm>
          <a:prstGeom prst="rect">
            <a:avLst/>
          </a:prstGeom>
        </p:spPr>
        <p:txBody>
          <a:bodyPr wrap="square">
            <a:spAutoFit/>
          </a:bodyPr>
          <a:lstStyle/>
          <a:p>
            <a:pPr algn="ctr">
              <a:lnSpc>
                <a:spcPts val="1500"/>
              </a:lnSpc>
            </a:pPr>
            <a:r>
              <a:rPr lang="ru-RU" sz="1200" dirty="0">
                <a:solidFill>
                  <a:schemeClr val="accent1">
                    <a:lumMod val="50000"/>
                  </a:schemeClr>
                </a:solidFill>
                <a:latin typeface="Calibri" panose="020F0502020204030204" pitchFamily="34" charset="0"/>
                <a:cs typeface="Arial" panose="020B0604020202020204" pitchFamily="34" charset="0"/>
              </a:rPr>
              <a:t>(утвержден Распоряжением Правительства РФ </a:t>
            </a:r>
            <a:br>
              <a:rPr lang="ru-RU" sz="1200" dirty="0">
                <a:solidFill>
                  <a:schemeClr val="accent1">
                    <a:lumMod val="50000"/>
                  </a:schemeClr>
                </a:solidFill>
                <a:latin typeface="Calibri" panose="020F0502020204030204" pitchFamily="34" charset="0"/>
                <a:cs typeface="Arial" panose="020B0604020202020204" pitchFamily="34" charset="0"/>
              </a:rPr>
            </a:br>
            <a:r>
              <a:rPr lang="ru-RU" sz="1200" dirty="0">
                <a:solidFill>
                  <a:schemeClr val="accent1">
                    <a:lumMod val="50000"/>
                  </a:schemeClr>
                </a:solidFill>
                <a:latin typeface="Calibri" panose="020F0502020204030204" pitchFamily="34" charset="0"/>
                <a:cs typeface="Arial" panose="020B0604020202020204" pitchFamily="34" charset="0"/>
              </a:rPr>
              <a:t>от 31 мая 2022 года № 1374-р)</a:t>
            </a:r>
          </a:p>
          <a:p>
            <a:pPr algn="ctr">
              <a:lnSpc>
                <a:spcPts val="1500"/>
              </a:lnSpc>
            </a:pPr>
            <a:r>
              <a:rPr lang="ru-RU" sz="1200" dirty="0">
                <a:solidFill>
                  <a:schemeClr val="accent1">
                    <a:lumMod val="50000"/>
                  </a:schemeClr>
                </a:solidFill>
                <a:latin typeface="Calibri" panose="020F0502020204030204" pitchFamily="34" charset="0"/>
                <a:cs typeface="Arial" panose="020B0604020202020204" pitchFamily="34" charset="0"/>
              </a:rPr>
              <a:t> </a:t>
            </a:r>
          </a:p>
        </p:txBody>
      </p:sp>
      <p:sp>
        <p:nvSpPr>
          <p:cNvPr id="147" name="TextBox 146"/>
          <p:cNvSpPr txBox="1"/>
          <p:nvPr/>
        </p:nvSpPr>
        <p:spPr>
          <a:xfrm>
            <a:off x="5778112" y="4527555"/>
            <a:ext cx="622286" cy="523220"/>
          </a:xfrm>
          <a:prstGeom prst="rect">
            <a:avLst/>
          </a:prstGeom>
          <a:noFill/>
        </p:spPr>
        <p:txBody>
          <a:bodyPr wrap="none" rtlCol="0">
            <a:spAutoFit/>
          </a:bodyPr>
          <a:lstStyle/>
          <a:p>
            <a:pPr algn="ctr"/>
            <a:r>
              <a:rPr lang="ru-RU" sz="2800" dirty="0">
                <a:ln w="0"/>
                <a:solidFill>
                  <a:schemeClr val="accent1">
                    <a:lumMod val="50000"/>
                  </a:schemeClr>
                </a:solidFill>
                <a:latin typeface="Calibri" panose="020F0502020204030204" pitchFamily="34" charset="0"/>
              </a:rPr>
              <a:t>ЦК</a:t>
            </a:r>
          </a:p>
        </p:txBody>
      </p:sp>
      <p:grpSp>
        <p:nvGrpSpPr>
          <p:cNvPr id="148" name="Группа 147"/>
          <p:cNvGrpSpPr/>
          <p:nvPr/>
        </p:nvGrpSpPr>
        <p:grpSpPr>
          <a:xfrm>
            <a:off x="7192356" y="4093786"/>
            <a:ext cx="4737396" cy="1676887"/>
            <a:chOff x="8865540" y="3718766"/>
            <a:chExt cx="2103000" cy="1251215"/>
          </a:xfrm>
        </p:grpSpPr>
        <p:cxnSp>
          <p:nvCxnSpPr>
            <p:cNvPr id="149" name="Прямая соединительная линия 148"/>
            <p:cNvCxnSpPr/>
            <p:nvPr/>
          </p:nvCxnSpPr>
          <p:spPr>
            <a:xfrm>
              <a:off x="8867573" y="3718766"/>
              <a:ext cx="9939" cy="1247204"/>
            </a:xfrm>
            <a:prstGeom prst="line">
              <a:avLst/>
            </a:prstGeom>
            <a:ln w="127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0" name="Прямая соединительная линия 149"/>
            <p:cNvCxnSpPr/>
            <p:nvPr/>
          </p:nvCxnSpPr>
          <p:spPr>
            <a:xfrm flipH="1">
              <a:off x="8865540" y="3718766"/>
              <a:ext cx="46129" cy="0"/>
            </a:xfrm>
            <a:prstGeom prst="line">
              <a:avLst/>
            </a:prstGeom>
            <a:ln w="127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1" name="Прямая соединительная линия 150"/>
            <p:cNvCxnSpPr/>
            <p:nvPr/>
          </p:nvCxnSpPr>
          <p:spPr>
            <a:xfrm flipH="1">
              <a:off x="8875266" y="4969237"/>
              <a:ext cx="46129" cy="0"/>
            </a:xfrm>
            <a:prstGeom prst="line">
              <a:avLst/>
            </a:prstGeom>
            <a:ln w="127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2" name="Прямая соединительная линия 151"/>
            <p:cNvCxnSpPr/>
            <p:nvPr/>
          </p:nvCxnSpPr>
          <p:spPr>
            <a:xfrm>
              <a:off x="10955190" y="3720458"/>
              <a:ext cx="9939" cy="1247204"/>
            </a:xfrm>
            <a:prstGeom prst="line">
              <a:avLst/>
            </a:prstGeom>
            <a:ln w="127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3" name="Прямая соединительная линия 152"/>
            <p:cNvCxnSpPr/>
            <p:nvPr/>
          </p:nvCxnSpPr>
          <p:spPr>
            <a:xfrm flipH="1">
              <a:off x="10910942" y="3720458"/>
              <a:ext cx="46129" cy="0"/>
            </a:xfrm>
            <a:prstGeom prst="line">
              <a:avLst/>
            </a:prstGeom>
            <a:ln w="127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4" name="Прямая соединительная линия 153"/>
            <p:cNvCxnSpPr/>
            <p:nvPr/>
          </p:nvCxnSpPr>
          <p:spPr>
            <a:xfrm flipH="1">
              <a:off x="10922411" y="4969981"/>
              <a:ext cx="46129" cy="0"/>
            </a:xfrm>
            <a:prstGeom prst="line">
              <a:avLst/>
            </a:prstGeom>
            <a:ln w="127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cxnSp>
        <p:nvCxnSpPr>
          <p:cNvPr id="155" name="Прямая соединительная линия 154"/>
          <p:cNvCxnSpPr/>
          <p:nvPr/>
        </p:nvCxnSpPr>
        <p:spPr>
          <a:xfrm>
            <a:off x="395041" y="6253645"/>
            <a:ext cx="11586804" cy="0"/>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56" name="TextBox 155"/>
          <p:cNvSpPr txBox="1"/>
          <p:nvPr/>
        </p:nvSpPr>
        <p:spPr>
          <a:xfrm>
            <a:off x="1223755" y="6239466"/>
            <a:ext cx="2920676" cy="592470"/>
          </a:xfrm>
          <a:prstGeom prst="rect">
            <a:avLst/>
          </a:prstGeom>
          <a:noFill/>
        </p:spPr>
        <p:txBody>
          <a:bodyPr wrap="square" rtlCol="0">
            <a:spAutoFit/>
          </a:bodyPr>
          <a:lstStyle>
            <a:defPPr>
              <a:defRPr lang="ru-RU"/>
            </a:defPPr>
            <a:lvl1pPr>
              <a:spcBef>
                <a:spcPct val="0"/>
              </a:spcBef>
              <a:defRPr sz="1400">
                <a:solidFill>
                  <a:schemeClr val="bg1"/>
                </a:solidFill>
                <a:latin typeface="Calibri" panose="020F0502020204030204" pitchFamily="34" charset="0"/>
              </a:defRPr>
            </a:lvl1pPr>
          </a:lstStyle>
          <a:p>
            <a:pPr algn="ctr">
              <a:lnSpc>
                <a:spcPts val="1300"/>
              </a:lnSpc>
            </a:pPr>
            <a:r>
              <a:rPr lang="ru-RU" sz="1200" b="1" dirty="0">
                <a:solidFill>
                  <a:schemeClr val="accent1">
                    <a:lumMod val="50000"/>
                  </a:schemeClr>
                </a:solidFill>
              </a:rPr>
              <a:t>ООО «НСВП»</a:t>
            </a:r>
            <a:br>
              <a:rPr lang="ru-RU" sz="1100" dirty="0">
                <a:solidFill>
                  <a:schemeClr val="accent1">
                    <a:lumMod val="50000"/>
                  </a:schemeClr>
                </a:solidFill>
              </a:rPr>
            </a:br>
            <a:r>
              <a:rPr lang="ru-RU" sz="1100" dirty="0">
                <a:solidFill>
                  <a:schemeClr val="accent1">
                    <a:lumMod val="50000"/>
                  </a:schemeClr>
                </a:solidFill>
              </a:rPr>
              <a:t>Создание Национальной сети</a:t>
            </a:r>
            <a:br>
              <a:rPr lang="ru-RU" sz="1100" dirty="0">
                <a:solidFill>
                  <a:schemeClr val="accent1">
                    <a:lumMod val="50000"/>
                  </a:schemeClr>
                </a:solidFill>
              </a:rPr>
            </a:br>
            <a:r>
              <a:rPr lang="ru-RU" sz="1100" dirty="0">
                <a:solidFill>
                  <a:schemeClr val="accent1">
                    <a:lumMod val="50000"/>
                  </a:schemeClr>
                </a:solidFill>
              </a:rPr>
              <a:t>высокоточного позиционирования</a:t>
            </a:r>
          </a:p>
        </p:txBody>
      </p:sp>
      <p:sp>
        <p:nvSpPr>
          <p:cNvPr id="157" name="TextBox 156"/>
          <p:cNvSpPr txBox="1"/>
          <p:nvPr/>
        </p:nvSpPr>
        <p:spPr>
          <a:xfrm>
            <a:off x="4689349" y="6239466"/>
            <a:ext cx="2920676" cy="592470"/>
          </a:xfrm>
          <a:prstGeom prst="rect">
            <a:avLst/>
          </a:prstGeom>
          <a:noFill/>
        </p:spPr>
        <p:txBody>
          <a:bodyPr wrap="square" rtlCol="0">
            <a:spAutoFit/>
          </a:bodyPr>
          <a:lstStyle>
            <a:defPPr>
              <a:defRPr lang="ru-RU"/>
            </a:defPPr>
            <a:lvl1pPr>
              <a:spcBef>
                <a:spcPct val="0"/>
              </a:spcBef>
              <a:defRPr sz="1400">
                <a:solidFill>
                  <a:schemeClr val="bg1"/>
                </a:solidFill>
                <a:latin typeface="Calibri" panose="020F0502020204030204" pitchFamily="34" charset="0"/>
              </a:defRPr>
            </a:lvl1pPr>
          </a:lstStyle>
          <a:p>
            <a:pPr algn="ctr">
              <a:lnSpc>
                <a:spcPts val="1300"/>
              </a:lnSpc>
            </a:pPr>
            <a:r>
              <a:rPr lang="ru-RU" sz="1200" b="1" dirty="0">
                <a:solidFill>
                  <a:schemeClr val="accent1">
                    <a:lumMod val="50000"/>
                  </a:schemeClr>
                </a:solidFill>
              </a:rPr>
              <a:t>ООО «КосКом»</a:t>
            </a:r>
            <a:br>
              <a:rPr lang="ru-RU" sz="1100" dirty="0">
                <a:solidFill>
                  <a:schemeClr val="accent1">
                    <a:lumMod val="50000"/>
                  </a:schemeClr>
                </a:solidFill>
              </a:rPr>
            </a:br>
            <a:r>
              <a:rPr lang="ru-RU" sz="1100" dirty="0">
                <a:solidFill>
                  <a:schemeClr val="accent1">
                    <a:lumMod val="50000"/>
                  </a:schemeClr>
                </a:solidFill>
              </a:rPr>
              <a:t>Оператор продуктов и услуг на базе РКД,</a:t>
            </a:r>
            <a:br>
              <a:rPr lang="ru-RU" sz="1100" dirty="0">
                <a:solidFill>
                  <a:schemeClr val="accent1">
                    <a:lumMod val="50000"/>
                  </a:schemeClr>
                </a:solidFill>
              </a:rPr>
            </a:br>
            <a:r>
              <a:rPr lang="ru-RU" sz="1100" dirty="0">
                <a:solidFill>
                  <a:schemeClr val="accent1">
                    <a:lumMod val="50000"/>
                  </a:schemeClr>
                </a:solidFill>
              </a:rPr>
              <a:t>навигационных услуг, включая ЦКП</a:t>
            </a:r>
          </a:p>
        </p:txBody>
      </p:sp>
      <p:sp>
        <p:nvSpPr>
          <p:cNvPr id="158" name="TextBox 157"/>
          <p:cNvSpPr txBox="1"/>
          <p:nvPr/>
        </p:nvSpPr>
        <p:spPr>
          <a:xfrm>
            <a:off x="8138527" y="6239466"/>
            <a:ext cx="2920676" cy="592470"/>
          </a:xfrm>
          <a:prstGeom prst="rect">
            <a:avLst/>
          </a:prstGeom>
          <a:noFill/>
        </p:spPr>
        <p:txBody>
          <a:bodyPr wrap="square" rtlCol="0">
            <a:spAutoFit/>
          </a:bodyPr>
          <a:lstStyle>
            <a:defPPr>
              <a:defRPr lang="ru-RU"/>
            </a:defPPr>
            <a:lvl1pPr>
              <a:spcBef>
                <a:spcPct val="0"/>
              </a:spcBef>
              <a:defRPr sz="1400">
                <a:solidFill>
                  <a:schemeClr val="bg1"/>
                </a:solidFill>
                <a:latin typeface="Calibri" panose="020F0502020204030204" pitchFamily="34" charset="0"/>
              </a:defRPr>
            </a:lvl1pPr>
          </a:lstStyle>
          <a:p>
            <a:pPr algn="ctr">
              <a:lnSpc>
                <a:spcPts val="1300"/>
              </a:lnSpc>
            </a:pPr>
            <a:r>
              <a:rPr lang="ru-RU" sz="1200" b="1" dirty="0">
                <a:solidFill>
                  <a:schemeClr val="accent1">
                    <a:lumMod val="50000"/>
                  </a:schemeClr>
                </a:solidFill>
              </a:rPr>
              <a:t>АО «</a:t>
            </a:r>
            <a:r>
              <a:rPr lang="ru-RU" sz="1200" b="1" dirty="0" err="1">
                <a:solidFill>
                  <a:schemeClr val="accent1">
                    <a:lumMod val="50000"/>
                  </a:schemeClr>
                </a:solidFill>
              </a:rPr>
              <a:t>ТерраТех</a:t>
            </a:r>
            <a:r>
              <a:rPr lang="ru-RU" sz="1200" b="1" dirty="0">
                <a:solidFill>
                  <a:schemeClr val="accent1">
                    <a:lumMod val="50000"/>
                  </a:schemeClr>
                </a:solidFill>
              </a:rPr>
              <a:t>»</a:t>
            </a:r>
            <a:br>
              <a:rPr lang="ru-RU" sz="1100" dirty="0">
                <a:solidFill>
                  <a:schemeClr val="accent1">
                    <a:lumMod val="50000"/>
                  </a:schemeClr>
                </a:solidFill>
              </a:rPr>
            </a:br>
            <a:r>
              <a:rPr lang="ru-RU" sz="1100" dirty="0">
                <a:solidFill>
                  <a:schemeClr val="accent1">
                    <a:lumMod val="50000"/>
                  </a:schemeClr>
                </a:solidFill>
              </a:rPr>
              <a:t>Оператор коммерческих</a:t>
            </a:r>
            <a:br>
              <a:rPr lang="ru-RU" sz="1100" dirty="0">
                <a:solidFill>
                  <a:schemeClr val="accent1">
                    <a:lumMod val="50000"/>
                  </a:schemeClr>
                </a:solidFill>
              </a:rPr>
            </a:br>
            <a:r>
              <a:rPr lang="ru-RU" sz="1100" dirty="0">
                <a:solidFill>
                  <a:schemeClr val="accent1">
                    <a:lumMod val="50000"/>
                  </a:schemeClr>
                </a:solidFill>
              </a:rPr>
              <a:t>сервисов ДЗЗ</a:t>
            </a:r>
          </a:p>
        </p:txBody>
      </p:sp>
      <p:sp>
        <p:nvSpPr>
          <p:cNvPr id="159" name="Прямоугольник 158"/>
          <p:cNvSpPr/>
          <p:nvPr/>
        </p:nvSpPr>
        <p:spPr>
          <a:xfrm>
            <a:off x="4879238" y="5833589"/>
            <a:ext cx="2309415" cy="307777"/>
          </a:xfrm>
          <a:prstGeom prst="rect">
            <a:avLst/>
          </a:prstGeom>
        </p:spPr>
        <p:txBody>
          <a:bodyPr wrap="none">
            <a:spAutoFit/>
          </a:bodyPr>
          <a:lstStyle/>
          <a:p>
            <a:r>
              <a:rPr lang="ru-RU" sz="1400" dirty="0">
                <a:solidFill>
                  <a:schemeClr val="accent1">
                    <a:lumMod val="50000"/>
                  </a:schemeClr>
                </a:solidFill>
              </a:rPr>
              <a:t>КОММЕРЦИАЛИЗАЦИЯ РКД</a:t>
            </a:r>
          </a:p>
        </p:txBody>
      </p:sp>
    </p:spTree>
    <p:extLst>
      <p:ext uri="{BB962C8B-B14F-4D97-AF65-F5344CB8AC3E}">
        <p14:creationId xmlns:p14="http://schemas.microsoft.com/office/powerpoint/2010/main" val="27297536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hidden="1"/>
          <p:cNvGraphicFramePr>
            <a:graphicFrameLocks noChangeAspect="1"/>
          </p:cNvGraphicFramePr>
          <p:nvPr>
            <p:custDataLst>
              <p:tags r:id="rId1"/>
            </p:custDataLst>
          </p:nvPr>
        </p:nvGraphicFramePr>
        <p:xfrm>
          <a:off x="1144589" y="1589"/>
          <a:ext cx="1587" cy="1587"/>
        </p:xfrm>
        <a:graphic>
          <a:graphicData uri="http://schemas.openxmlformats.org/presentationml/2006/ole">
            <mc:AlternateContent xmlns:mc="http://schemas.openxmlformats.org/markup-compatibility/2006">
              <mc:Choice xmlns:v="urn:schemas-microsoft-com:vml" Requires="v">
                <p:oleObj name="think-cell Slide" r:id="rId3" imgW="359" imgH="360" progId="TCLayout.ActiveDocument.1">
                  <p:embed/>
                </p:oleObj>
              </mc:Choice>
              <mc:Fallback>
                <p:oleObj name="think-cell Slide" r:id="rId3" imgW="359" imgH="360" progId="TCLayout.ActiveDocument.1">
                  <p:embed/>
                  <p:pic>
                    <p:nvPicPr>
                      <p:cNvPr id="3" name="Объект 2" hidden="1"/>
                      <p:cNvPicPr/>
                      <p:nvPr/>
                    </p:nvPicPr>
                    <p:blipFill>
                      <a:blip r:embed="rId4"/>
                      <a:stretch>
                        <a:fillRect/>
                      </a:stretch>
                    </p:blipFill>
                    <p:spPr>
                      <a:xfrm>
                        <a:off x="1144589" y="1589"/>
                        <a:ext cx="1587" cy="1587"/>
                      </a:xfrm>
                      <a:prstGeom prst="rect">
                        <a:avLst/>
                      </a:prstGeom>
                    </p:spPr>
                  </p:pic>
                </p:oleObj>
              </mc:Fallback>
            </mc:AlternateContent>
          </a:graphicData>
        </a:graphic>
      </p:graphicFrame>
      <p:sp>
        <p:nvSpPr>
          <p:cNvPr id="2" name="Прямоугольник 1"/>
          <p:cNvSpPr/>
          <p:nvPr/>
        </p:nvSpPr>
        <p:spPr>
          <a:xfrm>
            <a:off x="1868008" y="0"/>
            <a:ext cx="9145016" cy="4841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ru-RU" sz="2800" b="1" dirty="0">
                <a:solidFill>
                  <a:srgbClr val="002060"/>
                </a:solidFill>
                <a:latin typeface="+mj-lt"/>
                <a:cs typeface="Arial" pitchFamily="34" charset="0"/>
              </a:rPr>
              <a:t>Организация взаимодействия регионов РФ и  </a:t>
            </a:r>
            <a:br>
              <a:rPr lang="ru-RU" sz="2800" b="1" dirty="0">
                <a:solidFill>
                  <a:srgbClr val="002060"/>
                </a:solidFill>
                <a:latin typeface="+mj-lt"/>
                <a:cs typeface="Arial" pitchFamily="34" charset="0"/>
              </a:rPr>
            </a:br>
            <a:r>
              <a:rPr lang="ru-RU" sz="2800" b="1" dirty="0">
                <a:solidFill>
                  <a:srgbClr val="002060"/>
                </a:solidFill>
                <a:latin typeface="+mj-lt"/>
                <a:cs typeface="Arial" pitchFamily="34" charset="0"/>
              </a:rPr>
              <a:t>АО «Российские космические системы</a:t>
            </a:r>
            <a:br>
              <a:rPr lang="ru-RU" sz="2800" b="1" dirty="0">
                <a:solidFill>
                  <a:srgbClr val="002060"/>
                </a:solidFill>
                <a:latin typeface="+mj-lt"/>
                <a:cs typeface="Arial" pitchFamily="34" charset="0"/>
              </a:rPr>
            </a:br>
            <a:r>
              <a:rPr lang="ru-RU" sz="2000" b="1" dirty="0">
                <a:solidFill>
                  <a:srgbClr val="002060"/>
                </a:solidFill>
                <a:latin typeface="+mj-lt"/>
                <a:cs typeface="Arial" pitchFamily="34" charset="0"/>
              </a:rPr>
              <a:t>как головной организации по использованию РКД</a:t>
            </a:r>
            <a:endParaRPr lang="ru-RU" sz="2800" b="1" dirty="0">
              <a:solidFill>
                <a:srgbClr val="002060"/>
              </a:solidFill>
              <a:latin typeface="+mj-lt"/>
              <a:cs typeface="Arial" pitchFamily="34" charset="0"/>
            </a:endParaRPr>
          </a:p>
        </p:txBody>
      </p:sp>
      <p:sp>
        <p:nvSpPr>
          <p:cNvPr id="94" name="Прямоугольник 93"/>
          <p:cNvSpPr/>
          <p:nvPr/>
        </p:nvSpPr>
        <p:spPr>
          <a:xfrm>
            <a:off x="380521" y="2561813"/>
            <a:ext cx="2117035" cy="798816"/>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bg1"/>
              </a:solidFill>
            </a:endParaRPr>
          </a:p>
        </p:txBody>
      </p:sp>
      <p:sp>
        <p:nvSpPr>
          <p:cNvPr id="95" name="Прямоугольник 94"/>
          <p:cNvSpPr/>
          <p:nvPr/>
        </p:nvSpPr>
        <p:spPr>
          <a:xfrm>
            <a:off x="3536697" y="2597081"/>
            <a:ext cx="2117035" cy="798816"/>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96" name="Прямоугольник 95"/>
          <p:cNvSpPr/>
          <p:nvPr/>
        </p:nvSpPr>
        <p:spPr>
          <a:xfrm>
            <a:off x="6599114" y="2576311"/>
            <a:ext cx="2117035" cy="798816"/>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sp>
        <p:nvSpPr>
          <p:cNvPr id="97" name="Прямоугольник 96"/>
          <p:cNvSpPr/>
          <p:nvPr/>
        </p:nvSpPr>
        <p:spPr>
          <a:xfrm>
            <a:off x="9668424" y="2590995"/>
            <a:ext cx="2117035" cy="798816"/>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50000"/>
                </a:schemeClr>
              </a:solidFill>
            </a:endParaRPr>
          </a:p>
        </p:txBody>
      </p:sp>
      <p:grpSp>
        <p:nvGrpSpPr>
          <p:cNvPr id="98" name="Группа 97"/>
          <p:cNvGrpSpPr/>
          <p:nvPr/>
        </p:nvGrpSpPr>
        <p:grpSpPr>
          <a:xfrm>
            <a:off x="9491262" y="2207028"/>
            <a:ext cx="2506237" cy="1366747"/>
            <a:chOff x="8860890" y="2247036"/>
            <a:chExt cx="2506237" cy="1366747"/>
          </a:xfrm>
        </p:grpSpPr>
        <p:cxnSp>
          <p:nvCxnSpPr>
            <p:cNvPr id="99" name="Прямая соединительная линия 98"/>
            <p:cNvCxnSpPr/>
            <p:nvPr/>
          </p:nvCxnSpPr>
          <p:spPr>
            <a:xfrm>
              <a:off x="8862804" y="2247036"/>
              <a:ext cx="5472" cy="135888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Прямая соединительная линия 99"/>
            <p:cNvCxnSpPr/>
            <p:nvPr/>
          </p:nvCxnSpPr>
          <p:spPr>
            <a:xfrm>
              <a:off x="11361653" y="2247036"/>
              <a:ext cx="0" cy="136674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Прямая соединительная линия 100"/>
            <p:cNvCxnSpPr/>
            <p:nvPr/>
          </p:nvCxnSpPr>
          <p:spPr>
            <a:xfrm flipH="1" flipV="1">
              <a:off x="8868277" y="3603210"/>
              <a:ext cx="2493376" cy="105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2" name="Прямая соединительная линия 101"/>
            <p:cNvCxnSpPr/>
            <p:nvPr/>
          </p:nvCxnSpPr>
          <p:spPr>
            <a:xfrm flipH="1">
              <a:off x="10968718" y="2250308"/>
              <a:ext cx="39840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3" name="Прямая соединительная линия 102"/>
            <p:cNvCxnSpPr/>
            <p:nvPr/>
          </p:nvCxnSpPr>
          <p:spPr>
            <a:xfrm flipH="1" flipV="1">
              <a:off x="8860890" y="2251021"/>
              <a:ext cx="297424" cy="327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4" name="Группа 103"/>
          <p:cNvGrpSpPr/>
          <p:nvPr/>
        </p:nvGrpSpPr>
        <p:grpSpPr>
          <a:xfrm>
            <a:off x="6395953" y="2196488"/>
            <a:ext cx="2506237" cy="1367758"/>
            <a:chOff x="8860890" y="2246025"/>
            <a:chExt cx="2506237" cy="1367758"/>
          </a:xfrm>
        </p:grpSpPr>
        <p:cxnSp>
          <p:nvCxnSpPr>
            <p:cNvPr id="105" name="Прямая соединительная линия 104"/>
            <p:cNvCxnSpPr/>
            <p:nvPr/>
          </p:nvCxnSpPr>
          <p:spPr>
            <a:xfrm>
              <a:off x="8862804" y="2247036"/>
              <a:ext cx="5472" cy="135888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6" name="Прямая соединительная линия 105"/>
            <p:cNvCxnSpPr/>
            <p:nvPr/>
          </p:nvCxnSpPr>
          <p:spPr>
            <a:xfrm>
              <a:off x="11361653" y="2247036"/>
              <a:ext cx="0" cy="136674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7" name="Прямая соединительная линия 106"/>
            <p:cNvCxnSpPr/>
            <p:nvPr/>
          </p:nvCxnSpPr>
          <p:spPr>
            <a:xfrm flipH="1" flipV="1">
              <a:off x="8868277" y="3603210"/>
              <a:ext cx="2493376" cy="105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8" name="Прямая соединительная линия 107"/>
            <p:cNvCxnSpPr/>
            <p:nvPr/>
          </p:nvCxnSpPr>
          <p:spPr>
            <a:xfrm flipH="1">
              <a:off x="10968718" y="2250308"/>
              <a:ext cx="39840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 name="Прямая соединительная линия 108"/>
            <p:cNvCxnSpPr/>
            <p:nvPr/>
          </p:nvCxnSpPr>
          <p:spPr>
            <a:xfrm flipH="1">
              <a:off x="8860890" y="2246025"/>
              <a:ext cx="1374674" cy="499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0" name="Группа 109"/>
          <p:cNvGrpSpPr/>
          <p:nvPr/>
        </p:nvGrpSpPr>
        <p:grpSpPr>
          <a:xfrm>
            <a:off x="3308542" y="2208259"/>
            <a:ext cx="2506237" cy="1366747"/>
            <a:chOff x="8860890" y="2247036"/>
            <a:chExt cx="2506237" cy="1366747"/>
          </a:xfrm>
        </p:grpSpPr>
        <p:cxnSp>
          <p:nvCxnSpPr>
            <p:cNvPr id="111" name="Прямая соединительная линия 110"/>
            <p:cNvCxnSpPr/>
            <p:nvPr/>
          </p:nvCxnSpPr>
          <p:spPr>
            <a:xfrm>
              <a:off x="8862804" y="2247036"/>
              <a:ext cx="5472" cy="135888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Прямая соединительная линия 111"/>
            <p:cNvCxnSpPr/>
            <p:nvPr/>
          </p:nvCxnSpPr>
          <p:spPr>
            <a:xfrm>
              <a:off x="11361653" y="2247036"/>
              <a:ext cx="0" cy="136674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Прямая соединительная линия 112"/>
            <p:cNvCxnSpPr/>
            <p:nvPr/>
          </p:nvCxnSpPr>
          <p:spPr>
            <a:xfrm flipH="1" flipV="1">
              <a:off x="8868277" y="3603210"/>
              <a:ext cx="2493376" cy="105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Прямая соединительная линия 113"/>
            <p:cNvCxnSpPr/>
            <p:nvPr/>
          </p:nvCxnSpPr>
          <p:spPr>
            <a:xfrm flipH="1">
              <a:off x="10968718" y="2250308"/>
              <a:ext cx="39840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Прямая соединительная линия 114"/>
            <p:cNvCxnSpPr/>
            <p:nvPr/>
          </p:nvCxnSpPr>
          <p:spPr>
            <a:xfrm flipH="1" flipV="1">
              <a:off x="8860890" y="2251021"/>
              <a:ext cx="297424" cy="327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6" name="Группа 115"/>
          <p:cNvGrpSpPr/>
          <p:nvPr/>
        </p:nvGrpSpPr>
        <p:grpSpPr>
          <a:xfrm>
            <a:off x="174971" y="2203915"/>
            <a:ext cx="2506237" cy="1366747"/>
            <a:chOff x="8860890" y="2247036"/>
            <a:chExt cx="2506237" cy="1366747"/>
          </a:xfrm>
        </p:grpSpPr>
        <p:cxnSp>
          <p:nvCxnSpPr>
            <p:cNvPr id="117" name="Прямая соединительная линия 116"/>
            <p:cNvCxnSpPr/>
            <p:nvPr/>
          </p:nvCxnSpPr>
          <p:spPr>
            <a:xfrm>
              <a:off x="8862804" y="2247036"/>
              <a:ext cx="5472" cy="135888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Прямая соединительная линия 117"/>
            <p:cNvCxnSpPr/>
            <p:nvPr/>
          </p:nvCxnSpPr>
          <p:spPr>
            <a:xfrm>
              <a:off x="11361653" y="2247036"/>
              <a:ext cx="0" cy="136674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Прямая соединительная линия 118"/>
            <p:cNvCxnSpPr/>
            <p:nvPr/>
          </p:nvCxnSpPr>
          <p:spPr>
            <a:xfrm flipH="1" flipV="1">
              <a:off x="8868277" y="3603210"/>
              <a:ext cx="2493376" cy="105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Прямая соединительная линия 119"/>
            <p:cNvCxnSpPr/>
            <p:nvPr/>
          </p:nvCxnSpPr>
          <p:spPr>
            <a:xfrm flipH="1">
              <a:off x="10968718" y="2250308"/>
              <a:ext cx="39840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1" name="Прямая соединительная линия 120"/>
            <p:cNvCxnSpPr/>
            <p:nvPr/>
          </p:nvCxnSpPr>
          <p:spPr>
            <a:xfrm flipH="1" flipV="1">
              <a:off x="8860890" y="2251021"/>
              <a:ext cx="297424" cy="327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2" name="TextBox 121"/>
          <p:cNvSpPr txBox="1"/>
          <p:nvPr/>
        </p:nvSpPr>
        <p:spPr>
          <a:xfrm>
            <a:off x="682786" y="2776555"/>
            <a:ext cx="1535677" cy="369332"/>
          </a:xfrm>
          <a:prstGeom prst="rect">
            <a:avLst/>
          </a:prstGeom>
          <a:noFill/>
        </p:spPr>
        <p:txBody>
          <a:bodyPr wrap="none" rtlCol="0">
            <a:spAutoFit/>
          </a:bodyPr>
          <a:lstStyle/>
          <a:p>
            <a:r>
              <a:rPr lang="ru-RU" dirty="0">
                <a:solidFill>
                  <a:schemeClr val="bg1"/>
                </a:solidFill>
                <a:latin typeface="Calibri" panose="020F0502020204030204" pitchFamily="34" charset="0"/>
              </a:rPr>
              <a:t>СОГЛАШЕНИЕ</a:t>
            </a:r>
          </a:p>
        </p:txBody>
      </p:sp>
      <p:sp>
        <p:nvSpPr>
          <p:cNvPr id="123" name="TextBox 122"/>
          <p:cNvSpPr txBox="1"/>
          <p:nvPr/>
        </p:nvSpPr>
        <p:spPr>
          <a:xfrm>
            <a:off x="9701202" y="2675014"/>
            <a:ext cx="2094355" cy="646331"/>
          </a:xfrm>
          <a:prstGeom prst="rect">
            <a:avLst/>
          </a:prstGeom>
          <a:noFill/>
        </p:spPr>
        <p:txBody>
          <a:bodyPr wrap="none" rtlCol="0">
            <a:spAutoFit/>
          </a:bodyPr>
          <a:lstStyle/>
          <a:p>
            <a:pPr algn="ctr"/>
            <a:r>
              <a:rPr lang="ru-RU" dirty="0">
                <a:solidFill>
                  <a:schemeClr val="bg1"/>
                </a:solidFill>
                <a:latin typeface="Calibri" panose="020F0502020204030204" pitchFamily="34" charset="0"/>
              </a:rPr>
              <a:t>РЕАЛИЗАЦИЯ</a:t>
            </a:r>
            <a:br>
              <a:rPr lang="ru-RU" dirty="0">
                <a:solidFill>
                  <a:schemeClr val="bg1"/>
                </a:solidFill>
                <a:latin typeface="Calibri" panose="020F0502020204030204" pitchFamily="34" charset="0"/>
              </a:rPr>
            </a:br>
            <a:r>
              <a:rPr lang="ru-RU" dirty="0">
                <a:solidFill>
                  <a:schemeClr val="bg1"/>
                </a:solidFill>
                <a:latin typeface="Calibri" panose="020F0502020204030204" pitchFamily="34" charset="0"/>
              </a:rPr>
              <a:t>ДОРОЖНОЙ КАРТЫ</a:t>
            </a:r>
          </a:p>
        </p:txBody>
      </p:sp>
      <p:sp>
        <p:nvSpPr>
          <p:cNvPr id="124" name="TextBox 123"/>
          <p:cNvSpPr txBox="1"/>
          <p:nvPr/>
        </p:nvSpPr>
        <p:spPr>
          <a:xfrm>
            <a:off x="3896657" y="2668823"/>
            <a:ext cx="1397113" cy="677108"/>
          </a:xfrm>
          <a:prstGeom prst="rect">
            <a:avLst/>
          </a:prstGeom>
          <a:noFill/>
        </p:spPr>
        <p:txBody>
          <a:bodyPr wrap="none" rtlCol="0">
            <a:spAutoFit/>
          </a:bodyPr>
          <a:lstStyle/>
          <a:p>
            <a:pPr algn="ctr"/>
            <a:r>
              <a:rPr lang="ru-RU" dirty="0">
                <a:solidFill>
                  <a:schemeClr val="bg1"/>
                </a:solidFill>
                <a:latin typeface="Calibri" panose="020F0502020204030204" pitchFamily="34" charset="0"/>
              </a:rPr>
              <a:t>ДОРОЖНАЯ</a:t>
            </a:r>
            <a:r>
              <a:rPr lang="ru-RU" sz="2000" dirty="0">
                <a:solidFill>
                  <a:schemeClr val="bg1"/>
                </a:solidFill>
                <a:latin typeface="Calibri" panose="020F0502020204030204" pitchFamily="34" charset="0"/>
              </a:rPr>
              <a:t> </a:t>
            </a:r>
            <a:br>
              <a:rPr lang="ru-RU" sz="2000" dirty="0">
                <a:solidFill>
                  <a:schemeClr val="bg1"/>
                </a:solidFill>
                <a:latin typeface="Calibri" panose="020F0502020204030204" pitchFamily="34" charset="0"/>
              </a:rPr>
            </a:br>
            <a:r>
              <a:rPr lang="ru-RU" dirty="0">
                <a:solidFill>
                  <a:schemeClr val="bg1"/>
                </a:solidFill>
                <a:latin typeface="Calibri" panose="020F0502020204030204" pitchFamily="34" charset="0"/>
              </a:rPr>
              <a:t>КАРТА</a:t>
            </a:r>
            <a:endParaRPr lang="ru-RU" sz="2000" dirty="0">
              <a:solidFill>
                <a:schemeClr val="bg1"/>
              </a:solidFill>
              <a:latin typeface="Calibri" panose="020F0502020204030204" pitchFamily="34" charset="0"/>
            </a:endParaRPr>
          </a:p>
        </p:txBody>
      </p:sp>
      <p:sp>
        <p:nvSpPr>
          <p:cNvPr id="125" name="TextBox 124"/>
          <p:cNvSpPr txBox="1"/>
          <p:nvPr/>
        </p:nvSpPr>
        <p:spPr>
          <a:xfrm>
            <a:off x="6706726" y="2659395"/>
            <a:ext cx="1843454" cy="646331"/>
          </a:xfrm>
          <a:prstGeom prst="rect">
            <a:avLst/>
          </a:prstGeom>
          <a:noFill/>
        </p:spPr>
        <p:txBody>
          <a:bodyPr wrap="none" rtlCol="0">
            <a:spAutoFit/>
          </a:bodyPr>
          <a:lstStyle/>
          <a:p>
            <a:pPr algn="ctr"/>
            <a:r>
              <a:rPr lang="ru-RU" dirty="0">
                <a:solidFill>
                  <a:schemeClr val="bg1"/>
                </a:solidFill>
                <a:latin typeface="Calibri" panose="020F0502020204030204" pitchFamily="34" charset="0"/>
              </a:rPr>
              <a:t>ОПРЕДЕЛЕНИЕ</a:t>
            </a:r>
            <a:br>
              <a:rPr lang="ru-RU" dirty="0">
                <a:solidFill>
                  <a:schemeClr val="bg1"/>
                </a:solidFill>
                <a:latin typeface="Calibri" panose="020F0502020204030204" pitchFamily="34" charset="0"/>
              </a:rPr>
            </a:br>
            <a:r>
              <a:rPr lang="ru-RU" dirty="0">
                <a:solidFill>
                  <a:schemeClr val="bg1"/>
                </a:solidFill>
                <a:latin typeface="Calibri" panose="020F0502020204030204" pitchFamily="34" charset="0"/>
              </a:rPr>
              <a:t>ОТВЕТСТВЕННЫХ</a:t>
            </a:r>
          </a:p>
        </p:txBody>
      </p:sp>
      <p:sp>
        <p:nvSpPr>
          <p:cNvPr id="126" name="TextBox 125"/>
          <p:cNvSpPr txBox="1"/>
          <p:nvPr/>
        </p:nvSpPr>
        <p:spPr>
          <a:xfrm>
            <a:off x="200242" y="3848868"/>
            <a:ext cx="2500763" cy="1815882"/>
          </a:xfrm>
          <a:prstGeom prst="rect">
            <a:avLst/>
          </a:prstGeom>
          <a:noFill/>
        </p:spPr>
        <p:txBody>
          <a:bodyPr wrap="square" rtlCol="0">
            <a:spAutoFit/>
          </a:bodyPr>
          <a:lstStyle/>
          <a:p>
            <a:pPr>
              <a:spcBef>
                <a:spcPct val="0"/>
              </a:spcBef>
            </a:pPr>
            <a:r>
              <a:rPr lang="ru-RU" sz="1400" dirty="0">
                <a:solidFill>
                  <a:schemeClr val="accent1">
                    <a:lumMod val="50000"/>
                  </a:schemeClr>
                </a:solidFill>
                <a:latin typeface="Calibri" panose="020F0502020204030204" pitchFamily="34" charset="0"/>
              </a:rPr>
              <a:t>Подписание соглашения между Правительством региона и АО «Российские космические системы» о взаимодействии в области использования результатов космической деятельности</a:t>
            </a:r>
            <a:endParaRPr lang="ru-RU" sz="1400" dirty="0">
              <a:solidFill>
                <a:schemeClr val="accent1">
                  <a:lumMod val="50000"/>
                </a:schemeClr>
              </a:solidFill>
              <a:latin typeface="Calibri" panose="020F0502020204030204" pitchFamily="34" charset="0"/>
              <a:cs typeface="Arial" panose="020B0604020202020204" pitchFamily="34" charset="0"/>
            </a:endParaRPr>
          </a:p>
        </p:txBody>
      </p:sp>
      <p:sp>
        <p:nvSpPr>
          <p:cNvPr id="127" name="TextBox 126"/>
          <p:cNvSpPr txBox="1"/>
          <p:nvPr/>
        </p:nvSpPr>
        <p:spPr>
          <a:xfrm>
            <a:off x="3209595" y="3859001"/>
            <a:ext cx="2599709" cy="1815882"/>
          </a:xfrm>
          <a:prstGeom prst="rect">
            <a:avLst/>
          </a:prstGeom>
          <a:noFill/>
        </p:spPr>
        <p:txBody>
          <a:bodyPr wrap="square" rtlCol="0">
            <a:spAutoFit/>
          </a:bodyPr>
          <a:lstStyle>
            <a:defPPr>
              <a:defRPr lang="ru-RU"/>
            </a:defPPr>
            <a:lvl1pPr>
              <a:spcBef>
                <a:spcPct val="0"/>
              </a:spcBef>
              <a:defRPr sz="1400">
                <a:solidFill>
                  <a:schemeClr val="bg1"/>
                </a:solidFill>
                <a:latin typeface="Calibri" panose="020F0502020204030204" pitchFamily="34" charset="0"/>
              </a:defRPr>
            </a:lvl1pPr>
          </a:lstStyle>
          <a:p>
            <a:r>
              <a:rPr lang="ru-RU" dirty="0">
                <a:solidFill>
                  <a:schemeClr val="accent1">
                    <a:lumMod val="50000"/>
                  </a:schemeClr>
                </a:solidFill>
              </a:rPr>
              <a:t>Формирование перечня направлений и мероприятий по обеспечению использования продуктов и услуг на основе результатов космической деятельности органами исполнительной власти региона </a:t>
            </a:r>
          </a:p>
        </p:txBody>
      </p:sp>
      <p:sp>
        <p:nvSpPr>
          <p:cNvPr id="128" name="TextBox 127"/>
          <p:cNvSpPr txBox="1"/>
          <p:nvPr/>
        </p:nvSpPr>
        <p:spPr>
          <a:xfrm>
            <a:off x="6343406" y="3834184"/>
            <a:ext cx="2553310" cy="2246769"/>
          </a:xfrm>
          <a:prstGeom prst="rect">
            <a:avLst/>
          </a:prstGeom>
          <a:noFill/>
        </p:spPr>
        <p:txBody>
          <a:bodyPr wrap="square" rtlCol="0">
            <a:spAutoFit/>
          </a:bodyPr>
          <a:lstStyle>
            <a:defPPr>
              <a:defRPr lang="ru-RU"/>
            </a:defPPr>
            <a:lvl1pPr>
              <a:spcBef>
                <a:spcPct val="0"/>
              </a:spcBef>
              <a:defRPr sz="1400">
                <a:solidFill>
                  <a:schemeClr val="bg1"/>
                </a:solidFill>
                <a:latin typeface="Calibri" panose="020F0502020204030204" pitchFamily="34" charset="0"/>
              </a:defRPr>
            </a:lvl1pPr>
          </a:lstStyle>
          <a:p>
            <a:r>
              <a:rPr lang="ru-RU" dirty="0">
                <a:solidFill>
                  <a:schemeClr val="accent1">
                    <a:lumMod val="50000"/>
                  </a:schemeClr>
                </a:solidFill>
              </a:rPr>
              <a:t>Определение ответственного лица в регионе за внедрение РКД (не ниже заместителя руководителя региона).</a:t>
            </a:r>
          </a:p>
          <a:p>
            <a:endParaRPr lang="ru-RU" dirty="0">
              <a:solidFill>
                <a:schemeClr val="accent1">
                  <a:lumMod val="50000"/>
                </a:schemeClr>
              </a:solidFill>
            </a:endParaRPr>
          </a:p>
          <a:p>
            <a:r>
              <a:rPr lang="ru-RU" dirty="0">
                <a:solidFill>
                  <a:schemeClr val="accent1">
                    <a:lumMod val="50000"/>
                  </a:schemeClr>
                </a:solidFill>
              </a:rPr>
              <a:t>Определение организации, ответственной за внедрение результатов космической деятельности на территории региона (центра компетенций) </a:t>
            </a:r>
          </a:p>
        </p:txBody>
      </p:sp>
      <p:sp>
        <p:nvSpPr>
          <p:cNvPr id="129" name="TextBox 128"/>
          <p:cNvSpPr txBox="1"/>
          <p:nvPr/>
        </p:nvSpPr>
        <p:spPr>
          <a:xfrm>
            <a:off x="9427925" y="3849611"/>
            <a:ext cx="2564099" cy="1384995"/>
          </a:xfrm>
          <a:prstGeom prst="rect">
            <a:avLst/>
          </a:prstGeom>
          <a:noFill/>
        </p:spPr>
        <p:txBody>
          <a:bodyPr wrap="square" rtlCol="0">
            <a:spAutoFit/>
          </a:bodyPr>
          <a:lstStyle>
            <a:defPPr>
              <a:defRPr lang="ru-RU"/>
            </a:defPPr>
            <a:lvl1pPr>
              <a:spcBef>
                <a:spcPct val="0"/>
              </a:spcBef>
              <a:defRPr sz="1400">
                <a:solidFill>
                  <a:schemeClr val="bg1"/>
                </a:solidFill>
                <a:latin typeface="Calibri" panose="020F0502020204030204" pitchFamily="34" charset="0"/>
              </a:defRPr>
            </a:lvl1pPr>
          </a:lstStyle>
          <a:p>
            <a:r>
              <a:rPr lang="ru-RU" dirty="0">
                <a:solidFill>
                  <a:schemeClr val="accent1">
                    <a:lumMod val="50000"/>
                  </a:schemeClr>
                </a:solidFill>
              </a:rPr>
              <a:t>Предоставление комплексных сервисов (услуг) на основе использования результатов космической деятельности через платформу </a:t>
            </a:r>
            <a:r>
              <a:rPr lang="ru-RU" b="1" dirty="0">
                <a:solidFill>
                  <a:schemeClr val="accent1">
                    <a:lumMod val="50000"/>
                  </a:schemeClr>
                </a:solidFill>
              </a:rPr>
              <a:t>Цифровой космической инфраструктуры</a:t>
            </a:r>
          </a:p>
        </p:txBody>
      </p:sp>
      <p:pic>
        <p:nvPicPr>
          <p:cNvPr id="137" name="Рисунок 1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2534" y="2058745"/>
            <a:ext cx="1155483" cy="386412"/>
          </a:xfrm>
          <a:prstGeom prst="rect">
            <a:avLst/>
          </a:prstGeom>
        </p:spPr>
      </p:pic>
      <p:pic>
        <p:nvPicPr>
          <p:cNvPr id="138" name="Рисунок 1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91774" y="2068672"/>
            <a:ext cx="1155483" cy="386412"/>
          </a:xfrm>
          <a:prstGeom prst="rect">
            <a:avLst/>
          </a:prstGeom>
        </p:spPr>
      </p:pic>
      <p:pic>
        <p:nvPicPr>
          <p:cNvPr id="139" name="Рисунок 1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17617" y="2019384"/>
            <a:ext cx="1155483" cy="386412"/>
          </a:xfrm>
          <a:prstGeom prst="rect">
            <a:avLst/>
          </a:prstGeom>
        </p:spPr>
      </p:pic>
      <p:pic>
        <p:nvPicPr>
          <p:cNvPr id="50" name="Рисунок 49"/>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2746942" y="2791316"/>
            <a:ext cx="439109" cy="318944"/>
          </a:xfrm>
          <a:prstGeom prst="rect">
            <a:avLst/>
          </a:prstGeom>
        </p:spPr>
      </p:pic>
      <p:pic>
        <p:nvPicPr>
          <p:cNvPr id="51" name="Рисунок 50"/>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5871164" y="2791316"/>
            <a:ext cx="439109" cy="318944"/>
          </a:xfrm>
          <a:prstGeom prst="rect">
            <a:avLst/>
          </a:prstGeom>
        </p:spPr>
      </p:pic>
      <p:pic>
        <p:nvPicPr>
          <p:cNvPr id="52" name="Рисунок 51"/>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8967864" y="2791317"/>
            <a:ext cx="439109" cy="318944"/>
          </a:xfrm>
          <a:prstGeom prst="rect">
            <a:avLst/>
          </a:prstGeom>
        </p:spPr>
      </p:pic>
      <p:pic>
        <p:nvPicPr>
          <p:cNvPr id="4" name="Рисунок 3">
            <a:extLst>
              <a:ext uri="{FF2B5EF4-FFF2-40B4-BE49-F238E27FC236}">
                <a16:creationId xmlns:a16="http://schemas.microsoft.com/office/drawing/2014/main" id="{921B167C-B6DB-486C-60F7-8BCF4B81D6C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15144" y="2021378"/>
            <a:ext cx="1155483" cy="386412"/>
          </a:xfrm>
          <a:prstGeom prst="rect">
            <a:avLst/>
          </a:prstGeom>
        </p:spPr>
      </p:pic>
      <p:pic>
        <p:nvPicPr>
          <p:cNvPr id="6" name="Рисунок 5" descr="Изображение выглядит как графическая вставка, символ, герб, желтый&#10;&#10;Автоматически созданное описание">
            <a:extLst>
              <a:ext uri="{FF2B5EF4-FFF2-40B4-BE49-F238E27FC236}">
                <a16:creationId xmlns:a16="http://schemas.microsoft.com/office/drawing/2014/main" id="{EB3F5506-66C9-C2E6-9B86-7EA1E1516AE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70229" y="1877661"/>
            <a:ext cx="614500" cy="620688"/>
          </a:xfrm>
          <a:prstGeom prst="rect">
            <a:avLst/>
          </a:prstGeom>
        </p:spPr>
      </p:pic>
      <p:pic>
        <p:nvPicPr>
          <p:cNvPr id="7" name="Рисунок 6" descr="Изображение выглядит как графическая вставка, символ, герб, желтый&#10;&#10;Автоматически созданное описание">
            <a:extLst>
              <a:ext uri="{FF2B5EF4-FFF2-40B4-BE49-F238E27FC236}">
                <a16:creationId xmlns:a16="http://schemas.microsoft.com/office/drawing/2014/main" id="{8AE70499-5648-B5C3-0BA2-FF19E4981E0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47247" y="1901841"/>
            <a:ext cx="614500" cy="620688"/>
          </a:xfrm>
          <a:prstGeom prst="rect">
            <a:avLst/>
          </a:prstGeom>
        </p:spPr>
      </p:pic>
      <p:pic>
        <p:nvPicPr>
          <p:cNvPr id="8" name="Рисунок 7" descr="Изображение выглядит как графическая вставка, символ, герб, желтый&#10;&#10;Автоматически созданное описание">
            <a:extLst>
              <a:ext uri="{FF2B5EF4-FFF2-40B4-BE49-F238E27FC236}">
                <a16:creationId xmlns:a16="http://schemas.microsoft.com/office/drawing/2014/main" id="{3A65312B-62C2-86E8-1770-DC5D387826B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59855" y="1914081"/>
            <a:ext cx="614500" cy="620688"/>
          </a:xfrm>
          <a:prstGeom prst="rect">
            <a:avLst/>
          </a:prstGeom>
        </p:spPr>
      </p:pic>
      <p:pic>
        <p:nvPicPr>
          <p:cNvPr id="9" name="Рисунок 8" descr="Изображение выглядит как графическая вставка, символ, герб, желтый&#10;&#10;Автоматически созданное описание">
            <a:extLst>
              <a:ext uri="{FF2B5EF4-FFF2-40B4-BE49-F238E27FC236}">
                <a16:creationId xmlns:a16="http://schemas.microsoft.com/office/drawing/2014/main" id="{5ED466CC-D484-432E-AF15-DBB511D8AC6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84273" y="1926427"/>
            <a:ext cx="614500" cy="620688"/>
          </a:xfrm>
          <a:prstGeom prst="rect">
            <a:avLst/>
          </a:prstGeom>
        </p:spPr>
      </p:pic>
    </p:spTree>
    <p:extLst>
      <p:ext uri="{BB962C8B-B14F-4D97-AF65-F5344CB8AC3E}">
        <p14:creationId xmlns:p14="http://schemas.microsoft.com/office/powerpoint/2010/main" val="3985541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hidden="1"/>
          <p:cNvGraphicFramePr>
            <a:graphicFrameLocks noChangeAspect="1"/>
          </p:cNvGraphicFramePr>
          <p:nvPr>
            <p:custDataLst>
              <p:tags r:id="rId1"/>
            </p:custDataLst>
          </p:nvPr>
        </p:nvGraphicFramePr>
        <p:xfrm>
          <a:off x="1144589" y="1589"/>
          <a:ext cx="1587" cy="1587"/>
        </p:xfrm>
        <a:graphic>
          <a:graphicData uri="http://schemas.openxmlformats.org/presentationml/2006/ole">
            <mc:AlternateContent xmlns:mc="http://schemas.openxmlformats.org/markup-compatibility/2006">
              <mc:Choice xmlns:v="urn:schemas-microsoft-com:vml" Requires="v">
                <p:oleObj name="think-cell Slide" r:id="rId3" imgW="359" imgH="360" progId="TCLayout.ActiveDocument.1">
                  <p:embed/>
                </p:oleObj>
              </mc:Choice>
              <mc:Fallback>
                <p:oleObj name="think-cell Slide" r:id="rId3" imgW="359" imgH="360" progId="TCLayout.ActiveDocument.1">
                  <p:embed/>
                  <p:pic>
                    <p:nvPicPr>
                      <p:cNvPr id="3" name="Объект 2" hidden="1"/>
                      <p:cNvPicPr/>
                      <p:nvPr/>
                    </p:nvPicPr>
                    <p:blipFill>
                      <a:blip r:embed="rId4"/>
                      <a:stretch>
                        <a:fillRect/>
                      </a:stretch>
                    </p:blipFill>
                    <p:spPr>
                      <a:xfrm>
                        <a:off x="1144589" y="1589"/>
                        <a:ext cx="1587" cy="1587"/>
                      </a:xfrm>
                      <a:prstGeom prst="rect">
                        <a:avLst/>
                      </a:prstGeom>
                    </p:spPr>
                  </p:pic>
                </p:oleObj>
              </mc:Fallback>
            </mc:AlternateContent>
          </a:graphicData>
        </a:graphic>
      </p:graphicFrame>
      <p:sp>
        <p:nvSpPr>
          <p:cNvPr id="2" name="Прямоугольник 1"/>
          <p:cNvSpPr/>
          <p:nvPr/>
        </p:nvSpPr>
        <p:spPr>
          <a:xfrm>
            <a:off x="1775520" y="114287"/>
            <a:ext cx="9145016" cy="4841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ru-RU" sz="2800" b="1" dirty="0">
                <a:solidFill>
                  <a:srgbClr val="002060"/>
                </a:solidFill>
                <a:latin typeface="+mj-lt"/>
                <a:cs typeface="Arial" pitchFamily="34" charset="0"/>
              </a:rPr>
              <a:t>СЧ НИР «Вертикаль-Основа-РКС» (РКД-2025)</a:t>
            </a:r>
          </a:p>
        </p:txBody>
      </p:sp>
      <p:sp>
        <p:nvSpPr>
          <p:cNvPr id="4" name="Прямоугольник 3">
            <a:extLst>
              <a:ext uri="{FF2B5EF4-FFF2-40B4-BE49-F238E27FC236}">
                <a16:creationId xmlns:a16="http://schemas.microsoft.com/office/drawing/2014/main" id="{7241BF82-258C-7FF5-5E88-59C31F264F4B}"/>
              </a:ext>
            </a:extLst>
          </p:cNvPr>
          <p:cNvSpPr/>
          <p:nvPr/>
        </p:nvSpPr>
        <p:spPr>
          <a:xfrm>
            <a:off x="551384" y="829561"/>
            <a:ext cx="11409552" cy="1169551"/>
          </a:xfrm>
          <a:prstGeom prst="rect">
            <a:avLst/>
          </a:prstGeom>
        </p:spPr>
        <p:txBody>
          <a:bodyPr wrap="square">
            <a:spAutoFit/>
          </a:bodyPr>
          <a:lstStyle/>
          <a:p>
            <a:pPr algn="just"/>
            <a:r>
              <a:rPr lang="ru-RU" sz="1400" b="1" dirty="0">
                <a:solidFill>
                  <a:schemeClr val="tx2">
                    <a:lumMod val="75000"/>
                  </a:schemeClr>
                </a:solidFill>
                <a:cs typeface="Arial" panose="020B0604020202020204" pitchFamily="34" charset="0"/>
              </a:rPr>
              <a:t>Наименование: </a:t>
            </a:r>
            <a:r>
              <a:rPr lang="ru-RU" sz="1400" dirty="0">
                <a:solidFill>
                  <a:schemeClr val="tx2">
                    <a:lumMod val="75000"/>
                  </a:schemeClr>
                </a:solidFill>
                <a:cs typeface="Arial" panose="020B0604020202020204" pitchFamily="34" charset="0"/>
              </a:rPr>
              <a:t>«Системные исследования проблем развития космической деятельности России и совершенствования нормативно-правовых и организационных условий </a:t>
            </a:r>
            <a:r>
              <a:rPr lang="ru-RU" sz="1400" b="1" dirty="0">
                <a:solidFill>
                  <a:schemeClr val="tx2">
                    <a:lumMod val="75000"/>
                  </a:schemeClr>
                </a:solidFill>
                <a:cs typeface="Arial" panose="020B0604020202020204" pitchFamily="34" charset="0"/>
              </a:rPr>
              <a:t>обеспечения эффективного использования результатов космической деятельности</a:t>
            </a:r>
            <a:r>
              <a:rPr lang="ru-RU" sz="1400" dirty="0">
                <a:solidFill>
                  <a:schemeClr val="tx2">
                    <a:lumMod val="75000"/>
                  </a:schemeClr>
                </a:solidFill>
                <a:cs typeface="Arial" panose="020B0604020202020204" pitchFamily="34" charset="0"/>
              </a:rPr>
              <a:t>, полученных в процессе реализации Федеральной космической программы России на 2016–2025 годы в интересах модернизации экономики Российской Федерации и ее регионов в 2022–2025 годах, на основе результатов программно-технологического </a:t>
            </a:r>
            <a:r>
              <a:rPr lang="ru-RU" sz="1400" b="1" dirty="0">
                <a:solidFill>
                  <a:schemeClr val="tx2">
                    <a:lumMod val="75000"/>
                  </a:schemeClr>
                </a:solidFill>
                <a:cs typeface="Arial" panose="020B0604020202020204" pitchFamily="34" charset="0"/>
              </a:rPr>
              <a:t>сопровождения реализации государственной политики </a:t>
            </a:r>
            <a:r>
              <a:rPr lang="ru-RU" sz="1400" dirty="0">
                <a:solidFill>
                  <a:schemeClr val="tx2">
                    <a:lumMod val="75000"/>
                  </a:schemeClr>
                </a:solidFill>
                <a:cs typeface="Arial" panose="020B0604020202020204" pitchFamily="34" charset="0"/>
              </a:rPr>
              <a:t>в области использования результатов космической деятельности»</a:t>
            </a:r>
            <a:endParaRPr lang="ru-RU" sz="1400" dirty="0">
              <a:solidFill>
                <a:schemeClr val="tx2">
                  <a:lumMod val="75000"/>
                </a:schemeClr>
              </a:solidFill>
            </a:endParaRPr>
          </a:p>
        </p:txBody>
      </p:sp>
      <p:sp>
        <p:nvSpPr>
          <p:cNvPr id="6" name="TextBox 5">
            <a:extLst>
              <a:ext uri="{FF2B5EF4-FFF2-40B4-BE49-F238E27FC236}">
                <a16:creationId xmlns:a16="http://schemas.microsoft.com/office/drawing/2014/main" id="{0DAD0E2B-23D9-A8C0-14BA-09A2C3A9333F}"/>
              </a:ext>
            </a:extLst>
          </p:cNvPr>
          <p:cNvSpPr txBox="1"/>
          <p:nvPr/>
        </p:nvSpPr>
        <p:spPr>
          <a:xfrm>
            <a:off x="623392" y="4666769"/>
            <a:ext cx="11305256" cy="1848711"/>
          </a:xfrm>
          <a:prstGeom prst="rect">
            <a:avLst/>
          </a:prstGeom>
          <a:noFill/>
        </p:spPr>
        <p:txBody>
          <a:bodyPr wrap="square" rtlCol="0">
            <a:spAutoFit/>
          </a:bodyPr>
          <a:lstStyle/>
          <a:p>
            <a:pPr algn="just">
              <a:lnSpc>
                <a:spcPct val="90000"/>
              </a:lnSpc>
              <a:spcBef>
                <a:spcPts val="0"/>
              </a:spcBef>
              <a:spcAft>
                <a:spcPts val="600"/>
              </a:spcAft>
              <a:defRPr/>
            </a:pPr>
            <a:r>
              <a:rPr lang="ru-RU" sz="1400" b="1" dirty="0">
                <a:solidFill>
                  <a:schemeClr val="tx2">
                    <a:lumMod val="75000"/>
                  </a:schemeClr>
                </a:solidFill>
                <a:latin typeface="+mn-lt"/>
              </a:rPr>
              <a:t>Задачи СЧ НИР: </a:t>
            </a:r>
          </a:p>
          <a:p>
            <a:pPr marL="193906" algn="just">
              <a:lnSpc>
                <a:spcPct val="90000"/>
              </a:lnSpc>
              <a:spcBef>
                <a:spcPts val="0"/>
              </a:spcBef>
              <a:spcAft>
                <a:spcPts val="450"/>
              </a:spcAft>
              <a:defRPr/>
            </a:pPr>
            <a:r>
              <a:rPr lang="ru-RU" sz="1400" dirty="0">
                <a:solidFill>
                  <a:schemeClr val="tx2">
                    <a:lumMod val="75000"/>
                  </a:schemeClr>
                </a:solidFill>
              </a:rPr>
              <a:t>1. Анализ, выявление аспектов и выработка предложений повышения эффективности работ в области использования РКД в части </a:t>
            </a:r>
            <a:r>
              <a:rPr lang="ru-RU" sz="1400" b="1" dirty="0">
                <a:solidFill>
                  <a:schemeClr val="tx2">
                    <a:lumMod val="75000"/>
                  </a:schemeClr>
                </a:solidFill>
              </a:rPr>
              <a:t>взаимодействия </a:t>
            </a:r>
            <a:r>
              <a:rPr lang="ru-RU" sz="1400" dirty="0">
                <a:solidFill>
                  <a:schemeClr val="tx2">
                    <a:lumMod val="75000"/>
                  </a:schemeClr>
                </a:solidFill>
              </a:rPr>
              <a:t>ФОИВ и РОИВ с </a:t>
            </a:r>
            <a:r>
              <a:rPr lang="ru-RU" sz="1400" b="1" dirty="0">
                <a:solidFill>
                  <a:schemeClr val="tx2">
                    <a:lumMod val="75000"/>
                  </a:schemeClr>
                </a:solidFill>
              </a:rPr>
              <a:t>МВК РКД</a:t>
            </a:r>
            <a:r>
              <a:rPr lang="ru-RU" sz="1400" dirty="0">
                <a:solidFill>
                  <a:schemeClr val="tx2">
                    <a:lumMod val="75000"/>
                  </a:schemeClr>
                </a:solidFill>
              </a:rPr>
              <a:t>, включая отработку указанных предложений </a:t>
            </a:r>
            <a:r>
              <a:rPr lang="ru-RU" sz="1400" b="1" dirty="0">
                <a:solidFill>
                  <a:schemeClr val="tx2">
                    <a:lumMod val="75000"/>
                  </a:schemeClr>
                </a:solidFill>
              </a:rPr>
              <a:t>при организации и проведении </a:t>
            </a:r>
            <a:r>
              <a:rPr lang="ru-RU" sz="1400" dirty="0">
                <a:solidFill>
                  <a:schemeClr val="tx2">
                    <a:lumMod val="75000"/>
                  </a:schemeClr>
                </a:solidFill>
              </a:rPr>
              <a:t>заседаний МВК РКД. </a:t>
            </a:r>
          </a:p>
          <a:p>
            <a:pPr marL="193906" algn="just">
              <a:lnSpc>
                <a:spcPct val="90000"/>
              </a:lnSpc>
              <a:spcBef>
                <a:spcPts val="0"/>
              </a:spcBef>
              <a:spcAft>
                <a:spcPts val="450"/>
              </a:spcAft>
              <a:defRPr/>
            </a:pPr>
            <a:r>
              <a:rPr lang="ru-RU" sz="1400" dirty="0">
                <a:solidFill>
                  <a:schemeClr val="tx2">
                    <a:lumMod val="75000"/>
                  </a:schemeClr>
                </a:solidFill>
              </a:rPr>
              <a:t>2. Разработка организационной модели взаимодействия между потребителями, поставщиками (центрами компетенций) продуктов и услуг, основанных на использовании РКД, оператором </a:t>
            </a:r>
            <a:r>
              <a:rPr lang="ru-RU" sz="1400" b="1" dirty="0">
                <a:solidFill>
                  <a:schemeClr val="tx2">
                    <a:lumMod val="75000"/>
                  </a:schemeClr>
                </a:solidFill>
              </a:rPr>
              <a:t>ГИАС РКД </a:t>
            </a:r>
            <a:r>
              <a:rPr lang="ru-RU" sz="1400" dirty="0">
                <a:solidFill>
                  <a:schemeClr val="tx2">
                    <a:lumMod val="75000"/>
                  </a:schemeClr>
                </a:solidFill>
              </a:rPr>
              <a:t>для повышения экономической эффективности от использования РКД, получаемых в процессе реализации ФКП-2025. </a:t>
            </a:r>
          </a:p>
          <a:p>
            <a:pPr marL="193906" algn="just">
              <a:lnSpc>
                <a:spcPct val="90000"/>
              </a:lnSpc>
              <a:spcBef>
                <a:spcPts val="0"/>
              </a:spcBef>
              <a:spcAft>
                <a:spcPts val="450"/>
              </a:spcAft>
              <a:defRPr/>
            </a:pPr>
            <a:r>
              <a:rPr lang="ru-RU" sz="1400" dirty="0">
                <a:solidFill>
                  <a:schemeClr val="tx2">
                    <a:lumMod val="75000"/>
                  </a:schemeClr>
                </a:solidFill>
              </a:rPr>
              <a:t>3. Ежегодный анализ состояния </a:t>
            </a:r>
            <a:r>
              <a:rPr lang="ru-RU" sz="1400" b="1" dirty="0">
                <a:solidFill>
                  <a:schemeClr val="tx2">
                    <a:lumMod val="75000"/>
                  </a:schemeClr>
                </a:solidFill>
              </a:rPr>
              <a:t>реализации Основ </a:t>
            </a:r>
            <a:r>
              <a:rPr lang="ru-RU" sz="1400" dirty="0">
                <a:solidFill>
                  <a:schemeClr val="tx2">
                    <a:lumMod val="75000"/>
                  </a:schemeClr>
                </a:solidFill>
              </a:rPr>
              <a:t>по отчетам ФОИВ и РОИВ о реализации Основ за отчетный период с учетом результатов заседаний МВК РКД.</a:t>
            </a:r>
          </a:p>
        </p:txBody>
      </p:sp>
      <p:cxnSp>
        <p:nvCxnSpPr>
          <p:cNvPr id="7" name="Прямая соединительная линия 6">
            <a:extLst>
              <a:ext uri="{FF2B5EF4-FFF2-40B4-BE49-F238E27FC236}">
                <a16:creationId xmlns:a16="http://schemas.microsoft.com/office/drawing/2014/main" id="{A49161E1-9ACA-F305-7625-1455134D3AB3}"/>
              </a:ext>
            </a:extLst>
          </p:cNvPr>
          <p:cNvCxnSpPr>
            <a:cxnSpLocks/>
          </p:cNvCxnSpPr>
          <p:nvPr/>
        </p:nvCxnSpPr>
        <p:spPr>
          <a:xfrm>
            <a:off x="407368" y="2149699"/>
            <a:ext cx="11521280"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a:extLst>
              <a:ext uri="{FF2B5EF4-FFF2-40B4-BE49-F238E27FC236}">
                <a16:creationId xmlns:a16="http://schemas.microsoft.com/office/drawing/2014/main" id="{672FDCB6-BE46-1911-610E-9FD8BFDE443D}"/>
              </a:ext>
            </a:extLst>
          </p:cNvPr>
          <p:cNvCxnSpPr>
            <a:cxnSpLocks/>
          </p:cNvCxnSpPr>
          <p:nvPr/>
        </p:nvCxnSpPr>
        <p:spPr>
          <a:xfrm>
            <a:off x="407368" y="3212976"/>
            <a:ext cx="11521280"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3" name="Прямоугольник 12">
            <a:extLst>
              <a:ext uri="{FF2B5EF4-FFF2-40B4-BE49-F238E27FC236}">
                <a16:creationId xmlns:a16="http://schemas.microsoft.com/office/drawing/2014/main" id="{68241FFA-BE20-E9F8-9E9C-64793B83C0DE}"/>
              </a:ext>
            </a:extLst>
          </p:cNvPr>
          <p:cNvSpPr/>
          <p:nvPr/>
        </p:nvSpPr>
        <p:spPr>
          <a:xfrm>
            <a:off x="551384" y="2205461"/>
            <a:ext cx="11089232" cy="612540"/>
          </a:xfrm>
          <a:prstGeom prst="rect">
            <a:avLst/>
          </a:prstGeom>
        </p:spPr>
        <p:txBody>
          <a:bodyPr wrap="square">
            <a:spAutoFit/>
          </a:bodyPr>
          <a:lstStyle/>
          <a:p>
            <a:pPr algn="just"/>
            <a:r>
              <a:rPr lang="ru-RU" sz="1400" b="1" dirty="0">
                <a:solidFill>
                  <a:schemeClr val="tx2">
                    <a:lumMod val="75000"/>
                  </a:schemeClr>
                </a:solidFill>
                <a:cs typeface="Arial" panose="020B0604020202020204" pitchFamily="34" charset="0"/>
              </a:rPr>
              <a:t>Договор </a:t>
            </a:r>
            <a:r>
              <a:rPr lang="ru-RU" sz="1400" dirty="0">
                <a:solidFill>
                  <a:schemeClr val="tx2">
                    <a:lumMod val="75000"/>
                  </a:schemeClr>
                </a:solidFill>
                <a:cs typeface="Arial" panose="020B0604020202020204" pitchFamily="34" charset="0"/>
              </a:rPr>
              <a:t>на выполнение работ между </a:t>
            </a:r>
            <a:r>
              <a:rPr lang="ru-RU" sz="1400" b="1" dirty="0">
                <a:solidFill>
                  <a:schemeClr val="tx2">
                    <a:lumMod val="75000"/>
                  </a:schemeClr>
                </a:solidFill>
                <a:cs typeface="Arial" panose="020B0604020202020204" pitchFamily="34" charset="0"/>
              </a:rPr>
              <a:t>АО ЦНИИмаш  </a:t>
            </a:r>
            <a:r>
              <a:rPr lang="ru-RU" sz="1400" dirty="0">
                <a:solidFill>
                  <a:schemeClr val="tx2">
                    <a:lumMod val="75000"/>
                  </a:schemeClr>
                </a:solidFill>
                <a:cs typeface="Arial" panose="020B0604020202020204" pitchFamily="34" charset="0"/>
              </a:rPr>
              <a:t>и </a:t>
            </a:r>
            <a:r>
              <a:rPr lang="ru-RU" sz="1400" b="1" dirty="0">
                <a:solidFill>
                  <a:schemeClr val="tx2">
                    <a:lumMod val="75000"/>
                  </a:schemeClr>
                </a:solidFill>
                <a:cs typeface="Arial" panose="020B0604020202020204" pitchFamily="34" charset="0"/>
              </a:rPr>
              <a:t>АО «Российские космические системы»</a:t>
            </a:r>
            <a:r>
              <a:rPr lang="ru-RU" sz="1400" dirty="0">
                <a:solidFill>
                  <a:schemeClr val="tx2">
                    <a:lumMod val="75000"/>
                  </a:schemeClr>
                </a:solidFill>
                <a:cs typeface="Arial" panose="020B0604020202020204" pitchFamily="34" charset="0"/>
              </a:rPr>
              <a:t> от 24.06.2022 г.</a:t>
            </a:r>
            <a:r>
              <a:rPr lang="en-US" sz="1400" dirty="0">
                <a:solidFill>
                  <a:schemeClr val="tx2">
                    <a:lumMod val="75000"/>
                  </a:schemeClr>
                </a:solidFill>
                <a:cs typeface="Arial" panose="020B0604020202020204" pitchFamily="34" charset="0"/>
              </a:rPr>
              <a:t> </a:t>
            </a:r>
            <a:endParaRPr lang="ru-RU" sz="1400" dirty="0">
              <a:solidFill>
                <a:schemeClr val="tx2">
                  <a:lumMod val="75000"/>
                </a:schemeClr>
              </a:solidFill>
              <a:cs typeface="Arial" panose="020B0604020202020204" pitchFamily="34" charset="0"/>
            </a:endParaRPr>
          </a:p>
          <a:p>
            <a:pPr algn="just"/>
            <a:r>
              <a:rPr lang="ru-RU" sz="1400" dirty="0">
                <a:solidFill>
                  <a:schemeClr val="tx2">
                    <a:lumMod val="75000"/>
                  </a:schemeClr>
                </a:solidFill>
                <a:cs typeface="Arial" panose="020B0604020202020204" pitchFamily="34" charset="0"/>
              </a:rPr>
              <a:t>№ 2125730101822217000241851/23/1/2022/(9-01101-2022)-01101/187-2022</a:t>
            </a:r>
          </a:p>
        </p:txBody>
      </p:sp>
      <p:cxnSp>
        <p:nvCxnSpPr>
          <p:cNvPr id="14" name="Прямая соединительная линия 13">
            <a:extLst>
              <a:ext uri="{FF2B5EF4-FFF2-40B4-BE49-F238E27FC236}">
                <a16:creationId xmlns:a16="http://schemas.microsoft.com/office/drawing/2014/main" id="{BD7F4CCE-8915-679C-3499-0B8C8F8D3588}"/>
              </a:ext>
            </a:extLst>
          </p:cNvPr>
          <p:cNvCxnSpPr>
            <a:cxnSpLocks/>
          </p:cNvCxnSpPr>
          <p:nvPr/>
        </p:nvCxnSpPr>
        <p:spPr>
          <a:xfrm>
            <a:off x="407368" y="2728681"/>
            <a:ext cx="11521280"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6" name="Прямоугольник 15">
            <a:extLst>
              <a:ext uri="{FF2B5EF4-FFF2-40B4-BE49-F238E27FC236}">
                <a16:creationId xmlns:a16="http://schemas.microsoft.com/office/drawing/2014/main" id="{3273F998-3403-44C1-29AE-F803786D32D0}"/>
              </a:ext>
            </a:extLst>
          </p:cNvPr>
          <p:cNvSpPr/>
          <p:nvPr/>
        </p:nvSpPr>
        <p:spPr>
          <a:xfrm>
            <a:off x="551384" y="2817033"/>
            <a:ext cx="11409552" cy="323935"/>
          </a:xfrm>
          <a:prstGeom prst="rect">
            <a:avLst/>
          </a:prstGeom>
        </p:spPr>
        <p:txBody>
          <a:bodyPr wrap="square">
            <a:spAutoFit/>
          </a:bodyPr>
          <a:lstStyle/>
          <a:p>
            <a:pPr algn="just"/>
            <a:r>
              <a:rPr lang="ru-RU" sz="1400" b="1" dirty="0">
                <a:solidFill>
                  <a:schemeClr val="tx2">
                    <a:lumMod val="75000"/>
                  </a:schemeClr>
                </a:solidFill>
                <a:cs typeface="Arial" panose="020B0604020202020204" pitchFamily="34" charset="0"/>
              </a:rPr>
              <a:t>Техническое задание: </a:t>
            </a:r>
            <a:r>
              <a:rPr lang="ru-RU" sz="1400" dirty="0">
                <a:solidFill>
                  <a:schemeClr val="tx2">
                    <a:lumMod val="75000"/>
                  </a:schemeClr>
                </a:solidFill>
                <a:cs typeface="Arial" panose="020B0604020202020204" pitchFamily="34" charset="0"/>
              </a:rPr>
              <a:t>утверждено  02.03.2022 г.</a:t>
            </a:r>
          </a:p>
        </p:txBody>
      </p:sp>
      <p:sp>
        <p:nvSpPr>
          <p:cNvPr id="17" name="Прямоугольник 16">
            <a:extLst>
              <a:ext uri="{FF2B5EF4-FFF2-40B4-BE49-F238E27FC236}">
                <a16:creationId xmlns:a16="http://schemas.microsoft.com/office/drawing/2014/main" id="{6A64B2E5-9D7A-1A35-8E37-61D46EFBDA87}"/>
              </a:ext>
            </a:extLst>
          </p:cNvPr>
          <p:cNvSpPr/>
          <p:nvPr/>
        </p:nvSpPr>
        <p:spPr>
          <a:xfrm>
            <a:off x="551384" y="3267032"/>
            <a:ext cx="11409552" cy="323935"/>
          </a:xfrm>
          <a:prstGeom prst="rect">
            <a:avLst/>
          </a:prstGeom>
        </p:spPr>
        <p:txBody>
          <a:bodyPr wrap="square">
            <a:spAutoFit/>
          </a:bodyPr>
          <a:lstStyle/>
          <a:p>
            <a:pPr algn="just">
              <a:lnSpc>
                <a:spcPct val="114000"/>
              </a:lnSpc>
              <a:spcBef>
                <a:spcPct val="20000"/>
              </a:spcBef>
              <a:defRPr/>
            </a:pPr>
            <a:r>
              <a:rPr lang="ru-RU" sz="1400" b="1" dirty="0">
                <a:solidFill>
                  <a:schemeClr val="tx2">
                    <a:lumMod val="75000"/>
                  </a:schemeClr>
                </a:solidFill>
                <a:latin typeface="+mn-lt"/>
              </a:rPr>
              <a:t>Срок выполнения: </a:t>
            </a:r>
            <a:r>
              <a:rPr lang="ru-RU" sz="1400" dirty="0">
                <a:solidFill>
                  <a:schemeClr val="tx2">
                    <a:lumMod val="75000"/>
                  </a:schemeClr>
                </a:solidFill>
                <a:latin typeface="+mn-lt"/>
              </a:rPr>
              <a:t>2022 – 2025 гг..</a:t>
            </a:r>
          </a:p>
        </p:txBody>
      </p:sp>
      <p:cxnSp>
        <p:nvCxnSpPr>
          <p:cNvPr id="18" name="Прямая соединительная линия 17">
            <a:extLst>
              <a:ext uri="{FF2B5EF4-FFF2-40B4-BE49-F238E27FC236}">
                <a16:creationId xmlns:a16="http://schemas.microsoft.com/office/drawing/2014/main" id="{9B2E08F7-2CED-E0AA-F58C-449ECB1B6D79}"/>
              </a:ext>
            </a:extLst>
          </p:cNvPr>
          <p:cNvCxnSpPr>
            <a:cxnSpLocks/>
          </p:cNvCxnSpPr>
          <p:nvPr/>
        </p:nvCxnSpPr>
        <p:spPr>
          <a:xfrm>
            <a:off x="407368" y="3645024"/>
            <a:ext cx="11521280"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9" name="Прямоугольник 18">
            <a:extLst>
              <a:ext uri="{FF2B5EF4-FFF2-40B4-BE49-F238E27FC236}">
                <a16:creationId xmlns:a16="http://schemas.microsoft.com/office/drawing/2014/main" id="{986F19A2-AD23-B7AB-FFE4-DCC6CE2F09B6}"/>
              </a:ext>
            </a:extLst>
          </p:cNvPr>
          <p:cNvSpPr/>
          <p:nvPr/>
        </p:nvSpPr>
        <p:spPr>
          <a:xfrm>
            <a:off x="551384" y="3717031"/>
            <a:ext cx="11409552" cy="815031"/>
          </a:xfrm>
          <a:prstGeom prst="rect">
            <a:avLst/>
          </a:prstGeom>
        </p:spPr>
        <p:txBody>
          <a:bodyPr wrap="square">
            <a:spAutoFit/>
          </a:bodyPr>
          <a:lstStyle/>
          <a:p>
            <a:pPr algn="just">
              <a:lnSpc>
                <a:spcPct val="114000"/>
              </a:lnSpc>
              <a:spcBef>
                <a:spcPct val="20000"/>
              </a:spcBef>
              <a:defRPr/>
            </a:pPr>
            <a:r>
              <a:rPr lang="ru-RU" sz="1400" b="1" dirty="0">
                <a:solidFill>
                  <a:schemeClr val="tx2">
                    <a:lumMod val="75000"/>
                  </a:schemeClr>
                </a:solidFill>
                <a:latin typeface="+mn-lt"/>
              </a:rPr>
              <a:t>Цель: </a:t>
            </a:r>
            <a:r>
              <a:rPr lang="ru-RU" sz="1400" dirty="0">
                <a:solidFill>
                  <a:schemeClr val="tx2">
                    <a:lumMod val="75000"/>
                  </a:schemeClr>
                </a:solidFill>
                <a:latin typeface="+mn-lt"/>
              </a:rPr>
              <a:t>Совершенствование нормативно-правовых и организационных условий обеспечения </a:t>
            </a:r>
            <a:r>
              <a:rPr lang="ru-RU" sz="1400" b="1" dirty="0">
                <a:solidFill>
                  <a:schemeClr val="tx2">
                    <a:lumMod val="75000"/>
                  </a:schemeClr>
                </a:solidFill>
                <a:latin typeface="+mn-lt"/>
              </a:rPr>
              <a:t>эффективного использования результатов космической деятельности</a:t>
            </a:r>
            <a:r>
              <a:rPr lang="ru-RU" sz="1400" dirty="0">
                <a:solidFill>
                  <a:schemeClr val="tx2">
                    <a:lumMod val="75000"/>
                  </a:schemeClr>
                </a:solidFill>
                <a:latin typeface="+mn-lt"/>
              </a:rPr>
              <a:t>, полученных в процессе реализации Федеральной космической программы России на 2016–2025 годы в интересах модернизации экономики Российской Федерации и ее регионов в 2022–2025 годах.</a:t>
            </a:r>
          </a:p>
        </p:txBody>
      </p:sp>
      <p:cxnSp>
        <p:nvCxnSpPr>
          <p:cNvPr id="21" name="Прямая соединительная линия 20">
            <a:extLst>
              <a:ext uri="{FF2B5EF4-FFF2-40B4-BE49-F238E27FC236}">
                <a16:creationId xmlns:a16="http://schemas.microsoft.com/office/drawing/2014/main" id="{24CC7A47-D968-63CC-33AC-30CAAC3C47B0}"/>
              </a:ext>
            </a:extLst>
          </p:cNvPr>
          <p:cNvCxnSpPr>
            <a:cxnSpLocks/>
          </p:cNvCxnSpPr>
          <p:nvPr/>
        </p:nvCxnSpPr>
        <p:spPr>
          <a:xfrm>
            <a:off x="407368" y="4555345"/>
            <a:ext cx="11521280"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56340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3045&quot;&gt;&lt;version val=&quot;25121&quot;/&gt;&lt;CPresentation id=&quot;1&quot;&gt;&lt;m_precDefaultNumber&gt;&lt;m_bNumberIsYear val=&quot;1&quot;/&gt;&lt;m_chMinusSymbol&gt;-&lt;/m_chMinusSymbol&gt;&lt;m_chDecimalSymbol17909&gt;,&lt;/m_chDecimalSymbol17909&gt;&lt;m_nGroupingDigits17909 val=&quot;3&quot;/&gt;&lt;m_chGroupingSymbol17909&gt; &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 &lt;/m_chGroupingSymbol17909&gt;&lt;m_strSuffix17909&gt;%&lt;/m_strSuffix17909&gt;&lt;m_yearfmt&gt;&lt;begin val=&quot;0&quot;/&gt;&lt;end val=&quot;4&quot;/&gt;&lt;/m_yearfmt&gt;&lt;/m_precDefaultPercent&gt;&lt;m_precDefaultDate&gt;&lt;m_bNumberIsYear val=&quot;0&quot;/&gt;&lt;m_strFormatTime&gt;%d.%m.%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0&quot;/&gt;&lt;/m_mruColor&gt;&lt;m_eweekdayFirstOfWeek val=&quot;2&quot;/&gt;&lt;m_eweekdayFirstOfWorkweek val=&quot;2&quot;/&gt;&lt;m_eweekdayFirstOfWeekend val=&quot;7&quot;/&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12243</TotalTime>
  <Words>3362</Words>
  <Application>Microsoft Macintosh PowerPoint</Application>
  <PresentationFormat>Широкоэкранный</PresentationFormat>
  <Paragraphs>541</Paragraphs>
  <Slides>28</Slides>
  <Notes>13</Notes>
  <HiddenSlides>0</HiddenSlides>
  <MMClips>0</MMClips>
  <ScaleCrop>false</ScaleCrop>
  <HeadingPairs>
    <vt:vector size="8" baseType="variant">
      <vt:variant>
        <vt:lpstr>Использованные шрифты</vt:lpstr>
      </vt:variant>
      <vt:variant>
        <vt:i4>5</vt:i4>
      </vt:variant>
      <vt:variant>
        <vt:lpstr>Тема</vt:lpstr>
      </vt:variant>
      <vt:variant>
        <vt:i4>1</vt:i4>
      </vt:variant>
      <vt:variant>
        <vt:lpstr>Внедренные серверы OLE</vt:lpstr>
      </vt:variant>
      <vt:variant>
        <vt:i4>1</vt:i4>
      </vt:variant>
      <vt:variant>
        <vt:lpstr>Заголовки слайдов</vt:lpstr>
      </vt:variant>
      <vt:variant>
        <vt:i4>28</vt:i4>
      </vt:variant>
    </vt:vector>
  </HeadingPairs>
  <TitlesOfParts>
    <vt:vector size="35" baseType="lpstr">
      <vt:lpstr>Arial</vt:lpstr>
      <vt:lpstr>Arial Narrow</vt:lpstr>
      <vt:lpstr>Calibri</vt:lpstr>
      <vt:lpstr>Franklin Gothic Book</vt:lpstr>
      <vt:lpstr>Wingdings</vt:lpstr>
      <vt:lpstr>Тема Office</vt:lpstr>
      <vt:lpstr>think-cell Slide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ОКР «Потребитель»  </vt:lpstr>
      <vt:lpstr>ГИС ОПД ДЗЗ (Замысел - схема взаимодействия)</vt:lpstr>
      <vt:lpstr>Сроки и этапы выполнения работ</vt:lpstr>
      <vt:lpstr>Продукты и сервисы, формируемые ГИС ОПД ДЗЗ</vt:lpstr>
      <vt:lpstr>      Визуализация и картографические проекции</vt:lpstr>
      <vt:lpstr>      Обработка данных Электро-Л и Арктика-М</vt:lpstr>
      <vt:lpstr>Интерфейс сервисов мониторинга (1/2)</vt:lpstr>
      <vt:lpstr>Интерфейс сервисов мониторинга (2/2)</vt:lpstr>
      <vt:lpstr>Привлекаемые продукты и сервисы</vt:lpstr>
      <vt:lpstr>Презентация PowerPoint</vt:lpstr>
      <vt:lpstr>ГИАС РКД  (Замысел - схема доведения РКД до региональных потребителей)</vt:lpstr>
      <vt:lpstr>Презентация PowerPoint</vt:lpstr>
      <vt:lpstr>Инструменты ГИАС РКД  для создания Центрами компетенций продуктов и услуг </vt:lpstr>
      <vt:lpstr>Инструменты ГИАС РКД  для организации Центрами компетенций взаимодействия  с региональными потребителями продуктов и услуг</vt:lpstr>
      <vt:lpstr>Презентация PowerPoint</vt:lpstr>
      <vt:lpstr>Презентация PowerPoint</vt:lpstr>
      <vt:lpstr>Результаты создания ГИАС РКД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Apple</dc:creator>
  <cp:lastModifiedBy>Вячеслав Чистяков</cp:lastModifiedBy>
  <cp:revision>668</cp:revision>
  <cp:lastPrinted>2024-05-29T16:03:09Z</cp:lastPrinted>
  <dcterms:created xsi:type="dcterms:W3CDTF">2014-07-15T01:53:40Z</dcterms:created>
  <dcterms:modified xsi:type="dcterms:W3CDTF">2024-09-08T18:44:20Z</dcterms:modified>
</cp:coreProperties>
</file>