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71" r:id="rId6"/>
    <p:sldId id="272" r:id="rId7"/>
    <p:sldId id="260" r:id="rId8"/>
    <p:sldId id="261" r:id="rId9"/>
    <p:sldId id="262" r:id="rId10"/>
    <p:sldId id="266" r:id="rId11"/>
    <p:sldId id="267" r:id="rId12"/>
    <p:sldId id="268" r:id="rId13"/>
    <p:sldId id="273" r:id="rId14"/>
    <p:sldId id="269" r:id="rId15"/>
    <p:sldId id="264" r:id="rId16"/>
    <p:sldId id="270" r:id="rId17"/>
  </p:sldIdLst>
  <p:sldSz cx="18288000" cy="10287000"/>
  <p:notesSz cx="6858000" cy="9144000"/>
  <p:embeddedFontLst>
    <p:embeddedFont>
      <p:font typeface="Intro" panose="02000000000000000000" charset="0"/>
      <p:regular r:id="rId19"/>
    </p:embeddedFont>
    <p:embeddedFont>
      <p:font typeface="Gagalin" panose="020B0604020202020204" charset="0"/>
      <p:regular r:id="rId20"/>
    </p:embeddedFont>
    <p:embeddedFont>
      <p:font typeface="Open Sans Bold" panose="020B0604020202020204" charset="0"/>
      <p:regular r:id="rId21"/>
    </p:embeddedFont>
    <p:embeddedFont>
      <p:font typeface="Roboto" pitchFamily="2" charset="0"/>
      <p:regular r:id="rId22"/>
    </p:embeddedFont>
    <p:embeddedFont>
      <p:font typeface="TT Chocolates Bold" panose="020B0604020202020204" charset="-52"/>
      <p:regular r:id="rId23"/>
    </p:embeddedFont>
    <p:embeddedFont>
      <p:font typeface="Aileron Thin" panose="020B0604020202020204" charset="0"/>
      <p:regular r:id="rId24"/>
    </p:embeddedFont>
    <p:embeddedFont>
      <p:font typeface="Roboto Bold" panose="020B0604020202020204" charset="0"/>
      <p:regular r:id="rId25"/>
    </p:embeddedFont>
    <p:embeddedFont>
      <p:font typeface="Alata" panose="020B0604020202020204" charset="0"/>
      <p:regular r:id="rId26"/>
    </p:embeddedFont>
    <p:embeddedFont>
      <p:font typeface="TT Chocolates" panose="020B0604020202020204" charset="-5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Open Sans" panose="020B0604020202020204" charset="0"/>
      <p:regular r:id="rId32"/>
    </p:embeddedFont>
    <p:embeddedFont>
      <p:font typeface="Aileron" panose="020B0604020202020204" charset="0"/>
      <p:regular r:id="rId33"/>
    </p:embeddedFont>
    <p:embeddedFont>
      <p:font typeface="Aileron Bold" panose="020B0604020202020204" charset="0"/>
      <p:regular r:id="rId34"/>
    </p:embeddedFont>
    <p:embeddedFont>
      <p:font typeface="TT Chocolates Light Italics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8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22" autoAdjust="0"/>
  </p:normalViewPr>
  <p:slideViewPr>
    <p:cSldViewPr>
      <p:cViewPr varScale="1">
        <p:scale>
          <a:sx n="72" d="100"/>
          <a:sy n="72" d="100"/>
        </p:scale>
        <p:origin x="12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E507F-3C06-4C8F-8C92-CDE74E5A2770}" type="datetimeFigureOut">
              <a:rPr lang="en-US" smtClean="0"/>
              <a:t>9/11/2024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815F5-879B-439F-84D0-5BA3EEA6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4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openxmlformats.org/officeDocument/2006/relationships/image" Target="../media/image82.sv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8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9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2.pn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11" Type="http://schemas.microsoft.com/office/2007/relationships/hdphoto" Target="../media/hdphoto3.wdp"/><Relationship Id="rId5" Type="http://schemas.openxmlformats.org/officeDocument/2006/relationships/image" Target="../media/image65.jpeg"/><Relationship Id="rId10" Type="http://schemas.openxmlformats.org/officeDocument/2006/relationships/image" Target="../media/image69.png"/><Relationship Id="rId4" Type="http://schemas.openxmlformats.org/officeDocument/2006/relationships/image" Target="../media/image92.svg"/><Relationship Id="rId9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9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2.png"/><Relationship Id="rId18" Type="http://schemas.openxmlformats.org/officeDocument/2006/relationships/image" Target="../media/image23.svg"/><Relationship Id="rId26" Type="http://schemas.openxmlformats.org/officeDocument/2006/relationships/image" Target="../media/image20.png"/><Relationship Id="rId39" Type="http://schemas.openxmlformats.org/officeDocument/2006/relationships/image" Target="../media/image44.svg"/><Relationship Id="rId3" Type="http://schemas.openxmlformats.org/officeDocument/2006/relationships/image" Target="../media/image5.png"/><Relationship Id="rId21" Type="http://schemas.openxmlformats.org/officeDocument/2006/relationships/image" Target="../media/image16.png"/><Relationship Id="rId34" Type="http://schemas.openxmlformats.org/officeDocument/2006/relationships/image" Target="../media/image25.png"/><Relationship Id="rId42" Type="http://schemas.openxmlformats.org/officeDocument/2006/relationships/image" Target="../media/image29.png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17" Type="http://schemas.openxmlformats.org/officeDocument/2006/relationships/image" Target="../media/image14.png"/><Relationship Id="rId25" Type="http://schemas.openxmlformats.org/officeDocument/2006/relationships/image" Target="../media/image19.png"/><Relationship Id="rId33" Type="http://schemas.openxmlformats.org/officeDocument/2006/relationships/image" Target="../media/image38.svg"/><Relationship Id="rId38" Type="http://schemas.openxmlformats.org/officeDocument/2006/relationships/image" Target="../media/image27.png"/><Relationship Id="rId2" Type="http://schemas.openxmlformats.org/officeDocument/2006/relationships/image" Target="../media/image1.jpeg"/><Relationship Id="rId16" Type="http://schemas.openxmlformats.org/officeDocument/2006/relationships/image" Target="../media/image21.svg"/><Relationship Id="rId20" Type="http://schemas.openxmlformats.org/officeDocument/2006/relationships/image" Target="../media/image25.svg"/><Relationship Id="rId29" Type="http://schemas.openxmlformats.org/officeDocument/2006/relationships/image" Target="../media/image34.svg"/><Relationship Id="rId41" Type="http://schemas.openxmlformats.org/officeDocument/2006/relationships/image" Target="../media/image4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6.svg"/><Relationship Id="rId24" Type="http://schemas.openxmlformats.org/officeDocument/2006/relationships/image" Target="../media/image18.png"/><Relationship Id="rId32" Type="http://schemas.openxmlformats.org/officeDocument/2006/relationships/image" Target="../media/image24.png"/><Relationship Id="rId37" Type="http://schemas.openxmlformats.org/officeDocument/2006/relationships/image" Target="../media/image42.svg"/><Relationship Id="rId40" Type="http://schemas.openxmlformats.org/officeDocument/2006/relationships/image" Target="../media/image28.png"/><Relationship Id="rId45" Type="http://schemas.openxmlformats.org/officeDocument/2006/relationships/image" Target="../media/image50.sv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28" Type="http://schemas.openxmlformats.org/officeDocument/2006/relationships/image" Target="../media/image22.png"/><Relationship Id="rId36" Type="http://schemas.openxmlformats.org/officeDocument/2006/relationships/image" Target="../media/image26.png"/><Relationship Id="rId10" Type="http://schemas.openxmlformats.org/officeDocument/2006/relationships/image" Target="../media/image10.png"/><Relationship Id="rId19" Type="http://schemas.openxmlformats.org/officeDocument/2006/relationships/image" Target="../media/image15.png"/><Relationship Id="rId31" Type="http://schemas.openxmlformats.org/officeDocument/2006/relationships/image" Target="../media/image36.svg"/><Relationship Id="rId44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openxmlformats.org/officeDocument/2006/relationships/image" Target="../media/image19.svg"/><Relationship Id="rId22" Type="http://schemas.openxmlformats.org/officeDocument/2006/relationships/image" Target="../media/image27.svg"/><Relationship Id="rId27" Type="http://schemas.openxmlformats.org/officeDocument/2006/relationships/image" Target="../media/image21.png"/><Relationship Id="rId30" Type="http://schemas.openxmlformats.org/officeDocument/2006/relationships/image" Target="../media/image23.png"/><Relationship Id="rId35" Type="http://schemas.openxmlformats.org/officeDocument/2006/relationships/image" Target="../media/image40.svg"/><Relationship Id="rId43" Type="http://schemas.openxmlformats.org/officeDocument/2006/relationships/image" Target="../media/image4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10" Type="http://schemas.openxmlformats.org/officeDocument/2006/relationships/image" Target="../media/image20.png"/><Relationship Id="rId4" Type="http://schemas.openxmlformats.org/officeDocument/2006/relationships/image" Target="../media/image31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56.sv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12.svg"/><Relationship Id="rId3" Type="http://schemas.openxmlformats.org/officeDocument/2006/relationships/image" Target="../media/image37.png"/><Relationship Id="rId7" Type="http://schemas.openxmlformats.org/officeDocument/2006/relationships/image" Target="../media/image6.svg"/><Relationship Id="rId12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10" Type="http://schemas.openxmlformats.org/officeDocument/2006/relationships/image" Target="../media/image43.png"/><Relationship Id="rId4" Type="http://schemas.openxmlformats.org/officeDocument/2006/relationships/image" Target="../media/image31.png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68.svg"/><Relationship Id="rId3" Type="http://schemas.openxmlformats.org/officeDocument/2006/relationships/image" Target="../media/image2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openxmlformats.org/officeDocument/2006/relationships/image" Target="../media/image66.sv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31.png"/><Relationship Id="rId4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620" y="1193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22" name="Group 3"/>
          <p:cNvGrpSpPr/>
          <p:nvPr/>
        </p:nvGrpSpPr>
        <p:grpSpPr>
          <a:xfrm>
            <a:off x="15117677" y="6750909"/>
            <a:ext cx="6166608" cy="6401129"/>
            <a:chOff x="0" y="0"/>
            <a:chExt cx="812800" cy="843711"/>
          </a:xfrm>
        </p:grpSpPr>
        <p:sp>
          <p:nvSpPr>
            <p:cNvPr id="23" name="Freeform 4"/>
            <p:cNvSpPr/>
            <p:nvPr/>
          </p:nvSpPr>
          <p:spPr>
            <a:xfrm>
              <a:off x="0" y="0"/>
              <a:ext cx="812800" cy="843711"/>
            </a:xfrm>
            <a:custGeom>
              <a:avLst/>
              <a:gdLst/>
              <a:ahLst/>
              <a:cxnLst/>
              <a:rect l="l" t="t" r="r" b="b"/>
              <a:pathLst>
                <a:path w="812800" h="843711">
                  <a:moveTo>
                    <a:pt x="406400" y="0"/>
                  </a:moveTo>
                  <a:cubicBezTo>
                    <a:pt x="181951" y="0"/>
                    <a:pt x="0" y="188871"/>
                    <a:pt x="0" y="421856"/>
                  </a:cubicBezTo>
                  <a:cubicBezTo>
                    <a:pt x="0" y="654840"/>
                    <a:pt x="181951" y="843711"/>
                    <a:pt x="406400" y="843711"/>
                  </a:cubicBezTo>
                  <a:cubicBezTo>
                    <a:pt x="630849" y="843711"/>
                    <a:pt x="812800" y="654840"/>
                    <a:pt x="812800" y="421856"/>
                  </a:cubicBezTo>
                  <a:cubicBezTo>
                    <a:pt x="812800" y="18887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24" name="TextBox 5"/>
            <p:cNvSpPr txBox="1"/>
            <p:nvPr/>
          </p:nvSpPr>
          <p:spPr>
            <a:xfrm>
              <a:off x="76200" y="40998"/>
              <a:ext cx="660400" cy="7236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15117677" y="-3006308"/>
            <a:ext cx="6166608" cy="6401129"/>
            <a:chOff x="0" y="0"/>
            <a:chExt cx="812800" cy="8437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43711"/>
            </a:xfrm>
            <a:custGeom>
              <a:avLst/>
              <a:gdLst/>
              <a:ahLst/>
              <a:cxnLst/>
              <a:rect l="l" t="t" r="r" b="b"/>
              <a:pathLst>
                <a:path w="812800" h="843711">
                  <a:moveTo>
                    <a:pt x="406400" y="0"/>
                  </a:moveTo>
                  <a:cubicBezTo>
                    <a:pt x="181951" y="0"/>
                    <a:pt x="0" y="188871"/>
                    <a:pt x="0" y="421856"/>
                  </a:cubicBezTo>
                  <a:cubicBezTo>
                    <a:pt x="0" y="654840"/>
                    <a:pt x="181951" y="843711"/>
                    <a:pt x="406400" y="843711"/>
                  </a:cubicBezTo>
                  <a:cubicBezTo>
                    <a:pt x="630849" y="843711"/>
                    <a:pt x="812800" y="654840"/>
                    <a:pt x="812800" y="421856"/>
                  </a:cubicBezTo>
                  <a:cubicBezTo>
                    <a:pt x="812800" y="18887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40998"/>
              <a:ext cx="660400" cy="7236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629068" y="2476500"/>
            <a:ext cx="11804354" cy="2635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белорусская</a:t>
            </a:r>
            <a:r>
              <a:rPr lang="en-US" sz="5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Космическая</a:t>
            </a:r>
            <a:r>
              <a:rPr lang="en-US" sz="5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7000"/>
              </a:lnSpc>
            </a:pP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система</a:t>
            </a:r>
            <a:r>
              <a:rPr lang="en-US" sz="5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Дистанционного</a:t>
            </a:r>
            <a:r>
              <a:rPr lang="en-US" sz="5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7000"/>
              </a:lnSpc>
            </a:pP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зондирования</a:t>
            </a:r>
            <a:r>
              <a:rPr lang="en-US" sz="5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земли</a:t>
            </a:r>
            <a:endParaRPr lang="en-US" sz="5000" dirty="0">
              <a:solidFill>
                <a:srgbClr val="1C3879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6"/>
          <a:stretch/>
        </p:blipFill>
        <p:spPr>
          <a:xfrm rot="5721606">
            <a:off x="5808893" y="2492173"/>
            <a:ext cx="18288000" cy="7105662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744689" y="5588469"/>
            <a:ext cx="8001000" cy="4565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4400" b="1" dirty="0" err="1">
                <a:latin typeface="Aileron Bold"/>
                <a:ea typeface="Aileron Bold"/>
                <a:cs typeface="Aileron Bold"/>
                <a:sym typeface="Aileron Bold"/>
              </a:rPr>
              <a:t>Золотой</a:t>
            </a:r>
            <a:r>
              <a:rPr lang="en-US" sz="4400" b="1" dirty="0"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4400" b="1" dirty="0" err="1">
                <a:latin typeface="Aileron Bold"/>
                <a:ea typeface="Aileron Bold"/>
                <a:cs typeface="Aileron Bold"/>
                <a:sym typeface="Aileron Bold"/>
              </a:rPr>
              <a:t>Сергей</a:t>
            </a:r>
            <a:r>
              <a:rPr lang="en-US" sz="4400" b="1" dirty="0"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4400" b="1" dirty="0" err="1">
                <a:latin typeface="Aileron Bold"/>
                <a:ea typeface="Aileron Bold"/>
                <a:cs typeface="Aileron Bold"/>
                <a:sym typeface="Aileron Bold"/>
              </a:rPr>
              <a:t>Анатольевич</a:t>
            </a:r>
            <a:endParaRPr lang="en-US" sz="4400" b="1" dirty="0">
              <a:latin typeface="Aileron Bold"/>
              <a:ea typeface="Aileron Bold"/>
              <a:cs typeface="Aileron Bold"/>
              <a:sym typeface="Aileron Bold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623982" y="180534"/>
            <a:ext cx="2489764" cy="1659843"/>
          </a:xfrm>
          <a:custGeom>
            <a:avLst/>
            <a:gdLst/>
            <a:ahLst/>
            <a:cxnLst/>
            <a:rect l="l" t="t" r="r" b="b"/>
            <a:pathLst>
              <a:path w="2489764" h="1659843">
                <a:moveTo>
                  <a:pt x="0" y="0"/>
                </a:moveTo>
                <a:lnTo>
                  <a:pt x="2489764" y="0"/>
                </a:lnTo>
                <a:lnTo>
                  <a:pt x="2489764" y="1659842"/>
                </a:lnTo>
                <a:lnTo>
                  <a:pt x="0" y="16598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3872568" y="6612615"/>
            <a:ext cx="10597197" cy="2180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ru-RU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Директор </a:t>
            </a:r>
          </a:p>
          <a:p>
            <a:pPr algn="ctr">
              <a:lnSpc>
                <a:spcPts val="3359"/>
              </a:lnSpc>
            </a:pPr>
            <a:r>
              <a:rPr lang="ru-RU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Научно-инженерного республиканского унитарного предприятия</a:t>
            </a:r>
            <a:r>
              <a:rPr lang="en-US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endParaRPr lang="ru-RU" sz="2000" b="1" dirty="0" smtClean="0">
              <a:solidFill>
                <a:srgbClr val="1C3879"/>
              </a:solidFill>
              <a:latin typeface="Aileron Bold"/>
              <a:ea typeface="Aileron Bold"/>
              <a:cs typeface="Aileron Bold"/>
              <a:sym typeface="Aileron Bold"/>
            </a:endParaRPr>
          </a:p>
          <a:p>
            <a:pPr algn="ctr">
              <a:lnSpc>
                <a:spcPts val="3359"/>
              </a:lnSpc>
            </a:pPr>
            <a:r>
              <a:rPr lang="en-US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«</a:t>
            </a:r>
            <a:r>
              <a:rPr lang="en-US" sz="2000" b="1" dirty="0" err="1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Геоинформационные</a:t>
            </a:r>
            <a:r>
              <a:rPr lang="en-US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000" b="1" dirty="0" err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системы</a:t>
            </a:r>
            <a:r>
              <a:rPr lang="en-US" sz="2000" b="1" dirty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»</a:t>
            </a:r>
          </a:p>
          <a:p>
            <a:pPr algn="ctr">
              <a:lnSpc>
                <a:spcPts val="3359"/>
              </a:lnSpc>
            </a:pPr>
            <a:r>
              <a:rPr lang="en-US" sz="2000" b="1" dirty="0" err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Национальной</a:t>
            </a:r>
            <a:r>
              <a:rPr lang="en-US" sz="2000" b="1" dirty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000" b="1" dirty="0" err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академии</a:t>
            </a:r>
            <a:r>
              <a:rPr lang="en-US" sz="2000" b="1" dirty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000" b="1" dirty="0" err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наук</a:t>
            </a:r>
            <a:r>
              <a:rPr lang="en-US" sz="2000" b="1" dirty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000" b="1" dirty="0" err="1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Беларуси</a:t>
            </a:r>
            <a:r>
              <a:rPr lang="ru-RU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</a:p>
          <a:p>
            <a:pPr algn="ctr">
              <a:lnSpc>
                <a:spcPts val="3359"/>
              </a:lnSpc>
            </a:pPr>
            <a:r>
              <a:rPr lang="ru-RU" sz="20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главный конструктор БКСДЗ, к.т.н., доцент</a:t>
            </a:r>
            <a:endParaRPr lang="en-US" sz="2000" b="1" dirty="0">
              <a:solidFill>
                <a:srgbClr val="1C3879"/>
              </a:solidFill>
              <a:latin typeface="Aileron Bold"/>
              <a:ea typeface="Aileron Bold"/>
              <a:cs typeface="Aileron Bold"/>
              <a:sym typeface="Aileron Bold"/>
            </a:endParaRPr>
          </a:p>
        </p:txBody>
      </p:sp>
      <p:grpSp>
        <p:nvGrpSpPr>
          <p:cNvPr id="18" name="Group 6"/>
          <p:cNvGrpSpPr/>
          <p:nvPr/>
        </p:nvGrpSpPr>
        <p:grpSpPr>
          <a:xfrm>
            <a:off x="-5040024" y="605377"/>
            <a:ext cx="8706364" cy="8971469"/>
            <a:chOff x="0" y="0"/>
            <a:chExt cx="812800" cy="812800"/>
          </a:xfrm>
        </p:grpSpPr>
        <p:sp>
          <p:nvSpPr>
            <p:cNvPr id="19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20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Freeform 15"/>
          <p:cNvSpPr/>
          <p:nvPr/>
        </p:nvSpPr>
        <p:spPr>
          <a:xfrm>
            <a:off x="15890288" y="8147364"/>
            <a:ext cx="2282191" cy="1659583"/>
          </a:xfrm>
          <a:custGeom>
            <a:avLst/>
            <a:gdLst/>
            <a:ahLst/>
            <a:cxnLst/>
            <a:rect l="l" t="t" r="r" b="b"/>
            <a:pathLst>
              <a:path w="2322983" h="1689247">
                <a:moveTo>
                  <a:pt x="0" y="0"/>
                </a:moveTo>
                <a:lnTo>
                  <a:pt x="2322983" y="0"/>
                </a:lnTo>
                <a:lnTo>
                  <a:pt x="2322983" y="1689247"/>
                </a:lnTo>
                <a:lnTo>
                  <a:pt x="0" y="16892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lum bright="70000" contrast="-70000"/>
            </a:blip>
            <a:stretch>
              <a:fillRect r="-329504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01772" y="1188336"/>
            <a:ext cx="1120908" cy="1120908"/>
          </a:xfrm>
          <a:custGeom>
            <a:avLst/>
            <a:gdLst/>
            <a:ahLst/>
            <a:cxnLst/>
            <a:rect l="l" t="t" r="r" b="b"/>
            <a:pathLst>
              <a:path w="1120908" h="1120908">
                <a:moveTo>
                  <a:pt x="0" y="0"/>
                </a:moveTo>
                <a:lnTo>
                  <a:pt x="1120908" y="0"/>
                </a:lnTo>
                <a:lnTo>
                  <a:pt x="1120908" y="1120908"/>
                </a:lnTo>
                <a:lnTo>
                  <a:pt x="0" y="11209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676158" y="2731347"/>
            <a:ext cx="9254911" cy="5131251"/>
          </a:xfrm>
          <a:custGeom>
            <a:avLst/>
            <a:gdLst/>
            <a:ahLst/>
            <a:cxnLst/>
            <a:rect l="l" t="t" r="r" b="b"/>
            <a:pathLst>
              <a:path w="9254911" h="5131251">
                <a:moveTo>
                  <a:pt x="0" y="0"/>
                </a:moveTo>
                <a:lnTo>
                  <a:pt x="9254911" y="0"/>
                </a:lnTo>
                <a:lnTo>
                  <a:pt x="9254911" y="5131251"/>
                </a:lnTo>
                <a:lnTo>
                  <a:pt x="0" y="51312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835549" y="1158240"/>
            <a:ext cx="4068540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MeteoEye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27660" y="2973282"/>
            <a:ext cx="8008620" cy="568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1C3879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Распределенная система приема, обработки и распространения оперативной космической информации с космических аппаратов  (PCПOP MC) позволяет принимать, обрабатывать, хранить и распространять данные дистанционного зондирования Земли с 11-ти метеорологических спутников, обеспечивать этими данными Министерство по чрезвычайным ситуациям Республики Беларусь, государственное учреждение «Республиканский центр по гидрометеорологии, контролю радиоактивного загрязнения и мониторингу окружающей среды» и других потребителей до 26 раз в сутки.</a:t>
            </a:r>
          </a:p>
          <a:p>
            <a:pPr algn="l">
              <a:lnSpc>
                <a:spcPts val="3499"/>
              </a:lnSpc>
            </a:pPr>
            <a:endParaRPr lang="en-US" sz="2499">
              <a:solidFill>
                <a:srgbClr val="1C3879"/>
              </a:solidFill>
              <a:latin typeface="TT Chocolates"/>
              <a:ea typeface="TT Chocolates"/>
              <a:cs typeface="TT Chocolates"/>
              <a:sym typeface="TT Chocolate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97270" y="8622030"/>
            <a:ext cx="15293459" cy="1234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AQUA   /   Fengyun-3D   /   Fengyun-3E   /   Metop-B   /   Metop-C  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 NOAA18   /   NOAA19  /   NOAA20   /   NOAA21   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SUOMI NPP   /   TERRA</a:t>
            </a:r>
          </a:p>
        </p:txBody>
      </p:sp>
      <p:sp>
        <p:nvSpPr>
          <p:cNvPr id="11" name="Freeform 11"/>
          <p:cNvSpPr/>
          <p:nvPr/>
        </p:nvSpPr>
        <p:spPr>
          <a:xfrm>
            <a:off x="9124950" y="1875151"/>
            <a:ext cx="1337960" cy="794130"/>
          </a:xfrm>
          <a:custGeom>
            <a:avLst/>
            <a:gdLst/>
            <a:ahLst/>
            <a:cxnLst/>
            <a:rect l="l" t="t" r="r" b="b"/>
            <a:pathLst>
              <a:path w="1337960" h="794130">
                <a:moveTo>
                  <a:pt x="0" y="0"/>
                </a:moveTo>
                <a:lnTo>
                  <a:pt x="1337960" y="0"/>
                </a:lnTo>
                <a:lnTo>
                  <a:pt x="1337960" y="794130"/>
                </a:lnTo>
                <a:lnTo>
                  <a:pt x="0" y="7941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049823">
            <a:off x="10482921" y="1645639"/>
            <a:ext cx="1636819" cy="574251"/>
          </a:xfrm>
          <a:custGeom>
            <a:avLst/>
            <a:gdLst/>
            <a:ahLst/>
            <a:cxnLst/>
            <a:rect l="l" t="t" r="r" b="b"/>
            <a:pathLst>
              <a:path w="1636819" h="574251">
                <a:moveTo>
                  <a:pt x="0" y="0"/>
                </a:moveTo>
                <a:lnTo>
                  <a:pt x="1636819" y="0"/>
                </a:lnTo>
                <a:lnTo>
                  <a:pt x="1636819" y="574251"/>
                </a:lnTo>
                <a:lnTo>
                  <a:pt x="0" y="5742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792563" y="1673276"/>
            <a:ext cx="1182108" cy="847039"/>
          </a:xfrm>
          <a:custGeom>
            <a:avLst/>
            <a:gdLst/>
            <a:ahLst/>
            <a:cxnLst/>
            <a:rect l="l" t="t" r="r" b="b"/>
            <a:pathLst>
              <a:path w="1182108" h="847039">
                <a:moveTo>
                  <a:pt x="0" y="0"/>
                </a:moveTo>
                <a:lnTo>
                  <a:pt x="1182108" y="0"/>
                </a:lnTo>
                <a:lnTo>
                  <a:pt x="1182108" y="847039"/>
                </a:lnTo>
                <a:lnTo>
                  <a:pt x="0" y="8470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298521" y="1515881"/>
            <a:ext cx="1325257" cy="1004434"/>
          </a:xfrm>
          <a:custGeom>
            <a:avLst/>
            <a:gdLst/>
            <a:ahLst/>
            <a:cxnLst/>
            <a:rect l="l" t="t" r="r" b="b"/>
            <a:pathLst>
              <a:path w="1325257" h="1004434">
                <a:moveTo>
                  <a:pt x="0" y="0"/>
                </a:moveTo>
                <a:lnTo>
                  <a:pt x="1325257" y="0"/>
                </a:lnTo>
                <a:lnTo>
                  <a:pt x="1325257" y="1004434"/>
                </a:lnTo>
                <a:lnTo>
                  <a:pt x="0" y="10044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374001" y="1949207"/>
            <a:ext cx="1395143" cy="720074"/>
          </a:xfrm>
          <a:custGeom>
            <a:avLst/>
            <a:gdLst/>
            <a:ahLst/>
            <a:cxnLst/>
            <a:rect l="l" t="t" r="r" b="b"/>
            <a:pathLst>
              <a:path w="1395143" h="720074">
                <a:moveTo>
                  <a:pt x="0" y="0"/>
                </a:moveTo>
                <a:lnTo>
                  <a:pt x="1395143" y="0"/>
                </a:lnTo>
                <a:lnTo>
                  <a:pt x="1395143" y="720074"/>
                </a:lnTo>
                <a:lnTo>
                  <a:pt x="0" y="7200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945891" y="1790314"/>
            <a:ext cx="1304159" cy="730001"/>
          </a:xfrm>
          <a:custGeom>
            <a:avLst/>
            <a:gdLst/>
            <a:ahLst/>
            <a:cxnLst/>
            <a:rect l="l" t="t" r="r" b="b"/>
            <a:pathLst>
              <a:path w="1304159" h="730001">
                <a:moveTo>
                  <a:pt x="0" y="0"/>
                </a:moveTo>
                <a:lnTo>
                  <a:pt x="1304159" y="0"/>
                </a:lnTo>
                <a:lnTo>
                  <a:pt x="1304159" y="730001"/>
                </a:lnTo>
                <a:lnTo>
                  <a:pt x="0" y="73000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01772" y="1188336"/>
            <a:ext cx="1120908" cy="1120908"/>
          </a:xfrm>
          <a:custGeom>
            <a:avLst/>
            <a:gdLst/>
            <a:ahLst/>
            <a:cxnLst/>
            <a:rect l="l" t="t" r="r" b="b"/>
            <a:pathLst>
              <a:path w="1120908" h="1120908">
                <a:moveTo>
                  <a:pt x="0" y="0"/>
                </a:moveTo>
                <a:lnTo>
                  <a:pt x="1120908" y="0"/>
                </a:lnTo>
                <a:lnTo>
                  <a:pt x="1120908" y="1120908"/>
                </a:lnTo>
                <a:lnTo>
                  <a:pt x="0" y="11209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017701" y="1611630"/>
            <a:ext cx="7585814" cy="7392721"/>
          </a:xfrm>
          <a:custGeom>
            <a:avLst/>
            <a:gdLst/>
            <a:ahLst/>
            <a:cxnLst/>
            <a:rect l="l" t="t" r="r" b="b"/>
            <a:pathLst>
              <a:path w="7585814" h="7392721">
                <a:moveTo>
                  <a:pt x="0" y="0"/>
                </a:moveTo>
                <a:lnTo>
                  <a:pt x="7585814" y="0"/>
                </a:lnTo>
                <a:lnTo>
                  <a:pt x="7585814" y="7392721"/>
                </a:lnTo>
                <a:lnTo>
                  <a:pt x="0" y="73927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42575" y="7936826"/>
            <a:ext cx="1892974" cy="1892974"/>
          </a:xfrm>
          <a:custGeom>
            <a:avLst/>
            <a:gdLst/>
            <a:ahLst/>
            <a:cxnLst/>
            <a:rect l="l" t="t" r="r" b="b"/>
            <a:pathLst>
              <a:path w="1892974" h="1892974">
                <a:moveTo>
                  <a:pt x="0" y="0"/>
                </a:moveTo>
                <a:lnTo>
                  <a:pt x="1892974" y="0"/>
                </a:lnTo>
                <a:lnTo>
                  <a:pt x="1892974" y="1892974"/>
                </a:lnTo>
                <a:lnTo>
                  <a:pt x="0" y="18929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835549" y="1158240"/>
            <a:ext cx="4068540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MeteoEye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27660" y="2973282"/>
            <a:ext cx="9304020" cy="524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8" lvl="1" indent="-269874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1C3879"/>
                </a:solidFill>
                <a:latin typeface="TT Chocolates"/>
                <a:ea typeface="TT Chocolates"/>
                <a:cs typeface="TT Chocolates"/>
                <a:sym typeface="TT Chocolates"/>
              </a:rPr>
              <a:t>Первичная обработка принятой информации.</a:t>
            </a:r>
          </a:p>
          <a:p>
            <a:pPr marL="539748" lvl="1" indent="-269874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1C3879"/>
                </a:solidFill>
                <a:latin typeface="TT Chocolates"/>
                <a:ea typeface="TT Chocolates"/>
                <a:cs typeface="TT Chocolates"/>
                <a:sym typeface="TT Chocolates"/>
              </a:rPr>
              <a:t>Формирование и хранение базовых информационных ресурсов и описательной информации к ним.</a:t>
            </a:r>
          </a:p>
          <a:p>
            <a:pPr marL="539748" lvl="1" indent="-269874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1C3879"/>
                </a:solidFill>
                <a:latin typeface="TT Chocolates"/>
                <a:ea typeface="TT Chocolates"/>
                <a:cs typeface="TT Chocolates"/>
                <a:sym typeface="TT Chocolates"/>
              </a:rPr>
              <a:t>Автоматическое детектирование тепловых аномалий и определение их параметров для территории Республики Беларусь и приграничной территории сопредельных государств.</a:t>
            </a:r>
          </a:p>
          <a:p>
            <a:pPr marL="539748" lvl="1" indent="-269874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1C3879"/>
                </a:solidFill>
                <a:latin typeface="TT Chocolates"/>
                <a:ea typeface="TT Chocolates"/>
                <a:cs typeface="TT Chocolates"/>
                <a:sym typeface="TT Chocolates"/>
              </a:rPr>
              <a:t>Обеспечение пользователей средствами поиска, - визуализации и доступа к базовым информационным ресурсам на основе геопортального решения в среде Интернет </a:t>
            </a:r>
            <a:r>
              <a:rPr lang="en-US" sz="2499" b="1">
                <a:solidFill>
                  <a:srgbClr val="1C3879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Meteoeye.gis.by.</a:t>
            </a:r>
          </a:p>
          <a:p>
            <a:pPr algn="l">
              <a:lnSpc>
                <a:spcPts val="3499"/>
              </a:lnSpc>
            </a:pPr>
            <a:endParaRPr lang="en-US" sz="2499" b="1">
              <a:solidFill>
                <a:srgbClr val="1C3879"/>
              </a:solidFill>
              <a:latin typeface="TT Chocolates Bold"/>
              <a:ea typeface="TT Chocolates Bold"/>
              <a:cs typeface="TT Chocolates Bold"/>
              <a:sym typeface="TT Chocolates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43572" y="1291590"/>
            <a:ext cx="748931" cy="1040182"/>
          </a:xfrm>
          <a:custGeom>
            <a:avLst/>
            <a:gdLst/>
            <a:ahLst/>
            <a:cxnLst/>
            <a:rect l="l" t="t" r="r" b="b"/>
            <a:pathLst>
              <a:path w="748931" h="1040182">
                <a:moveTo>
                  <a:pt x="0" y="0"/>
                </a:moveTo>
                <a:lnTo>
                  <a:pt x="748931" y="0"/>
                </a:lnTo>
                <a:lnTo>
                  <a:pt x="748931" y="1040182"/>
                </a:lnTo>
                <a:lnTo>
                  <a:pt x="0" y="10401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7658739" y="2773841"/>
            <a:ext cx="10309829" cy="5925658"/>
            <a:chOff x="-111760" y="-7620"/>
            <a:chExt cx="5775960" cy="33197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75960" cy="3319780"/>
            </a:xfrm>
            <a:custGeom>
              <a:avLst/>
              <a:gdLst/>
              <a:ahLst/>
              <a:cxnLst/>
              <a:rect l="l" t="t" r="r" b="b"/>
              <a:pathLst>
                <a:path w="5775960" h="3319780">
                  <a:moveTo>
                    <a:pt x="5775960" y="582930"/>
                  </a:moveTo>
                  <a:cubicBezTo>
                    <a:pt x="5772150" y="835660"/>
                    <a:pt x="5599430" y="1066800"/>
                    <a:pt x="5523230" y="1300480"/>
                  </a:cubicBezTo>
                  <a:cubicBezTo>
                    <a:pt x="5410200" y="1645920"/>
                    <a:pt x="5482590" y="2023110"/>
                    <a:pt x="5292090" y="2345690"/>
                  </a:cubicBezTo>
                  <a:cubicBezTo>
                    <a:pt x="5060950" y="2734310"/>
                    <a:pt x="4563110" y="2887980"/>
                    <a:pt x="4154170" y="2686050"/>
                  </a:cubicBezTo>
                  <a:cubicBezTo>
                    <a:pt x="3973830" y="2597150"/>
                    <a:pt x="3754120" y="2641600"/>
                    <a:pt x="3624580" y="2795270"/>
                  </a:cubicBezTo>
                  <a:cubicBezTo>
                    <a:pt x="3351530" y="3116580"/>
                    <a:pt x="2943860" y="3319780"/>
                    <a:pt x="2487930" y="3319780"/>
                  </a:cubicBezTo>
                  <a:cubicBezTo>
                    <a:pt x="2136140" y="3319780"/>
                    <a:pt x="1812290" y="3197860"/>
                    <a:pt x="1557020" y="2993390"/>
                  </a:cubicBezTo>
                  <a:cubicBezTo>
                    <a:pt x="1446530" y="2905760"/>
                    <a:pt x="1341120" y="2936240"/>
                    <a:pt x="1225550" y="2981960"/>
                  </a:cubicBezTo>
                  <a:cubicBezTo>
                    <a:pt x="1093470" y="3034030"/>
                    <a:pt x="971550" y="3002280"/>
                    <a:pt x="864870" y="2909570"/>
                  </a:cubicBezTo>
                  <a:cubicBezTo>
                    <a:pt x="718820" y="2781300"/>
                    <a:pt x="584200" y="2785110"/>
                    <a:pt x="403860" y="2773680"/>
                  </a:cubicBezTo>
                  <a:cubicBezTo>
                    <a:pt x="0" y="2748280"/>
                    <a:pt x="24130" y="2133600"/>
                    <a:pt x="414020" y="2112010"/>
                  </a:cubicBezTo>
                  <a:cubicBezTo>
                    <a:pt x="508000" y="2106930"/>
                    <a:pt x="571500" y="2157730"/>
                    <a:pt x="660400" y="2174240"/>
                  </a:cubicBezTo>
                  <a:cubicBezTo>
                    <a:pt x="739140" y="2189480"/>
                    <a:pt x="798830" y="2170430"/>
                    <a:pt x="847090" y="2129790"/>
                  </a:cubicBezTo>
                  <a:cubicBezTo>
                    <a:pt x="895350" y="2089150"/>
                    <a:pt x="850900" y="2011680"/>
                    <a:pt x="791210" y="2029460"/>
                  </a:cubicBezTo>
                  <a:cubicBezTo>
                    <a:pt x="755650" y="2040890"/>
                    <a:pt x="718820" y="2045970"/>
                    <a:pt x="679450" y="2045970"/>
                  </a:cubicBezTo>
                  <a:cubicBezTo>
                    <a:pt x="464820" y="2045970"/>
                    <a:pt x="293370" y="1864360"/>
                    <a:pt x="308610" y="1645920"/>
                  </a:cubicBezTo>
                  <a:cubicBezTo>
                    <a:pt x="322580" y="1461770"/>
                    <a:pt x="472440" y="1314450"/>
                    <a:pt x="656590" y="1303020"/>
                  </a:cubicBezTo>
                  <a:cubicBezTo>
                    <a:pt x="782320" y="1295400"/>
                    <a:pt x="895350" y="1350010"/>
                    <a:pt x="967740" y="1438910"/>
                  </a:cubicBezTo>
                  <a:cubicBezTo>
                    <a:pt x="996950" y="1474470"/>
                    <a:pt x="1052830" y="1464310"/>
                    <a:pt x="1066800" y="1419860"/>
                  </a:cubicBezTo>
                  <a:lnTo>
                    <a:pt x="1066800" y="1418590"/>
                  </a:lnTo>
                  <a:cubicBezTo>
                    <a:pt x="1127760" y="1215390"/>
                    <a:pt x="1228090" y="1024890"/>
                    <a:pt x="1362710" y="861060"/>
                  </a:cubicBezTo>
                  <a:cubicBezTo>
                    <a:pt x="1639570" y="525780"/>
                    <a:pt x="2052320" y="331470"/>
                    <a:pt x="2486660" y="331470"/>
                  </a:cubicBezTo>
                  <a:cubicBezTo>
                    <a:pt x="2910840" y="331470"/>
                    <a:pt x="3293110" y="508000"/>
                    <a:pt x="3564890" y="792480"/>
                  </a:cubicBezTo>
                  <a:cubicBezTo>
                    <a:pt x="3634740" y="864870"/>
                    <a:pt x="3840480" y="990600"/>
                    <a:pt x="3938270" y="1007110"/>
                  </a:cubicBezTo>
                  <a:cubicBezTo>
                    <a:pt x="4141470" y="1041400"/>
                    <a:pt x="4364990" y="861060"/>
                    <a:pt x="4451350" y="693420"/>
                  </a:cubicBezTo>
                  <a:cubicBezTo>
                    <a:pt x="4451350" y="693420"/>
                    <a:pt x="4606290" y="392430"/>
                    <a:pt x="4606290" y="392430"/>
                  </a:cubicBezTo>
                  <a:cubicBezTo>
                    <a:pt x="4695190" y="162560"/>
                    <a:pt x="4919980" y="0"/>
                    <a:pt x="5182870" y="3810"/>
                  </a:cubicBezTo>
                  <a:cubicBezTo>
                    <a:pt x="5458460" y="11430"/>
                    <a:pt x="5737860" y="227330"/>
                    <a:pt x="5772150" y="509270"/>
                  </a:cubicBezTo>
                  <a:cubicBezTo>
                    <a:pt x="5774690" y="533400"/>
                    <a:pt x="5775960" y="558800"/>
                    <a:pt x="5775960" y="582930"/>
                  </a:cubicBezTo>
                  <a:close/>
                </a:path>
              </a:pathLst>
            </a:custGeom>
            <a:blipFill>
              <a:blip r:embed="rId5"/>
              <a:stretch>
                <a:fillRect t="-386" b="-7596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424197" y="7971156"/>
            <a:ext cx="1787680" cy="1787680"/>
          </a:xfrm>
          <a:custGeom>
            <a:avLst/>
            <a:gdLst/>
            <a:ahLst/>
            <a:cxnLst/>
            <a:rect l="l" t="t" r="r" b="b"/>
            <a:pathLst>
              <a:path w="1787680" h="1787680">
                <a:moveTo>
                  <a:pt x="0" y="0"/>
                </a:moveTo>
                <a:lnTo>
                  <a:pt x="1787680" y="0"/>
                </a:lnTo>
                <a:lnTo>
                  <a:pt x="1787680" y="1787680"/>
                </a:lnTo>
                <a:lnTo>
                  <a:pt x="0" y="1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835549" y="1158240"/>
            <a:ext cx="9646380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MeteoEye</a:t>
            </a:r>
            <a:r>
              <a:rPr lang="en-US" sz="60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 Hotspots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50520" y="2696527"/>
            <a:ext cx="7437120" cy="5060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239"/>
              </a:lnSpc>
            </a:pP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Сервис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для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визуализации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и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анализа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тепловых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аномалий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Тепловые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аномалии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автоматически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обнаруживаются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данным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спутниковой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съемки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метеорологических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космических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аппаратов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и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доступны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пользователям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не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позднее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30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минут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с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момента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окончания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 smtClean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приема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2239"/>
              </a:lnSpc>
            </a:pPr>
            <a:endParaRPr lang="en-US" sz="1599" dirty="0">
              <a:solidFill>
                <a:srgbClr val="1C387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239"/>
              </a:lnSpc>
            </a:pP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Интерактивный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сервис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MeteoEye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Hotspots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предоставляет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данные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на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европейскую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территорию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получаемые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с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метеорологических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космических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аппаратов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на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собственную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станцию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приема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УП «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Геоинформационные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системы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», в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режиме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времени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близкому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к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реальному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2239"/>
              </a:lnSpc>
            </a:pPr>
            <a:endParaRPr lang="en-US" sz="1599" dirty="0">
              <a:solidFill>
                <a:srgbClr val="1C387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239"/>
              </a:lnSpc>
            </a:pP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Спутниковые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данные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поступающие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с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приемной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антенны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оператора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проходят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автоматизированную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обработку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и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размещаются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на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серверах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в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том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числе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и в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виде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базовых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продуктов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обработки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2239"/>
              </a:lnSpc>
            </a:pPr>
            <a:endParaRPr lang="en-US" sz="1599" dirty="0">
              <a:solidFill>
                <a:srgbClr val="1C387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239"/>
              </a:lnSpc>
            </a:pP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Обеспечение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пользователей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средствами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поиска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599" dirty="0" err="1" smtClean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визуализации</a:t>
            </a:r>
            <a:r>
              <a:rPr lang="en-US" sz="1599" dirty="0" smtClean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и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доступа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к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базовым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информационным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ресурсам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на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основе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геопортального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решения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в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среде</a:t>
            </a:r>
            <a:r>
              <a:rPr lang="en-US" sz="1599" dirty="0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599" dirty="0" err="1">
                <a:solidFill>
                  <a:srgbClr val="1C3879"/>
                </a:solidFill>
                <a:latin typeface="Open Sans"/>
                <a:ea typeface="Open Sans"/>
                <a:cs typeface="Open Sans"/>
                <a:sym typeface="Open Sans"/>
              </a:rPr>
              <a:t>Интернет</a:t>
            </a:r>
            <a:endParaRPr lang="en-US" sz="1599" dirty="0">
              <a:solidFill>
                <a:srgbClr val="1C387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239"/>
              </a:lnSpc>
            </a:pPr>
            <a:endParaRPr lang="en-US" sz="1599" dirty="0">
              <a:solidFill>
                <a:srgbClr val="1C387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50520" y="7581900"/>
            <a:ext cx="4061311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1C3879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Meteoeye.gis.by/hotspots/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43572" y="1291590"/>
            <a:ext cx="748931" cy="1040182"/>
          </a:xfrm>
          <a:custGeom>
            <a:avLst/>
            <a:gdLst/>
            <a:ahLst/>
            <a:cxnLst/>
            <a:rect l="l" t="t" r="r" b="b"/>
            <a:pathLst>
              <a:path w="748931" h="1040182">
                <a:moveTo>
                  <a:pt x="0" y="0"/>
                </a:moveTo>
                <a:lnTo>
                  <a:pt x="748931" y="0"/>
                </a:lnTo>
                <a:lnTo>
                  <a:pt x="748931" y="1040182"/>
                </a:lnTo>
                <a:lnTo>
                  <a:pt x="0" y="10401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0"/>
          <a:stretch/>
        </p:blipFill>
        <p:spPr>
          <a:xfrm>
            <a:off x="12507597" y="6830495"/>
            <a:ext cx="5405047" cy="3366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1"/>
          <a:stretch/>
        </p:blipFill>
        <p:spPr>
          <a:xfrm>
            <a:off x="12507597" y="77119"/>
            <a:ext cx="5323204" cy="3291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>
          <a:xfrm>
            <a:off x="12507597" y="3446231"/>
            <a:ext cx="5370569" cy="3304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9602" y1="5627" x2="94304" y2="3455"/>
                        <a14:foregroundMark x1="95660" y1="3751" x2="97920" y2="85686"/>
                        <a14:foregroundMark x1="97288" y1="97335" x2="69982" y2="12537"/>
                        <a14:foregroundMark x1="74955" y1="90424" x2="2260" y2="92991"/>
                        <a14:foregroundMark x1="84268" y1="8193" x2="75588" y2="86081"/>
                        <a14:foregroundMark x1="58318" y1="64956" x2="58318" y2="64956"/>
                        <a14:foregroundMark x1="70976" y1="88944" x2="84991" y2="69694"/>
                        <a14:foregroundMark x1="79656" y1="3060" x2="57957" y2="17275"/>
                        <a14:foregroundMark x1="89331" y1="12932" x2="83002" y2="89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475" y="6134100"/>
            <a:ext cx="4172237" cy="3821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2" name="TextBox 10"/>
          <p:cNvSpPr txBox="1"/>
          <p:nvPr/>
        </p:nvSpPr>
        <p:spPr>
          <a:xfrm>
            <a:off x="2861217" y="940218"/>
            <a:ext cx="9646380" cy="980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44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MeteoEye</a:t>
            </a:r>
            <a:r>
              <a:rPr lang="en-US" sz="44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 Hotspots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4957" y="2954518"/>
            <a:ext cx="645811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С использованием сервиса обнаружения </a:t>
            </a:r>
            <a:endParaRPr lang="ru-RU" sz="2200" dirty="0" smtClean="0">
              <a:solidFill>
                <a:srgbClr val="1C3879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/>
            <a:r>
              <a:rPr lang="ru-RU" sz="2200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ТА </a:t>
            </a:r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МЧС Республики Беларусь 06.09.2024 фиксирует увеличение количество ТА на территории зоны отчуждения Чернобыльской АЭС на территории Украины, по оперативным каналам в УП «Геоинформационные системы» поступает запрос на съемку высокого </a:t>
            </a:r>
            <a:r>
              <a:rPr lang="ru-RU" sz="2200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разрешения.</a:t>
            </a:r>
            <a:endParaRPr lang="en-US" sz="2200" dirty="0" smtClean="0">
              <a:solidFill>
                <a:srgbClr val="1C3879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/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/>
            </a:r>
            <a:b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ru-RU" sz="2200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06.09.2024 и 07.09.2024 была </a:t>
            </a:r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осуществлена съемка интересующей территории с </a:t>
            </a:r>
            <a:r>
              <a:rPr lang="ru-RU" sz="2200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аппаратов Канопус-В №5  и </a:t>
            </a:r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Зоркий-2м. Материалы съемки направлены в МЧС Республики Беларусь. По результатам анализа материалов ДЗЗ на границу Республики Беларусь направлены силы и средства Министерства лесного хозяйства Республики Беларусь для предотвращения движения пожара на территорию Р</a:t>
            </a:r>
            <a:r>
              <a:rPr lang="ru-RU" sz="2200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еспублики</a:t>
            </a:r>
            <a:r>
              <a:rPr lang="ru-RU" sz="2200" dirty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</a:t>
            </a:r>
            <a:endParaRPr lang="en-US" sz="2200" dirty="0">
              <a:solidFill>
                <a:srgbClr val="1C3879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020800" y="450354"/>
            <a:ext cx="25218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06.09.2024</a:t>
            </a:r>
            <a:endParaRPr lang="ru-RU" sz="4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20800" y="3619500"/>
            <a:ext cx="25218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07.09.2024</a:t>
            </a:r>
            <a:endParaRPr lang="ru-RU" sz="4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20800" y="7061507"/>
            <a:ext cx="25218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08.09.2024</a:t>
            </a:r>
            <a:endParaRPr lang="ru-RU" sz="4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946" r="100000">
                        <a14:foregroundMark x1="98011" y1="6219" x2="98282" y2="95459"/>
                        <a14:foregroundMark x1="91591" y1="42843" x2="84810" y2="59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475" y="2077959"/>
            <a:ext cx="4056803" cy="3715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0" name="Прямоугольник 19"/>
          <p:cNvSpPr/>
          <p:nvPr/>
        </p:nvSpPr>
        <p:spPr>
          <a:xfrm rot="16200000">
            <a:off x="6208544" y="7697956"/>
            <a:ext cx="2735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Зоркий-2м, 07.09.2024 </a:t>
            </a: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5959280" y="3788777"/>
            <a:ext cx="3233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1C3879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Канопус-В №5 , 06.09.2024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71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331554" y="-1234031"/>
            <a:ext cx="13330582" cy="12820615"/>
            <a:chOff x="0" y="0"/>
            <a:chExt cx="845131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5131" cy="812800"/>
            </a:xfrm>
            <a:custGeom>
              <a:avLst/>
              <a:gdLst/>
              <a:ahLst/>
              <a:cxnLst/>
              <a:rect l="l" t="t" r="r" b="b"/>
              <a:pathLst>
                <a:path w="845131" h="812800">
                  <a:moveTo>
                    <a:pt x="422565" y="0"/>
                  </a:moveTo>
                  <a:cubicBezTo>
                    <a:pt x="189189" y="0"/>
                    <a:pt x="0" y="181951"/>
                    <a:pt x="0" y="406400"/>
                  </a:cubicBezTo>
                  <a:cubicBezTo>
                    <a:pt x="0" y="630849"/>
                    <a:pt x="189189" y="812800"/>
                    <a:pt x="422565" y="812800"/>
                  </a:cubicBezTo>
                  <a:cubicBezTo>
                    <a:pt x="655942" y="812800"/>
                    <a:pt x="845131" y="630849"/>
                    <a:pt x="845131" y="406400"/>
                  </a:cubicBezTo>
                  <a:cubicBezTo>
                    <a:pt x="845131" y="181951"/>
                    <a:pt x="655942" y="0"/>
                    <a:pt x="422565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9231" y="38100"/>
              <a:ext cx="686669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175205" y="6111215"/>
            <a:ext cx="13112795" cy="4213885"/>
          </a:xfrm>
          <a:custGeom>
            <a:avLst/>
            <a:gdLst/>
            <a:ahLst/>
            <a:cxnLst/>
            <a:rect l="l" t="t" r="r" b="b"/>
            <a:pathLst>
              <a:path w="14400738" h="14400738">
                <a:moveTo>
                  <a:pt x="0" y="0"/>
                </a:moveTo>
                <a:lnTo>
                  <a:pt x="14400738" y="0"/>
                </a:lnTo>
                <a:lnTo>
                  <a:pt x="14400738" y="14400738"/>
                </a:lnTo>
                <a:lnTo>
                  <a:pt x="0" y="144007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r="-9822" b="-24174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603362" y="3416895"/>
            <a:ext cx="3572529" cy="2094579"/>
          </a:xfrm>
          <a:custGeom>
            <a:avLst/>
            <a:gdLst/>
            <a:ahLst/>
            <a:cxnLst/>
            <a:rect l="l" t="t" r="r" b="b"/>
            <a:pathLst>
              <a:path w="3572529" h="2094579">
                <a:moveTo>
                  <a:pt x="0" y="0"/>
                </a:moveTo>
                <a:lnTo>
                  <a:pt x="3572529" y="0"/>
                </a:lnTo>
                <a:lnTo>
                  <a:pt x="3572529" y="2094579"/>
                </a:lnTo>
                <a:lnTo>
                  <a:pt x="0" y="20945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831630" y="3452537"/>
            <a:ext cx="3682864" cy="2159268"/>
          </a:xfrm>
          <a:custGeom>
            <a:avLst/>
            <a:gdLst/>
            <a:ahLst/>
            <a:cxnLst/>
            <a:rect l="l" t="t" r="r" b="b"/>
            <a:pathLst>
              <a:path w="3682864" h="2159268">
                <a:moveTo>
                  <a:pt x="0" y="0"/>
                </a:moveTo>
                <a:lnTo>
                  <a:pt x="3682864" y="0"/>
                </a:lnTo>
                <a:lnTo>
                  <a:pt x="3682864" y="2159268"/>
                </a:lnTo>
                <a:lnTo>
                  <a:pt x="0" y="2159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0721359">
            <a:off x="10457072" y="1287558"/>
            <a:ext cx="3377313" cy="3124015"/>
          </a:xfrm>
          <a:custGeom>
            <a:avLst/>
            <a:gdLst/>
            <a:ahLst/>
            <a:cxnLst/>
            <a:rect l="l" t="t" r="r" b="b"/>
            <a:pathLst>
              <a:path w="3377313" h="3124015">
                <a:moveTo>
                  <a:pt x="0" y="0"/>
                </a:moveTo>
                <a:lnTo>
                  <a:pt x="3377313" y="0"/>
                </a:lnTo>
                <a:lnTo>
                  <a:pt x="3377313" y="3124015"/>
                </a:lnTo>
                <a:lnTo>
                  <a:pt x="0" y="31240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8239" y="312874"/>
            <a:ext cx="10261761" cy="26572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реализация 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научно-технической 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программы Союзного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государства 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«Комплекс-СГ»</a:t>
            </a:r>
          </a:p>
        </p:txBody>
      </p:sp>
      <p:sp>
        <p:nvSpPr>
          <p:cNvPr id="11" name="Freeform 11"/>
          <p:cNvSpPr/>
          <p:nvPr/>
        </p:nvSpPr>
        <p:spPr>
          <a:xfrm rot="-10600296">
            <a:off x="15328942" y="5342065"/>
            <a:ext cx="1476047" cy="1347366"/>
          </a:xfrm>
          <a:custGeom>
            <a:avLst/>
            <a:gdLst/>
            <a:ahLst/>
            <a:cxnLst/>
            <a:rect l="l" t="t" r="r" b="b"/>
            <a:pathLst>
              <a:path w="1476047" h="1347366">
                <a:moveTo>
                  <a:pt x="0" y="0"/>
                </a:moveTo>
                <a:lnTo>
                  <a:pt x="1476046" y="0"/>
                </a:lnTo>
                <a:lnTo>
                  <a:pt x="1476046" y="1347365"/>
                </a:lnTo>
                <a:lnTo>
                  <a:pt x="0" y="13473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0600296" flipH="1">
            <a:off x="8676208" y="5340547"/>
            <a:ext cx="1161060" cy="1059840"/>
          </a:xfrm>
          <a:custGeom>
            <a:avLst/>
            <a:gdLst/>
            <a:ahLst/>
            <a:cxnLst/>
            <a:rect l="l" t="t" r="r" b="b"/>
            <a:pathLst>
              <a:path w="1161060" h="1059840">
                <a:moveTo>
                  <a:pt x="1161061" y="0"/>
                </a:moveTo>
                <a:lnTo>
                  <a:pt x="0" y="0"/>
                </a:lnTo>
                <a:lnTo>
                  <a:pt x="0" y="1059840"/>
                </a:lnTo>
                <a:lnTo>
                  <a:pt x="1161061" y="1059840"/>
                </a:lnTo>
                <a:lnTo>
                  <a:pt x="116106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9139345">
            <a:off x="9483556" y="3916531"/>
            <a:ext cx="1348873" cy="1231279"/>
          </a:xfrm>
          <a:custGeom>
            <a:avLst/>
            <a:gdLst/>
            <a:ahLst/>
            <a:cxnLst/>
            <a:rect l="l" t="t" r="r" b="b"/>
            <a:pathLst>
              <a:path w="1348873" h="1231279">
                <a:moveTo>
                  <a:pt x="0" y="0"/>
                </a:moveTo>
                <a:lnTo>
                  <a:pt x="1348873" y="0"/>
                </a:lnTo>
                <a:lnTo>
                  <a:pt x="1348873" y="1231279"/>
                </a:lnTo>
                <a:lnTo>
                  <a:pt x="0" y="12312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4" name="Freeform 14"/>
          <p:cNvSpPr/>
          <p:nvPr/>
        </p:nvSpPr>
        <p:spPr>
          <a:xfrm rot="9952593" flipH="1">
            <a:off x="14041293" y="3799036"/>
            <a:ext cx="1348873" cy="1231279"/>
          </a:xfrm>
          <a:custGeom>
            <a:avLst/>
            <a:gdLst/>
            <a:ahLst/>
            <a:cxnLst/>
            <a:rect l="l" t="t" r="r" b="b"/>
            <a:pathLst>
              <a:path w="1348873" h="1231279">
                <a:moveTo>
                  <a:pt x="1348873" y="0"/>
                </a:moveTo>
                <a:lnTo>
                  <a:pt x="0" y="0"/>
                </a:lnTo>
                <a:lnTo>
                  <a:pt x="0" y="1231279"/>
                </a:lnTo>
                <a:lnTo>
                  <a:pt x="1348873" y="1231279"/>
                </a:lnTo>
                <a:lnTo>
                  <a:pt x="134887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848954" flipH="1">
            <a:off x="7250826" y="2278463"/>
            <a:ext cx="1251291" cy="1142204"/>
          </a:xfrm>
          <a:custGeom>
            <a:avLst/>
            <a:gdLst/>
            <a:ahLst/>
            <a:cxnLst/>
            <a:rect l="l" t="t" r="r" b="b"/>
            <a:pathLst>
              <a:path w="1251291" h="1142204">
                <a:moveTo>
                  <a:pt x="1251291" y="0"/>
                </a:moveTo>
                <a:lnTo>
                  <a:pt x="0" y="0"/>
                </a:lnTo>
                <a:lnTo>
                  <a:pt x="0" y="1142204"/>
                </a:lnTo>
                <a:lnTo>
                  <a:pt x="1251291" y="1142204"/>
                </a:lnTo>
                <a:lnTo>
                  <a:pt x="125129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1114986">
            <a:off x="16896842" y="2311020"/>
            <a:ext cx="1240696" cy="1132533"/>
          </a:xfrm>
          <a:custGeom>
            <a:avLst/>
            <a:gdLst/>
            <a:ahLst/>
            <a:cxnLst/>
            <a:rect l="l" t="t" r="r" b="b"/>
            <a:pathLst>
              <a:path w="1240696" h="1132533">
                <a:moveTo>
                  <a:pt x="0" y="0"/>
                </a:moveTo>
                <a:lnTo>
                  <a:pt x="1240697" y="0"/>
                </a:lnTo>
                <a:lnTo>
                  <a:pt x="1240697" y="1132533"/>
                </a:lnTo>
                <a:lnTo>
                  <a:pt x="0" y="11325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AutoShape 17"/>
          <p:cNvSpPr/>
          <p:nvPr/>
        </p:nvSpPr>
        <p:spPr>
          <a:xfrm>
            <a:off x="10935565" y="4271549"/>
            <a:ext cx="102387" cy="37383"/>
          </a:xfrm>
          <a:prstGeom prst="line">
            <a:avLst/>
          </a:prstGeom>
          <a:ln w="19050" cap="flat">
            <a:solidFill>
              <a:srgbClr val="7757A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H="1">
            <a:off x="10973589" y="4313928"/>
            <a:ext cx="59658" cy="91222"/>
          </a:xfrm>
          <a:prstGeom prst="line">
            <a:avLst/>
          </a:prstGeom>
          <a:ln w="19050" cap="flat">
            <a:solidFill>
              <a:srgbClr val="7757A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3913496" y="3970764"/>
            <a:ext cx="106470" cy="23336"/>
          </a:xfrm>
          <a:prstGeom prst="line">
            <a:avLst/>
          </a:prstGeom>
          <a:ln w="19050" cap="flat">
            <a:solidFill>
              <a:srgbClr val="7757A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H="1" flipV="1">
            <a:off x="13922993" y="3994821"/>
            <a:ext cx="8251" cy="108685"/>
          </a:xfrm>
          <a:prstGeom prst="line">
            <a:avLst/>
          </a:prstGeom>
          <a:ln w="19050" cap="flat">
            <a:solidFill>
              <a:srgbClr val="7757A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7046653" y="5554655"/>
            <a:ext cx="3111339" cy="711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МКА РБ</a:t>
            </a:r>
          </a:p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(Cubesat 6U)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995596" y="5660439"/>
            <a:ext cx="3111339" cy="711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МКА РФ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(Cubesat 6U)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590059" y="635435"/>
            <a:ext cx="3111339" cy="772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МКА РФ</a:t>
            </a:r>
          </a:p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(Cubesat 18U)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0" y="3073780"/>
            <a:ext cx="6273245" cy="6511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19"/>
              </a:lnSpc>
            </a:pPr>
            <a:r>
              <a:rPr lang="en-US" sz="21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 Задачи выполнения Программы:</a:t>
            </a:r>
          </a:p>
          <a:p>
            <a:pPr marL="367029" lvl="1" indent="-183514" algn="l">
              <a:lnSpc>
                <a:spcPts val="3008"/>
              </a:lnSpc>
              <a:buFont typeface="Arial"/>
              <a:buChar char="•"/>
            </a:pPr>
            <a:r>
              <a:rPr lang="en-US" sz="16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проведение исследований, разработка и экспериментальная отработка технических решений для создания новых образцов бортовой служебной и специальной целевой аппаратуры наблюдения атмосферы, элементов узлов и оборудования унифицированной маломассогабаритной платформы космических аппаратов, предназначенных для решения задач наблюдения поверхности Земли и исследования околоземного космического пространства;</a:t>
            </a:r>
          </a:p>
          <a:p>
            <a:pPr marL="367029" lvl="1" indent="-183514" algn="l">
              <a:lnSpc>
                <a:spcPts val="3008"/>
              </a:lnSpc>
              <a:buFont typeface="Arial"/>
              <a:buChar char="•"/>
            </a:pPr>
            <a:r>
              <a:rPr lang="en-US" sz="16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разработка экспериментальных (технологических) образцов малоразмерного космического аппарата и наноспутников; технологий управления, планирования применения, приема, обработки и распределения данных от многоспутниковых орбитальных </a:t>
            </a:r>
          </a:p>
          <a:p>
            <a:pPr algn="l">
              <a:lnSpc>
                <a:spcPts val="3008"/>
              </a:lnSpc>
            </a:pPr>
            <a:r>
              <a:rPr lang="en-US" sz="16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       группировок малоразмерных КА и создание   </a:t>
            </a:r>
          </a:p>
          <a:p>
            <a:pPr algn="l">
              <a:lnSpc>
                <a:spcPts val="3008"/>
              </a:lnSpc>
            </a:pPr>
            <a:r>
              <a:rPr lang="en-US" sz="16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       экспериментальных аппаратно-программных </a:t>
            </a:r>
          </a:p>
          <a:p>
            <a:pPr algn="l">
              <a:lnSpc>
                <a:spcPts val="3008"/>
              </a:lnSpc>
            </a:pPr>
            <a:r>
              <a:rPr lang="en-US" sz="1699">
                <a:solidFill>
                  <a:srgbClr val="FFFFFF"/>
                </a:solidFill>
                <a:latin typeface="TT Chocolates"/>
                <a:ea typeface="TT Chocolates"/>
                <a:cs typeface="TT Chocolates"/>
                <a:sym typeface="TT Chocolates"/>
              </a:rPr>
              <a:t>       комплексов для их отработки.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48263" y="293873"/>
            <a:ext cx="2695656" cy="2695656"/>
          </a:xfrm>
          <a:custGeom>
            <a:avLst/>
            <a:gdLst/>
            <a:ahLst/>
            <a:cxnLst/>
            <a:rect l="l" t="t" r="r" b="b"/>
            <a:pathLst>
              <a:path w="2695656" h="2695656">
                <a:moveTo>
                  <a:pt x="0" y="0"/>
                </a:moveTo>
                <a:lnTo>
                  <a:pt x="2695655" y="0"/>
                </a:lnTo>
                <a:lnTo>
                  <a:pt x="2695655" y="2695656"/>
                </a:lnTo>
                <a:lnTo>
                  <a:pt x="0" y="26956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1706440" y="4023480"/>
            <a:ext cx="6425780" cy="40908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 dirty="0" err="1">
                <a:solidFill>
                  <a:srgbClr val="000000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Параметры</a:t>
            </a:r>
            <a:r>
              <a:rPr lang="en-US" sz="2799" b="1" dirty="0">
                <a:solidFill>
                  <a:srgbClr val="000000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 </a:t>
            </a:r>
            <a:r>
              <a:rPr lang="en-US" sz="2799" b="1" dirty="0" err="1">
                <a:solidFill>
                  <a:srgbClr val="000000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орбиты</a:t>
            </a:r>
            <a:endParaRPr lang="en-US" sz="2799" b="1" dirty="0">
              <a:solidFill>
                <a:srgbClr val="000000"/>
              </a:solidFill>
              <a:latin typeface="TT Chocolates Bold"/>
              <a:ea typeface="TT Chocolates Bold"/>
              <a:cs typeface="TT Chocolates Bold"/>
              <a:sym typeface="TT Chocolates Bold"/>
            </a:endParaRP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Масса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: 8,5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кг</a:t>
            </a: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Наклонение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: 98 ° </a:t>
            </a: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Высота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орбиты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: 550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км</a:t>
            </a: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Время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полного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витка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: 96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мин</a:t>
            </a: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Тип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орбиты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: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круговая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солнечно-синхронная</a:t>
            </a: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Пространственное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разрешение</a:t>
            </a:r>
            <a:r>
              <a:rPr lang="en-US" sz="2499" dirty="0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ПК: 6,5 м</a:t>
            </a:r>
          </a:p>
          <a:p>
            <a:pPr algn="ctr">
              <a:lnSpc>
                <a:spcPts val="3499"/>
              </a:lnSpc>
            </a:pP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3499"/>
              </a:lnSpc>
            </a:pPr>
            <a:endParaRPr lang="en-US" sz="2499" dirty="0">
              <a:solidFill>
                <a:srgbClr val="000000"/>
              </a:solidFill>
              <a:latin typeface="TT Chocolates"/>
              <a:ea typeface="TT Chocolates"/>
              <a:cs typeface="TT Chocolates"/>
              <a:sym typeface="TT Chocolate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-296158" y="2548117"/>
            <a:ext cx="5871365" cy="587136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660831" y="3505106"/>
            <a:ext cx="3957386" cy="3957386"/>
          </a:xfrm>
          <a:custGeom>
            <a:avLst/>
            <a:gdLst/>
            <a:ahLst/>
            <a:cxnLst/>
            <a:rect l="l" t="t" r="r" b="b"/>
            <a:pathLst>
              <a:path w="3957386" h="3957386">
                <a:moveTo>
                  <a:pt x="0" y="0"/>
                </a:moveTo>
                <a:lnTo>
                  <a:pt x="3957386" y="0"/>
                </a:lnTo>
                <a:lnTo>
                  <a:pt x="3957386" y="3957386"/>
                </a:lnTo>
                <a:lnTo>
                  <a:pt x="0" y="39573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273190" y="1639278"/>
            <a:ext cx="5433249" cy="3844521"/>
          </a:xfrm>
          <a:custGeom>
            <a:avLst/>
            <a:gdLst/>
            <a:ahLst/>
            <a:cxnLst/>
            <a:rect l="l" t="t" r="r" b="b"/>
            <a:pathLst>
              <a:path w="5433249" h="3844521">
                <a:moveTo>
                  <a:pt x="0" y="0"/>
                </a:moveTo>
                <a:lnTo>
                  <a:pt x="5433250" y="0"/>
                </a:lnTo>
                <a:lnTo>
                  <a:pt x="5433250" y="3844521"/>
                </a:lnTo>
                <a:lnTo>
                  <a:pt x="0" y="38445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4002" b="-5642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273190" y="5838098"/>
            <a:ext cx="5433249" cy="3843980"/>
          </a:xfrm>
          <a:custGeom>
            <a:avLst/>
            <a:gdLst/>
            <a:ahLst/>
            <a:cxnLst/>
            <a:rect l="l" t="t" r="r" b="b"/>
            <a:pathLst>
              <a:path w="5433249" h="3843980">
                <a:moveTo>
                  <a:pt x="0" y="0"/>
                </a:moveTo>
                <a:lnTo>
                  <a:pt x="5433250" y="0"/>
                </a:lnTo>
                <a:lnTo>
                  <a:pt x="5433250" y="3843980"/>
                </a:lnTo>
                <a:lnTo>
                  <a:pt x="0" y="38439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5016" b="-9988"/>
            </a:stretch>
          </a:blipFill>
        </p:spPr>
      </p:sp>
      <p:grpSp>
        <p:nvGrpSpPr>
          <p:cNvPr id="16" name="Group 3"/>
          <p:cNvGrpSpPr/>
          <p:nvPr/>
        </p:nvGrpSpPr>
        <p:grpSpPr>
          <a:xfrm>
            <a:off x="-838200" y="334748"/>
            <a:ext cx="13030200" cy="984584"/>
            <a:chOff x="0" y="0"/>
            <a:chExt cx="1882873" cy="262285"/>
          </a:xfrm>
        </p:grpSpPr>
        <p:sp>
          <p:nvSpPr>
            <p:cNvPr id="17" name="Freeform 4"/>
            <p:cNvSpPr/>
            <p:nvPr/>
          </p:nvSpPr>
          <p:spPr>
            <a:xfrm>
              <a:off x="0" y="0"/>
              <a:ext cx="1882873" cy="262285"/>
            </a:xfrm>
            <a:custGeom>
              <a:avLst/>
              <a:gdLst/>
              <a:ahLst/>
              <a:cxnLst/>
              <a:rect l="l" t="t" r="r" b="b"/>
              <a:pathLst>
                <a:path w="1882873" h="262285">
                  <a:moveTo>
                    <a:pt x="1679673" y="0"/>
                  </a:moveTo>
                  <a:cubicBezTo>
                    <a:pt x="1791897" y="0"/>
                    <a:pt x="1882873" y="58715"/>
                    <a:pt x="1882873" y="131143"/>
                  </a:cubicBezTo>
                  <a:cubicBezTo>
                    <a:pt x="1882873" y="203571"/>
                    <a:pt x="1791897" y="262285"/>
                    <a:pt x="1679673" y="262285"/>
                  </a:cubicBezTo>
                  <a:lnTo>
                    <a:pt x="203200" y="262285"/>
                  </a:lnTo>
                  <a:cubicBezTo>
                    <a:pt x="90976" y="262285"/>
                    <a:pt x="0" y="203571"/>
                    <a:pt x="0" y="131143"/>
                  </a:cubicBezTo>
                  <a:cubicBezTo>
                    <a:pt x="0" y="587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8" name="TextBox 5"/>
            <p:cNvSpPr txBox="1"/>
            <p:nvPr/>
          </p:nvSpPr>
          <p:spPr>
            <a:xfrm>
              <a:off x="0" y="-38100"/>
              <a:ext cx="1882873" cy="3003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2"/>
          <p:cNvSpPr txBox="1"/>
          <p:nvPr/>
        </p:nvSpPr>
        <p:spPr>
          <a:xfrm>
            <a:off x="254282" y="656059"/>
            <a:ext cx="13233118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3200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Сотрудничество</a:t>
            </a:r>
            <a:r>
              <a:rPr lang="ru-RU" sz="32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с компанией </a:t>
            </a:r>
            <a:r>
              <a:rPr lang="en-US" sz="3200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Sitronics</a:t>
            </a:r>
            <a:r>
              <a:rPr lang="en-US" sz="32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Group</a:t>
            </a:r>
            <a:endParaRPr lang="en-US" sz="3200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121447" y="2898121"/>
            <a:ext cx="14445286" cy="151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19"/>
              </a:lnSpc>
            </a:pPr>
            <a:r>
              <a:rPr lang="en-US" sz="8799">
                <a:solidFill>
                  <a:srgbClr val="1C3879"/>
                </a:solidFill>
                <a:latin typeface="Alata"/>
                <a:ea typeface="Alata"/>
                <a:cs typeface="Alata"/>
                <a:sym typeface="Alata"/>
              </a:rPr>
              <a:t>Спасибо за внимание!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809843" y="4616582"/>
            <a:ext cx="9068494" cy="815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r>
              <a:rPr lang="en-US" sz="2499" b="1" spc="374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Научно-инженерное республиканское унитарное предприятие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106909" y="5781411"/>
            <a:ext cx="6321832" cy="2559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Республика Беларусь,</a:t>
            </a:r>
          </a:p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ул. Сурганова, 6, Минск, 220012</a:t>
            </a:r>
          </a:p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тел. +375 (17) 272 13 64</a:t>
            </a:r>
          </a:p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факс + 375 (17) 378 79 20</a:t>
            </a:r>
          </a:p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e-mail: gis@gis.by</a:t>
            </a:r>
          </a:p>
          <a:p>
            <a:pPr marL="0" lvl="0" indent="0" algn="ctr">
              <a:lnSpc>
                <a:spcPts val="3399"/>
              </a:lnSpc>
              <a:spcBef>
                <a:spcPct val="0"/>
              </a:spcBef>
            </a:pPr>
            <a:r>
              <a:rPr lang="en-US" sz="2499" u="none" spc="2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www.gis.by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135484" y="5394193"/>
            <a:ext cx="7641860" cy="406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49"/>
              </a:lnSpc>
            </a:pPr>
            <a:r>
              <a:rPr lang="en-US" sz="2499" b="1" spc="374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«Геоинформационные системы»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5506958" y="977265"/>
            <a:ext cx="3504683" cy="1543050"/>
            <a:chOff x="0" y="0"/>
            <a:chExt cx="923044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227">
            <a:off x="557778" y="-3467042"/>
            <a:ext cx="18288000" cy="10287000"/>
          </a:xfrm>
          <a:prstGeom prst="rect">
            <a:avLst/>
          </a:prstGeom>
        </p:spPr>
      </p:pic>
      <p:sp>
        <p:nvSpPr>
          <p:cNvPr id="15" name="Freeform 14"/>
          <p:cNvSpPr/>
          <p:nvPr/>
        </p:nvSpPr>
        <p:spPr>
          <a:xfrm>
            <a:off x="16284586" y="1066928"/>
            <a:ext cx="1948676" cy="1299117"/>
          </a:xfrm>
          <a:custGeom>
            <a:avLst/>
            <a:gdLst/>
            <a:ahLst/>
            <a:cxnLst/>
            <a:rect l="l" t="t" r="r" b="b"/>
            <a:pathLst>
              <a:path w="2489764" h="1659843">
                <a:moveTo>
                  <a:pt x="0" y="0"/>
                </a:moveTo>
                <a:lnTo>
                  <a:pt x="2489764" y="0"/>
                </a:lnTo>
                <a:lnTo>
                  <a:pt x="2489764" y="1659842"/>
                </a:lnTo>
                <a:lnTo>
                  <a:pt x="0" y="16598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5"/>
          <p:cNvSpPr/>
          <p:nvPr/>
        </p:nvSpPr>
        <p:spPr>
          <a:xfrm>
            <a:off x="377272" y="1066928"/>
            <a:ext cx="1676400" cy="1219059"/>
          </a:xfrm>
          <a:custGeom>
            <a:avLst/>
            <a:gdLst/>
            <a:ahLst/>
            <a:cxnLst/>
            <a:rect l="l" t="t" r="r" b="b"/>
            <a:pathLst>
              <a:path w="2322983" h="1689247">
                <a:moveTo>
                  <a:pt x="0" y="0"/>
                </a:moveTo>
                <a:lnTo>
                  <a:pt x="2322983" y="0"/>
                </a:lnTo>
                <a:lnTo>
                  <a:pt x="2322983" y="1689247"/>
                </a:lnTo>
                <a:lnTo>
                  <a:pt x="0" y="16892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lum bright="70000" contrast="-70000"/>
            </a:blip>
            <a:stretch>
              <a:fillRect r="-329504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069596" y="9365091"/>
            <a:ext cx="2425132" cy="668545"/>
            <a:chOff x="0" y="0"/>
            <a:chExt cx="927163" cy="25559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27163" cy="255594"/>
            </a:xfrm>
            <a:custGeom>
              <a:avLst/>
              <a:gdLst/>
              <a:ahLst/>
              <a:cxnLst/>
              <a:rect l="l" t="t" r="r" b="b"/>
              <a:pathLst>
                <a:path w="927163" h="255594">
                  <a:moveTo>
                    <a:pt x="108541" y="0"/>
                  </a:moveTo>
                  <a:lnTo>
                    <a:pt x="818622" y="0"/>
                  </a:lnTo>
                  <a:cubicBezTo>
                    <a:pt x="878568" y="0"/>
                    <a:pt x="927163" y="48595"/>
                    <a:pt x="927163" y="108541"/>
                  </a:cubicBezTo>
                  <a:lnTo>
                    <a:pt x="927163" y="147054"/>
                  </a:lnTo>
                  <a:cubicBezTo>
                    <a:pt x="927163" y="206999"/>
                    <a:pt x="878568" y="255594"/>
                    <a:pt x="818622" y="255594"/>
                  </a:cubicBezTo>
                  <a:lnTo>
                    <a:pt x="108541" y="255594"/>
                  </a:lnTo>
                  <a:cubicBezTo>
                    <a:pt x="48595" y="255594"/>
                    <a:pt x="0" y="206999"/>
                    <a:pt x="0" y="147054"/>
                  </a:cubicBezTo>
                  <a:lnTo>
                    <a:pt x="0" y="108541"/>
                  </a:lnTo>
                  <a:cubicBezTo>
                    <a:pt x="0" y="48595"/>
                    <a:pt x="48595" y="0"/>
                    <a:pt x="108541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927163" cy="303219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072955" y="9344741"/>
            <a:ext cx="2120179" cy="671925"/>
            <a:chOff x="0" y="0"/>
            <a:chExt cx="578971" cy="18348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78971" cy="183487"/>
            </a:xfrm>
            <a:custGeom>
              <a:avLst/>
              <a:gdLst/>
              <a:ahLst/>
              <a:cxnLst/>
              <a:rect l="l" t="t" r="r" b="b"/>
              <a:pathLst>
                <a:path w="578971" h="183487">
                  <a:moveTo>
                    <a:pt x="91743" y="0"/>
                  </a:moveTo>
                  <a:lnTo>
                    <a:pt x="487228" y="0"/>
                  </a:lnTo>
                  <a:cubicBezTo>
                    <a:pt x="511560" y="0"/>
                    <a:pt x="534895" y="9666"/>
                    <a:pt x="552100" y="26871"/>
                  </a:cubicBezTo>
                  <a:cubicBezTo>
                    <a:pt x="569305" y="44076"/>
                    <a:pt x="578971" y="67412"/>
                    <a:pt x="578971" y="91743"/>
                  </a:cubicBezTo>
                  <a:lnTo>
                    <a:pt x="578971" y="91743"/>
                  </a:lnTo>
                  <a:cubicBezTo>
                    <a:pt x="578971" y="116075"/>
                    <a:pt x="569305" y="139411"/>
                    <a:pt x="552100" y="156616"/>
                  </a:cubicBezTo>
                  <a:cubicBezTo>
                    <a:pt x="534895" y="173821"/>
                    <a:pt x="511560" y="183487"/>
                    <a:pt x="487228" y="183487"/>
                  </a:cubicBezTo>
                  <a:lnTo>
                    <a:pt x="91743" y="183487"/>
                  </a:lnTo>
                  <a:cubicBezTo>
                    <a:pt x="67412" y="183487"/>
                    <a:pt x="44076" y="173821"/>
                    <a:pt x="26871" y="156616"/>
                  </a:cubicBezTo>
                  <a:cubicBezTo>
                    <a:pt x="9666" y="139411"/>
                    <a:pt x="0" y="116075"/>
                    <a:pt x="0" y="91743"/>
                  </a:cubicBezTo>
                  <a:lnTo>
                    <a:pt x="0" y="91743"/>
                  </a:lnTo>
                  <a:cubicBezTo>
                    <a:pt x="0" y="67412"/>
                    <a:pt x="9666" y="44076"/>
                    <a:pt x="26871" y="26871"/>
                  </a:cubicBezTo>
                  <a:cubicBezTo>
                    <a:pt x="44076" y="9666"/>
                    <a:pt x="67412" y="0"/>
                    <a:pt x="91743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578971" cy="231112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0329846" y="4570857"/>
            <a:ext cx="2462885" cy="3199721"/>
            <a:chOff x="0" y="0"/>
            <a:chExt cx="672556" cy="87376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72556" cy="873769"/>
            </a:xfrm>
            <a:custGeom>
              <a:avLst/>
              <a:gdLst/>
              <a:ahLst/>
              <a:cxnLst/>
              <a:rect l="l" t="t" r="r" b="b"/>
              <a:pathLst>
                <a:path w="672556" h="873769">
                  <a:moveTo>
                    <a:pt x="106877" y="0"/>
                  </a:moveTo>
                  <a:lnTo>
                    <a:pt x="565679" y="0"/>
                  </a:lnTo>
                  <a:cubicBezTo>
                    <a:pt x="624706" y="0"/>
                    <a:pt x="672556" y="47850"/>
                    <a:pt x="672556" y="106877"/>
                  </a:cubicBezTo>
                  <a:lnTo>
                    <a:pt x="672556" y="766892"/>
                  </a:lnTo>
                  <a:cubicBezTo>
                    <a:pt x="672556" y="795237"/>
                    <a:pt x="661296" y="822422"/>
                    <a:pt x="641253" y="842465"/>
                  </a:cubicBezTo>
                  <a:cubicBezTo>
                    <a:pt x="621209" y="862508"/>
                    <a:pt x="594025" y="873769"/>
                    <a:pt x="565679" y="873769"/>
                  </a:cubicBezTo>
                  <a:lnTo>
                    <a:pt x="106877" y="873769"/>
                  </a:lnTo>
                  <a:cubicBezTo>
                    <a:pt x="47850" y="873769"/>
                    <a:pt x="0" y="825918"/>
                    <a:pt x="0" y="766892"/>
                  </a:cubicBezTo>
                  <a:lnTo>
                    <a:pt x="0" y="106877"/>
                  </a:lnTo>
                  <a:cubicBezTo>
                    <a:pt x="0" y="47850"/>
                    <a:pt x="47850" y="0"/>
                    <a:pt x="106877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672556" cy="921394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12" name="AutoShape 12"/>
          <p:cNvSpPr/>
          <p:nvPr/>
        </p:nvSpPr>
        <p:spPr>
          <a:xfrm>
            <a:off x="12868559" y="4258349"/>
            <a:ext cx="0" cy="3874705"/>
          </a:xfrm>
          <a:prstGeom prst="line">
            <a:avLst/>
          </a:prstGeom>
          <a:ln w="28575" cap="rnd">
            <a:solidFill>
              <a:srgbClr val="1C387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7581963" y="228756"/>
            <a:ext cx="5389825" cy="4139417"/>
            <a:chOff x="0" y="0"/>
            <a:chExt cx="1618818" cy="124326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618818" cy="1243262"/>
            </a:xfrm>
            <a:custGeom>
              <a:avLst/>
              <a:gdLst/>
              <a:ahLst/>
              <a:cxnLst/>
              <a:rect l="l" t="t" r="r" b="b"/>
              <a:pathLst>
                <a:path w="1618818" h="1243262">
                  <a:moveTo>
                    <a:pt x="48837" y="0"/>
                  </a:moveTo>
                  <a:lnTo>
                    <a:pt x="1569981" y="0"/>
                  </a:lnTo>
                  <a:cubicBezTo>
                    <a:pt x="1582933" y="0"/>
                    <a:pt x="1595355" y="5145"/>
                    <a:pt x="1604514" y="14304"/>
                  </a:cubicBezTo>
                  <a:cubicBezTo>
                    <a:pt x="1613673" y="23463"/>
                    <a:pt x="1618818" y="35885"/>
                    <a:pt x="1618818" y="48837"/>
                  </a:cubicBezTo>
                  <a:lnTo>
                    <a:pt x="1618818" y="1194424"/>
                  </a:lnTo>
                  <a:cubicBezTo>
                    <a:pt x="1618818" y="1221396"/>
                    <a:pt x="1596953" y="1243262"/>
                    <a:pt x="1569981" y="1243262"/>
                  </a:cubicBezTo>
                  <a:lnTo>
                    <a:pt x="48837" y="1243262"/>
                  </a:lnTo>
                  <a:cubicBezTo>
                    <a:pt x="35885" y="1243262"/>
                    <a:pt x="23463" y="1238116"/>
                    <a:pt x="14304" y="1228957"/>
                  </a:cubicBezTo>
                  <a:cubicBezTo>
                    <a:pt x="5145" y="1219799"/>
                    <a:pt x="0" y="1207377"/>
                    <a:pt x="0" y="1194424"/>
                  </a:cubicBezTo>
                  <a:lnTo>
                    <a:pt x="0" y="48837"/>
                  </a:lnTo>
                  <a:cubicBezTo>
                    <a:pt x="0" y="35885"/>
                    <a:pt x="5145" y="23463"/>
                    <a:pt x="14304" y="14304"/>
                  </a:cubicBezTo>
                  <a:cubicBezTo>
                    <a:pt x="23463" y="5145"/>
                    <a:pt x="35885" y="0"/>
                    <a:pt x="48837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618818" cy="1290887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 rot="-345840">
            <a:off x="7873580" y="570992"/>
            <a:ext cx="1281104" cy="970970"/>
          </a:xfrm>
          <a:custGeom>
            <a:avLst/>
            <a:gdLst/>
            <a:ahLst/>
            <a:cxnLst/>
            <a:rect l="l" t="t" r="r" b="b"/>
            <a:pathLst>
              <a:path w="1281104" h="970970">
                <a:moveTo>
                  <a:pt x="0" y="0"/>
                </a:moveTo>
                <a:lnTo>
                  <a:pt x="1281104" y="0"/>
                </a:lnTo>
                <a:lnTo>
                  <a:pt x="1281104" y="970970"/>
                </a:lnTo>
                <a:lnTo>
                  <a:pt x="0" y="9709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8889028" y="380180"/>
            <a:ext cx="2488838" cy="1659214"/>
            <a:chOff x="0" y="0"/>
            <a:chExt cx="3318450" cy="2212285"/>
          </a:xfrm>
        </p:grpSpPr>
        <p:sp>
          <p:nvSpPr>
            <p:cNvPr id="18" name="TextBox 18"/>
            <p:cNvSpPr txBox="1"/>
            <p:nvPr/>
          </p:nvSpPr>
          <p:spPr>
            <a:xfrm>
              <a:off x="0" y="676854"/>
              <a:ext cx="3318450" cy="15354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70"/>
                </a:lnSpc>
              </a:pPr>
              <a:r>
                <a:rPr lang="en-US" sz="1168">
                  <a:solidFill>
                    <a:srgbClr val="3D3D3D"/>
                  </a:solidFill>
                  <a:latin typeface="TT Chocolates"/>
                  <a:ea typeface="TT Chocolates"/>
                  <a:cs typeface="TT Chocolates"/>
                  <a:sym typeface="TT Chocolates"/>
                </a:rPr>
                <a:t>TERRA</a:t>
              </a:r>
            </a:p>
            <a:p>
              <a:pPr algn="ctr">
                <a:lnSpc>
                  <a:spcPts val="1870"/>
                </a:lnSpc>
              </a:pPr>
              <a:r>
                <a:rPr lang="en-US" sz="1168">
                  <a:solidFill>
                    <a:srgbClr val="3D3D3D"/>
                  </a:solidFill>
                  <a:latin typeface="TT Chocolates"/>
                  <a:ea typeface="TT Chocolates"/>
                  <a:cs typeface="TT Chocolates"/>
                  <a:sym typeface="TT Chocolates"/>
                </a:rPr>
                <a:t>NOAA</a:t>
              </a:r>
            </a:p>
            <a:p>
              <a:pPr algn="ctr">
                <a:lnSpc>
                  <a:spcPts val="1870"/>
                </a:lnSpc>
              </a:pPr>
              <a:r>
                <a:rPr lang="en-US" sz="1168">
                  <a:solidFill>
                    <a:srgbClr val="3D3D3D"/>
                  </a:solidFill>
                  <a:latin typeface="TT Chocolates"/>
                  <a:ea typeface="TT Chocolates"/>
                  <a:cs typeface="TT Chocolates"/>
                  <a:sym typeface="TT Chocolates"/>
                </a:rPr>
                <a:t>METOP</a:t>
              </a:r>
            </a:p>
            <a:p>
              <a:pPr algn="ctr">
                <a:lnSpc>
                  <a:spcPts val="1870"/>
                </a:lnSpc>
              </a:pPr>
              <a:r>
                <a:rPr lang="en-US" sz="1168">
                  <a:solidFill>
                    <a:srgbClr val="3D3D3D"/>
                  </a:solidFill>
                  <a:latin typeface="TT Chocolates"/>
                  <a:ea typeface="TT Chocolates"/>
                  <a:cs typeface="TT Chocolates"/>
                  <a:sym typeface="TT Chocolates"/>
                </a:rPr>
                <a:t>SUOMI</a:t>
              </a:r>
            </a:p>
            <a:p>
              <a:pPr algn="ctr">
                <a:lnSpc>
                  <a:spcPts val="1870"/>
                </a:lnSpc>
              </a:pPr>
              <a:r>
                <a:rPr lang="en-US" sz="1168">
                  <a:solidFill>
                    <a:srgbClr val="3D3D3D"/>
                  </a:solidFill>
                  <a:latin typeface="TT Chocolates"/>
                  <a:ea typeface="TT Chocolates"/>
                  <a:cs typeface="TT Chocolates"/>
                  <a:sym typeface="TT Chocolates"/>
                </a:rPr>
                <a:t>AQUA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3259551" cy="568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17"/>
                </a:lnSpc>
              </a:pPr>
              <a:r>
                <a:rPr lang="en-US" sz="1431" b="1">
                  <a:solidFill>
                    <a:srgbClr val="3D3D3D"/>
                  </a:solidFill>
                  <a:latin typeface="Roboto Bold"/>
                  <a:ea typeface="Roboto Bold"/>
                  <a:cs typeface="Roboto Bold"/>
                  <a:sym typeface="Roboto Bold"/>
                </a:rPr>
                <a:t> Метеорологические </a:t>
              </a:r>
            </a:p>
            <a:p>
              <a:pPr algn="ctr">
                <a:lnSpc>
                  <a:spcPts val="1717"/>
                </a:lnSpc>
              </a:pPr>
              <a:r>
                <a:rPr lang="en-US" sz="1431" b="1">
                  <a:solidFill>
                    <a:srgbClr val="3D3D3D"/>
                  </a:solidFill>
                  <a:latin typeface="Roboto Bold"/>
                  <a:ea typeface="Roboto Bold"/>
                  <a:cs typeface="Roboto Bold"/>
                  <a:sym typeface="Roboto Bold"/>
                </a:rPr>
                <a:t>спутники</a:t>
              </a:r>
            </a:p>
          </p:txBody>
        </p:sp>
      </p:grpSp>
      <p:sp>
        <p:nvSpPr>
          <p:cNvPr id="20" name="Freeform 20"/>
          <p:cNvSpPr/>
          <p:nvPr/>
        </p:nvSpPr>
        <p:spPr>
          <a:xfrm rot="919918">
            <a:off x="10808709" y="949501"/>
            <a:ext cx="1783138" cy="609239"/>
          </a:xfrm>
          <a:custGeom>
            <a:avLst/>
            <a:gdLst/>
            <a:ahLst/>
            <a:cxnLst/>
            <a:rect l="l" t="t" r="r" b="b"/>
            <a:pathLst>
              <a:path w="1783138" h="609239">
                <a:moveTo>
                  <a:pt x="0" y="0"/>
                </a:moveTo>
                <a:lnTo>
                  <a:pt x="1783137" y="0"/>
                </a:lnTo>
                <a:lnTo>
                  <a:pt x="1783137" y="609239"/>
                </a:lnTo>
                <a:lnTo>
                  <a:pt x="0" y="6092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215689" y="3039812"/>
            <a:ext cx="570293" cy="831027"/>
          </a:xfrm>
          <a:custGeom>
            <a:avLst/>
            <a:gdLst/>
            <a:ahLst/>
            <a:cxnLst/>
            <a:rect l="l" t="t" r="r" b="b"/>
            <a:pathLst>
              <a:path w="570293" h="831027">
                <a:moveTo>
                  <a:pt x="0" y="0"/>
                </a:moveTo>
                <a:lnTo>
                  <a:pt x="570293" y="0"/>
                </a:lnTo>
                <a:lnTo>
                  <a:pt x="570293" y="831027"/>
                </a:lnTo>
                <a:lnTo>
                  <a:pt x="0" y="8310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9476406" y="2686066"/>
            <a:ext cx="823653" cy="1229332"/>
          </a:xfrm>
          <a:custGeom>
            <a:avLst/>
            <a:gdLst/>
            <a:ahLst/>
            <a:cxnLst/>
            <a:rect l="l" t="t" r="r" b="b"/>
            <a:pathLst>
              <a:path w="823653" h="1229332">
                <a:moveTo>
                  <a:pt x="0" y="0"/>
                </a:moveTo>
                <a:lnTo>
                  <a:pt x="823653" y="0"/>
                </a:lnTo>
                <a:lnTo>
                  <a:pt x="823653" y="1229332"/>
                </a:lnTo>
                <a:lnTo>
                  <a:pt x="0" y="12293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7581963" y="4570857"/>
            <a:ext cx="2696970" cy="958237"/>
            <a:chOff x="0" y="0"/>
            <a:chExt cx="736479" cy="26167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36479" cy="261672"/>
            </a:xfrm>
            <a:custGeom>
              <a:avLst/>
              <a:gdLst/>
              <a:ahLst/>
              <a:cxnLst/>
              <a:rect l="l" t="t" r="r" b="b"/>
              <a:pathLst>
                <a:path w="736479" h="261672">
                  <a:moveTo>
                    <a:pt x="97600" y="0"/>
                  </a:moveTo>
                  <a:lnTo>
                    <a:pt x="638879" y="0"/>
                  </a:lnTo>
                  <a:cubicBezTo>
                    <a:pt x="692782" y="0"/>
                    <a:pt x="736479" y="43697"/>
                    <a:pt x="736479" y="97600"/>
                  </a:cubicBezTo>
                  <a:lnTo>
                    <a:pt x="736479" y="164072"/>
                  </a:lnTo>
                  <a:cubicBezTo>
                    <a:pt x="736479" y="217975"/>
                    <a:pt x="692782" y="261672"/>
                    <a:pt x="638879" y="261672"/>
                  </a:cubicBezTo>
                  <a:lnTo>
                    <a:pt x="97600" y="261672"/>
                  </a:lnTo>
                  <a:cubicBezTo>
                    <a:pt x="43697" y="261672"/>
                    <a:pt x="0" y="217975"/>
                    <a:pt x="0" y="164072"/>
                  </a:cubicBezTo>
                  <a:lnTo>
                    <a:pt x="0" y="97600"/>
                  </a:lnTo>
                  <a:cubicBezTo>
                    <a:pt x="0" y="43697"/>
                    <a:pt x="43697" y="0"/>
                    <a:pt x="97600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736479" cy="309297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7797801" y="4570857"/>
            <a:ext cx="889463" cy="882070"/>
            <a:chOff x="0" y="0"/>
            <a:chExt cx="1185950" cy="1176094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185950" cy="1176094"/>
            </a:xfrm>
            <a:custGeom>
              <a:avLst/>
              <a:gdLst/>
              <a:ahLst/>
              <a:cxnLst/>
              <a:rect l="l" t="t" r="r" b="b"/>
              <a:pathLst>
                <a:path w="1185950" h="1176094">
                  <a:moveTo>
                    <a:pt x="0" y="0"/>
                  </a:moveTo>
                  <a:lnTo>
                    <a:pt x="1185950" y="0"/>
                  </a:lnTo>
                  <a:lnTo>
                    <a:pt x="1185950" y="1176094"/>
                  </a:lnTo>
                  <a:lnTo>
                    <a:pt x="0" y="1176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</p:sp>
      </p:grpSp>
      <p:sp>
        <p:nvSpPr>
          <p:cNvPr id="28" name="Freeform 28"/>
          <p:cNvSpPr/>
          <p:nvPr/>
        </p:nvSpPr>
        <p:spPr>
          <a:xfrm>
            <a:off x="10547750" y="4974068"/>
            <a:ext cx="1055130" cy="2497349"/>
          </a:xfrm>
          <a:custGeom>
            <a:avLst/>
            <a:gdLst/>
            <a:ahLst/>
            <a:cxnLst/>
            <a:rect l="l" t="t" r="r" b="b"/>
            <a:pathLst>
              <a:path w="1055130" h="2497349">
                <a:moveTo>
                  <a:pt x="0" y="0"/>
                </a:moveTo>
                <a:lnTo>
                  <a:pt x="1055130" y="0"/>
                </a:lnTo>
                <a:lnTo>
                  <a:pt x="1055130" y="2497349"/>
                </a:lnTo>
                <a:lnTo>
                  <a:pt x="0" y="249734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8178340" y="8095586"/>
            <a:ext cx="1172187" cy="1172187"/>
          </a:xfrm>
          <a:custGeom>
            <a:avLst/>
            <a:gdLst/>
            <a:ahLst/>
            <a:cxnLst/>
            <a:rect l="l" t="t" r="r" b="b"/>
            <a:pathLst>
              <a:path w="1172187" h="1172187">
                <a:moveTo>
                  <a:pt x="0" y="0"/>
                </a:moveTo>
                <a:lnTo>
                  <a:pt x="1172187" y="0"/>
                </a:lnTo>
                <a:lnTo>
                  <a:pt x="1172187" y="1172187"/>
                </a:lnTo>
                <a:lnTo>
                  <a:pt x="0" y="117218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8167136" y="8114394"/>
            <a:ext cx="1172187" cy="1172187"/>
          </a:xfrm>
          <a:custGeom>
            <a:avLst/>
            <a:gdLst/>
            <a:ahLst/>
            <a:cxnLst/>
            <a:rect l="l" t="t" r="r" b="b"/>
            <a:pathLst>
              <a:path w="1172187" h="1172187">
                <a:moveTo>
                  <a:pt x="0" y="0"/>
                </a:moveTo>
                <a:lnTo>
                  <a:pt x="1172186" y="0"/>
                </a:lnTo>
                <a:lnTo>
                  <a:pt x="1172186" y="1172187"/>
                </a:lnTo>
                <a:lnTo>
                  <a:pt x="0" y="117218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8416885" y="8641013"/>
            <a:ext cx="499205" cy="520684"/>
          </a:xfrm>
          <a:custGeom>
            <a:avLst/>
            <a:gdLst/>
            <a:ahLst/>
            <a:cxnLst/>
            <a:rect l="l" t="t" r="r" b="b"/>
            <a:pathLst>
              <a:path w="499205" h="520684">
                <a:moveTo>
                  <a:pt x="0" y="0"/>
                </a:moveTo>
                <a:lnTo>
                  <a:pt x="499205" y="0"/>
                </a:lnTo>
                <a:lnTo>
                  <a:pt x="499205" y="520683"/>
                </a:lnTo>
                <a:lnTo>
                  <a:pt x="0" y="52068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32" name="Group 32"/>
          <p:cNvGrpSpPr/>
          <p:nvPr/>
        </p:nvGrpSpPr>
        <p:grpSpPr>
          <a:xfrm>
            <a:off x="7581963" y="6837341"/>
            <a:ext cx="2584342" cy="958237"/>
            <a:chOff x="0" y="0"/>
            <a:chExt cx="705723" cy="261672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05723" cy="261672"/>
            </a:xfrm>
            <a:custGeom>
              <a:avLst/>
              <a:gdLst/>
              <a:ahLst/>
              <a:cxnLst/>
              <a:rect l="l" t="t" r="r" b="b"/>
              <a:pathLst>
                <a:path w="705723" h="261672">
                  <a:moveTo>
                    <a:pt x="101854" y="0"/>
                  </a:moveTo>
                  <a:lnTo>
                    <a:pt x="603869" y="0"/>
                  </a:lnTo>
                  <a:cubicBezTo>
                    <a:pt x="630883" y="0"/>
                    <a:pt x="656790" y="10731"/>
                    <a:pt x="675891" y="29832"/>
                  </a:cubicBezTo>
                  <a:cubicBezTo>
                    <a:pt x="694992" y="48934"/>
                    <a:pt x="705723" y="74841"/>
                    <a:pt x="705723" y="101854"/>
                  </a:cubicBezTo>
                  <a:lnTo>
                    <a:pt x="705723" y="159818"/>
                  </a:lnTo>
                  <a:cubicBezTo>
                    <a:pt x="705723" y="186832"/>
                    <a:pt x="694992" y="212739"/>
                    <a:pt x="675891" y="231840"/>
                  </a:cubicBezTo>
                  <a:cubicBezTo>
                    <a:pt x="656790" y="250941"/>
                    <a:pt x="630883" y="261672"/>
                    <a:pt x="603869" y="261672"/>
                  </a:cubicBezTo>
                  <a:lnTo>
                    <a:pt x="101854" y="261672"/>
                  </a:lnTo>
                  <a:cubicBezTo>
                    <a:pt x="74841" y="261672"/>
                    <a:pt x="48934" y="250941"/>
                    <a:pt x="29832" y="231840"/>
                  </a:cubicBezTo>
                  <a:cubicBezTo>
                    <a:pt x="10731" y="212739"/>
                    <a:pt x="0" y="186832"/>
                    <a:pt x="0" y="159818"/>
                  </a:cubicBezTo>
                  <a:lnTo>
                    <a:pt x="0" y="101854"/>
                  </a:lnTo>
                  <a:cubicBezTo>
                    <a:pt x="0" y="74841"/>
                    <a:pt x="10731" y="48934"/>
                    <a:pt x="29832" y="29832"/>
                  </a:cubicBezTo>
                  <a:cubicBezTo>
                    <a:pt x="48934" y="10731"/>
                    <a:pt x="74841" y="0"/>
                    <a:pt x="101854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705723" cy="309297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35" name="Freeform 35"/>
          <p:cNvSpPr/>
          <p:nvPr/>
        </p:nvSpPr>
        <p:spPr>
          <a:xfrm>
            <a:off x="7797801" y="6899843"/>
            <a:ext cx="835777" cy="776227"/>
          </a:xfrm>
          <a:custGeom>
            <a:avLst/>
            <a:gdLst/>
            <a:ahLst/>
            <a:cxnLst/>
            <a:rect l="l" t="t" r="r" b="b"/>
            <a:pathLst>
              <a:path w="835777" h="776227">
                <a:moveTo>
                  <a:pt x="0" y="0"/>
                </a:moveTo>
                <a:lnTo>
                  <a:pt x="835776" y="0"/>
                </a:lnTo>
                <a:lnTo>
                  <a:pt x="835776" y="776227"/>
                </a:lnTo>
                <a:lnTo>
                  <a:pt x="0" y="77622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=""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grpSp>
        <p:nvGrpSpPr>
          <p:cNvPr id="36" name="Group 36"/>
          <p:cNvGrpSpPr/>
          <p:nvPr/>
        </p:nvGrpSpPr>
        <p:grpSpPr>
          <a:xfrm>
            <a:off x="7581963" y="9389699"/>
            <a:ext cx="2425132" cy="668545"/>
            <a:chOff x="0" y="0"/>
            <a:chExt cx="927163" cy="255594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927163" cy="255594"/>
            </a:xfrm>
            <a:custGeom>
              <a:avLst/>
              <a:gdLst/>
              <a:ahLst/>
              <a:cxnLst/>
              <a:rect l="l" t="t" r="r" b="b"/>
              <a:pathLst>
                <a:path w="927163" h="255594">
                  <a:moveTo>
                    <a:pt x="108541" y="0"/>
                  </a:moveTo>
                  <a:lnTo>
                    <a:pt x="818622" y="0"/>
                  </a:lnTo>
                  <a:cubicBezTo>
                    <a:pt x="878568" y="0"/>
                    <a:pt x="927163" y="48595"/>
                    <a:pt x="927163" y="108541"/>
                  </a:cubicBezTo>
                  <a:lnTo>
                    <a:pt x="927163" y="147054"/>
                  </a:lnTo>
                  <a:cubicBezTo>
                    <a:pt x="927163" y="206999"/>
                    <a:pt x="878568" y="255594"/>
                    <a:pt x="818622" y="255594"/>
                  </a:cubicBezTo>
                  <a:lnTo>
                    <a:pt x="108541" y="255594"/>
                  </a:lnTo>
                  <a:cubicBezTo>
                    <a:pt x="48595" y="255594"/>
                    <a:pt x="0" y="206999"/>
                    <a:pt x="0" y="147054"/>
                  </a:cubicBezTo>
                  <a:lnTo>
                    <a:pt x="0" y="108541"/>
                  </a:lnTo>
                  <a:cubicBezTo>
                    <a:pt x="0" y="48595"/>
                    <a:pt x="48595" y="0"/>
                    <a:pt x="108541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0" y="-47625"/>
              <a:ext cx="927163" cy="303219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39" name="Freeform 39"/>
          <p:cNvSpPr/>
          <p:nvPr/>
        </p:nvSpPr>
        <p:spPr>
          <a:xfrm>
            <a:off x="7736130" y="9418110"/>
            <a:ext cx="590230" cy="612430"/>
          </a:xfrm>
          <a:custGeom>
            <a:avLst/>
            <a:gdLst/>
            <a:ahLst/>
            <a:cxnLst/>
            <a:rect l="l" t="t" r="r" b="b"/>
            <a:pathLst>
              <a:path w="590230" h="612430">
                <a:moveTo>
                  <a:pt x="0" y="0"/>
                </a:moveTo>
                <a:lnTo>
                  <a:pt x="590230" y="0"/>
                </a:lnTo>
                <a:lnTo>
                  <a:pt x="590230" y="612430"/>
                </a:lnTo>
                <a:lnTo>
                  <a:pt x="0" y="61243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=""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Group 40"/>
          <p:cNvGrpSpPr/>
          <p:nvPr/>
        </p:nvGrpSpPr>
        <p:grpSpPr>
          <a:xfrm>
            <a:off x="12640660" y="8108087"/>
            <a:ext cx="4575876" cy="1036876"/>
            <a:chOff x="0" y="0"/>
            <a:chExt cx="1249565" cy="283146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249565" cy="283147"/>
            </a:xfrm>
            <a:custGeom>
              <a:avLst/>
              <a:gdLst/>
              <a:ahLst/>
              <a:cxnLst/>
              <a:rect l="l" t="t" r="r" b="b"/>
              <a:pathLst>
                <a:path w="1249565" h="283147">
                  <a:moveTo>
                    <a:pt x="57525" y="0"/>
                  </a:moveTo>
                  <a:lnTo>
                    <a:pt x="1192040" y="0"/>
                  </a:lnTo>
                  <a:cubicBezTo>
                    <a:pt x="1207296" y="0"/>
                    <a:pt x="1221928" y="6061"/>
                    <a:pt x="1232716" y="16849"/>
                  </a:cubicBezTo>
                  <a:cubicBezTo>
                    <a:pt x="1243504" y="27637"/>
                    <a:pt x="1249565" y="42268"/>
                    <a:pt x="1249565" y="57525"/>
                  </a:cubicBezTo>
                  <a:lnTo>
                    <a:pt x="1249565" y="225622"/>
                  </a:lnTo>
                  <a:cubicBezTo>
                    <a:pt x="1249565" y="240878"/>
                    <a:pt x="1243504" y="255510"/>
                    <a:pt x="1232716" y="266298"/>
                  </a:cubicBezTo>
                  <a:cubicBezTo>
                    <a:pt x="1221928" y="277086"/>
                    <a:pt x="1207296" y="283147"/>
                    <a:pt x="1192040" y="283147"/>
                  </a:cubicBezTo>
                  <a:lnTo>
                    <a:pt x="57525" y="283147"/>
                  </a:lnTo>
                  <a:cubicBezTo>
                    <a:pt x="25755" y="283147"/>
                    <a:pt x="0" y="257392"/>
                    <a:pt x="0" y="225622"/>
                  </a:cubicBezTo>
                  <a:lnTo>
                    <a:pt x="0" y="57525"/>
                  </a:lnTo>
                  <a:cubicBezTo>
                    <a:pt x="0" y="42268"/>
                    <a:pt x="6061" y="27637"/>
                    <a:pt x="16849" y="16849"/>
                  </a:cubicBezTo>
                  <a:cubicBezTo>
                    <a:pt x="27637" y="6061"/>
                    <a:pt x="42268" y="0"/>
                    <a:pt x="57525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1249565" cy="330771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>
            <a:off x="13084944" y="8210070"/>
            <a:ext cx="774705" cy="718539"/>
          </a:xfrm>
          <a:custGeom>
            <a:avLst/>
            <a:gdLst/>
            <a:ahLst/>
            <a:cxnLst/>
            <a:rect l="l" t="t" r="r" b="b"/>
            <a:pathLst>
              <a:path w="774705" h="718539">
                <a:moveTo>
                  <a:pt x="0" y="0"/>
                </a:moveTo>
                <a:lnTo>
                  <a:pt x="774705" y="0"/>
                </a:lnTo>
                <a:lnTo>
                  <a:pt x="774705" y="718539"/>
                </a:lnTo>
                <a:lnTo>
                  <a:pt x="0" y="71853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=""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3775360" y="8452714"/>
            <a:ext cx="643601" cy="596940"/>
          </a:xfrm>
          <a:custGeom>
            <a:avLst/>
            <a:gdLst/>
            <a:ahLst/>
            <a:cxnLst/>
            <a:rect l="l" t="t" r="r" b="b"/>
            <a:pathLst>
              <a:path w="643601" h="596940">
                <a:moveTo>
                  <a:pt x="0" y="0"/>
                </a:moveTo>
                <a:lnTo>
                  <a:pt x="643600" y="0"/>
                </a:lnTo>
                <a:lnTo>
                  <a:pt x="643600" y="596940"/>
                </a:lnTo>
                <a:lnTo>
                  <a:pt x="0" y="5969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=""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0329846" y="9439811"/>
            <a:ext cx="504488" cy="481786"/>
          </a:xfrm>
          <a:custGeom>
            <a:avLst/>
            <a:gdLst/>
            <a:ahLst/>
            <a:cxnLst/>
            <a:rect l="l" t="t" r="r" b="b"/>
            <a:pathLst>
              <a:path w="504488" h="481786">
                <a:moveTo>
                  <a:pt x="0" y="0"/>
                </a:moveTo>
                <a:lnTo>
                  <a:pt x="504488" y="0"/>
                </a:lnTo>
                <a:lnTo>
                  <a:pt x="504488" y="481786"/>
                </a:lnTo>
                <a:lnTo>
                  <a:pt x="0" y="481786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</p:sp>
      <p:grpSp>
        <p:nvGrpSpPr>
          <p:cNvPr id="46" name="Group 46"/>
          <p:cNvGrpSpPr/>
          <p:nvPr/>
        </p:nvGrpSpPr>
        <p:grpSpPr>
          <a:xfrm>
            <a:off x="7581963" y="5691599"/>
            <a:ext cx="2614130" cy="958237"/>
            <a:chOff x="0" y="0"/>
            <a:chExt cx="713857" cy="261672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13857" cy="261672"/>
            </a:xfrm>
            <a:custGeom>
              <a:avLst/>
              <a:gdLst/>
              <a:ahLst/>
              <a:cxnLst/>
              <a:rect l="l" t="t" r="r" b="b"/>
              <a:pathLst>
                <a:path w="713857" h="261672">
                  <a:moveTo>
                    <a:pt x="100693" y="0"/>
                  </a:moveTo>
                  <a:lnTo>
                    <a:pt x="613164" y="0"/>
                  </a:lnTo>
                  <a:cubicBezTo>
                    <a:pt x="668776" y="0"/>
                    <a:pt x="713857" y="45082"/>
                    <a:pt x="713857" y="100693"/>
                  </a:cubicBezTo>
                  <a:lnTo>
                    <a:pt x="713857" y="160979"/>
                  </a:lnTo>
                  <a:cubicBezTo>
                    <a:pt x="713857" y="216590"/>
                    <a:pt x="668776" y="261672"/>
                    <a:pt x="613164" y="261672"/>
                  </a:cubicBezTo>
                  <a:lnTo>
                    <a:pt x="100693" y="261672"/>
                  </a:lnTo>
                  <a:cubicBezTo>
                    <a:pt x="45082" y="261672"/>
                    <a:pt x="0" y="216590"/>
                    <a:pt x="0" y="160979"/>
                  </a:cubicBezTo>
                  <a:lnTo>
                    <a:pt x="0" y="100693"/>
                  </a:lnTo>
                  <a:cubicBezTo>
                    <a:pt x="0" y="45082"/>
                    <a:pt x="45082" y="0"/>
                    <a:pt x="100693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48" name="TextBox 48"/>
            <p:cNvSpPr txBox="1"/>
            <p:nvPr/>
          </p:nvSpPr>
          <p:spPr>
            <a:xfrm>
              <a:off x="0" y="-47625"/>
              <a:ext cx="713857" cy="309297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49" name="TextBox 49"/>
          <p:cNvSpPr txBox="1"/>
          <p:nvPr/>
        </p:nvSpPr>
        <p:spPr>
          <a:xfrm>
            <a:off x="8303726" y="6033131"/>
            <a:ext cx="1996333" cy="29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50"/>
              </a:lnSpc>
            </a:pPr>
            <a:r>
              <a:rPr lang="en-US" sz="1531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Архив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1555031" y="5681761"/>
            <a:ext cx="1269364" cy="930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4"/>
              </a:lnSpc>
            </a:pPr>
            <a:r>
              <a:rPr lang="en-US" sz="1171" b="1">
                <a:solidFill>
                  <a:srgbClr val="3D3D3D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База </a:t>
            </a:r>
          </a:p>
          <a:p>
            <a:pPr algn="ctr">
              <a:lnSpc>
                <a:spcPts val="1874"/>
              </a:lnSpc>
            </a:pPr>
            <a:r>
              <a:rPr lang="en-US" sz="1171" b="1">
                <a:solidFill>
                  <a:srgbClr val="3D3D3D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данных </a:t>
            </a:r>
          </a:p>
          <a:p>
            <a:pPr algn="ctr">
              <a:lnSpc>
                <a:spcPts val="1874"/>
              </a:lnSpc>
            </a:pPr>
            <a:r>
              <a:rPr lang="en-US" sz="1171" b="1">
                <a:solidFill>
                  <a:srgbClr val="3D3D3D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дистанционного</a:t>
            </a:r>
          </a:p>
          <a:p>
            <a:pPr algn="ctr">
              <a:lnSpc>
                <a:spcPts val="1874"/>
              </a:lnSpc>
            </a:pPr>
            <a:r>
              <a:rPr lang="en-US" sz="1171" b="1">
                <a:solidFill>
                  <a:srgbClr val="3D3D3D"/>
                </a:solidFill>
                <a:latin typeface="TT Chocolates Bold"/>
                <a:ea typeface="TT Chocolates Bold"/>
                <a:cs typeface="TT Chocolates Bold"/>
                <a:sym typeface="TT Chocolates Bold"/>
              </a:rPr>
              <a:t> зондирования</a:t>
            </a:r>
          </a:p>
        </p:txBody>
      </p:sp>
      <p:sp>
        <p:nvSpPr>
          <p:cNvPr id="51" name="Freeform 51"/>
          <p:cNvSpPr/>
          <p:nvPr/>
        </p:nvSpPr>
        <p:spPr>
          <a:xfrm>
            <a:off x="7726569" y="5828334"/>
            <a:ext cx="978239" cy="684768"/>
          </a:xfrm>
          <a:custGeom>
            <a:avLst/>
            <a:gdLst/>
            <a:ahLst/>
            <a:cxnLst/>
            <a:rect l="l" t="t" r="r" b="b"/>
            <a:pathLst>
              <a:path w="978239" h="684768">
                <a:moveTo>
                  <a:pt x="0" y="0"/>
                </a:moveTo>
                <a:lnTo>
                  <a:pt x="978240" y="0"/>
                </a:lnTo>
                <a:lnTo>
                  <a:pt x="978240" y="684767"/>
                </a:lnTo>
                <a:lnTo>
                  <a:pt x="0" y="684767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</p:sp>
      <p:sp>
        <p:nvSpPr>
          <p:cNvPr id="52" name="AutoShape 52"/>
          <p:cNvSpPr/>
          <p:nvPr/>
        </p:nvSpPr>
        <p:spPr>
          <a:xfrm flipV="1">
            <a:off x="14640382" y="3604322"/>
            <a:ext cx="20933" cy="106174"/>
          </a:xfrm>
          <a:prstGeom prst="line">
            <a:avLst/>
          </a:prstGeom>
          <a:ln w="9525" cap="flat">
            <a:solidFill>
              <a:srgbClr val="1C387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3" name="Group 53"/>
          <p:cNvGrpSpPr/>
          <p:nvPr/>
        </p:nvGrpSpPr>
        <p:grpSpPr>
          <a:xfrm>
            <a:off x="13132674" y="228756"/>
            <a:ext cx="4083862" cy="7541822"/>
            <a:chOff x="0" y="0"/>
            <a:chExt cx="1226576" cy="226516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226576" cy="2265164"/>
            </a:xfrm>
            <a:custGeom>
              <a:avLst/>
              <a:gdLst/>
              <a:ahLst/>
              <a:cxnLst/>
              <a:rect l="l" t="t" r="r" b="b"/>
              <a:pathLst>
                <a:path w="1226576" h="2265164">
                  <a:moveTo>
                    <a:pt x="64455" y="0"/>
                  </a:moveTo>
                  <a:lnTo>
                    <a:pt x="1162121" y="0"/>
                  </a:lnTo>
                  <a:cubicBezTo>
                    <a:pt x="1197719" y="0"/>
                    <a:pt x="1226576" y="28857"/>
                    <a:pt x="1226576" y="64455"/>
                  </a:cubicBezTo>
                  <a:lnTo>
                    <a:pt x="1226576" y="2200709"/>
                  </a:lnTo>
                  <a:cubicBezTo>
                    <a:pt x="1226576" y="2236307"/>
                    <a:pt x="1197719" y="2265164"/>
                    <a:pt x="1162121" y="2265164"/>
                  </a:cubicBezTo>
                  <a:lnTo>
                    <a:pt x="64455" y="2265164"/>
                  </a:lnTo>
                  <a:cubicBezTo>
                    <a:pt x="28857" y="2265164"/>
                    <a:pt x="0" y="2236307"/>
                    <a:pt x="0" y="2200709"/>
                  </a:cubicBezTo>
                  <a:lnTo>
                    <a:pt x="0" y="64455"/>
                  </a:lnTo>
                  <a:cubicBezTo>
                    <a:pt x="0" y="28857"/>
                    <a:pt x="28857" y="0"/>
                    <a:pt x="64455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55" name="TextBox 55"/>
            <p:cNvSpPr txBox="1"/>
            <p:nvPr/>
          </p:nvSpPr>
          <p:spPr>
            <a:xfrm>
              <a:off x="0" y="-47625"/>
              <a:ext cx="1226576" cy="2312789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56" name="Freeform 56"/>
          <p:cNvSpPr/>
          <p:nvPr/>
        </p:nvSpPr>
        <p:spPr>
          <a:xfrm rot="1348381">
            <a:off x="14678598" y="1554328"/>
            <a:ext cx="992014" cy="1412193"/>
          </a:xfrm>
          <a:custGeom>
            <a:avLst/>
            <a:gdLst/>
            <a:ahLst/>
            <a:cxnLst/>
            <a:rect l="l" t="t" r="r" b="b"/>
            <a:pathLst>
              <a:path w="992014" h="1412193">
                <a:moveTo>
                  <a:pt x="0" y="0"/>
                </a:moveTo>
                <a:lnTo>
                  <a:pt x="992015" y="0"/>
                </a:lnTo>
                <a:lnTo>
                  <a:pt x="992015" y="1412193"/>
                </a:lnTo>
                <a:lnTo>
                  <a:pt x="0" y="1412193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 rot="-6033514">
            <a:off x="13556663" y="748529"/>
            <a:ext cx="1256834" cy="1609808"/>
          </a:xfrm>
          <a:custGeom>
            <a:avLst/>
            <a:gdLst/>
            <a:ahLst/>
            <a:cxnLst/>
            <a:rect l="l" t="t" r="r" b="b"/>
            <a:pathLst>
              <a:path w="1256834" h="1609808">
                <a:moveTo>
                  <a:pt x="0" y="0"/>
                </a:moveTo>
                <a:lnTo>
                  <a:pt x="1256834" y="0"/>
                </a:lnTo>
                <a:lnTo>
                  <a:pt x="1256834" y="1609807"/>
                </a:lnTo>
                <a:lnTo>
                  <a:pt x="0" y="1609807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>
            <a:off x="15799099" y="1011056"/>
            <a:ext cx="588135" cy="486130"/>
          </a:xfrm>
          <a:custGeom>
            <a:avLst/>
            <a:gdLst/>
            <a:ahLst/>
            <a:cxnLst/>
            <a:rect l="l" t="t" r="r" b="b"/>
            <a:pathLst>
              <a:path w="588135" h="486130">
                <a:moveTo>
                  <a:pt x="0" y="0"/>
                </a:moveTo>
                <a:lnTo>
                  <a:pt x="588135" y="0"/>
                </a:lnTo>
                <a:lnTo>
                  <a:pt x="588135" y="486130"/>
                </a:lnTo>
                <a:lnTo>
                  <a:pt x="0" y="486130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16262821" y="1465596"/>
            <a:ext cx="484616" cy="400566"/>
          </a:xfrm>
          <a:custGeom>
            <a:avLst/>
            <a:gdLst/>
            <a:ahLst/>
            <a:cxnLst/>
            <a:rect l="l" t="t" r="r" b="b"/>
            <a:pathLst>
              <a:path w="484616" h="400566">
                <a:moveTo>
                  <a:pt x="0" y="0"/>
                </a:moveTo>
                <a:lnTo>
                  <a:pt x="484617" y="0"/>
                </a:lnTo>
                <a:lnTo>
                  <a:pt x="484617" y="400566"/>
                </a:lnTo>
                <a:lnTo>
                  <a:pt x="0" y="400566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60" name="Freeform 60"/>
          <p:cNvSpPr/>
          <p:nvPr/>
        </p:nvSpPr>
        <p:spPr>
          <a:xfrm>
            <a:off x="16446945" y="959954"/>
            <a:ext cx="611741" cy="505642"/>
          </a:xfrm>
          <a:custGeom>
            <a:avLst/>
            <a:gdLst/>
            <a:ahLst/>
            <a:cxnLst/>
            <a:rect l="l" t="t" r="r" b="b"/>
            <a:pathLst>
              <a:path w="611741" h="505642">
                <a:moveTo>
                  <a:pt x="0" y="0"/>
                </a:moveTo>
                <a:lnTo>
                  <a:pt x="611741" y="0"/>
                </a:lnTo>
                <a:lnTo>
                  <a:pt x="611741" y="505642"/>
                </a:lnTo>
                <a:lnTo>
                  <a:pt x="0" y="505642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15751854" y="1765540"/>
            <a:ext cx="484616" cy="400566"/>
          </a:xfrm>
          <a:custGeom>
            <a:avLst/>
            <a:gdLst/>
            <a:ahLst/>
            <a:cxnLst/>
            <a:rect l="l" t="t" r="r" b="b"/>
            <a:pathLst>
              <a:path w="484616" h="400566">
                <a:moveTo>
                  <a:pt x="0" y="0"/>
                </a:moveTo>
                <a:lnTo>
                  <a:pt x="484616" y="0"/>
                </a:lnTo>
                <a:lnTo>
                  <a:pt x="484616" y="400566"/>
                </a:lnTo>
                <a:lnTo>
                  <a:pt x="0" y="400566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62" name="Freeform 62"/>
          <p:cNvSpPr/>
          <p:nvPr/>
        </p:nvSpPr>
        <p:spPr>
          <a:xfrm>
            <a:off x="16626954" y="1765540"/>
            <a:ext cx="484616" cy="400566"/>
          </a:xfrm>
          <a:custGeom>
            <a:avLst/>
            <a:gdLst/>
            <a:ahLst/>
            <a:cxnLst/>
            <a:rect l="l" t="t" r="r" b="b"/>
            <a:pathLst>
              <a:path w="484616" h="400566">
                <a:moveTo>
                  <a:pt x="0" y="0"/>
                </a:moveTo>
                <a:lnTo>
                  <a:pt x="484616" y="0"/>
                </a:lnTo>
                <a:lnTo>
                  <a:pt x="484616" y="400566"/>
                </a:lnTo>
                <a:lnTo>
                  <a:pt x="0" y="400566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63" name="Freeform 63"/>
          <p:cNvSpPr/>
          <p:nvPr/>
        </p:nvSpPr>
        <p:spPr>
          <a:xfrm>
            <a:off x="14650849" y="3444013"/>
            <a:ext cx="1050326" cy="1468987"/>
          </a:xfrm>
          <a:custGeom>
            <a:avLst/>
            <a:gdLst/>
            <a:ahLst/>
            <a:cxnLst/>
            <a:rect l="l" t="t" r="r" b="b"/>
            <a:pathLst>
              <a:path w="1050326" h="1468987">
                <a:moveTo>
                  <a:pt x="0" y="0"/>
                </a:moveTo>
                <a:lnTo>
                  <a:pt x="1050325" y="0"/>
                </a:lnTo>
                <a:lnTo>
                  <a:pt x="1050325" y="1468987"/>
                </a:lnTo>
                <a:lnTo>
                  <a:pt x="0" y="1468987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=""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64" name="Freeform 64"/>
          <p:cNvSpPr/>
          <p:nvPr/>
        </p:nvSpPr>
        <p:spPr>
          <a:xfrm flipH="1">
            <a:off x="11172376" y="2738756"/>
            <a:ext cx="851696" cy="1191183"/>
          </a:xfrm>
          <a:custGeom>
            <a:avLst/>
            <a:gdLst/>
            <a:ahLst/>
            <a:cxnLst/>
            <a:rect l="l" t="t" r="r" b="b"/>
            <a:pathLst>
              <a:path w="851696" h="1191183">
                <a:moveTo>
                  <a:pt x="851695" y="0"/>
                </a:moveTo>
                <a:lnTo>
                  <a:pt x="0" y="0"/>
                </a:lnTo>
                <a:lnTo>
                  <a:pt x="0" y="1191182"/>
                </a:lnTo>
                <a:lnTo>
                  <a:pt x="851695" y="1191182"/>
                </a:lnTo>
                <a:lnTo>
                  <a:pt x="851695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=""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grpSp>
        <p:nvGrpSpPr>
          <p:cNvPr id="65" name="Group 65"/>
          <p:cNvGrpSpPr/>
          <p:nvPr/>
        </p:nvGrpSpPr>
        <p:grpSpPr>
          <a:xfrm>
            <a:off x="12715270" y="9344741"/>
            <a:ext cx="2120179" cy="671925"/>
            <a:chOff x="0" y="0"/>
            <a:chExt cx="578971" cy="183487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578971" cy="183487"/>
            </a:xfrm>
            <a:custGeom>
              <a:avLst/>
              <a:gdLst/>
              <a:ahLst/>
              <a:cxnLst/>
              <a:rect l="l" t="t" r="r" b="b"/>
              <a:pathLst>
                <a:path w="578971" h="183487">
                  <a:moveTo>
                    <a:pt x="91743" y="0"/>
                  </a:moveTo>
                  <a:lnTo>
                    <a:pt x="487228" y="0"/>
                  </a:lnTo>
                  <a:cubicBezTo>
                    <a:pt x="511560" y="0"/>
                    <a:pt x="534895" y="9666"/>
                    <a:pt x="552100" y="26871"/>
                  </a:cubicBezTo>
                  <a:cubicBezTo>
                    <a:pt x="569305" y="44076"/>
                    <a:pt x="578971" y="67412"/>
                    <a:pt x="578971" y="91743"/>
                  </a:cubicBezTo>
                  <a:lnTo>
                    <a:pt x="578971" y="91743"/>
                  </a:lnTo>
                  <a:cubicBezTo>
                    <a:pt x="578971" y="116075"/>
                    <a:pt x="569305" y="139411"/>
                    <a:pt x="552100" y="156616"/>
                  </a:cubicBezTo>
                  <a:cubicBezTo>
                    <a:pt x="534895" y="173821"/>
                    <a:pt x="511560" y="183487"/>
                    <a:pt x="487228" y="183487"/>
                  </a:cubicBezTo>
                  <a:lnTo>
                    <a:pt x="91743" y="183487"/>
                  </a:lnTo>
                  <a:cubicBezTo>
                    <a:pt x="67412" y="183487"/>
                    <a:pt x="44076" y="173821"/>
                    <a:pt x="26871" y="156616"/>
                  </a:cubicBezTo>
                  <a:cubicBezTo>
                    <a:pt x="9666" y="139411"/>
                    <a:pt x="0" y="116075"/>
                    <a:pt x="0" y="91743"/>
                  </a:cubicBezTo>
                  <a:lnTo>
                    <a:pt x="0" y="91743"/>
                  </a:lnTo>
                  <a:cubicBezTo>
                    <a:pt x="0" y="67412"/>
                    <a:pt x="9666" y="44076"/>
                    <a:pt x="26871" y="26871"/>
                  </a:cubicBezTo>
                  <a:cubicBezTo>
                    <a:pt x="44076" y="9666"/>
                    <a:pt x="67412" y="0"/>
                    <a:pt x="91743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67" name="TextBox 67"/>
            <p:cNvSpPr txBox="1"/>
            <p:nvPr/>
          </p:nvSpPr>
          <p:spPr>
            <a:xfrm>
              <a:off x="0" y="-47625"/>
              <a:ext cx="578971" cy="231112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68" name="Freeform 68"/>
          <p:cNvSpPr/>
          <p:nvPr/>
        </p:nvSpPr>
        <p:spPr>
          <a:xfrm>
            <a:off x="12991109" y="9417469"/>
            <a:ext cx="477772" cy="526471"/>
          </a:xfrm>
          <a:custGeom>
            <a:avLst/>
            <a:gdLst/>
            <a:ahLst/>
            <a:cxnLst/>
            <a:rect l="l" t="t" r="r" b="b"/>
            <a:pathLst>
              <a:path w="477772" h="526471">
                <a:moveTo>
                  <a:pt x="0" y="0"/>
                </a:moveTo>
                <a:lnTo>
                  <a:pt x="477772" y="0"/>
                </a:lnTo>
                <a:lnTo>
                  <a:pt x="477772" y="526470"/>
                </a:lnTo>
                <a:lnTo>
                  <a:pt x="0" y="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=""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69" name="Freeform 69"/>
          <p:cNvSpPr/>
          <p:nvPr/>
        </p:nvSpPr>
        <p:spPr>
          <a:xfrm>
            <a:off x="15263487" y="9417469"/>
            <a:ext cx="477379" cy="518186"/>
          </a:xfrm>
          <a:custGeom>
            <a:avLst/>
            <a:gdLst/>
            <a:ahLst/>
            <a:cxnLst/>
            <a:rect l="l" t="t" r="r" b="b"/>
            <a:pathLst>
              <a:path w="477379" h="518186">
                <a:moveTo>
                  <a:pt x="0" y="0"/>
                </a:moveTo>
                <a:lnTo>
                  <a:pt x="477379" y="0"/>
                </a:lnTo>
                <a:lnTo>
                  <a:pt x="477379" y="518186"/>
                </a:lnTo>
                <a:lnTo>
                  <a:pt x="0" y="518186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=""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70"/>
          <p:cNvGrpSpPr/>
          <p:nvPr/>
        </p:nvGrpSpPr>
        <p:grpSpPr>
          <a:xfrm>
            <a:off x="9476406" y="8108087"/>
            <a:ext cx="2966148" cy="1036876"/>
            <a:chOff x="0" y="0"/>
            <a:chExt cx="809985" cy="283146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09985" cy="283147"/>
            </a:xfrm>
            <a:custGeom>
              <a:avLst/>
              <a:gdLst/>
              <a:ahLst/>
              <a:cxnLst/>
              <a:rect l="l" t="t" r="r" b="b"/>
              <a:pathLst>
                <a:path w="809985" h="283147">
                  <a:moveTo>
                    <a:pt x="88743" y="0"/>
                  </a:moveTo>
                  <a:lnTo>
                    <a:pt x="721242" y="0"/>
                  </a:lnTo>
                  <a:cubicBezTo>
                    <a:pt x="744778" y="0"/>
                    <a:pt x="767350" y="9350"/>
                    <a:pt x="783993" y="25992"/>
                  </a:cubicBezTo>
                  <a:cubicBezTo>
                    <a:pt x="800636" y="42635"/>
                    <a:pt x="809985" y="65207"/>
                    <a:pt x="809985" y="88743"/>
                  </a:cubicBezTo>
                  <a:lnTo>
                    <a:pt x="809985" y="194403"/>
                  </a:lnTo>
                  <a:cubicBezTo>
                    <a:pt x="809985" y="217940"/>
                    <a:pt x="800636" y="240512"/>
                    <a:pt x="783993" y="257154"/>
                  </a:cubicBezTo>
                  <a:cubicBezTo>
                    <a:pt x="767350" y="273797"/>
                    <a:pt x="744778" y="283147"/>
                    <a:pt x="721242" y="283147"/>
                  </a:cubicBezTo>
                  <a:lnTo>
                    <a:pt x="88743" y="283147"/>
                  </a:lnTo>
                  <a:cubicBezTo>
                    <a:pt x="65207" y="283147"/>
                    <a:pt x="42635" y="273797"/>
                    <a:pt x="25992" y="257154"/>
                  </a:cubicBezTo>
                  <a:cubicBezTo>
                    <a:pt x="9350" y="240512"/>
                    <a:pt x="0" y="217940"/>
                    <a:pt x="0" y="194403"/>
                  </a:cubicBezTo>
                  <a:lnTo>
                    <a:pt x="0" y="88743"/>
                  </a:lnTo>
                  <a:cubicBezTo>
                    <a:pt x="0" y="65207"/>
                    <a:pt x="9350" y="42635"/>
                    <a:pt x="25992" y="25992"/>
                  </a:cubicBezTo>
                  <a:cubicBezTo>
                    <a:pt x="42635" y="9350"/>
                    <a:pt x="65207" y="0"/>
                    <a:pt x="88743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72" name="TextBox 72"/>
            <p:cNvSpPr txBox="1"/>
            <p:nvPr/>
          </p:nvSpPr>
          <p:spPr>
            <a:xfrm>
              <a:off x="0" y="-47625"/>
              <a:ext cx="809985" cy="330771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73" name="Freeform 73"/>
          <p:cNvSpPr/>
          <p:nvPr/>
        </p:nvSpPr>
        <p:spPr>
          <a:xfrm>
            <a:off x="9888232" y="8320592"/>
            <a:ext cx="810907" cy="592699"/>
          </a:xfrm>
          <a:custGeom>
            <a:avLst/>
            <a:gdLst/>
            <a:ahLst/>
            <a:cxnLst/>
            <a:rect l="l" t="t" r="r" b="b"/>
            <a:pathLst>
              <a:path w="810907" h="592699">
                <a:moveTo>
                  <a:pt x="0" y="0"/>
                </a:moveTo>
                <a:lnTo>
                  <a:pt x="810907" y="0"/>
                </a:lnTo>
                <a:lnTo>
                  <a:pt x="810907" y="592699"/>
                </a:lnTo>
                <a:lnTo>
                  <a:pt x="0" y="592699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=""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74" name="TextBox 74"/>
          <p:cNvSpPr txBox="1"/>
          <p:nvPr/>
        </p:nvSpPr>
        <p:spPr>
          <a:xfrm>
            <a:off x="8333513" y="4635752"/>
            <a:ext cx="1996333" cy="788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Комплекс </a:t>
            </a:r>
          </a:p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тематической</a:t>
            </a:r>
          </a:p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 обработки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242532" y="6916424"/>
            <a:ext cx="1996333" cy="788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База данных </a:t>
            </a:r>
          </a:p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удаленных</a:t>
            </a:r>
          </a:p>
          <a:p>
            <a:pPr algn="ctr">
              <a:lnSpc>
                <a:spcPts val="2141"/>
              </a:lnSpc>
            </a:pPr>
            <a:r>
              <a:rPr lang="en-US" sz="1338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 пользователей</a:t>
            </a:r>
          </a:p>
        </p:txBody>
      </p:sp>
      <p:sp>
        <p:nvSpPr>
          <p:cNvPr id="76" name="Freeform 76"/>
          <p:cNvSpPr/>
          <p:nvPr/>
        </p:nvSpPr>
        <p:spPr>
          <a:xfrm rot="5400000">
            <a:off x="10113983" y="4880857"/>
            <a:ext cx="236753" cy="351931"/>
          </a:xfrm>
          <a:custGeom>
            <a:avLst/>
            <a:gdLst/>
            <a:ahLst/>
            <a:cxnLst/>
            <a:rect l="l" t="t" r="r" b="b"/>
            <a:pathLst>
              <a:path w="236753" h="351931">
                <a:moveTo>
                  <a:pt x="0" y="0"/>
                </a:moveTo>
                <a:lnTo>
                  <a:pt x="236753" y="0"/>
                </a:lnTo>
                <a:lnTo>
                  <a:pt x="236753" y="351930"/>
                </a:lnTo>
                <a:lnTo>
                  <a:pt x="0" y="35193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77" name="Freeform 77"/>
          <p:cNvSpPr/>
          <p:nvPr/>
        </p:nvSpPr>
        <p:spPr>
          <a:xfrm rot="-5400000">
            <a:off x="10249381" y="4884743"/>
            <a:ext cx="236753" cy="351931"/>
          </a:xfrm>
          <a:custGeom>
            <a:avLst/>
            <a:gdLst/>
            <a:ahLst/>
            <a:cxnLst/>
            <a:rect l="l" t="t" r="r" b="b"/>
            <a:pathLst>
              <a:path w="236753" h="351931">
                <a:moveTo>
                  <a:pt x="0" y="0"/>
                </a:moveTo>
                <a:lnTo>
                  <a:pt x="236754" y="0"/>
                </a:lnTo>
                <a:lnTo>
                  <a:pt x="236754" y="351931"/>
                </a:lnTo>
                <a:lnTo>
                  <a:pt x="0" y="351931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grpSp>
        <p:nvGrpSpPr>
          <p:cNvPr id="78" name="Group 78"/>
          <p:cNvGrpSpPr/>
          <p:nvPr/>
        </p:nvGrpSpPr>
        <p:grpSpPr>
          <a:xfrm>
            <a:off x="10033211" y="6059187"/>
            <a:ext cx="487330" cy="240640"/>
            <a:chOff x="0" y="0"/>
            <a:chExt cx="649773" cy="320854"/>
          </a:xfrm>
        </p:grpSpPr>
        <p:sp>
          <p:nvSpPr>
            <p:cNvPr id="79" name="Freeform 79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0" name="Freeform 80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1" name="Group 81"/>
          <p:cNvGrpSpPr/>
          <p:nvPr/>
        </p:nvGrpSpPr>
        <p:grpSpPr>
          <a:xfrm>
            <a:off x="10033211" y="7174850"/>
            <a:ext cx="487330" cy="240640"/>
            <a:chOff x="0" y="0"/>
            <a:chExt cx="649773" cy="320854"/>
          </a:xfrm>
        </p:grpSpPr>
        <p:sp>
          <p:nvSpPr>
            <p:cNvPr id="82" name="Freeform 82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3" name="Freeform 83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4" name="Freeform 84"/>
          <p:cNvSpPr/>
          <p:nvPr/>
        </p:nvSpPr>
        <p:spPr>
          <a:xfrm rot="-10800000">
            <a:off x="8598411" y="7721266"/>
            <a:ext cx="309635" cy="460269"/>
          </a:xfrm>
          <a:custGeom>
            <a:avLst/>
            <a:gdLst/>
            <a:ahLst/>
            <a:cxnLst/>
            <a:rect l="l" t="t" r="r" b="b"/>
            <a:pathLst>
              <a:path w="309635" h="460269">
                <a:moveTo>
                  <a:pt x="0" y="0"/>
                </a:moveTo>
                <a:lnTo>
                  <a:pt x="309636" y="0"/>
                </a:lnTo>
                <a:lnTo>
                  <a:pt x="309636" y="460269"/>
                </a:lnTo>
                <a:lnTo>
                  <a:pt x="0" y="460269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85" name="Freeform 85"/>
          <p:cNvSpPr/>
          <p:nvPr/>
        </p:nvSpPr>
        <p:spPr>
          <a:xfrm>
            <a:off x="8560278" y="9144963"/>
            <a:ext cx="328749" cy="488681"/>
          </a:xfrm>
          <a:custGeom>
            <a:avLst/>
            <a:gdLst/>
            <a:ahLst/>
            <a:cxnLst/>
            <a:rect l="l" t="t" r="r" b="b"/>
            <a:pathLst>
              <a:path w="328749" h="488681">
                <a:moveTo>
                  <a:pt x="0" y="0"/>
                </a:moveTo>
                <a:lnTo>
                  <a:pt x="328750" y="0"/>
                </a:lnTo>
                <a:lnTo>
                  <a:pt x="328750" y="488681"/>
                </a:lnTo>
                <a:lnTo>
                  <a:pt x="0" y="488681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grpSp>
        <p:nvGrpSpPr>
          <p:cNvPr id="86" name="Group 86"/>
          <p:cNvGrpSpPr/>
          <p:nvPr/>
        </p:nvGrpSpPr>
        <p:grpSpPr>
          <a:xfrm rot="5400000">
            <a:off x="11348414" y="9134324"/>
            <a:ext cx="487330" cy="240640"/>
            <a:chOff x="0" y="0"/>
            <a:chExt cx="649773" cy="320854"/>
          </a:xfrm>
        </p:grpSpPr>
        <p:sp>
          <p:nvSpPr>
            <p:cNvPr id="87" name="Freeform 87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8" name="Freeform 88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9" name="Group 89"/>
          <p:cNvGrpSpPr/>
          <p:nvPr/>
        </p:nvGrpSpPr>
        <p:grpSpPr>
          <a:xfrm rot="5400000">
            <a:off x="9456083" y="9083313"/>
            <a:ext cx="487330" cy="240640"/>
            <a:chOff x="0" y="0"/>
            <a:chExt cx="649773" cy="320854"/>
          </a:xfrm>
        </p:grpSpPr>
        <p:sp>
          <p:nvSpPr>
            <p:cNvPr id="90" name="Freeform 90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1" name="Freeform 91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92" name="Freeform 92"/>
          <p:cNvSpPr/>
          <p:nvPr/>
        </p:nvSpPr>
        <p:spPr>
          <a:xfrm>
            <a:off x="10875376" y="9104926"/>
            <a:ext cx="244408" cy="363309"/>
          </a:xfrm>
          <a:custGeom>
            <a:avLst/>
            <a:gdLst/>
            <a:ahLst/>
            <a:cxnLst/>
            <a:rect l="l" t="t" r="r" b="b"/>
            <a:pathLst>
              <a:path w="244408" h="363309">
                <a:moveTo>
                  <a:pt x="0" y="0"/>
                </a:moveTo>
                <a:lnTo>
                  <a:pt x="244408" y="0"/>
                </a:lnTo>
                <a:lnTo>
                  <a:pt x="244408" y="363309"/>
                </a:lnTo>
                <a:lnTo>
                  <a:pt x="0" y="363309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grpSp>
        <p:nvGrpSpPr>
          <p:cNvPr id="93" name="Group 93"/>
          <p:cNvGrpSpPr/>
          <p:nvPr/>
        </p:nvGrpSpPr>
        <p:grpSpPr>
          <a:xfrm rot="5400000">
            <a:off x="11354559" y="7817550"/>
            <a:ext cx="487330" cy="240640"/>
            <a:chOff x="0" y="0"/>
            <a:chExt cx="649773" cy="320854"/>
          </a:xfrm>
        </p:grpSpPr>
        <p:sp>
          <p:nvSpPr>
            <p:cNvPr id="94" name="Freeform 94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5" name="Freeform 95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96" name="Freeform 96"/>
          <p:cNvSpPr/>
          <p:nvPr/>
        </p:nvSpPr>
        <p:spPr>
          <a:xfrm flipV="1">
            <a:off x="13615241" y="9049654"/>
            <a:ext cx="244408" cy="363309"/>
          </a:xfrm>
          <a:custGeom>
            <a:avLst/>
            <a:gdLst/>
            <a:ahLst/>
            <a:cxnLst/>
            <a:rect l="l" t="t" r="r" b="b"/>
            <a:pathLst>
              <a:path w="244408" h="363309">
                <a:moveTo>
                  <a:pt x="0" y="363309"/>
                </a:moveTo>
                <a:lnTo>
                  <a:pt x="244408" y="363309"/>
                </a:lnTo>
                <a:lnTo>
                  <a:pt x="244408" y="0"/>
                </a:lnTo>
                <a:lnTo>
                  <a:pt x="0" y="0"/>
                </a:lnTo>
                <a:lnTo>
                  <a:pt x="0" y="363309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grpSp>
        <p:nvGrpSpPr>
          <p:cNvPr id="97" name="Group 97"/>
          <p:cNvGrpSpPr/>
          <p:nvPr/>
        </p:nvGrpSpPr>
        <p:grpSpPr>
          <a:xfrm rot="5400000">
            <a:off x="16318246" y="9110988"/>
            <a:ext cx="487330" cy="240640"/>
            <a:chOff x="0" y="0"/>
            <a:chExt cx="649773" cy="320854"/>
          </a:xfrm>
        </p:grpSpPr>
        <p:sp>
          <p:nvSpPr>
            <p:cNvPr id="98" name="Freeform 98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9" name="Freeform 99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0" name="Group 100"/>
          <p:cNvGrpSpPr/>
          <p:nvPr/>
        </p:nvGrpSpPr>
        <p:grpSpPr>
          <a:xfrm>
            <a:off x="13445821" y="3300732"/>
            <a:ext cx="3612865" cy="4117074"/>
            <a:chOff x="0" y="0"/>
            <a:chExt cx="1085113" cy="1236551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1085113" cy="1236551"/>
            </a:xfrm>
            <a:custGeom>
              <a:avLst/>
              <a:gdLst/>
              <a:ahLst/>
              <a:cxnLst/>
              <a:rect l="l" t="t" r="r" b="b"/>
              <a:pathLst>
                <a:path w="1085113" h="1236551">
                  <a:moveTo>
                    <a:pt x="72858" y="0"/>
                  </a:moveTo>
                  <a:lnTo>
                    <a:pt x="1012256" y="0"/>
                  </a:lnTo>
                  <a:cubicBezTo>
                    <a:pt x="1052494" y="0"/>
                    <a:pt x="1085113" y="32620"/>
                    <a:pt x="1085113" y="72858"/>
                  </a:cubicBezTo>
                  <a:lnTo>
                    <a:pt x="1085113" y="1163693"/>
                  </a:lnTo>
                  <a:cubicBezTo>
                    <a:pt x="1085113" y="1183016"/>
                    <a:pt x="1077437" y="1201548"/>
                    <a:pt x="1063774" y="1215212"/>
                  </a:cubicBezTo>
                  <a:cubicBezTo>
                    <a:pt x="1050110" y="1228875"/>
                    <a:pt x="1031579" y="1236551"/>
                    <a:pt x="1012256" y="1236551"/>
                  </a:cubicBezTo>
                  <a:lnTo>
                    <a:pt x="72858" y="1236551"/>
                  </a:lnTo>
                  <a:cubicBezTo>
                    <a:pt x="32620" y="1236551"/>
                    <a:pt x="0" y="1203932"/>
                    <a:pt x="0" y="1163693"/>
                  </a:cubicBezTo>
                  <a:lnTo>
                    <a:pt x="0" y="72858"/>
                  </a:lnTo>
                  <a:cubicBezTo>
                    <a:pt x="0" y="32620"/>
                    <a:pt x="32620" y="0"/>
                    <a:pt x="72858" y="0"/>
                  </a:cubicBezTo>
                  <a:close/>
                </a:path>
              </a:pathLst>
            </a:custGeom>
            <a:solidFill>
              <a:srgbClr val="1C3879">
                <a:alpha val="17647"/>
              </a:srgbClr>
            </a:solidFill>
          </p:spPr>
        </p:sp>
        <p:sp>
          <p:nvSpPr>
            <p:cNvPr id="102" name="TextBox 102"/>
            <p:cNvSpPr txBox="1"/>
            <p:nvPr/>
          </p:nvSpPr>
          <p:spPr>
            <a:xfrm>
              <a:off x="0" y="-47625"/>
              <a:ext cx="1085113" cy="1284176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13615241" y="5343492"/>
            <a:ext cx="3305557" cy="1809009"/>
            <a:chOff x="0" y="0"/>
            <a:chExt cx="992814" cy="54333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992814" cy="543330"/>
            </a:xfrm>
            <a:custGeom>
              <a:avLst/>
              <a:gdLst/>
              <a:ahLst/>
              <a:cxnLst/>
              <a:rect l="l" t="t" r="r" b="b"/>
              <a:pathLst>
                <a:path w="992814" h="543330">
                  <a:moveTo>
                    <a:pt x="79631" y="0"/>
                  </a:moveTo>
                  <a:lnTo>
                    <a:pt x="913183" y="0"/>
                  </a:lnTo>
                  <a:cubicBezTo>
                    <a:pt x="957162" y="0"/>
                    <a:pt x="992814" y="35652"/>
                    <a:pt x="992814" y="79631"/>
                  </a:cubicBezTo>
                  <a:lnTo>
                    <a:pt x="992814" y="463699"/>
                  </a:lnTo>
                  <a:cubicBezTo>
                    <a:pt x="992814" y="484819"/>
                    <a:pt x="984425" y="505073"/>
                    <a:pt x="969491" y="520007"/>
                  </a:cubicBezTo>
                  <a:cubicBezTo>
                    <a:pt x="954557" y="534941"/>
                    <a:pt x="934303" y="543330"/>
                    <a:pt x="913183" y="543330"/>
                  </a:cubicBezTo>
                  <a:lnTo>
                    <a:pt x="79631" y="543330"/>
                  </a:lnTo>
                  <a:cubicBezTo>
                    <a:pt x="35652" y="543330"/>
                    <a:pt x="0" y="507678"/>
                    <a:pt x="0" y="463699"/>
                  </a:cubicBezTo>
                  <a:lnTo>
                    <a:pt x="0" y="79631"/>
                  </a:lnTo>
                  <a:cubicBezTo>
                    <a:pt x="0" y="58512"/>
                    <a:pt x="8390" y="38257"/>
                    <a:pt x="23323" y="23323"/>
                  </a:cubicBezTo>
                  <a:cubicBezTo>
                    <a:pt x="38257" y="8390"/>
                    <a:pt x="58512" y="0"/>
                    <a:pt x="79631" y="0"/>
                  </a:cubicBezTo>
                  <a:close/>
                </a:path>
              </a:pathLst>
            </a:custGeom>
            <a:solidFill>
              <a:srgbClr val="303060">
                <a:alpha val="17647"/>
              </a:srgbClr>
            </a:solidFill>
          </p:spPr>
        </p:sp>
        <p:sp>
          <p:nvSpPr>
            <p:cNvPr id="105" name="TextBox 105"/>
            <p:cNvSpPr txBox="1"/>
            <p:nvPr/>
          </p:nvSpPr>
          <p:spPr>
            <a:xfrm>
              <a:off x="0" y="-47625"/>
              <a:ext cx="992814" cy="590955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106" name="Group 106"/>
          <p:cNvGrpSpPr/>
          <p:nvPr/>
        </p:nvGrpSpPr>
        <p:grpSpPr>
          <a:xfrm rot="5400000">
            <a:off x="14714810" y="7377683"/>
            <a:ext cx="1076254" cy="531448"/>
            <a:chOff x="0" y="0"/>
            <a:chExt cx="1435006" cy="708597"/>
          </a:xfrm>
        </p:grpSpPr>
        <p:sp>
          <p:nvSpPr>
            <p:cNvPr id="107" name="Freeform 107"/>
            <p:cNvSpPr/>
            <p:nvPr/>
          </p:nvSpPr>
          <p:spPr>
            <a:xfrm rot="5400000">
              <a:off x="169577" y="-169577"/>
              <a:ext cx="697151" cy="1036306"/>
            </a:xfrm>
            <a:custGeom>
              <a:avLst/>
              <a:gdLst/>
              <a:ahLst/>
              <a:cxnLst/>
              <a:rect l="l" t="t" r="r" b="b"/>
              <a:pathLst>
                <a:path w="697151" h="1036306">
                  <a:moveTo>
                    <a:pt x="0" y="0"/>
                  </a:moveTo>
                  <a:lnTo>
                    <a:pt x="697152" y="0"/>
                  </a:lnTo>
                  <a:lnTo>
                    <a:pt x="697152" y="1036306"/>
                  </a:lnTo>
                  <a:lnTo>
                    <a:pt x="0" y="10363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8" name="Freeform 108"/>
            <p:cNvSpPr/>
            <p:nvPr/>
          </p:nvSpPr>
          <p:spPr>
            <a:xfrm rot="-5400000">
              <a:off x="568277" y="-158132"/>
              <a:ext cx="697151" cy="1036306"/>
            </a:xfrm>
            <a:custGeom>
              <a:avLst/>
              <a:gdLst/>
              <a:ahLst/>
              <a:cxnLst/>
              <a:rect l="l" t="t" r="r" b="b"/>
              <a:pathLst>
                <a:path w="697151" h="1036306">
                  <a:moveTo>
                    <a:pt x="0" y="0"/>
                  </a:moveTo>
                  <a:lnTo>
                    <a:pt x="697152" y="0"/>
                  </a:lnTo>
                  <a:lnTo>
                    <a:pt x="697152" y="1036306"/>
                  </a:lnTo>
                  <a:lnTo>
                    <a:pt x="0" y="10363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9" name="Freeform 109"/>
          <p:cNvSpPr/>
          <p:nvPr/>
        </p:nvSpPr>
        <p:spPr>
          <a:xfrm>
            <a:off x="14716692" y="5771445"/>
            <a:ext cx="1788437" cy="960716"/>
          </a:xfrm>
          <a:custGeom>
            <a:avLst/>
            <a:gdLst/>
            <a:ahLst/>
            <a:cxnLst/>
            <a:rect l="l" t="t" r="r" b="b"/>
            <a:pathLst>
              <a:path w="1788437" h="960716">
                <a:moveTo>
                  <a:pt x="0" y="0"/>
                </a:moveTo>
                <a:lnTo>
                  <a:pt x="1788437" y="0"/>
                </a:lnTo>
                <a:lnTo>
                  <a:pt x="1788437" y="960716"/>
                </a:lnTo>
                <a:lnTo>
                  <a:pt x="0" y="960716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=""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10" name="Freeform 110"/>
          <p:cNvSpPr/>
          <p:nvPr/>
        </p:nvSpPr>
        <p:spPr>
          <a:xfrm>
            <a:off x="14007324" y="5691599"/>
            <a:ext cx="823273" cy="1062288"/>
          </a:xfrm>
          <a:custGeom>
            <a:avLst/>
            <a:gdLst/>
            <a:ahLst/>
            <a:cxnLst/>
            <a:rect l="l" t="t" r="r" b="b"/>
            <a:pathLst>
              <a:path w="823273" h="1062288">
                <a:moveTo>
                  <a:pt x="0" y="0"/>
                </a:moveTo>
                <a:lnTo>
                  <a:pt x="823273" y="0"/>
                </a:lnTo>
                <a:lnTo>
                  <a:pt x="823273" y="1062288"/>
                </a:lnTo>
                <a:lnTo>
                  <a:pt x="0" y="1062288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=""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11" name="TextBox 111"/>
          <p:cNvSpPr txBox="1"/>
          <p:nvPr/>
        </p:nvSpPr>
        <p:spPr>
          <a:xfrm>
            <a:off x="14756613" y="2719730"/>
            <a:ext cx="1588847" cy="725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9"/>
              </a:lnSpc>
            </a:pPr>
            <a:r>
              <a:rPr lang="en-US" sz="1049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Перспективный Российско-белорусский </a:t>
            </a:r>
          </a:p>
          <a:p>
            <a:pPr algn="ctr">
              <a:lnSpc>
                <a:spcPts val="1469"/>
              </a:lnSpc>
            </a:pPr>
            <a:r>
              <a:rPr lang="en-US" sz="1049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космический аппарат</a:t>
            </a:r>
          </a:p>
          <a:p>
            <a:pPr algn="ctr">
              <a:lnSpc>
                <a:spcPts val="1469"/>
              </a:lnSpc>
            </a:pPr>
            <a:endParaRPr lang="en-US" sz="1049">
              <a:solidFill>
                <a:srgbClr val="3D3D3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" name="Freeform 112"/>
          <p:cNvSpPr/>
          <p:nvPr/>
        </p:nvSpPr>
        <p:spPr>
          <a:xfrm rot="-4647359">
            <a:off x="13628289" y="2455698"/>
            <a:ext cx="1202260" cy="1097448"/>
          </a:xfrm>
          <a:custGeom>
            <a:avLst/>
            <a:gdLst/>
            <a:ahLst/>
            <a:cxnLst/>
            <a:rect l="l" t="t" r="r" b="b"/>
            <a:pathLst>
              <a:path w="1202260" h="1097448">
                <a:moveTo>
                  <a:pt x="0" y="0"/>
                </a:moveTo>
                <a:lnTo>
                  <a:pt x="1202260" y="0"/>
                </a:lnTo>
                <a:lnTo>
                  <a:pt x="1202260" y="1097448"/>
                </a:lnTo>
                <a:lnTo>
                  <a:pt x="0" y="109744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=""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13" name="AutoShape 113"/>
          <p:cNvSpPr/>
          <p:nvPr/>
        </p:nvSpPr>
        <p:spPr>
          <a:xfrm>
            <a:off x="14533121" y="3676834"/>
            <a:ext cx="104666" cy="27501"/>
          </a:xfrm>
          <a:prstGeom prst="line">
            <a:avLst/>
          </a:prstGeom>
          <a:ln w="9525" cap="flat">
            <a:solidFill>
              <a:srgbClr val="1C387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4" name="Group 114"/>
          <p:cNvGrpSpPr/>
          <p:nvPr/>
        </p:nvGrpSpPr>
        <p:grpSpPr>
          <a:xfrm>
            <a:off x="12578159" y="4453903"/>
            <a:ext cx="62502" cy="76774"/>
            <a:chOff x="0" y="0"/>
            <a:chExt cx="17068" cy="20965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17068" cy="20965"/>
            </a:xfrm>
            <a:custGeom>
              <a:avLst/>
              <a:gdLst/>
              <a:ahLst/>
              <a:cxnLst/>
              <a:rect l="l" t="t" r="r" b="b"/>
              <a:pathLst>
                <a:path w="17068" h="20965">
                  <a:moveTo>
                    <a:pt x="0" y="0"/>
                  </a:moveTo>
                  <a:lnTo>
                    <a:pt x="17068" y="0"/>
                  </a:lnTo>
                  <a:lnTo>
                    <a:pt x="17068" y="20965"/>
                  </a:lnTo>
                  <a:lnTo>
                    <a:pt x="0" y="2096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47625"/>
              <a:ext cx="17068" cy="68590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grpSp>
        <p:nvGrpSpPr>
          <p:cNvPr id="117" name="Group 117"/>
          <p:cNvGrpSpPr/>
          <p:nvPr/>
        </p:nvGrpSpPr>
        <p:grpSpPr>
          <a:xfrm>
            <a:off x="12792731" y="4288359"/>
            <a:ext cx="63327" cy="99510"/>
            <a:chOff x="0" y="0"/>
            <a:chExt cx="17293" cy="27174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7293" cy="27174"/>
            </a:xfrm>
            <a:custGeom>
              <a:avLst/>
              <a:gdLst/>
              <a:ahLst/>
              <a:cxnLst/>
              <a:rect l="l" t="t" r="r" b="b"/>
              <a:pathLst>
                <a:path w="17293" h="27174">
                  <a:moveTo>
                    <a:pt x="0" y="0"/>
                  </a:moveTo>
                  <a:lnTo>
                    <a:pt x="17293" y="0"/>
                  </a:lnTo>
                  <a:lnTo>
                    <a:pt x="17293" y="27174"/>
                  </a:lnTo>
                  <a:lnTo>
                    <a:pt x="0" y="2717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9" name="TextBox 119"/>
            <p:cNvSpPr txBox="1"/>
            <p:nvPr/>
          </p:nvSpPr>
          <p:spPr>
            <a:xfrm>
              <a:off x="0" y="-47625"/>
              <a:ext cx="17293" cy="74799"/>
            </a:xfrm>
            <a:prstGeom prst="rect">
              <a:avLst/>
            </a:prstGeom>
          </p:spPr>
          <p:txBody>
            <a:bodyPr lIns="47344" tIns="47344" rIns="47344" bIns="47344" rtlCol="0" anchor="ctr"/>
            <a:lstStyle/>
            <a:p>
              <a:pPr algn="ctr">
                <a:lnSpc>
                  <a:spcPts val="1740"/>
                </a:lnSpc>
              </a:pPr>
              <a:endParaRPr/>
            </a:p>
          </p:txBody>
        </p:sp>
      </p:grpSp>
      <p:sp>
        <p:nvSpPr>
          <p:cNvPr id="120" name="Freeform 120"/>
          <p:cNvSpPr/>
          <p:nvPr/>
        </p:nvSpPr>
        <p:spPr>
          <a:xfrm rot="-10800000">
            <a:off x="12781716" y="4229798"/>
            <a:ext cx="173685" cy="108316"/>
          </a:xfrm>
          <a:custGeom>
            <a:avLst/>
            <a:gdLst/>
            <a:ahLst/>
            <a:cxnLst/>
            <a:rect l="l" t="t" r="r" b="b"/>
            <a:pathLst>
              <a:path w="173685" h="108316">
                <a:moveTo>
                  <a:pt x="0" y="0"/>
                </a:moveTo>
                <a:lnTo>
                  <a:pt x="173685" y="0"/>
                </a:lnTo>
                <a:lnTo>
                  <a:pt x="173685" y="108316"/>
                </a:lnTo>
                <a:lnTo>
                  <a:pt x="0" y="108316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=""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21" name="Freeform 121"/>
          <p:cNvSpPr/>
          <p:nvPr/>
        </p:nvSpPr>
        <p:spPr>
          <a:xfrm rot="-10600296">
            <a:off x="12352368" y="2128918"/>
            <a:ext cx="1102668" cy="1006538"/>
          </a:xfrm>
          <a:custGeom>
            <a:avLst/>
            <a:gdLst/>
            <a:ahLst/>
            <a:cxnLst/>
            <a:rect l="l" t="t" r="r" b="b"/>
            <a:pathLst>
              <a:path w="1102668" h="1006538">
                <a:moveTo>
                  <a:pt x="0" y="0"/>
                </a:moveTo>
                <a:lnTo>
                  <a:pt x="1102669" y="0"/>
                </a:lnTo>
                <a:lnTo>
                  <a:pt x="1102669" y="1006538"/>
                </a:lnTo>
                <a:lnTo>
                  <a:pt x="0" y="100653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=""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22" name="Freeform 122"/>
          <p:cNvSpPr/>
          <p:nvPr/>
        </p:nvSpPr>
        <p:spPr>
          <a:xfrm flipV="1">
            <a:off x="9788803" y="7769746"/>
            <a:ext cx="244408" cy="363309"/>
          </a:xfrm>
          <a:custGeom>
            <a:avLst/>
            <a:gdLst/>
            <a:ahLst/>
            <a:cxnLst/>
            <a:rect l="l" t="t" r="r" b="b"/>
            <a:pathLst>
              <a:path w="244408" h="363309">
                <a:moveTo>
                  <a:pt x="0" y="363308"/>
                </a:moveTo>
                <a:lnTo>
                  <a:pt x="244408" y="363308"/>
                </a:lnTo>
                <a:lnTo>
                  <a:pt x="244408" y="0"/>
                </a:lnTo>
                <a:lnTo>
                  <a:pt x="0" y="0"/>
                </a:lnTo>
                <a:lnTo>
                  <a:pt x="0" y="363308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23" name="Freeform 123"/>
          <p:cNvSpPr/>
          <p:nvPr/>
        </p:nvSpPr>
        <p:spPr>
          <a:xfrm>
            <a:off x="11455870" y="4310636"/>
            <a:ext cx="244408" cy="363309"/>
          </a:xfrm>
          <a:custGeom>
            <a:avLst/>
            <a:gdLst/>
            <a:ahLst/>
            <a:cxnLst/>
            <a:rect l="l" t="t" r="r" b="b"/>
            <a:pathLst>
              <a:path w="244408" h="363309">
                <a:moveTo>
                  <a:pt x="0" y="0"/>
                </a:moveTo>
                <a:lnTo>
                  <a:pt x="244408" y="0"/>
                </a:lnTo>
                <a:lnTo>
                  <a:pt x="244408" y="363308"/>
                </a:lnTo>
                <a:lnTo>
                  <a:pt x="0" y="363308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=""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24" name="Freeform 124"/>
          <p:cNvSpPr/>
          <p:nvPr/>
        </p:nvSpPr>
        <p:spPr>
          <a:xfrm rot="-10600296">
            <a:off x="8939021" y="1948175"/>
            <a:ext cx="893792" cy="815871"/>
          </a:xfrm>
          <a:custGeom>
            <a:avLst/>
            <a:gdLst/>
            <a:ahLst/>
            <a:cxnLst/>
            <a:rect l="l" t="t" r="r" b="b"/>
            <a:pathLst>
              <a:path w="893792" h="815871">
                <a:moveTo>
                  <a:pt x="0" y="0"/>
                </a:moveTo>
                <a:lnTo>
                  <a:pt x="893791" y="0"/>
                </a:lnTo>
                <a:lnTo>
                  <a:pt x="893791" y="815872"/>
                </a:lnTo>
                <a:lnTo>
                  <a:pt x="0" y="815872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=""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25" name="Freeform 125"/>
          <p:cNvSpPr/>
          <p:nvPr/>
        </p:nvSpPr>
        <p:spPr>
          <a:xfrm rot="6780955">
            <a:off x="10084030" y="2176820"/>
            <a:ext cx="665692" cy="607658"/>
          </a:xfrm>
          <a:custGeom>
            <a:avLst/>
            <a:gdLst/>
            <a:ahLst/>
            <a:cxnLst/>
            <a:rect l="l" t="t" r="r" b="b"/>
            <a:pathLst>
              <a:path w="665692" h="607658">
                <a:moveTo>
                  <a:pt x="0" y="0"/>
                </a:moveTo>
                <a:lnTo>
                  <a:pt x="665692" y="0"/>
                </a:lnTo>
                <a:lnTo>
                  <a:pt x="665692" y="607657"/>
                </a:lnTo>
                <a:lnTo>
                  <a:pt x="0" y="607657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=""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grpSp>
        <p:nvGrpSpPr>
          <p:cNvPr id="126" name="Group 126"/>
          <p:cNvGrpSpPr/>
          <p:nvPr/>
        </p:nvGrpSpPr>
        <p:grpSpPr>
          <a:xfrm rot="5400000">
            <a:off x="15128909" y="5291832"/>
            <a:ext cx="487330" cy="240640"/>
            <a:chOff x="0" y="0"/>
            <a:chExt cx="649773" cy="320854"/>
          </a:xfrm>
        </p:grpSpPr>
        <p:sp>
          <p:nvSpPr>
            <p:cNvPr id="127" name="Freeform 127"/>
            <p:cNvSpPr/>
            <p:nvPr/>
          </p:nvSpPr>
          <p:spPr>
            <a:xfrm rot="5400000">
              <a:off x="76785" y="-76785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8" name="Freeform 128"/>
            <p:cNvSpPr/>
            <p:nvPr/>
          </p:nvSpPr>
          <p:spPr>
            <a:xfrm rot="-5400000">
              <a:off x="257317" y="-71602"/>
              <a:ext cx="315671" cy="469241"/>
            </a:xfrm>
            <a:custGeom>
              <a:avLst/>
              <a:gdLst/>
              <a:ahLst/>
              <a:cxnLst/>
              <a:rect l="l" t="t" r="r" b="b"/>
              <a:pathLst>
                <a:path w="315671" h="469241">
                  <a:moveTo>
                    <a:pt x="0" y="0"/>
                  </a:moveTo>
                  <a:lnTo>
                    <a:pt x="315671" y="0"/>
                  </a:lnTo>
                  <a:lnTo>
                    <a:pt x="315671" y="469241"/>
                  </a:lnTo>
                  <a:lnTo>
                    <a:pt x="0" y="469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=""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9" name="TextBox 129"/>
          <p:cNvSpPr txBox="1"/>
          <p:nvPr/>
        </p:nvSpPr>
        <p:spPr>
          <a:xfrm>
            <a:off x="10007095" y="3689139"/>
            <a:ext cx="701167" cy="294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19"/>
              </a:lnSpc>
            </a:pPr>
            <a:r>
              <a:rPr lang="en-US" sz="15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3,5 м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8916090" y="4019504"/>
            <a:ext cx="2965463" cy="272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28"/>
              </a:lnSpc>
            </a:pPr>
            <a:r>
              <a:rPr lang="en-US" sz="139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Комплекс приема данных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8443945" y="3689139"/>
            <a:ext cx="701167" cy="294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19"/>
              </a:lnSpc>
            </a:pPr>
            <a:r>
              <a:rPr lang="en-US" sz="15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1,2 м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11933293" y="3689178"/>
            <a:ext cx="701167" cy="294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19"/>
              </a:lnSpc>
            </a:pPr>
            <a:r>
              <a:rPr lang="en-US" sz="15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9,0 м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8383980" y="9639709"/>
            <a:ext cx="1425925" cy="239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0"/>
              </a:lnSpc>
            </a:pPr>
            <a:r>
              <a:rPr lang="en-US" sz="1294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Пользователи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10919331" y="9417823"/>
            <a:ext cx="1404748" cy="50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44"/>
              </a:lnSpc>
            </a:pPr>
            <a:r>
              <a:rPr lang="en-US" sz="1277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Корпоративные пользователи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13737445" y="2147056"/>
            <a:ext cx="1231922" cy="481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6"/>
              </a:lnSpc>
            </a:pPr>
            <a:r>
              <a:rPr lang="en-US" sz="918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 Белорусский </a:t>
            </a:r>
          </a:p>
          <a:p>
            <a:pPr algn="ctr">
              <a:lnSpc>
                <a:spcPts val="1286"/>
              </a:lnSpc>
            </a:pPr>
            <a:r>
              <a:rPr lang="en-US" sz="918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космический</a:t>
            </a:r>
          </a:p>
          <a:p>
            <a:pPr algn="ctr">
              <a:lnSpc>
                <a:spcPts val="1286"/>
              </a:lnSpc>
            </a:pPr>
            <a:r>
              <a:rPr lang="en-US" sz="918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аппарат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13850828" y="358655"/>
            <a:ext cx="2965463" cy="495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31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Российско-белорусская орбитальная космическая группировка </a:t>
            </a:r>
          </a:p>
        </p:txBody>
      </p:sp>
      <p:sp>
        <p:nvSpPr>
          <p:cNvPr id="137" name="TextBox 137"/>
          <p:cNvSpPr txBox="1"/>
          <p:nvPr/>
        </p:nvSpPr>
        <p:spPr>
          <a:xfrm>
            <a:off x="15740866" y="2252532"/>
            <a:ext cx="1231922" cy="319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6"/>
              </a:lnSpc>
            </a:pPr>
            <a:r>
              <a:rPr lang="en-US" sz="918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Канопус-В (№3,№4,№5,№6,ИК)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14531533" y="8349727"/>
            <a:ext cx="2440642" cy="495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31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Комплекс планирования </a:t>
            </a:r>
          </a:p>
          <a:p>
            <a:pPr algn="ctr">
              <a:lnSpc>
                <a:spcPts val="2099"/>
              </a:lnSpc>
            </a:pPr>
            <a:r>
              <a:rPr lang="en-US" sz="131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и управления 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13333618" y="9465794"/>
            <a:ext cx="1432539" cy="455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9"/>
              </a:lnSpc>
            </a:pPr>
            <a:r>
              <a:rPr lang="en-US" sz="11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Станция приема </a:t>
            </a:r>
          </a:p>
          <a:p>
            <a:pPr algn="ctr">
              <a:lnSpc>
                <a:spcPts val="1839"/>
              </a:lnSpc>
            </a:pPr>
            <a:r>
              <a:rPr lang="en-US" sz="11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НЦ ОМЗ, г.Москва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15775697" y="9485217"/>
            <a:ext cx="1331787" cy="455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39"/>
              </a:lnSpc>
            </a:pPr>
            <a:r>
              <a:rPr lang="en-US" sz="11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Центр управления </a:t>
            </a:r>
          </a:p>
          <a:p>
            <a:pPr algn="ctr">
              <a:lnSpc>
                <a:spcPts val="1839"/>
              </a:lnSpc>
            </a:pPr>
            <a:r>
              <a:rPr lang="en-US" sz="11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полетам г.Королев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10785502" y="8405089"/>
            <a:ext cx="1498375" cy="479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9"/>
              </a:lnSpc>
            </a:pPr>
            <a:r>
              <a:rPr lang="en-US" sz="12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Служба по работе</a:t>
            </a:r>
          </a:p>
          <a:p>
            <a:pPr algn="ctr">
              <a:lnSpc>
                <a:spcPts val="1999"/>
              </a:lnSpc>
            </a:pPr>
            <a:r>
              <a:rPr lang="en-US" sz="1249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 с клиентами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14862729" y="3377338"/>
            <a:ext cx="2965463" cy="82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28"/>
              </a:lnSpc>
            </a:pPr>
            <a:r>
              <a:rPr lang="en-US" sz="139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Наземный </a:t>
            </a:r>
          </a:p>
          <a:p>
            <a:pPr algn="ctr">
              <a:lnSpc>
                <a:spcPts val="2228"/>
              </a:lnSpc>
            </a:pPr>
            <a:r>
              <a:rPr lang="en-US" sz="139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комплекс</a:t>
            </a:r>
          </a:p>
          <a:p>
            <a:pPr algn="ctr">
              <a:lnSpc>
                <a:spcPts val="2228"/>
              </a:lnSpc>
            </a:pPr>
            <a:r>
              <a:rPr lang="en-US" sz="1392" b="1">
                <a:solidFill>
                  <a:srgbClr val="3D3D3D"/>
                </a:solidFill>
                <a:latin typeface="Roboto Bold"/>
                <a:ea typeface="Roboto Bold"/>
                <a:cs typeface="Roboto Bold"/>
                <a:sym typeface="Roboto Bold"/>
              </a:rPr>
              <a:t> управления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14578015" y="4616314"/>
            <a:ext cx="701167" cy="294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19"/>
              </a:lnSpc>
            </a:pPr>
            <a:r>
              <a:rPr lang="en-US" sz="15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5,0 м</a:t>
            </a:r>
          </a:p>
        </p:txBody>
      </p:sp>
      <p:sp>
        <p:nvSpPr>
          <p:cNvPr id="144" name="TextBox 144"/>
          <p:cNvSpPr txBox="1"/>
          <p:nvPr/>
        </p:nvSpPr>
        <p:spPr>
          <a:xfrm>
            <a:off x="13960281" y="4913157"/>
            <a:ext cx="2965463" cy="238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3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Командно-измерительный пункт</a:t>
            </a:r>
          </a:p>
        </p:txBody>
      </p:sp>
      <p:sp>
        <p:nvSpPr>
          <p:cNvPr id="145" name="TextBox 145"/>
          <p:cNvSpPr txBox="1"/>
          <p:nvPr/>
        </p:nvSpPr>
        <p:spPr>
          <a:xfrm>
            <a:off x="13903799" y="6818399"/>
            <a:ext cx="2965463" cy="238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312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rPr>
              <a:t>Центр управления полетом</a:t>
            </a:r>
          </a:p>
        </p:txBody>
      </p:sp>
      <p:grpSp>
        <p:nvGrpSpPr>
          <p:cNvPr id="146" name="Group 146"/>
          <p:cNvGrpSpPr/>
          <p:nvPr/>
        </p:nvGrpSpPr>
        <p:grpSpPr>
          <a:xfrm>
            <a:off x="-6044508" y="-1253687"/>
            <a:ext cx="12820615" cy="12820615"/>
            <a:chOff x="0" y="0"/>
            <a:chExt cx="812800" cy="812800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48" name="TextBox 14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9" name="TextBox 149"/>
          <p:cNvSpPr txBox="1"/>
          <p:nvPr/>
        </p:nvSpPr>
        <p:spPr>
          <a:xfrm>
            <a:off x="351065" y="2541999"/>
            <a:ext cx="9427430" cy="309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Белорусская </a:t>
            </a:r>
          </a:p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космическая </a:t>
            </a:r>
          </a:p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система </a:t>
            </a:r>
          </a:p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дистанционного </a:t>
            </a:r>
          </a:p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зондирования Земли</a:t>
            </a:r>
          </a:p>
        </p:txBody>
      </p:sp>
      <p:sp>
        <p:nvSpPr>
          <p:cNvPr id="150" name="TextBox 150"/>
          <p:cNvSpPr txBox="1"/>
          <p:nvPr/>
        </p:nvSpPr>
        <p:spPr>
          <a:xfrm>
            <a:off x="284390" y="1082671"/>
            <a:ext cx="4135273" cy="1387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БКСДЗ</a:t>
            </a:r>
          </a:p>
        </p:txBody>
      </p:sp>
      <p:sp>
        <p:nvSpPr>
          <p:cNvPr id="151" name="TextBox 151"/>
          <p:cNvSpPr txBox="1"/>
          <p:nvPr/>
        </p:nvSpPr>
        <p:spPr>
          <a:xfrm>
            <a:off x="365799" y="6234989"/>
            <a:ext cx="4789025" cy="266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В 2006 году научно-инженерное республиканское унитарное предприятие «Геоинформационные системы» определено Национальным оператором Белорусской космической системы дистанционного зондирования Земли (Указ Президента Республики Беларусь от 22.12.2004 №609).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8586">
            <a:off x="-4690168" y="-1438202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6980360" y="-30040"/>
            <a:ext cx="10278940" cy="1027894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43572" y="2343574"/>
            <a:ext cx="5850568" cy="5850568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34119" y="888874"/>
            <a:ext cx="10840574" cy="13590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белорусский</a:t>
            </a:r>
            <a:r>
              <a:rPr lang="en-US" sz="3899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endParaRPr lang="en-US" sz="3899" dirty="0" smtClean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  <a:p>
            <a:pPr algn="ctr">
              <a:lnSpc>
                <a:spcPts val="5459"/>
              </a:lnSpc>
            </a:pPr>
            <a:r>
              <a:rPr lang="en-US" sz="3899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космический</a:t>
            </a:r>
            <a:r>
              <a:rPr lang="en-US" sz="3899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3899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аппарат</a:t>
            </a:r>
            <a:endParaRPr lang="en-US" sz="3899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943572" y="1154006"/>
            <a:ext cx="1461834" cy="1189568"/>
          </a:xfrm>
          <a:custGeom>
            <a:avLst/>
            <a:gdLst/>
            <a:ahLst/>
            <a:cxnLst/>
            <a:rect l="l" t="t" r="r" b="b"/>
            <a:pathLst>
              <a:path w="1461834" h="1189568">
                <a:moveTo>
                  <a:pt x="0" y="0"/>
                </a:moveTo>
                <a:lnTo>
                  <a:pt x="1461834" y="0"/>
                </a:lnTo>
                <a:lnTo>
                  <a:pt x="1461834" y="1189568"/>
                </a:lnTo>
                <a:lnTo>
                  <a:pt x="0" y="1189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657705" y="3600592"/>
            <a:ext cx="1183942" cy="1314308"/>
          </a:xfrm>
          <a:custGeom>
            <a:avLst/>
            <a:gdLst/>
            <a:ahLst/>
            <a:cxnLst/>
            <a:rect l="l" t="t" r="r" b="b"/>
            <a:pathLst>
              <a:path w="1183942" h="1314308">
                <a:moveTo>
                  <a:pt x="0" y="0"/>
                </a:moveTo>
                <a:lnTo>
                  <a:pt x="1183942" y="0"/>
                </a:lnTo>
                <a:lnTo>
                  <a:pt x="1183942" y="1314309"/>
                </a:lnTo>
                <a:lnTo>
                  <a:pt x="0" y="131430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777469" y="3720382"/>
            <a:ext cx="2679506" cy="1194518"/>
          </a:xfrm>
          <a:custGeom>
            <a:avLst/>
            <a:gdLst/>
            <a:ahLst/>
            <a:cxnLst/>
            <a:rect l="l" t="t" r="r" b="b"/>
            <a:pathLst>
              <a:path w="2679506" h="1194518">
                <a:moveTo>
                  <a:pt x="0" y="0"/>
                </a:moveTo>
                <a:lnTo>
                  <a:pt x="2679505" y="0"/>
                </a:lnTo>
                <a:lnTo>
                  <a:pt x="2679505" y="1194518"/>
                </a:lnTo>
                <a:lnTo>
                  <a:pt x="0" y="119451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5675" b="-58641"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929352" y="857250"/>
            <a:ext cx="2895997" cy="1387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БКА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834962" y="4339828"/>
            <a:ext cx="8569736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endParaRPr dirty="0"/>
          </a:p>
          <a:p>
            <a:pPr algn="ctr">
              <a:lnSpc>
                <a:spcPts val="4199"/>
              </a:lnSpc>
            </a:pP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Наклонение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: 97,4°</a:t>
            </a:r>
          </a:p>
          <a:p>
            <a:pPr algn="ctr">
              <a:lnSpc>
                <a:spcPts val="4199"/>
              </a:lnSpc>
            </a:pP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Высота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орбиты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: 510 ± </a:t>
            </a:r>
            <a:r>
              <a:rPr lang="en-US" sz="2999" dirty="0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10 </a:t>
            </a:r>
            <a:r>
              <a:rPr lang="en-US" sz="2999" dirty="0" err="1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км</a:t>
            </a: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4199"/>
              </a:lnSpc>
            </a:pPr>
            <a:r>
              <a:rPr lang="en-US" sz="2999" dirty="0" err="1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Тип</a:t>
            </a:r>
            <a:r>
              <a:rPr lang="en-US" sz="2999" dirty="0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орбиты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: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круговая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солнечно-синхронная</a:t>
            </a: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4199"/>
              </a:lnSpc>
            </a:pP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Пространственное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разрешение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ПК: 2,1 м </a:t>
            </a:r>
          </a:p>
          <a:p>
            <a:pPr algn="ctr">
              <a:lnSpc>
                <a:spcPts val="4199"/>
              </a:lnSpc>
            </a:pP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Пространственное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разрешение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МК: 10,5 м</a:t>
            </a:r>
          </a:p>
          <a:p>
            <a:pPr algn="ctr">
              <a:lnSpc>
                <a:spcPts val="4199"/>
              </a:lnSpc>
            </a:pP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4199"/>
              </a:lnSpc>
            </a:pP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1492796" y="2974746"/>
            <a:ext cx="1724936" cy="1254354"/>
          </a:xfrm>
          <a:custGeom>
            <a:avLst/>
            <a:gdLst/>
            <a:ahLst/>
            <a:cxnLst/>
            <a:rect l="l" t="t" r="r" b="b"/>
            <a:pathLst>
              <a:path w="1724936" h="1254354">
                <a:moveTo>
                  <a:pt x="0" y="0"/>
                </a:moveTo>
                <a:lnTo>
                  <a:pt x="1724935" y="0"/>
                </a:lnTo>
                <a:lnTo>
                  <a:pt x="1724935" y="1254354"/>
                </a:lnTo>
                <a:lnTo>
                  <a:pt x="0" y="125435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329504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676890" y="9473639"/>
            <a:ext cx="313784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599"/>
              </a:lnSpc>
            </a:pPr>
            <a:r>
              <a:rPr lang="en-US" sz="3999">
                <a:solidFill>
                  <a:srgbClr val="1C3879"/>
                </a:solidFill>
                <a:latin typeface="Alata"/>
                <a:ea typeface="Alata"/>
                <a:cs typeface="Alata"/>
                <a:sym typeface="Alata"/>
              </a:rPr>
              <a:t>22.07.2012г.</a:t>
            </a:r>
          </a:p>
        </p:txBody>
      </p:sp>
      <p:sp>
        <p:nvSpPr>
          <p:cNvPr id="21" name="TextBox 21"/>
          <p:cNvSpPr txBox="1"/>
          <p:nvPr/>
        </p:nvSpPr>
        <p:spPr>
          <a:xfrm rot="-5400000">
            <a:off x="-521111" y="8955088"/>
            <a:ext cx="1789578" cy="60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>
                <a:solidFill>
                  <a:srgbClr val="1C3879"/>
                </a:solidFill>
                <a:latin typeface="Aileron"/>
                <a:ea typeface="Aileron"/>
                <a:cs typeface="Aileron"/>
                <a:sym typeface="Aileron"/>
              </a:rPr>
              <a:t>запуск</a:t>
            </a:r>
          </a:p>
        </p:txBody>
      </p:sp>
      <p:sp>
        <p:nvSpPr>
          <p:cNvPr id="22" name="Freeform 22"/>
          <p:cNvSpPr/>
          <p:nvPr/>
        </p:nvSpPr>
        <p:spPr>
          <a:xfrm rot="-6466996">
            <a:off x="1439985" y="2186476"/>
            <a:ext cx="4348508" cy="5569761"/>
          </a:xfrm>
          <a:custGeom>
            <a:avLst/>
            <a:gdLst/>
            <a:ahLst/>
            <a:cxnLst/>
            <a:rect l="l" t="t" r="r" b="b"/>
            <a:pathLst>
              <a:path w="4348508" h="5569761">
                <a:moveTo>
                  <a:pt x="0" y="0"/>
                </a:moveTo>
                <a:lnTo>
                  <a:pt x="4348508" y="0"/>
                </a:lnTo>
                <a:lnTo>
                  <a:pt x="4348508" y="5569761"/>
                </a:lnTo>
                <a:lnTo>
                  <a:pt x="0" y="556976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81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25035" y="-1"/>
            <a:ext cx="18288000" cy="7805465"/>
            <a:chOff x="0" y="0"/>
            <a:chExt cx="4928880" cy="25134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8880" cy="2513460"/>
            </a:xfrm>
            <a:custGeom>
              <a:avLst/>
              <a:gdLst/>
              <a:ahLst/>
              <a:cxnLst/>
              <a:rect l="l" t="t" r="r" b="b"/>
              <a:pathLst>
                <a:path w="4928880" h="2513460">
                  <a:moveTo>
                    <a:pt x="41369" y="0"/>
                  </a:moveTo>
                  <a:lnTo>
                    <a:pt x="4887511" y="0"/>
                  </a:lnTo>
                  <a:cubicBezTo>
                    <a:pt x="4910358" y="0"/>
                    <a:pt x="4928880" y="18521"/>
                    <a:pt x="4928880" y="41369"/>
                  </a:cubicBezTo>
                  <a:lnTo>
                    <a:pt x="4928880" y="2472091"/>
                  </a:lnTo>
                  <a:cubicBezTo>
                    <a:pt x="4928880" y="2483063"/>
                    <a:pt x="4924521" y="2493585"/>
                    <a:pt x="4916763" y="2501343"/>
                  </a:cubicBezTo>
                  <a:cubicBezTo>
                    <a:pt x="4909005" y="2509101"/>
                    <a:pt x="4898482" y="2513460"/>
                    <a:pt x="4887511" y="2513460"/>
                  </a:cubicBezTo>
                  <a:lnTo>
                    <a:pt x="41369" y="2513460"/>
                  </a:lnTo>
                  <a:cubicBezTo>
                    <a:pt x="30397" y="2513460"/>
                    <a:pt x="19875" y="2509101"/>
                    <a:pt x="12117" y="2501343"/>
                  </a:cubicBezTo>
                  <a:cubicBezTo>
                    <a:pt x="4358" y="2493585"/>
                    <a:pt x="0" y="2483063"/>
                    <a:pt x="0" y="2472091"/>
                  </a:cubicBezTo>
                  <a:lnTo>
                    <a:pt x="0" y="41369"/>
                  </a:lnTo>
                  <a:cubicBezTo>
                    <a:pt x="0" y="30397"/>
                    <a:pt x="4358" y="19875"/>
                    <a:pt x="12117" y="12117"/>
                  </a:cubicBezTo>
                  <a:cubicBezTo>
                    <a:pt x="19875" y="4358"/>
                    <a:pt x="30397" y="0"/>
                    <a:pt x="41369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28880" cy="25515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808770" y="643711"/>
            <a:ext cx="3504683" cy="1543050"/>
            <a:chOff x="0" y="0"/>
            <a:chExt cx="923044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803931" y="2529661"/>
            <a:ext cx="3111469" cy="2401145"/>
            <a:chOff x="0" y="0"/>
            <a:chExt cx="819481" cy="632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63590" y="2529661"/>
            <a:ext cx="3111469" cy="2401145"/>
            <a:chOff x="0" y="0"/>
            <a:chExt cx="819481" cy="6324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819400" y="4647355"/>
            <a:ext cx="3111469" cy="2401145"/>
            <a:chOff x="0" y="0"/>
            <a:chExt cx="819481" cy="632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625648" y="4647355"/>
            <a:ext cx="3111469" cy="2401145"/>
            <a:chOff x="0" y="0"/>
            <a:chExt cx="819481" cy="632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1595131" y="2529661"/>
            <a:ext cx="3111469" cy="2401145"/>
            <a:chOff x="0" y="0"/>
            <a:chExt cx="819481" cy="632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6322504" y="4065687"/>
            <a:ext cx="1955827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en-US" sz="2100" b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Канопус-В №4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77147" y="4138629"/>
            <a:ext cx="1955827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ru-RU" sz="2100" b="1" dirty="0" smtClean="0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БКА</a:t>
            </a:r>
            <a:endParaRPr lang="en-US" sz="2100" b="1" dirty="0">
              <a:solidFill>
                <a:srgbClr val="1C3879"/>
              </a:solidFill>
              <a:latin typeface="Aileron Bold"/>
              <a:ea typeface="Aileron Bold"/>
              <a:cs typeface="Aileron Bold"/>
              <a:sym typeface="Aileron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466356" y="6160406"/>
            <a:ext cx="1955827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en-US" sz="2100" b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Канопус-В №3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156637" y="6160406"/>
            <a:ext cx="1955827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en-US" sz="2100" b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Канопус-В №5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235388" y="4138629"/>
            <a:ext cx="1898451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en-US" sz="2100" b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Канопус-В №6</a:t>
            </a:r>
          </a:p>
        </p:txBody>
      </p:sp>
      <p:sp>
        <p:nvSpPr>
          <p:cNvPr id="30" name="Freeform 30"/>
          <p:cNvSpPr/>
          <p:nvPr/>
        </p:nvSpPr>
        <p:spPr>
          <a:xfrm rot="264896">
            <a:off x="3543152" y="4733457"/>
            <a:ext cx="1694063" cy="1400249"/>
          </a:xfrm>
          <a:custGeom>
            <a:avLst/>
            <a:gdLst/>
            <a:ahLst/>
            <a:cxnLst/>
            <a:rect l="l" t="t" r="r" b="b"/>
            <a:pathLst>
              <a:path w="1694063" h="1400249">
                <a:moveTo>
                  <a:pt x="0" y="0"/>
                </a:moveTo>
                <a:lnTo>
                  <a:pt x="1694063" y="0"/>
                </a:lnTo>
                <a:lnTo>
                  <a:pt x="1694063" y="1400249"/>
                </a:lnTo>
                <a:lnTo>
                  <a:pt x="0" y="1400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rot="264896">
            <a:off x="6530283" y="2646679"/>
            <a:ext cx="1694063" cy="1400249"/>
          </a:xfrm>
          <a:custGeom>
            <a:avLst/>
            <a:gdLst/>
            <a:ahLst/>
            <a:cxnLst/>
            <a:rect l="l" t="t" r="r" b="b"/>
            <a:pathLst>
              <a:path w="1694063" h="1400249">
                <a:moveTo>
                  <a:pt x="0" y="0"/>
                </a:moveTo>
                <a:lnTo>
                  <a:pt x="1694063" y="0"/>
                </a:lnTo>
                <a:lnTo>
                  <a:pt x="1694063" y="1400249"/>
                </a:lnTo>
                <a:lnTo>
                  <a:pt x="0" y="1400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 rot="264896">
            <a:off x="9334351" y="4733457"/>
            <a:ext cx="1694063" cy="1400249"/>
          </a:xfrm>
          <a:custGeom>
            <a:avLst/>
            <a:gdLst/>
            <a:ahLst/>
            <a:cxnLst/>
            <a:rect l="l" t="t" r="r" b="b"/>
            <a:pathLst>
              <a:path w="1694063" h="1400249">
                <a:moveTo>
                  <a:pt x="0" y="0"/>
                </a:moveTo>
                <a:lnTo>
                  <a:pt x="1694063" y="0"/>
                </a:lnTo>
                <a:lnTo>
                  <a:pt x="1694063" y="1400249"/>
                </a:lnTo>
                <a:lnTo>
                  <a:pt x="0" y="1400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 rot="264896">
            <a:off x="12388395" y="2665729"/>
            <a:ext cx="1694063" cy="1400249"/>
          </a:xfrm>
          <a:custGeom>
            <a:avLst/>
            <a:gdLst/>
            <a:ahLst/>
            <a:cxnLst/>
            <a:rect l="l" t="t" r="r" b="b"/>
            <a:pathLst>
              <a:path w="1694063" h="1400249">
                <a:moveTo>
                  <a:pt x="0" y="0"/>
                </a:moveTo>
                <a:lnTo>
                  <a:pt x="1694063" y="0"/>
                </a:lnTo>
                <a:lnTo>
                  <a:pt x="1694063" y="1400249"/>
                </a:lnTo>
                <a:lnTo>
                  <a:pt x="0" y="1400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14645590" y="4670330"/>
            <a:ext cx="3111469" cy="2401145"/>
            <a:chOff x="0" y="0"/>
            <a:chExt cx="819481" cy="6324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9481" cy="632400"/>
            </a:xfrm>
            <a:custGeom>
              <a:avLst/>
              <a:gdLst/>
              <a:ahLst/>
              <a:cxnLst/>
              <a:rect l="l" t="t" r="r" b="b"/>
              <a:pathLst>
                <a:path w="819481" h="632400">
                  <a:moveTo>
                    <a:pt x="248819" y="0"/>
                  </a:moveTo>
                  <a:lnTo>
                    <a:pt x="570663" y="0"/>
                  </a:lnTo>
                  <a:cubicBezTo>
                    <a:pt x="636653" y="0"/>
                    <a:pt x="699942" y="26215"/>
                    <a:pt x="746604" y="72877"/>
                  </a:cubicBezTo>
                  <a:cubicBezTo>
                    <a:pt x="793267" y="119540"/>
                    <a:pt x="819481" y="182828"/>
                    <a:pt x="819481" y="248819"/>
                  </a:cubicBezTo>
                  <a:lnTo>
                    <a:pt x="819481" y="383582"/>
                  </a:lnTo>
                  <a:cubicBezTo>
                    <a:pt x="819481" y="449572"/>
                    <a:pt x="793267" y="512861"/>
                    <a:pt x="746604" y="559523"/>
                  </a:cubicBezTo>
                  <a:cubicBezTo>
                    <a:pt x="699942" y="606186"/>
                    <a:pt x="636653" y="632400"/>
                    <a:pt x="570663" y="632400"/>
                  </a:cubicBezTo>
                  <a:lnTo>
                    <a:pt x="248819" y="632400"/>
                  </a:lnTo>
                  <a:cubicBezTo>
                    <a:pt x="182828" y="632400"/>
                    <a:pt x="119540" y="606186"/>
                    <a:pt x="72877" y="559523"/>
                  </a:cubicBezTo>
                  <a:cubicBezTo>
                    <a:pt x="26215" y="512861"/>
                    <a:pt x="0" y="449572"/>
                    <a:pt x="0" y="383582"/>
                  </a:cubicBezTo>
                  <a:lnTo>
                    <a:pt x="0" y="248819"/>
                  </a:lnTo>
                  <a:cubicBezTo>
                    <a:pt x="0" y="182828"/>
                    <a:pt x="26215" y="119540"/>
                    <a:pt x="72877" y="72877"/>
                  </a:cubicBezTo>
                  <a:cubicBezTo>
                    <a:pt x="119540" y="26215"/>
                    <a:pt x="182828" y="0"/>
                    <a:pt x="248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38100"/>
              <a:ext cx="819481" cy="670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7" name="Freeform 37"/>
          <p:cNvSpPr/>
          <p:nvPr/>
        </p:nvSpPr>
        <p:spPr>
          <a:xfrm rot="264896">
            <a:off x="15354293" y="4852350"/>
            <a:ext cx="1694063" cy="1400249"/>
          </a:xfrm>
          <a:custGeom>
            <a:avLst/>
            <a:gdLst/>
            <a:ahLst/>
            <a:cxnLst/>
            <a:rect l="l" t="t" r="r" b="b"/>
            <a:pathLst>
              <a:path w="1694063" h="1400249">
                <a:moveTo>
                  <a:pt x="0" y="0"/>
                </a:moveTo>
                <a:lnTo>
                  <a:pt x="1694063" y="0"/>
                </a:lnTo>
                <a:lnTo>
                  <a:pt x="1694063" y="1400249"/>
                </a:lnTo>
                <a:lnTo>
                  <a:pt x="0" y="1400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877147" y="763419"/>
            <a:ext cx="1461834" cy="1189568"/>
          </a:xfrm>
          <a:custGeom>
            <a:avLst/>
            <a:gdLst/>
            <a:ahLst/>
            <a:cxnLst/>
            <a:rect l="l" t="t" r="r" b="b"/>
            <a:pathLst>
              <a:path w="1461834" h="1189568">
                <a:moveTo>
                  <a:pt x="0" y="0"/>
                </a:moveTo>
                <a:lnTo>
                  <a:pt x="1461834" y="0"/>
                </a:lnTo>
                <a:lnTo>
                  <a:pt x="1461834" y="1189568"/>
                </a:lnTo>
                <a:lnTo>
                  <a:pt x="0" y="1189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2695913" y="1089519"/>
            <a:ext cx="13109411" cy="863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Орбитальная группировка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5302911" y="6362567"/>
            <a:ext cx="1955827" cy="302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r>
              <a:rPr lang="en-US" sz="2100" b="1">
                <a:solidFill>
                  <a:srgbClr val="1C3879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Канопус-В-ИК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69376" y="4453719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 22 июля 2012 г.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5991630" y="4320957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1 февраля 2018 г.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058584" y="6415676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1 февраля 2018 г.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844676" y="6415676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27 декабря 2018 г.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1816450" y="4393899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27 декабря 2018 г.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4895140" y="6608312"/>
            <a:ext cx="2771370" cy="365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1C3879"/>
                </a:solidFill>
                <a:latin typeface="Aileron Thin"/>
                <a:ea typeface="Aileron Thin"/>
                <a:cs typeface="Aileron Thin"/>
                <a:sym typeface="Aileron Thin"/>
              </a:rPr>
              <a:t>14 июля 2017 г.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254627" y="7837224"/>
            <a:ext cx="17778745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  <a:spcBef>
                <a:spcPct val="0"/>
              </a:spcBef>
            </a:pPr>
            <a:endParaRPr lang="en-US" sz="2300" dirty="0">
              <a:solidFill>
                <a:srgbClr val="1C387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Руководствуясь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Соглашением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между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Правительством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Республики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Беларусь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и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Правительством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Российской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Федерации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о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сотрудничестве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области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исследования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и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использования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космического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пространства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мирных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целях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от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15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марта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2011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года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, 21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января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2020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года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было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заключено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Соглашение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о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расширении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возможностей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действующей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орбитальной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группировки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lang="ru-RU" sz="2300" dirty="0" smtClean="0">
              <a:solidFill>
                <a:srgbClr val="1C387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en-US" sz="2300" dirty="0" smtClean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КА 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ДЗЗ </a:t>
            </a:r>
            <a:r>
              <a:rPr lang="en-US" sz="2300" dirty="0" err="1" smtClean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путем</a:t>
            </a:r>
            <a:r>
              <a:rPr lang="en-US" sz="2300" dirty="0" smtClean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использования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информационного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ресурса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российских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 КА «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Канопус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-В» № 3, 4, 5, 6 и «</a:t>
            </a:r>
            <a:r>
              <a:rPr lang="en-US" sz="2300" dirty="0" err="1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Канопус</a:t>
            </a:r>
            <a:r>
              <a:rPr lang="en-US" sz="2300" dirty="0">
                <a:solidFill>
                  <a:srgbClr val="1C3879"/>
                </a:solidFill>
                <a:latin typeface="Roboto"/>
                <a:ea typeface="Roboto"/>
                <a:cs typeface="Roboto"/>
                <a:sym typeface="Roboto"/>
              </a:rPr>
              <a:t>-В-ИК».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900" b="37692"/>
          <a:stretch/>
        </p:blipFill>
        <p:spPr>
          <a:xfrm rot="1196884">
            <a:off x="9090196" y="240880"/>
            <a:ext cx="18288000" cy="2819496"/>
          </a:xfrm>
          <a:prstGeom prst="rect">
            <a:avLst/>
          </a:prstGeom>
        </p:spPr>
      </p:pic>
      <p:sp>
        <p:nvSpPr>
          <p:cNvPr id="50" name="Freeform 22"/>
          <p:cNvSpPr/>
          <p:nvPr/>
        </p:nvSpPr>
        <p:spPr>
          <a:xfrm rot="-6466996">
            <a:off x="880758" y="2337979"/>
            <a:ext cx="1597932" cy="2046701"/>
          </a:xfrm>
          <a:custGeom>
            <a:avLst/>
            <a:gdLst/>
            <a:ahLst/>
            <a:cxnLst/>
            <a:rect l="l" t="t" r="r" b="b"/>
            <a:pathLst>
              <a:path w="4348508" h="5569761">
                <a:moveTo>
                  <a:pt x="0" y="0"/>
                </a:moveTo>
                <a:lnTo>
                  <a:pt x="4348508" y="0"/>
                </a:lnTo>
                <a:lnTo>
                  <a:pt x="4348508" y="5569761"/>
                </a:lnTo>
                <a:lnTo>
                  <a:pt x="0" y="556976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4321" y="920723"/>
            <a:ext cx="21220793" cy="1046321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723642" y="850399"/>
            <a:ext cx="12306042" cy="926842"/>
            <a:chOff x="0" y="0"/>
            <a:chExt cx="2784645" cy="24410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784645" cy="244107"/>
            </a:xfrm>
            <a:custGeom>
              <a:avLst/>
              <a:gdLst/>
              <a:ahLst/>
              <a:cxnLst/>
              <a:rect l="l" t="t" r="r" b="b"/>
              <a:pathLst>
                <a:path w="2784645" h="244107">
                  <a:moveTo>
                    <a:pt x="2581445" y="0"/>
                  </a:moveTo>
                  <a:cubicBezTo>
                    <a:pt x="2693669" y="0"/>
                    <a:pt x="2784645" y="54645"/>
                    <a:pt x="2784645" y="122053"/>
                  </a:cubicBezTo>
                  <a:cubicBezTo>
                    <a:pt x="2784645" y="189461"/>
                    <a:pt x="2693669" y="244107"/>
                    <a:pt x="2581445" y="244107"/>
                  </a:cubicBezTo>
                  <a:lnTo>
                    <a:pt x="203200" y="244107"/>
                  </a:lnTo>
                  <a:cubicBezTo>
                    <a:pt x="90976" y="244107"/>
                    <a:pt x="0" y="189461"/>
                    <a:pt x="0" y="122053"/>
                  </a:cubicBezTo>
                  <a:cubicBezTo>
                    <a:pt x="0" y="5464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784645" cy="282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0" y="875744"/>
            <a:ext cx="11322670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ru-RU" sz="45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Использование</a:t>
            </a:r>
            <a:r>
              <a:rPr lang="en-US" sz="45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4500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данных</a:t>
            </a:r>
            <a:r>
              <a:rPr lang="en-US" sz="4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БКСДЗ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62600" y="9722835"/>
            <a:ext cx="7723960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  <a:r>
              <a:rPr lang="en-US" sz="18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Единицы</a:t>
            </a: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  <a:r>
              <a:rPr lang="en-US" sz="18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измерения</a:t>
            </a: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– </a:t>
            </a:r>
            <a:r>
              <a:rPr lang="en-US" sz="18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тысячи</a:t>
            </a: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  <a:r>
              <a:rPr lang="en-US" sz="18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квадратных</a:t>
            </a: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  <a:r>
              <a:rPr lang="en-US" sz="18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километров</a:t>
            </a: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191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723642" y="772686"/>
            <a:ext cx="15430242" cy="926842"/>
            <a:chOff x="0" y="0"/>
            <a:chExt cx="3996562" cy="24410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96562" cy="244107"/>
            </a:xfrm>
            <a:custGeom>
              <a:avLst/>
              <a:gdLst/>
              <a:ahLst/>
              <a:cxnLst/>
              <a:rect l="l" t="t" r="r" b="b"/>
              <a:pathLst>
                <a:path w="3996562" h="244107">
                  <a:moveTo>
                    <a:pt x="3793362" y="0"/>
                  </a:moveTo>
                  <a:cubicBezTo>
                    <a:pt x="3905586" y="0"/>
                    <a:pt x="3996562" y="54645"/>
                    <a:pt x="3996562" y="122053"/>
                  </a:cubicBezTo>
                  <a:cubicBezTo>
                    <a:pt x="3996562" y="189461"/>
                    <a:pt x="3905586" y="244107"/>
                    <a:pt x="3793362" y="244107"/>
                  </a:cubicBezTo>
                  <a:lnTo>
                    <a:pt x="203200" y="244107"/>
                  </a:lnTo>
                  <a:cubicBezTo>
                    <a:pt x="90976" y="244107"/>
                    <a:pt x="0" y="189461"/>
                    <a:pt x="0" y="122053"/>
                  </a:cubicBezTo>
                  <a:cubicBezTo>
                    <a:pt x="0" y="5464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996562" cy="282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0" y="885269"/>
            <a:ext cx="1941456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ru-RU" sz="35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Использование</a:t>
            </a:r>
            <a:r>
              <a:rPr lang="en-US" sz="35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3500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данных</a:t>
            </a:r>
            <a:r>
              <a:rPr lang="en-US" sz="3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БКСДЗ </a:t>
            </a:r>
            <a:r>
              <a:rPr lang="en-US" sz="3500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по</a:t>
            </a:r>
            <a:r>
              <a:rPr lang="en-US" sz="3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3500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целям</a:t>
            </a:r>
            <a:r>
              <a:rPr lang="en-US" sz="3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ru-RU" sz="35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применения</a:t>
            </a:r>
            <a:endParaRPr lang="en-US" sz="3500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-2667000" y="9753541"/>
            <a:ext cx="10053728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  <a:spcBef>
                <a:spcPct val="0"/>
              </a:spcBef>
            </a:pPr>
            <a:r>
              <a:rPr lang="en-US" sz="21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*</a:t>
            </a:r>
            <a:r>
              <a:rPr lang="en-US" sz="21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По</a:t>
            </a:r>
            <a:r>
              <a:rPr lang="en-US" sz="21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</a:t>
            </a:r>
            <a:r>
              <a:rPr lang="en-US" sz="21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данным</a:t>
            </a:r>
            <a:r>
              <a:rPr lang="en-US" sz="21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с 2014 </a:t>
            </a:r>
            <a:r>
              <a:rPr lang="en-US" sz="2199" i="1" dirty="0" err="1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по</a:t>
            </a:r>
            <a:r>
              <a:rPr lang="en-US" sz="2199" i="1" dirty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 2023 </a:t>
            </a:r>
            <a:r>
              <a:rPr lang="ru-RU" sz="2199" i="1" dirty="0" smtClean="0">
                <a:solidFill>
                  <a:srgbClr val="000000"/>
                </a:solidFill>
                <a:latin typeface="TT Chocolates Light Italics"/>
                <a:ea typeface="TT Chocolates Light Italics"/>
                <a:cs typeface="TT Chocolates Light Italics"/>
                <a:sym typeface="TT Chocolates Light Italics"/>
              </a:rPr>
              <a:t>гг.</a:t>
            </a:r>
            <a:endParaRPr lang="en-US" sz="2199" i="1" dirty="0">
              <a:solidFill>
                <a:srgbClr val="000000"/>
              </a:solidFill>
              <a:latin typeface="TT Chocolates Light Italics"/>
              <a:ea typeface="TT Chocolates Light Italics"/>
              <a:cs typeface="TT Chocolates Light Italics"/>
              <a:sym typeface="TT Chocolates Light Italics"/>
            </a:endParaRPr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961" y="2018769"/>
            <a:ext cx="7471337" cy="7471337"/>
          </a:xfrm>
          <a:prstGeom prst="rect">
            <a:avLst/>
          </a:prstGeom>
        </p:spPr>
      </p:pic>
      <p:sp>
        <p:nvSpPr>
          <p:cNvPr id="20" name="Freeform 7"/>
          <p:cNvSpPr/>
          <p:nvPr/>
        </p:nvSpPr>
        <p:spPr>
          <a:xfrm>
            <a:off x="12915078" y="3996747"/>
            <a:ext cx="1437935" cy="1146753"/>
          </a:xfrm>
          <a:custGeom>
            <a:avLst/>
            <a:gdLst/>
            <a:ahLst/>
            <a:cxnLst/>
            <a:rect l="l" t="t" r="r" b="b"/>
            <a:pathLst>
              <a:path w="1437935" h="1146753">
                <a:moveTo>
                  <a:pt x="0" y="0"/>
                </a:moveTo>
                <a:lnTo>
                  <a:pt x="1437935" y="0"/>
                </a:lnTo>
                <a:lnTo>
                  <a:pt x="1437935" y="1146753"/>
                </a:lnTo>
                <a:lnTo>
                  <a:pt x="0" y="11467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8"/>
          <p:cNvSpPr/>
          <p:nvPr/>
        </p:nvSpPr>
        <p:spPr>
          <a:xfrm>
            <a:off x="4013648" y="7248772"/>
            <a:ext cx="1299677" cy="1033243"/>
          </a:xfrm>
          <a:custGeom>
            <a:avLst/>
            <a:gdLst/>
            <a:ahLst/>
            <a:cxnLst/>
            <a:rect l="l" t="t" r="r" b="b"/>
            <a:pathLst>
              <a:path w="1299677" h="1033243">
                <a:moveTo>
                  <a:pt x="0" y="0"/>
                </a:moveTo>
                <a:lnTo>
                  <a:pt x="1299677" y="0"/>
                </a:lnTo>
                <a:lnTo>
                  <a:pt x="1299677" y="1033243"/>
                </a:lnTo>
                <a:lnTo>
                  <a:pt x="0" y="10332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9"/>
          <p:cNvSpPr/>
          <p:nvPr/>
        </p:nvSpPr>
        <p:spPr>
          <a:xfrm>
            <a:off x="2940675" y="4518495"/>
            <a:ext cx="963338" cy="985512"/>
          </a:xfrm>
          <a:custGeom>
            <a:avLst/>
            <a:gdLst/>
            <a:ahLst/>
            <a:cxnLst/>
            <a:rect l="l" t="t" r="r" b="b"/>
            <a:pathLst>
              <a:path w="963338" h="985512">
                <a:moveTo>
                  <a:pt x="0" y="0"/>
                </a:moveTo>
                <a:lnTo>
                  <a:pt x="963338" y="0"/>
                </a:lnTo>
                <a:lnTo>
                  <a:pt x="963338" y="985512"/>
                </a:lnTo>
                <a:lnTo>
                  <a:pt x="0" y="98551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10"/>
          <p:cNvSpPr/>
          <p:nvPr/>
        </p:nvSpPr>
        <p:spPr>
          <a:xfrm>
            <a:off x="3539515" y="1808491"/>
            <a:ext cx="584204" cy="873132"/>
          </a:xfrm>
          <a:custGeom>
            <a:avLst/>
            <a:gdLst/>
            <a:ahLst/>
            <a:cxnLst/>
            <a:rect l="l" t="t" r="r" b="b"/>
            <a:pathLst>
              <a:path w="584204" h="873132">
                <a:moveTo>
                  <a:pt x="0" y="0"/>
                </a:moveTo>
                <a:lnTo>
                  <a:pt x="584204" y="0"/>
                </a:lnTo>
                <a:lnTo>
                  <a:pt x="584204" y="873132"/>
                </a:lnTo>
                <a:lnTo>
                  <a:pt x="0" y="8731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4" name="AutoShape 14"/>
          <p:cNvSpPr/>
          <p:nvPr/>
        </p:nvSpPr>
        <p:spPr>
          <a:xfrm flipV="1">
            <a:off x="12237720" y="4991100"/>
            <a:ext cx="677358" cy="645156"/>
          </a:xfrm>
          <a:prstGeom prst="line">
            <a:avLst/>
          </a:prstGeom>
          <a:ln w="190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5" name="AutoShape 15"/>
          <p:cNvSpPr/>
          <p:nvPr/>
        </p:nvSpPr>
        <p:spPr>
          <a:xfrm flipV="1">
            <a:off x="5313325" y="7248339"/>
            <a:ext cx="1825793" cy="441938"/>
          </a:xfrm>
          <a:prstGeom prst="line">
            <a:avLst/>
          </a:prstGeom>
          <a:ln w="190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6" name="AutoShape 16"/>
          <p:cNvSpPr/>
          <p:nvPr/>
        </p:nvSpPr>
        <p:spPr>
          <a:xfrm flipV="1">
            <a:off x="4123719" y="4365253"/>
            <a:ext cx="3015338" cy="676971"/>
          </a:xfrm>
          <a:prstGeom prst="line">
            <a:avLst/>
          </a:prstGeom>
          <a:ln w="190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7" name="AutoShape 17"/>
          <p:cNvSpPr/>
          <p:nvPr/>
        </p:nvSpPr>
        <p:spPr>
          <a:xfrm flipH="1" flipV="1">
            <a:off x="4448638" y="2569445"/>
            <a:ext cx="3333435" cy="788200"/>
          </a:xfrm>
          <a:prstGeom prst="line">
            <a:avLst/>
          </a:prstGeom>
          <a:ln w="190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8" name="AutoShape 18"/>
          <p:cNvSpPr/>
          <p:nvPr/>
        </p:nvSpPr>
        <p:spPr>
          <a:xfrm flipV="1">
            <a:off x="8778598" y="2150024"/>
            <a:ext cx="628710" cy="974176"/>
          </a:xfrm>
          <a:prstGeom prst="line">
            <a:avLst/>
          </a:prstGeom>
          <a:ln w="190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TextBox 19"/>
          <p:cNvSpPr txBox="1"/>
          <p:nvPr/>
        </p:nvSpPr>
        <p:spPr>
          <a:xfrm>
            <a:off x="13134784" y="5418047"/>
            <a:ext cx="2105215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Картография</a:t>
            </a:r>
            <a:endParaRPr lang="en-US" sz="20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ctr">
              <a:lnSpc>
                <a:spcPts val="2800"/>
              </a:lnSpc>
            </a:pP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48.7%</a:t>
            </a:r>
          </a:p>
        </p:txBody>
      </p:sp>
      <p:sp>
        <p:nvSpPr>
          <p:cNvPr id="30" name="TextBox 20"/>
          <p:cNvSpPr txBox="1"/>
          <p:nvPr/>
        </p:nvSpPr>
        <p:spPr>
          <a:xfrm>
            <a:off x="2792147" y="8456205"/>
            <a:ext cx="3429930" cy="70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Мониторинг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территории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2800"/>
              </a:lnSpc>
            </a:pP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31.1%</a:t>
            </a:r>
          </a:p>
        </p:txBody>
      </p:sp>
      <p:sp>
        <p:nvSpPr>
          <p:cNvPr id="31" name="TextBox 21"/>
          <p:cNvSpPr txBox="1"/>
          <p:nvPr/>
        </p:nvSpPr>
        <p:spPr>
          <a:xfrm>
            <a:off x="1925449" y="5636256"/>
            <a:ext cx="2946797" cy="70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Образование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и </a:t>
            </a: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наука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2800"/>
              </a:lnSpc>
            </a:pP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8.5%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1858652" y="2707137"/>
            <a:ext cx="3454673" cy="1053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Мониторинг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чрезвычайных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ситуаций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2800"/>
              </a:lnSpc>
            </a:pP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2.4%</a:t>
            </a:r>
          </a:p>
        </p:txBody>
      </p:sp>
      <p:sp>
        <p:nvSpPr>
          <p:cNvPr id="33" name="Freeform 11"/>
          <p:cNvSpPr/>
          <p:nvPr/>
        </p:nvSpPr>
        <p:spPr>
          <a:xfrm>
            <a:off x="10721099" y="1750003"/>
            <a:ext cx="730804" cy="730804"/>
          </a:xfrm>
          <a:custGeom>
            <a:avLst/>
            <a:gdLst/>
            <a:ahLst/>
            <a:cxnLst/>
            <a:rect l="l" t="t" r="r" b="b"/>
            <a:pathLst>
              <a:path w="730804" h="730804">
                <a:moveTo>
                  <a:pt x="0" y="0"/>
                </a:moveTo>
                <a:lnTo>
                  <a:pt x="730804" y="0"/>
                </a:lnTo>
                <a:lnTo>
                  <a:pt x="730804" y="730805"/>
                </a:lnTo>
                <a:lnTo>
                  <a:pt x="0" y="7308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23"/>
          <p:cNvSpPr txBox="1"/>
          <p:nvPr/>
        </p:nvSpPr>
        <p:spPr>
          <a:xfrm>
            <a:off x="9450623" y="1764642"/>
            <a:ext cx="1039937" cy="70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Прочее</a:t>
            </a: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2800"/>
              </a:lnSpc>
            </a:pPr>
            <a:r>
              <a:rPr lang="en-US" sz="2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9.3%</a:t>
            </a:r>
          </a:p>
        </p:txBody>
      </p:sp>
    </p:spTree>
    <p:extLst>
      <p:ext uri="{BB962C8B-B14F-4D97-AF65-F5344CB8AC3E}">
        <p14:creationId xmlns:p14="http://schemas.microsoft.com/office/powerpoint/2010/main" val="108175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8166">
            <a:off x="-4305863" y="-1413709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6980360" y="8060"/>
            <a:ext cx="10278940" cy="1027894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43572" y="2343574"/>
            <a:ext cx="5850568" cy="5850568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893916" y="1466379"/>
            <a:ext cx="6469804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2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космический</a:t>
            </a:r>
            <a:r>
              <a:rPr lang="en-US" sz="32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аппарат</a:t>
            </a:r>
            <a:endParaRPr lang="en-US" sz="3200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943572" y="1154006"/>
            <a:ext cx="1461834" cy="1189568"/>
          </a:xfrm>
          <a:custGeom>
            <a:avLst/>
            <a:gdLst/>
            <a:ahLst/>
            <a:cxnLst/>
            <a:rect l="l" t="t" r="r" b="b"/>
            <a:pathLst>
              <a:path w="1461834" h="1189568">
                <a:moveTo>
                  <a:pt x="0" y="0"/>
                </a:moveTo>
                <a:lnTo>
                  <a:pt x="1461834" y="0"/>
                </a:lnTo>
                <a:lnTo>
                  <a:pt x="1461834" y="1189568"/>
                </a:lnTo>
                <a:lnTo>
                  <a:pt x="0" y="1189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290074" y="3614785"/>
            <a:ext cx="1183942" cy="1314308"/>
          </a:xfrm>
          <a:custGeom>
            <a:avLst/>
            <a:gdLst/>
            <a:ahLst/>
            <a:cxnLst/>
            <a:rect l="l" t="t" r="r" b="b"/>
            <a:pathLst>
              <a:path w="1183942" h="1314308">
                <a:moveTo>
                  <a:pt x="0" y="0"/>
                </a:moveTo>
                <a:lnTo>
                  <a:pt x="1183942" y="0"/>
                </a:lnTo>
                <a:lnTo>
                  <a:pt x="1183942" y="1314308"/>
                </a:lnTo>
                <a:lnTo>
                  <a:pt x="0" y="13143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8180008" y="3796582"/>
            <a:ext cx="2679506" cy="1194518"/>
          </a:xfrm>
          <a:custGeom>
            <a:avLst/>
            <a:gdLst/>
            <a:ahLst/>
            <a:cxnLst/>
            <a:rect l="l" t="t" r="r" b="b"/>
            <a:pathLst>
              <a:path w="2679506" h="1194518">
                <a:moveTo>
                  <a:pt x="0" y="0"/>
                </a:moveTo>
                <a:lnTo>
                  <a:pt x="2679505" y="0"/>
                </a:lnTo>
                <a:lnTo>
                  <a:pt x="2679505" y="1194518"/>
                </a:lnTo>
                <a:lnTo>
                  <a:pt x="0" y="119451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5675" b="-58641"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929352" y="857250"/>
            <a:ext cx="2895997" cy="1387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рБКА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764845" y="5275064"/>
            <a:ext cx="8569736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 dirty="0" err="1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Пространственное</a:t>
            </a:r>
            <a:r>
              <a:rPr lang="en-US" sz="2999" dirty="0" smtClean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разрешение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ПК: 0,35 м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Пространственное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разрешение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МК: 1,4 </a:t>
            </a:r>
            <a:endParaRPr lang="ru-RU" sz="2999" dirty="0" smtClean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4199"/>
              </a:lnSpc>
            </a:pP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Ширина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полосы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захвата</a:t>
            </a:r>
            <a:r>
              <a:rPr lang="en-US" sz="2999" dirty="0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 в ПК и МК: 17,5 </a:t>
            </a:r>
            <a:r>
              <a:rPr lang="en-US" sz="2999" dirty="0" err="1">
                <a:solidFill>
                  <a:srgbClr val="F7F7F7"/>
                </a:solidFill>
                <a:latin typeface="TT Chocolates"/>
                <a:ea typeface="TT Chocolates"/>
                <a:cs typeface="TT Chocolates"/>
                <a:sym typeface="TT Chocolates"/>
              </a:rPr>
              <a:t>км</a:t>
            </a: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  <a:p>
            <a:pPr algn="ctr">
              <a:lnSpc>
                <a:spcPts val="4199"/>
              </a:lnSpc>
            </a:pPr>
            <a:endParaRPr lang="en-US" sz="2999" dirty="0">
              <a:solidFill>
                <a:srgbClr val="F7F7F7"/>
              </a:solidFill>
              <a:latin typeface="TT Chocolates"/>
              <a:ea typeface="TT Chocolates"/>
              <a:cs typeface="TT Chocolates"/>
              <a:sym typeface="TT Chocolates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1377951" y="2786873"/>
            <a:ext cx="1724936" cy="1254354"/>
          </a:xfrm>
          <a:custGeom>
            <a:avLst/>
            <a:gdLst/>
            <a:ahLst/>
            <a:cxnLst/>
            <a:rect l="l" t="t" r="r" b="b"/>
            <a:pathLst>
              <a:path w="1724936" h="1254354">
                <a:moveTo>
                  <a:pt x="0" y="0"/>
                </a:moveTo>
                <a:lnTo>
                  <a:pt x="1724936" y="0"/>
                </a:lnTo>
                <a:lnTo>
                  <a:pt x="1724936" y="1254353"/>
                </a:lnTo>
                <a:lnTo>
                  <a:pt x="0" y="125435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329504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638790" y="9473639"/>
            <a:ext cx="1902771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599"/>
              </a:lnSpc>
            </a:pPr>
            <a:r>
              <a:rPr lang="en-US" sz="3999">
                <a:solidFill>
                  <a:srgbClr val="1C3879"/>
                </a:solidFill>
                <a:latin typeface="Alata"/>
                <a:ea typeface="Alata"/>
                <a:cs typeface="Alata"/>
                <a:sym typeface="Alata"/>
              </a:rPr>
              <a:t>2028 г.</a:t>
            </a:r>
          </a:p>
        </p:txBody>
      </p:sp>
      <p:sp>
        <p:nvSpPr>
          <p:cNvPr id="21" name="TextBox 21"/>
          <p:cNvSpPr txBox="1"/>
          <p:nvPr/>
        </p:nvSpPr>
        <p:spPr>
          <a:xfrm rot="-5400000">
            <a:off x="-521111" y="8955088"/>
            <a:ext cx="1789578" cy="60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>
                <a:solidFill>
                  <a:srgbClr val="1C3879"/>
                </a:solidFill>
                <a:latin typeface="Aileron"/>
                <a:ea typeface="Aileron"/>
                <a:cs typeface="Aileron"/>
                <a:sym typeface="Aileron"/>
              </a:rPr>
              <a:t>запуск</a:t>
            </a:r>
          </a:p>
        </p:txBody>
      </p:sp>
      <p:sp>
        <p:nvSpPr>
          <p:cNvPr id="22" name="Freeform 22"/>
          <p:cNvSpPr/>
          <p:nvPr/>
        </p:nvSpPr>
        <p:spPr>
          <a:xfrm rot="-8666073">
            <a:off x="730563" y="2471735"/>
            <a:ext cx="5671905" cy="5586754"/>
          </a:xfrm>
          <a:custGeom>
            <a:avLst/>
            <a:gdLst/>
            <a:ahLst/>
            <a:cxnLst/>
            <a:rect l="l" t="t" r="r" b="b"/>
            <a:pathLst>
              <a:path w="5671905" h="5586754">
                <a:moveTo>
                  <a:pt x="0" y="0"/>
                </a:moveTo>
                <a:lnTo>
                  <a:pt x="5671905" y="0"/>
                </a:lnTo>
                <a:lnTo>
                  <a:pt x="5671905" y="5586753"/>
                </a:lnTo>
                <a:lnTo>
                  <a:pt x="0" y="558675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4623" b="-29901"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8653156" y="926649"/>
            <a:ext cx="7174527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800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Российско</a:t>
            </a:r>
            <a:r>
              <a:rPr lang="ru-RU" sz="2800" dirty="0">
                <a:solidFill>
                  <a:srgbClr val="FFFFFF"/>
                </a:solidFill>
                <a:latin typeface="+mj-lt"/>
                <a:ea typeface="Intro"/>
                <a:cs typeface="Intro"/>
                <a:sym typeface="Intro"/>
              </a:rPr>
              <a:t>-</a:t>
            </a:r>
            <a:r>
              <a:rPr lang="ru-RU" sz="28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</a:t>
            </a:r>
            <a:r>
              <a:rPr lang="en-US" sz="2800" dirty="0" err="1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елорусский</a:t>
            </a:r>
            <a:r>
              <a:rPr lang="ru-RU" sz="28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-</a:t>
            </a:r>
            <a:r>
              <a:rPr lang="ru-RU" sz="2800" dirty="0" smtClean="0">
                <a:solidFill>
                  <a:srgbClr val="FF0000"/>
                </a:solidFill>
                <a:latin typeface="Intro"/>
                <a:ea typeface="Intro"/>
                <a:cs typeface="Intro"/>
                <a:sym typeface="Intro"/>
              </a:rPr>
              <a:t>-</a:t>
            </a:r>
            <a:r>
              <a:rPr lang="en-US" sz="2800" dirty="0" smtClean="0">
                <a:solidFill>
                  <a:srgbClr val="FF0000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endParaRPr lang="en-US" sz="2800" dirty="0">
              <a:solidFill>
                <a:srgbClr val="FF0000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17362" y="416012"/>
            <a:ext cx="6469804" cy="59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0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Перспективный</a:t>
            </a:r>
            <a:endParaRPr lang="en-US" sz="2000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96375">
            <a:off x="-7796684" y="-133351"/>
            <a:ext cx="18288000" cy="102870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13098766" y="5144132"/>
            <a:ext cx="3628868" cy="3628868"/>
          </a:xfrm>
          <a:custGeom>
            <a:avLst/>
            <a:gdLst/>
            <a:ahLst/>
            <a:cxnLst/>
            <a:rect l="l" t="t" r="r" b="b"/>
            <a:pathLst>
              <a:path w="3628868" h="3628868">
                <a:moveTo>
                  <a:pt x="0" y="0"/>
                </a:moveTo>
                <a:lnTo>
                  <a:pt x="3628867" y="0"/>
                </a:lnTo>
                <a:lnTo>
                  <a:pt x="3628867" y="3628868"/>
                </a:lnTo>
                <a:lnTo>
                  <a:pt x="0" y="36288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9050" cap="sq">
            <a:solidFill>
              <a:srgbClr val="FFFFFF"/>
            </a:solidFill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>
            <a:off x="11050172" y="485314"/>
            <a:ext cx="3629500" cy="3629500"/>
          </a:xfrm>
          <a:custGeom>
            <a:avLst/>
            <a:gdLst/>
            <a:ahLst/>
            <a:cxnLst/>
            <a:rect l="l" t="t" r="r" b="b"/>
            <a:pathLst>
              <a:path w="3629500" h="3629500">
                <a:moveTo>
                  <a:pt x="0" y="0"/>
                </a:moveTo>
                <a:lnTo>
                  <a:pt x="3629500" y="0"/>
                </a:lnTo>
                <a:lnTo>
                  <a:pt x="3629500" y="3629499"/>
                </a:lnTo>
                <a:lnTo>
                  <a:pt x="0" y="36294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9050" cap="sq">
            <a:solidFill>
              <a:srgbClr val="FFFFFF"/>
            </a:solidFill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>
            <a:off x="4887060" y="5144132"/>
            <a:ext cx="3629500" cy="3629500"/>
          </a:xfrm>
          <a:custGeom>
            <a:avLst/>
            <a:gdLst/>
            <a:ahLst/>
            <a:cxnLst/>
            <a:rect l="l" t="t" r="r" b="b"/>
            <a:pathLst>
              <a:path w="3629500" h="3629500">
                <a:moveTo>
                  <a:pt x="0" y="0"/>
                </a:moveTo>
                <a:lnTo>
                  <a:pt x="3629500" y="0"/>
                </a:lnTo>
                <a:lnTo>
                  <a:pt x="3629500" y="3629500"/>
                </a:lnTo>
                <a:lnTo>
                  <a:pt x="0" y="36295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9050" cap="sq">
            <a:solidFill>
              <a:srgbClr val="FFFFFF"/>
            </a:solidFill>
            <a:prstDash val="solid"/>
            <a:miter/>
          </a:ln>
        </p:spPr>
      </p:sp>
      <p:sp>
        <p:nvSpPr>
          <p:cNvPr id="6" name="Freeform 6"/>
          <p:cNvSpPr/>
          <p:nvPr/>
        </p:nvSpPr>
        <p:spPr>
          <a:xfrm>
            <a:off x="9000550" y="5143500"/>
            <a:ext cx="3629500" cy="3629500"/>
          </a:xfrm>
          <a:custGeom>
            <a:avLst/>
            <a:gdLst/>
            <a:ahLst/>
            <a:cxnLst/>
            <a:rect l="l" t="t" r="r" b="b"/>
            <a:pathLst>
              <a:path w="3629500" h="3629500">
                <a:moveTo>
                  <a:pt x="0" y="0"/>
                </a:moveTo>
                <a:lnTo>
                  <a:pt x="3629500" y="0"/>
                </a:lnTo>
                <a:lnTo>
                  <a:pt x="3629500" y="3629500"/>
                </a:lnTo>
                <a:lnTo>
                  <a:pt x="0" y="3629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9050" cap="sq">
            <a:solidFill>
              <a:srgbClr val="FFFFFF"/>
            </a:solidFill>
            <a:prstDash val="solid"/>
            <a:miter/>
          </a:ln>
        </p:spPr>
      </p:sp>
      <p:sp>
        <p:nvSpPr>
          <p:cNvPr id="7" name="Freeform 7"/>
          <p:cNvSpPr/>
          <p:nvPr/>
        </p:nvSpPr>
        <p:spPr>
          <a:xfrm>
            <a:off x="6954249" y="485314"/>
            <a:ext cx="3629500" cy="3629500"/>
          </a:xfrm>
          <a:custGeom>
            <a:avLst/>
            <a:gdLst/>
            <a:ahLst/>
            <a:cxnLst/>
            <a:rect l="l" t="t" r="r" b="b"/>
            <a:pathLst>
              <a:path w="3629500" h="3629500">
                <a:moveTo>
                  <a:pt x="0" y="0"/>
                </a:moveTo>
                <a:lnTo>
                  <a:pt x="3629500" y="0"/>
                </a:lnTo>
                <a:lnTo>
                  <a:pt x="3629500" y="3629499"/>
                </a:lnTo>
                <a:lnTo>
                  <a:pt x="0" y="362949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19050" cap="sq">
            <a:solidFill>
              <a:srgbClr val="FFFFFF"/>
            </a:solidFill>
            <a:prstDash val="solid"/>
            <a:miter/>
          </a:ln>
        </p:spPr>
      </p:sp>
      <p:grpSp>
        <p:nvGrpSpPr>
          <p:cNvPr id="8" name="Group 8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542512" y="1395275"/>
            <a:ext cx="874224" cy="707029"/>
          </a:xfrm>
          <a:custGeom>
            <a:avLst/>
            <a:gdLst/>
            <a:ahLst/>
            <a:cxnLst/>
            <a:rect l="l" t="t" r="r" b="b"/>
            <a:pathLst>
              <a:path w="874224" h="707029">
                <a:moveTo>
                  <a:pt x="0" y="0"/>
                </a:moveTo>
                <a:lnTo>
                  <a:pt x="874224" y="0"/>
                </a:lnTo>
                <a:lnTo>
                  <a:pt x="874224" y="707030"/>
                </a:lnTo>
                <a:lnTo>
                  <a:pt x="0" y="70703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96196" y="1227109"/>
            <a:ext cx="912941" cy="1043361"/>
          </a:xfrm>
          <a:custGeom>
            <a:avLst/>
            <a:gdLst/>
            <a:ahLst/>
            <a:cxnLst/>
            <a:rect l="l" t="t" r="r" b="b"/>
            <a:pathLst>
              <a:path w="912941" h="1043361">
                <a:moveTo>
                  <a:pt x="0" y="0"/>
                </a:moveTo>
                <a:lnTo>
                  <a:pt x="912941" y="0"/>
                </a:lnTo>
                <a:lnTo>
                  <a:pt x="912941" y="1043362"/>
                </a:lnTo>
                <a:lnTo>
                  <a:pt x="0" y="10433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308122" y="4204911"/>
            <a:ext cx="2771578" cy="8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Объектовая съемка </a:t>
            </a:r>
          </a:p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17 км * 17 км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621453" y="8863730"/>
            <a:ext cx="2009763" cy="8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стереосъемка </a:t>
            </a:r>
          </a:p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17 км * 250 км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293784" y="4204911"/>
            <a:ext cx="2913667" cy="8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маршрутная съемка </a:t>
            </a:r>
          </a:p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17 км * 420 км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983285" y="8863097"/>
            <a:ext cx="3667352" cy="8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широкозахватная съемка </a:t>
            </a:r>
          </a:p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45 км * 115 км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126390" y="8863097"/>
            <a:ext cx="1903889" cy="8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видеосъемка </a:t>
            </a:r>
          </a:p>
          <a:p>
            <a:pPr algn="ctr">
              <a:lnSpc>
                <a:spcPts val="3215"/>
              </a:lnSpc>
            </a:pPr>
            <a:r>
              <a:rPr lang="en-US" sz="2296">
                <a:solidFill>
                  <a:srgbClr val="1C3879"/>
                </a:solidFill>
                <a:latin typeface="Gagalin"/>
                <a:ea typeface="Gagalin"/>
                <a:cs typeface="Gagalin"/>
                <a:sym typeface="Gagalin"/>
              </a:rPr>
              <a:t>1,5 км * 1 км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794801" y="675057"/>
            <a:ext cx="3018094" cy="2343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Режимы</a:t>
            </a:r>
            <a:r>
              <a:rPr lang="en-US" sz="44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l">
              <a:lnSpc>
                <a:spcPts val="6299"/>
              </a:lnSpc>
            </a:pPr>
            <a:r>
              <a:rPr lang="en-US" sz="4400" dirty="0" err="1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съемки</a:t>
            </a:r>
            <a:endParaRPr lang="en-US" sz="4400" dirty="0">
              <a:solidFill>
                <a:srgbClr val="1C3879"/>
              </a:solidFill>
              <a:latin typeface="Intro"/>
              <a:ea typeface="Intro"/>
              <a:cs typeface="Intro"/>
              <a:sym typeface="Intro"/>
            </a:endParaRPr>
          </a:p>
          <a:p>
            <a:pPr algn="l">
              <a:lnSpc>
                <a:spcPts val="6299"/>
              </a:lnSpc>
            </a:pPr>
            <a:r>
              <a:rPr lang="en-US" sz="4400" dirty="0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РБКА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3" t="-3076" r="-3076" b="-305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786847" y="1918571"/>
            <a:ext cx="6231312" cy="623131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0" y="6350000"/>
                  </a:moveTo>
                  <a:lnTo>
                    <a:pt x="6350000" y="6350000"/>
                  </a:lnTo>
                  <a:lnTo>
                    <a:pt x="6350000" y="0"/>
                  </a:lnTo>
                  <a:cubicBezTo>
                    <a:pt x="2843530" y="0"/>
                    <a:pt x="0" y="2843530"/>
                    <a:pt x="0" y="6350000"/>
                  </a:cubicBezTo>
                  <a:close/>
                </a:path>
              </a:pathLst>
            </a:custGeom>
            <a:blipFill>
              <a:blip r:embed="rId3"/>
              <a:stretch>
                <a:fillRect l="-20625" r="-20625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9139038" y="1918571"/>
            <a:ext cx="6231312" cy="6231312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0" y="0"/>
                  </a:moveTo>
                  <a:lnTo>
                    <a:pt x="0" y="6350000"/>
                  </a:lnTo>
                  <a:lnTo>
                    <a:pt x="6350000" y="6350000"/>
                  </a:lnTo>
                  <a:cubicBezTo>
                    <a:pt x="6350000" y="2843530"/>
                    <a:pt x="3506470" y="0"/>
                    <a:pt x="0" y="0"/>
                  </a:cubicBezTo>
                  <a:close/>
                </a:path>
              </a:pathLst>
            </a:custGeom>
            <a:blipFill>
              <a:blip r:embed="rId4"/>
              <a:stretch>
                <a:fillRect l="-20876" r="-20876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-808770" y="977265"/>
            <a:ext cx="3504683" cy="1543050"/>
            <a:chOff x="0" y="0"/>
            <a:chExt cx="923044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23044" cy="406400"/>
            </a:xfrm>
            <a:custGeom>
              <a:avLst/>
              <a:gdLst/>
              <a:ahLst/>
              <a:cxnLst/>
              <a:rect l="l" t="t" r="r" b="b"/>
              <a:pathLst>
                <a:path w="923044" h="406400">
                  <a:moveTo>
                    <a:pt x="719844" y="0"/>
                  </a:moveTo>
                  <a:cubicBezTo>
                    <a:pt x="832068" y="0"/>
                    <a:pt x="923044" y="90976"/>
                    <a:pt x="923044" y="203200"/>
                  </a:cubicBezTo>
                  <a:cubicBezTo>
                    <a:pt x="923044" y="315424"/>
                    <a:pt x="832068" y="406400"/>
                    <a:pt x="719844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1C3879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923044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43572" y="1154006"/>
            <a:ext cx="1461834" cy="1189568"/>
          </a:xfrm>
          <a:custGeom>
            <a:avLst/>
            <a:gdLst/>
            <a:ahLst/>
            <a:cxnLst/>
            <a:rect l="l" t="t" r="r" b="b"/>
            <a:pathLst>
              <a:path w="1461834" h="1189568">
                <a:moveTo>
                  <a:pt x="0" y="0"/>
                </a:moveTo>
                <a:lnTo>
                  <a:pt x="1461834" y="0"/>
                </a:lnTo>
                <a:lnTo>
                  <a:pt x="1461834" y="1189568"/>
                </a:lnTo>
                <a:lnTo>
                  <a:pt x="0" y="11895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041713" y="8229364"/>
            <a:ext cx="6976445" cy="424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разрешение съемки: 2,1 метра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139038" y="8229364"/>
            <a:ext cx="6976445" cy="424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en-US" sz="2399">
                <a:solidFill>
                  <a:srgbClr val="1C3879"/>
                </a:solidFill>
                <a:latin typeface="Intro"/>
                <a:ea typeface="Intro"/>
                <a:cs typeface="Intro"/>
                <a:sym typeface="Intro"/>
              </a:rPr>
              <a:t>разрешение съемки: 0,35 метра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</TotalTime>
  <Words>955</Words>
  <Application>Microsoft Office PowerPoint</Application>
  <PresentationFormat>Произвольный</PresentationFormat>
  <Paragraphs>189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2" baseType="lpstr">
      <vt:lpstr>Intro</vt:lpstr>
      <vt:lpstr>Gagalin</vt:lpstr>
      <vt:lpstr>Open Sans Bold</vt:lpstr>
      <vt:lpstr>Roboto</vt:lpstr>
      <vt:lpstr>TT Chocolates Bold</vt:lpstr>
      <vt:lpstr>Aileron Thin</vt:lpstr>
      <vt:lpstr>Roboto Bold</vt:lpstr>
      <vt:lpstr>Alata</vt:lpstr>
      <vt:lpstr>TT Chocolates</vt:lpstr>
      <vt:lpstr>Calibri</vt:lpstr>
      <vt:lpstr>Open Sans</vt:lpstr>
      <vt:lpstr>Aileron</vt:lpstr>
      <vt:lpstr>Aileron Bold</vt:lpstr>
      <vt:lpstr>Arial</vt:lpstr>
      <vt:lpstr>TT Chocolates Light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Shodwe</dc:title>
  <dc:creator>Смагина А.А.</dc:creator>
  <cp:lastModifiedBy>Смагина А.А.</cp:lastModifiedBy>
  <cp:revision>19</cp:revision>
  <dcterms:created xsi:type="dcterms:W3CDTF">2006-08-16T00:00:00Z</dcterms:created>
  <dcterms:modified xsi:type="dcterms:W3CDTF">2024-09-11T08:47:36Z</dcterms:modified>
  <dc:identifier>DAGHDvLiTNs</dc:identifier>
</cp:coreProperties>
</file>