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 bookmarkIdSeed="2">
  <p:sldMasterIdLst>
    <p:sldMasterId id="2147483648" r:id="rId1"/>
    <p:sldMasterId id="2147483671" r:id="rId2"/>
    <p:sldMasterId id="2147483684" r:id="rId3"/>
  </p:sldMasterIdLst>
  <p:notesMasterIdLst>
    <p:notesMasterId r:id="rId41"/>
  </p:notesMasterIdLst>
  <p:sldIdLst>
    <p:sldId id="259" r:id="rId4"/>
    <p:sldId id="270" r:id="rId5"/>
    <p:sldId id="273" r:id="rId6"/>
    <p:sldId id="277" r:id="rId7"/>
    <p:sldId id="291" r:id="rId8"/>
    <p:sldId id="292" r:id="rId9"/>
    <p:sldId id="294" r:id="rId10"/>
    <p:sldId id="297" r:id="rId11"/>
    <p:sldId id="305" r:id="rId12"/>
    <p:sldId id="304" r:id="rId13"/>
    <p:sldId id="295" r:id="rId14"/>
    <p:sldId id="298" r:id="rId15"/>
    <p:sldId id="296" r:id="rId16"/>
    <p:sldId id="299" r:id="rId17"/>
    <p:sldId id="300" r:id="rId18"/>
    <p:sldId id="293" r:id="rId19"/>
    <p:sldId id="318" r:id="rId20"/>
    <p:sldId id="326" r:id="rId21"/>
    <p:sldId id="327" r:id="rId22"/>
    <p:sldId id="306" r:id="rId23"/>
    <p:sldId id="308" r:id="rId24"/>
    <p:sldId id="307" r:id="rId25"/>
    <p:sldId id="309" r:id="rId26"/>
    <p:sldId id="280" r:id="rId27"/>
    <p:sldId id="330" r:id="rId28"/>
    <p:sldId id="301" r:id="rId29"/>
    <p:sldId id="331" r:id="rId30"/>
    <p:sldId id="332" r:id="rId31"/>
    <p:sldId id="311" r:id="rId32"/>
    <p:sldId id="312" r:id="rId33"/>
    <p:sldId id="329" r:id="rId34"/>
    <p:sldId id="320" r:id="rId35"/>
    <p:sldId id="282" r:id="rId36"/>
    <p:sldId id="325" r:id="rId37"/>
    <p:sldId id="328" r:id="rId38"/>
    <p:sldId id="324" r:id="rId39"/>
    <p:sldId id="271" r:id="rId40"/>
  </p:sldIdLst>
  <p:sldSz cx="12192000" cy="6858000"/>
  <p:notesSz cx="6888163" cy="100203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3B188C0-070D-4473-AE5B-BBD62989C313}">
          <p14:sldIdLst>
            <p14:sldId id="259"/>
            <p14:sldId id="270"/>
            <p14:sldId id="273"/>
            <p14:sldId id="277"/>
            <p14:sldId id="291"/>
            <p14:sldId id="292"/>
            <p14:sldId id="294"/>
            <p14:sldId id="297"/>
            <p14:sldId id="305"/>
            <p14:sldId id="304"/>
            <p14:sldId id="295"/>
            <p14:sldId id="298"/>
            <p14:sldId id="296"/>
            <p14:sldId id="299"/>
            <p14:sldId id="300"/>
            <p14:sldId id="293"/>
            <p14:sldId id="318"/>
            <p14:sldId id="326"/>
            <p14:sldId id="327"/>
            <p14:sldId id="306"/>
            <p14:sldId id="308"/>
            <p14:sldId id="307"/>
            <p14:sldId id="309"/>
            <p14:sldId id="280"/>
            <p14:sldId id="330"/>
            <p14:sldId id="301"/>
            <p14:sldId id="331"/>
            <p14:sldId id="332"/>
            <p14:sldId id="311"/>
            <p14:sldId id="312"/>
            <p14:sldId id="329"/>
            <p14:sldId id="320"/>
            <p14:sldId id="282"/>
            <p14:sldId id="325"/>
            <p14:sldId id="328"/>
            <p14:sldId id="324"/>
            <p14:sldId id="27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Якименко Ирина Владимировна" initials="ЯИВ" lastIdx="1" clrIdx="0">
    <p:extLst>
      <p:ext uri="{19B8F6BF-5375-455C-9EA6-DF929625EA0E}">
        <p15:presenceInfo xmlns:p15="http://schemas.microsoft.com/office/powerpoint/2012/main" userId="S-1-5-21-1954624367-2082581656-754502632-253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6CCFF"/>
    <a:srgbClr val="99FF66"/>
    <a:srgbClr val="FFFF66"/>
    <a:srgbClr val="FF99FF"/>
    <a:srgbClr val="FFCC00"/>
    <a:srgbClr val="FFCC99"/>
    <a:srgbClr val="FF9966"/>
    <a:srgbClr val="EAFAFC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4" autoAdjust="0"/>
    <p:restoredTop sz="93508" autoAdjust="0"/>
  </p:normalViewPr>
  <p:slideViewPr>
    <p:cSldViewPr snapToGrid="0" snapToObjects="1">
      <p:cViewPr varScale="1">
        <p:scale>
          <a:sx n="122" d="100"/>
          <a:sy n="122" d="100"/>
        </p:scale>
        <p:origin x="15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commentAuthors" Target="commentAuthor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presProps" Target="pres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ableStyles" Target="tableStyles.xml"/><Relationship Id="rId20" Type="http://schemas.openxmlformats.org/officeDocument/2006/relationships/slide" Target="slides/slide17.xml"/><Relationship Id="rId41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055;&#1088;&#1077;&#1079;&#1077;&#1085;&#1090;&#1072;&#1094;&#1080;&#1080;%20&#1076;&#1083;&#1103;%20&#1052;&#1086;&#1085;&#1075;&#1086;&#1083;&#1080;&#1080;\&#1050;&#1085;&#1080;&#1075;&#1072;1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3566731130757738E-2"/>
          <c:y val="0.14017015939408803"/>
          <c:w val="0.97643326886924231"/>
          <c:h val="0.79268076681877131"/>
        </c:manualLayout>
      </c:layout>
      <c:ofPieChart>
        <c:ofPieType val="bar"/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2E80-428A-B749-C99D66C63809}"/>
              </c:ext>
            </c:extLst>
          </c:dPt>
          <c:dPt>
            <c:idx val="1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2E80-428A-B749-C99D66C6380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2E80-428A-B749-C99D66C6380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2E80-428A-B749-C99D66C63809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2E80-428A-B749-C99D66C63809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2E80-428A-B749-C99D66C63809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2E80-428A-B749-C99D66C63809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2E80-428A-B749-C99D66C63809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1-2E80-428A-B749-C99D66C63809}"/>
              </c:ext>
            </c:extLst>
          </c:dPt>
          <c:dPt>
            <c:idx val="9"/>
            <c:bubble3D val="0"/>
            <c:spPr>
              <a:noFill/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2E80-428A-B749-C99D66C63809}"/>
              </c:ext>
            </c:extLst>
          </c:dPt>
          <c:dPt>
            <c:idx val="10"/>
            <c:bubble3D val="0"/>
            <c:spPr>
              <a:noFill/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2E80-428A-B749-C99D66C63809}"/>
              </c:ext>
            </c:extLst>
          </c:dPt>
          <c:dPt>
            <c:idx val="11"/>
            <c:bubble3D val="0"/>
            <c:spPr>
              <a:noFill/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2E80-428A-B749-C99D66C63809}"/>
              </c:ext>
            </c:extLst>
          </c:dPt>
          <c:dPt>
            <c:idx val="12"/>
            <c:bubble3D val="0"/>
            <c:spPr>
              <a:noFill/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9-2E80-428A-B749-C99D66C63809}"/>
              </c:ext>
            </c:extLst>
          </c:dPt>
          <c:dPt>
            <c:idx val="13"/>
            <c:bubble3D val="0"/>
            <c:spPr>
              <a:solidFill>
                <a:schemeClr val="bg1"/>
              </a:solidFill>
              <a:ln>
                <a:noFill/>
              </a:ln>
              <a:effectLst>
                <a:glow rad="127000">
                  <a:schemeClr val="bg1"/>
                </a:glow>
              </a:effectLst>
            </c:spPr>
            <c:extLst>
              <c:ext xmlns:c16="http://schemas.microsoft.com/office/drawing/2014/chart" uri="{C3380CC4-5D6E-409C-BE32-E72D297353CC}">
                <c16:uniqueId val="{0000001B-2E80-428A-B749-C99D66C63809}"/>
              </c:ext>
            </c:extLst>
          </c:dPt>
          <c:dPt>
            <c:idx val="14"/>
            <c:bubble3D val="0"/>
            <c:spPr>
              <a:solidFill>
                <a:schemeClr val="accent3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D-2E80-428A-B749-C99D66C63809}"/>
              </c:ext>
            </c:extLst>
          </c:dPt>
          <c:dPt>
            <c:idx val="15"/>
            <c:bubble3D val="0"/>
            <c:spPr>
              <a:solidFill>
                <a:schemeClr val="accent4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E-3971-481E-B265-68F65908A05E}"/>
              </c:ext>
            </c:extLst>
          </c:dPt>
          <c:dLbls>
            <c:dLbl>
              <c:idx val="0"/>
              <c:layout>
                <c:manualLayout>
                  <c:x val="-0.22807017993941903"/>
                  <c:y val="-0.1223416785461892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0" b="1" i="0" u="none" strike="noStrike" kern="1200" spc="0" baseline="0">
                        <a:solidFill>
                          <a:schemeClr val="tx2">
                            <a:lumMod val="75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defRPr>
                    </a:pPr>
                    <a:fld id="{7F2A78DD-B3F9-4BCC-BC02-CA310470917C}" type="CATEGORYNAME">
                      <a:rPr lang="ru-RU" sz="1200" baseline="0">
                        <a:latin typeface="Verdana" panose="020B0604030504040204" pitchFamily="34" charset="0"/>
                        <a:ea typeface="Verdana" panose="020B0604030504040204" pitchFamily="34" charset="0"/>
                      </a:rPr>
                      <a:pPr>
                        <a:defRPr>
                          <a:solidFill>
                            <a:schemeClr val="tx2">
                              <a:lumMod val="7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defRPr>
                      </a:pPr>
                      <a:t>[ИМЯ КАТЕГОРИИ]</a:t>
                    </a:fld>
                    <a:r>
                      <a:rPr lang="ru-RU" sz="1200" baseline="0">
                        <a:latin typeface="Verdana" panose="020B0604030504040204" pitchFamily="34" charset="0"/>
                        <a:ea typeface="Verdana" panose="020B0604030504040204" pitchFamily="34" charset="0"/>
                      </a:rPr>
                      <a:t> 40%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tx2">
                          <a:lumMod val="75000"/>
                        </a:schemeClr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215971428886614"/>
                      <c:h val="0.1353867300672943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2E80-428A-B749-C99D66C63809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tx2">
                          <a:lumMod val="75000"/>
                        </a:schemeClr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3-2E80-428A-B749-C99D66C63809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tx2">
                          <a:lumMod val="75000"/>
                        </a:schemeClr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5-2E80-428A-B749-C99D66C63809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tx2">
                          <a:lumMod val="75000"/>
                        </a:schemeClr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7-2E80-428A-B749-C99D66C63809}"/>
                </c:ext>
              </c:extLst>
            </c:dLbl>
            <c:dLbl>
              <c:idx val="4"/>
              <c:layout>
                <c:manualLayout>
                  <c:x val="-1.9548872566235977E-2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tx2">
                          <a:lumMod val="75000"/>
                        </a:schemeClr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E80-428A-B749-C99D66C63809}"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tx2">
                          <a:lumMod val="75000"/>
                        </a:schemeClr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B-2E80-428A-B749-C99D66C63809}"/>
                </c:ext>
              </c:extLst>
            </c:dLbl>
            <c:dLbl>
              <c:idx val="6"/>
              <c:layout>
                <c:manualLayout>
                  <c:x val="3.7468672418618836E-2"/>
                  <c:y val="-5.243180101657953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tx2">
                          <a:lumMod val="75000"/>
                        </a:schemeClr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2E80-428A-B749-C99D66C63809}"/>
                </c:ext>
              </c:extLst>
            </c:dLbl>
            <c:dLbl>
              <c:idx val="7"/>
              <c:layout>
                <c:manualLayout>
                  <c:x val="0.10426065368659156"/>
                  <c:y val="-4.626335383815843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tx2">
                          <a:lumMod val="75000"/>
                        </a:schemeClr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2E80-428A-B749-C99D66C63809}"/>
                </c:ext>
              </c:extLst>
            </c:dLbl>
            <c:dLbl>
              <c:idx val="8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tx2">
                          <a:lumMod val="75000"/>
                        </a:schemeClr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11-2E80-428A-B749-C99D66C63809}"/>
                </c:ext>
              </c:extLst>
            </c:dLbl>
            <c:dLbl>
              <c:idx val="9"/>
              <c:layout>
                <c:manualLayout>
                  <c:x val="-6.5162908554119723E-3"/>
                  <c:y val="3.0842235892105038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spc="0" baseline="0">
                        <a:solidFill>
                          <a:schemeClr val="tx2">
                            <a:lumMod val="75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defRPr>
                    </a:pPr>
                    <a:fld id="{2A8D148E-B53B-4252-B8AF-F7B97C6F36B6}" type="CATEGORYNAME">
                      <a:rPr lang="ru-RU">
                        <a:latin typeface="Verdana" panose="020B0604030504040204" pitchFamily="34" charset="0"/>
                        <a:ea typeface="Verdana" panose="020B0604030504040204" pitchFamily="34" charset="0"/>
                      </a:rPr>
                      <a:pPr>
                        <a:defRPr>
                          <a:solidFill>
                            <a:schemeClr val="tx2">
                              <a:lumMod val="7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defRPr>
                      </a:pPr>
                      <a:t>[ИМЯ КАТЕГОРИИ]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tx2">
                          <a:lumMod val="75000"/>
                        </a:schemeClr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3-2E80-428A-B749-C99D66C63809}"/>
                </c:ext>
              </c:extLst>
            </c:dLbl>
            <c:dLbl>
              <c:idx val="10"/>
              <c:layout>
                <c:manualLayout>
                  <c:x val="-6.5162908554119723E-3"/>
                  <c:y val="-5.6543445940814385E-1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spc="0" baseline="0">
                        <a:solidFill>
                          <a:schemeClr val="tx2">
                            <a:lumMod val="75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defRPr>
                    </a:pPr>
                    <a:fld id="{979BC8EA-FBEF-4CAC-AACF-AA2E0E9FA7C6}" type="CATEGORYNAME">
                      <a:rPr lang="ru-RU">
                        <a:latin typeface="Verdana" panose="020B0604030504040204" pitchFamily="34" charset="0"/>
                        <a:ea typeface="Verdana" panose="020B0604030504040204" pitchFamily="34" charset="0"/>
                      </a:rPr>
                      <a:pPr>
                        <a:defRPr>
                          <a:solidFill>
                            <a:schemeClr val="tx2">
                              <a:lumMod val="7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defRPr>
                      </a:pPr>
                      <a:t>[ИМЯ КАТЕГОРИИ]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tx2">
                          <a:lumMod val="75000"/>
                        </a:schemeClr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5-2E80-428A-B749-C99D66C63809}"/>
                </c:ext>
              </c:extLst>
            </c:dLbl>
            <c:dLbl>
              <c:idx val="11"/>
              <c:layout>
                <c:manualLayout>
                  <c:x val="-6.5162908554119723E-3"/>
                  <c:y val="-6.168447178421064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spc="0" baseline="0">
                        <a:solidFill>
                          <a:schemeClr val="tx2">
                            <a:lumMod val="75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defRPr>
                    </a:pPr>
                    <a:fld id="{D9225BE5-8049-430A-AD17-1B195BFE06B1}" type="CATEGORYNAME">
                      <a:rPr lang="ru-RU">
                        <a:latin typeface="Verdana" panose="020B0604030504040204" pitchFamily="34" charset="0"/>
                        <a:ea typeface="Verdana" panose="020B0604030504040204" pitchFamily="34" charset="0"/>
                      </a:rPr>
                      <a:pPr>
                        <a:defRPr>
                          <a:solidFill>
                            <a:schemeClr val="tx2">
                              <a:lumMod val="7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defRPr>
                      </a:pPr>
                      <a:t>[ИМЯ КАТЕГОРИИ]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tx2">
                          <a:lumMod val="75000"/>
                        </a:schemeClr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6401003816647999E-2"/>
                      <c:h val="4.6895741100072129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7-2E80-428A-B749-C99D66C63809}"/>
                </c:ext>
              </c:extLst>
            </c:dLbl>
            <c:dLbl>
              <c:idx val="12"/>
              <c:layout>
                <c:manualLayout>
                  <c:x val="-5.8469600348698518E-3"/>
                  <c:y val="-6.1685686045466802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spc="0" baseline="0">
                        <a:solidFill>
                          <a:schemeClr val="tx2">
                            <a:lumMod val="75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defRPr>
                    </a:pPr>
                    <a:fld id="{B1394CDD-2D09-4C3D-90FC-1AED7EA3FA7A}" type="CATEGORYNAME">
                      <a:rPr lang="ru-RU">
                        <a:latin typeface="Verdana" panose="020B0604030504040204" pitchFamily="34" charset="0"/>
                        <a:ea typeface="Verdana" panose="020B0604030504040204" pitchFamily="34" charset="0"/>
                      </a:rPr>
                      <a:pPr>
                        <a:defRPr>
                          <a:solidFill>
                            <a:schemeClr val="tx2">
                              <a:lumMod val="7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defRPr>
                      </a:pPr>
                      <a:t>[ИМЯ КАТЕГОРИИ]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tx2">
                          <a:lumMod val="75000"/>
                        </a:schemeClr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850019099915518"/>
                      <c:h val="4.8896843649292199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9-2E80-428A-B749-C99D66C63809}"/>
                </c:ext>
              </c:extLst>
            </c:dLbl>
            <c:dLbl>
              <c:idx val="13"/>
              <c:layout>
                <c:manualLayout>
                  <c:x val="-7.3307630756175701E-3"/>
                  <c:y val="-1.2336894356842241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spc="0" baseline="0">
                        <a:solidFill>
                          <a:schemeClr val="tx2">
                            <a:lumMod val="75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defRPr>
                    </a:pPr>
                    <a:fld id="{07910D17-BBAF-4074-82BF-E0E8A8F08870}" type="CATEGORYNAME">
                      <a:rPr lang="ru-RU">
                        <a:latin typeface="Verdana" panose="020B0604030504040204" pitchFamily="34" charset="0"/>
                        <a:ea typeface="Verdana" panose="020B0604030504040204" pitchFamily="34" charset="0"/>
                      </a:rPr>
                      <a:pPr>
                        <a:defRPr>
                          <a:solidFill>
                            <a:schemeClr val="tx2">
                              <a:lumMod val="7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defRPr>
                      </a:pPr>
                      <a:t>[ИМЯ КАТЕГОРИИ]</a:t>
                    </a:fld>
                    <a:r>
                      <a:rPr lang="ru-RU">
                        <a:latin typeface="Verdana" panose="020B0604030504040204" pitchFamily="34" charset="0"/>
                        <a:ea typeface="Verdana" panose="020B0604030504040204" pitchFamily="34" charset="0"/>
                      </a:rPr>
                      <a:t>а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tx2">
                          <a:lumMod val="75000"/>
                        </a:schemeClr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9468673444806357E-2"/>
                      <c:h val="4.6895741100072129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B-2E80-428A-B749-C99D66C63809}"/>
                </c:ext>
              </c:extLst>
            </c:dLbl>
            <c:dLbl>
              <c:idx val="14"/>
              <c:layout>
                <c:manualLayout>
                  <c:x val="9.611529011732646E-2"/>
                  <c:y val="6.1684471784211204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tx2">
                          <a:lumMod val="75000"/>
                        </a:schemeClr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7310087962230137E-2"/>
                      <c:h val="8.453856858026145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D-2E80-428A-B749-C99D66C63809}"/>
                </c:ext>
              </c:extLst>
            </c:dLbl>
            <c:dLbl>
              <c:idx val="15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spc="0" baseline="0">
                        <a:solidFill>
                          <a:schemeClr val="tx2">
                            <a:lumMod val="75000"/>
                          </a:schemeClr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defRPr>
                    </a:pPr>
                    <a:r>
                      <a:rPr lang="ru-RU" baseline="0" dirty="0"/>
                      <a:t>Другие
</a:t>
                    </a:r>
                    <a:fld id="{801A707E-C393-413D-8E1F-2E691410E057}" type="PERCENTAGE">
                      <a:rPr lang="en-US" baseline="0"/>
                      <a:pPr>
                        <a:defRPr>
                          <a:solidFill>
                            <a:schemeClr val="tx2">
                              <a:lumMod val="75000"/>
                            </a:schemeClr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defRPr>
                      </a:pPr>
                      <a:t>[ПРОЦЕНТ]</a:t>
                    </a:fld>
                    <a:endParaRPr lang="ru-RU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spc="0" baseline="0">
                      <a:solidFill>
                        <a:schemeClr val="tx2">
                          <a:lumMod val="75000"/>
                        </a:schemeClr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E-3971-481E-B265-68F65908A05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spc="0" baseline="0">
                    <a:solidFill>
                      <a:schemeClr val="tx2">
                        <a:lumMod val="75000"/>
                      </a:schemeClr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Лист3!$A$2:$A$16</c:f>
              <c:strCache>
                <c:ptCount val="15"/>
                <c:pt idx="0">
                  <c:v>Госкомимущество</c:v>
                </c:pt>
                <c:pt idx="1">
                  <c:v>Минприроды</c:v>
                </c:pt>
                <c:pt idx="2">
                  <c:v>НАН Беларуси</c:v>
                </c:pt>
                <c:pt idx="3">
                  <c:v>МЧС</c:v>
                </c:pt>
                <c:pt idx="4">
                  <c:v>Минкультуры</c:v>
                </c:pt>
                <c:pt idx="5">
                  <c:v>Минлесхоз</c:v>
                </c:pt>
                <c:pt idx="6">
                  <c:v>Минсельхозпрод</c:v>
                </c:pt>
                <c:pt idx="7">
                  <c:v>Минобороны</c:v>
                </c:pt>
                <c:pt idx="8">
                  <c:v>Минстройархитектуры</c:v>
                </c:pt>
                <c:pt idx="9">
                  <c:v>Минэнерго</c:v>
                </c:pt>
                <c:pt idx="10">
                  <c:v>Минздрав</c:v>
                </c:pt>
                <c:pt idx="11">
                  <c:v>Белстат</c:v>
                </c:pt>
                <c:pt idx="12">
                  <c:v>Минтруда и соцзащиты</c:v>
                </c:pt>
                <c:pt idx="13">
                  <c:v>Минспорт</c:v>
                </c:pt>
                <c:pt idx="14">
                  <c:v>Минтранс</c:v>
                </c:pt>
              </c:strCache>
            </c:strRef>
          </c:cat>
          <c:val>
            <c:numRef>
              <c:f>Лист3!$B$2:$B$16</c:f>
              <c:numCache>
                <c:formatCode>General</c:formatCode>
                <c:ptCount val="15"/>
                <c:pt idx="0">
                  <c:v>17</c:v>
                </c:pt>
                <c:pt idx="1">
                  <c:v>6</c:v>
                </c:pt>
                <c:pt idx="2">
                  <c:v>3</c:v>
                </c:pt>
                <c:pt idx="3">
                  <c:v>3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E-2E80-428A-B749-C99D66C63809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gapWidth val="118"/>
        <c:splitType val="cust"/>
        <c:custSplit>
          <c:secondPiePt val="9"/>
          <c:secondPiePt val="10"/>
          <c:secondPiePt val="11"/>
          <c:secondPiePt val="12"/>
          <c:secondPiePt val="13"/>
        </c:custSplit>
        <c:secondPieSize val="33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cs:styleClr val="auto"/>
    </cs:fontRef>
    <cs:defRPr sz="100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1" cy="502755"/>
          </a:xfrm>
          <a:prstGeom prst="rect">
            <a:avLst/>
          </a:prstGeom>
        </p:spPr>
        <p:txBody>
          <a:bodyPr vert="horz" lIns="96597" tIns="48299" rIns="96597" bIns="48299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9" y="0"/>
            <a:ext cx="2984871" cy="502755"/>
          </a:xfrm>
          <a:prstGeom prst="rect">
            <a:avLst/>
          </a:prstGeom>
        </p:spPr>
        <p:txBody>
          <a:bodyPr vert="horz" lIns="96597" tIns="48299" rIns="96597" bIns="48299" rtlCol="0"/>
          <a:lstStyle>
            <a:lvl1pPr algn="r">
              <a:defRPr sz="1300"/>
            </a:lvl1pPr>
          </a:lstStyle>
          <a:p>
            <a:fld id="{3776F2EB-E3C7-5A45-8371-538F3BE49B99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597" tIns="48299" rIns="96597" bIns="4829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822270"/>
            <a:ext cx="5510530" cy="3945493"/>
          </a:xfrm>
          <a:prstGeom prst="rect">
            <a:avLst/>
          </a:prstGeom>
        </p:spPr>
        <p:txBody>
          <a:bodyPr vert="horz" lIns="96597" tIns="48299" rIns="96597" bIns="4829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517547"/>
            <a:ext cx="2984871" cy="502754"/>
          </a:xfrm>
          <a:prstGeom prst="rect">
            <a:avLst/>
          </a:prstGeom>
        </p:spPr>
        <p:txBody>
          <a:bodyPr vert="horz" lIns="96597" tIns="48299" rIns="96597" bIns="48299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9" y="9517547"/>
            <a:ext cx="2984871" cy="502754"/>
          </a:xfrm>
          <a:prstGeom prst="rect">
            <a:avLst/>
          </a:prstGeom>
        </p:spPr>
        <p:txBody>
          <a:bodyPr vert="horz" lIns="96597" tIns="48299" rIns="96597" bIns="48299" rtlCol="0" anchor="b"/>
          <a:lstStyle>
            <a:lvl1pPr algn="r">
              <a:defRPr sz="1300"/>
            </a:lvl1pPr>
          </a:lstStyle>
          <a:p>
            <a:fld id="{F586B464-9548-914B-9EE8-763DF8CD14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84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687638" y="504825"/>
            <a:ext cx="4491037" cy="25257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44D73-F322-4765-B5DA-06E94793E51D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0436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687638" y="504825"/>
            <a:ext cx="4491037" cy="25257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444D73-F322-4765-B5DA-06E94793E51D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77925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88408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687638" y="504825"/>
            <a:ext cx="4491037" cy="25257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77925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444D73-F322-4765-B5DA-06E94793E51D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77925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44758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687638" y="504825"/>
            <a:ext cx="4491037" cy="25257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44D73-F322-4765-B5DA-06E94793E51D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76331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hyperlink" Target="http://www.geo.by/" TargetMode="Externa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4132" y="2901911"/>
            <a:ext cx="5377120" cy="2387600"/>
          </a:xfrm>
        </p:spPr>
        <p:txBody>
          <a:bodyPr anchor="b">
            <a:normAutofit/>
          </a:bodyPr>
          <a:lstStyle>
            <a:lvl1pPr algn="l">
              <a:defRPr sz="4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4132" y="5381586"/>
            <a:ext cx="5377120" cy="1139135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12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995988" y="0"/>
            <a:ext cx="6196012" cy="6858000"/>
          </a:xfrm>
        </p:spPr>
        <p:txBody>
          <a:bodyPr/>
          <a:lstStyle/>
          <a:p>
            <a:r>
              <a:rPr lang="ru-RU"/>
              <a:t>Вставка рисунка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21218" y="396420"/>
            <a:ext cx="1682360" cy="1238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463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334132" y="3429000"/>
            <a:ext cx="5507960" cy="3086100"/>
          </a:xfrm>
        </p:spPr>
        <p:txBody>
          <a:bodyPr/>
          <a:lstStyle/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6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6248492" y="3429000"/>
            <a:ext cx="5507960" cy="3086100"/>
          </a:xfrm>
        </p:spPr>
        <p:txBody>
          <a:bodyPr/>
          <a:lstStyle/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18"/>
          <p:cNvSpPr>
            <a:spLocks noGrp="1"/>
          </p:cNvSpPr>
          <p:nvPr>
            <p:ph type="body" sz="quarter" idx="18"/>
          </p:nvPr>
        </p:nvSpPr>
        <p:spPr>
          <a:xfrm>
            <a:off x="6248492" y="2232837"/>
            <a:ext cx="5507960" cy="1169988"/>
          </a:xfrm>
        </p:spPr>
        <p:txBody>
          <a:bodyPr>
            <a:noAutofit/>
          </a:bodyPr>
          <a:lstStyle>
            <a:lvl1pPr>
              <a:defRPr sz="2000" b="0" i="0">
                <a:latin typeface="Montserrat Medium" charset="0"/>
                <a:ea typeface="Montserrat Medium" charset="0"/>
                <a:cs typeface="Montserrat Medium" charset="0"/>
              </a:defRPr>
            </a:lvl1pPr>
            <a:lvl2pPr>
              <a:defRPr sz="3200" b="1" i="0">
                <a:latin typeface="Montserrat" charset="0"/>
                <a:ea typeface="Montserrat" charset="0"/>
                <a:cs typeface="Montserrat" charset="0"/>
              </a:defRPr>
            </a:lvl2pPr>
            <a:lvl3pPr>
              <a:defRPr sz="3200" b="1" i="0">
                <a:latin typeface="Montserrat" charset="0"/>
                <a:ea typeface="Montserrat" charset="0"/>
                <a:cs typeface="Montserrat" charset="0"/>
              </a:defRPr>
            </a:lvl3pPr>
            <a:lvl4pPr>
              <a:defRPr sz="3200" b="1" i="0">
                <a:latin typeface="Montserrat" charset="0"/>
                <a:ea typeface="Montserrat" charset="0"/>
                <a:cs typeface="Montserrat" charset="0"/>
              </a:defRPr>
            </a:lvl4pPr>
            <a:lvl5pPr>
              <a:defRPr sz="3200" b="1" i="0">
                <a:latin typeface="Montserrat" charset="0"/>
                <a:ea typeface="Montserrat" charset="0"/>
                <a:cs typeface="Montserrat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Text Placeholder 18"/>
          <p:cNvSpPr>
            <a:spLocks noGrp="1"/>
          </p:cNvSpPr>
          <p:nvPr>
            <p:ph type="body" sz="quarter" idx="20"/>
          </p:nvPr>
        </p:nvSpPr>
        <p:spPr>
          <a:xfrm>
            <a:off x="334132" y="2232837"/>
            <a:ext cx="5507960" cy="1169988"/>
          </a:xfrm>
        </p:spPr>
        <p:txBody>
          <a:bodyPr>
            <a:noAutofit/>
          </a:bodyPr>
          <a:lstStyle>
            <a:lvl1pPr>
              <a:defRPr sz="2000" b="0" i="0">
                <a:latin typeface="Montserrat Medium" charset="0"/>
                <a:ea typeface="Montserrat Medium" charset="0"/>
                <a:cs typeface="Montserrat Medium" charset="0"/>
              </a:defRPr>
            </a:lvl1pPr>
            <a:lvl2pPr>
              <a:defRPr sz="3200" b="1" i="0">
                <a:latin typeface="Montserrat" charset="0"/>
                <a:ea typeface="Montserrat" charset="0"/>
                <a:cs typeface="Montserrat" charset="0"/>
              </a:defRPr>
            </a:lvl2pPr>
            <a:lvl3pPr>
              <a:defRPr sz="3200" b="1" i="0">
                <a:latin typeface="Montserrat" charset="0"/>
                <a:ea typeface="Montserrat" charset="0"/>
                <a:cs typeface="Montserrat" charset="0"/>
              </a:defRPr>
            </a:lvl3pPr>
            <a:lvl4pPr>
              <a:defRPr sz="3200" b="1" i="0">
                <a:latin typeface="Montserrat" charset="0"/>
                <a:ea typeface="Montserrat" charset="0"/>
                <a:cs typeface="Montserrat" charset="0"/>
              </a:defRPr>
            </a:lvl4pPr>
            <a:lvl5pPr>
              <a:defRPr sz="3200" b="1" i="0">
                <a:latin typeface="Montserrat" charset="0"/>
                <a:ea typeface="Montserrat" charset="0"/>
                <a:cs typeface="Montserrat" charset="0"/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7" name="Title 1"/>
          <p:cNvSpPr>
            <a:spLocks noGrp="1"/>
          </p:cNvSpPr>
          <p:nvPr>
            <p:ph type="ctrTitle"/>
          </p:nvPr>
        </p:nvSpPr>
        <p:spPr>
          <a:xfrm>
            <a:off x="334132" y="1001486"/>
            <a:ext cx="11422320" cy="1231351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4761" y="359774"/>
            <a:ext cx="954314" cy="305380"/>
          </a:xfrm>
          <a:prstGeom prst="rect">
            <a:avLst/>
          </a:prstGeom>
        </p:spPr>
      </p:pic>
      <p:sp>
        <p:nvSpPr>
          <p:cNvPr id="11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518807" y="359774"/>
            <a:ext cx="3956050" cy="305380"/>
          </a:xfrm>
        </p:spPr>
        <p:txBody>
          <a:bodyPr anchor="ctr">
            <a:normAutofit/>
          </a:bodyPr>
          <a:lstStyle>
            <a:lvl1pPr>
              <a:defRPr sz="1400"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Theme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4132" y="2901911"/>
            <a:ext cx="5377120" cy="2387600"/>
          </a:xfrm>
        </p:spPr>
        <p:txBody>
          <a:bodyPr anchor="b">
            <a:normAutofit/>
          </a:bodyPr>
          <a:lstStyle>
            <a:lvl1pPr algn="l">
              <a:defRPr sz="4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4132" y="5381586"/>
            <a:ext cx="5377120" cy="1139135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4761" y="359774"/>
            <a:ext cx="954314" cy="305380"/>
          </a:xfrm>
          <a:prstGeom prst="rect">
            <a:avLst/>
          </a:prstGeom>
        </p:spPr>
      </p:pic>
      <p:sp>
        <p:nvSpPr>
          <p:cNvPr id="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518807" y="359774"/>
            <a:ext cx="3956050" cy="305380"/>
          </a:xfrm>
        </p:spPr>
        <p:txBody>
          <a:bodyPr anchor="ctr">
            <a:normAutofit/>
          </a:bodyPr>
          <a:lstStyle>
            <a:lvl1pPr>
              <a:defRPr sz="1400"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Theme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rgbClr val="3356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4132" y="2901911"/>
            <a:ext cx="5377120" cy="2387600"/>
          </a:xfrm>
        </p:spPr>
        <p:txBody>
          <a:bodyPr anchor="b">
            <a:normAutofit/>
          </a:bodyPr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4132" y="5381586"/>
            <a:ext cx="5377120" cy="113913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825" y="359774"/>
            <a:ext cx="956250" cy="306000"/>
          </a:xfrm>
          <a:prstGeom prst="rect">
            <a:avLst/>
          </a:prstGeom>
        </p:spPr>
      </p:pic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518807" y="359774"/>
            <a:ext cx="3956050" cy="305380"/>
          </a:xfrm>
        </p:spPr>
        <p:txBody>
          <a:bodyPr anchor="ctr"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Theme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bg>
      <p:bgPr>
        <a:solidFill>
          <a:srgbClr val="3356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132" y="5020534"/>
            <a:ext cx="11511036" cy="150018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334132" y="2036373"/>
            <a:ext cx="11511036" cy="2852737"/>
          </a:xfrm>
        </p:spPr>
        <p:txBody>
          <a:bodyPr anchor="b">
            <a:normAutofit/>
          </a:bodyPr>
          <a:lstStyle>
            <a:lvl1pPr>
              <a:defRPr sz="48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Main Thesis style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825" y="359774"/>
            <a:ext cx="956250" cy="306000"/>
          </a:xfrm>
          <a:prstGeom prst="rect">
            <a:avLst/>
          </a:prstGeom>
        </p:spPr>
      </p:pic>
      <p:sp>
        <p:nvSpPr>
          <p:cNvPr id="9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518807" y="359774"/>
            <a:ext cx="3956050" cy="305380"/>
          </a:xfrm>
        </p:spPr>
        <p:txBody>
          <a:bodyPr anchor="ctr"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Theme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12576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bg>
      <p:bgPr>
        <a:solidFill>
          <a:srgbClr val="3356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334132" y="5710131"/>
            <a:ext cx="296908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Спасибо!</a:t>
            </a:r>
            <a:endParaRPr lang="en-US" sz="4400" b="1" i="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6003926" y="359774"/>
            <a:ext cx="597119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0" i="0" dirty="0">
                <a:solidFill>
                  <a:schemeClr val="bg1"/>
                </a:solidFill>
                <a:latin typeface="Montserrat Medium" charset="0"/>
                <a:ea typeface="Montserrat Medium" charset="0"/>
                <a:cs typeface="Montserrat Medium" charset="0"/>
              </a:rPr>
              <a:t>Государственный комитет</a:t>
            </a:r>
            <a:r>
              <a:rPr lang="en-US" sz="2000" b="0" i="0" dirty="0">
                <a:solidFill>
                  <a:schemeClr val="bg1"/>
                </a:solidFill>
                <a:latin typeface="Montserrat Medium" charset="0"/>
                <a:ea typeface="Montserrat Medium" charset="0"/>
                <a:cs typeface="Montserrat Medium" charset="0"/>
              </a:rPr>
              <a:t> </a:t>
            </a:r>
            <a:br>
              <a:rPr lang="en-US" sz="2000" b="0" i="0" dirty="0">
                <a:solidFill>
                  <a:schemeClr val="bg1"/>
                </a:solidFill>
                <a:latin typeface="Montserrat Medium" charset="0"/>
                <a:ea typeface="Montserrat Medium" charset="0"/>
                <a:cs typeface="Montserrat Medium" charset="0"/>
              </a:rPr>
            </a:br>
            <a:r>
              <a:rPr lang="ru-RU" sz="2000" b="0" i="0" dirty="0">
                <a:solidFill>
                  <a:schemeClr val="bg1"/>
                </a:solidFill>
                <a:latin typeface="Montserrat Medium" charset="0"/>
                <a:ea typeface="Montserrat Medium" charset="0"/>
                <a:cs typeface="Montserrat Medium" charset="0"/>
              </a:rPr>
              <a:t>по</a:t>
            </a:r>
            <a:r>
              <a:rPr lang="en-US" sz="2000" b="0" i="0" dirty="0">
                <a:solidFill>
                  <a:schemeClr val="bg1"/>
                </a:solidFill>
                <a:latin typeface="Montserrat Medium" charset="0"/>
                <a:ea typeface="Montserrat Medium" charset="0"/>
                <a:cs typeface="Montserrat Medium" charset="0"/>
              </a:rPr>
              <a:t> </a:t>
            </a:r>
            <a:r>
              <a:rPr lang="ru-RU" sz="2000" b="0" i="0" dirty="0">
                <a:solidFill>
                  <a:schemeClr val="bg1"/>
                </a:solidFill>
                <a:latin typeface="Montserrat Medium" charset="0"/>
                <a:ea typeface="Montserrat Medium" charset="0"/>
                <a:cs typeface="Montserrat Medium" charset="0"/>
              </a:rPr>
              <a:t>имуществу Республики Беларусь</a:t>
            </a:r>
            <a:endParaRPr lang="en-US" sz="2000" b="0" i="0" dirty="0">
              <a:solidFill>
                <a:schemeClr val="bg1"/>
              </a:solidFill>
              <a:latin typeface="Montserrat Medium" charset="0"/>
              <a:ea typeface="Montserrat Medium" charset="0"/>
              <a:cs typeface="Montserrat Medium" charset="0"/>
            </a:endParaRPr>
          </a:p>
          <a:p>
            <a:endParaRPr lang="en-US" sz="2000" b="0" i="0" dirty="0">
              <a:solidFill>
                <a:schemeClr val="bg1"/>
              </a:solidFill>
              <a:latin typeface="Montserrat Medium" charset="0"/>
              <a:ea typeface="Montserrat Medium" charset="0"/>
              <a:cs typeface="Montserrat Medium" charset="0"/>
            </a:endParaRPr>
          </a:p>
          <a:p>
            <a:r>
              <a:rPr lang="ru-RU" sz="2000" b="0" i="0" dirty="0">
                <a:solidFill>
                  <a:schemeClr val="bg1"/>
                </a:solidFill>
                <a:latin typeface="Montserrat Medium" charset="0"/>
                <a:ea typeface="Montserrat Medium" charset="0"/>
                <a:cs typeface="Montserrat Medium" charset="0"/>
              </a:rPr>
              <a:t>Топографо-геодезическое</a:t>
            </a:r>
            <a:r>
              <a:rPr lang="en-US" sz="2000" b="0" i="0" dirty="0">
                <a:solidFill>
                  <a:schemeClr val="bg1"/>
                </a:solidFill>
                <a:latin typeface="Montserrat Medium" charset="0"/>
                <a:ea typeface="Montserrat Medium" charset="0"/>
                <a:cs typeface="Montserrat Medium" charset="0"/>
              </a:rPr>
              <a:t> </a:t>
            </a:r>
            <a:r>
              <a:rPr lang="ru-RU" sz="2000" b="0" i="0" dirty="0">
                <a:solidFill>
                  <a:schemeClr val="bg1"/>
                </a:solidFill>
                <a:latin typeface="Montserrat Medium" charset="0"/>
                <a:ea typeface="Montserrat Medium" charset="0"/>
                <a:cs typeface="Montserrat Medium" charset="0"/>
              </a:rPr>
              <a:t>республиканское</a:t>
            </a:r>
            <a:r>
              <a:rPr lang="en-US" sz="2000" b="0" i="0" dirty="0">
                <a:solidFill>
                  <a:schemeClr val="bg1"/>
                </a:solidFill>
                <a:latin typeface="Montserrat Medium" charset="0"/>
                <a:ea typeface="Montserrat Medium" charset="0"/>
                <a:cs typeface="Montserrat Medium" charset="0"/>
              </a:rPr>
              <a:t> </a:t>
            </a:r>
            <a:r>
              <a:rPr lang="ru-RU" sz="2000" b="0" i="0" dirty="0">
                <a:solidFill>
                  <a:schemeClr val="bg1"/>
                </a:solidFill>
                <a:latin typeface="Montserrat Medium" charset="0"/>
                <a:ea typeface="Montserrat Medium" charset="0"/>
                <a:cs typeface="Montserrat Medium" charset="0"/>
              </a:rPr>
              <a:t>унитарное предприятие «</a:t>
            </a:r>
            <a:r>
              <a:rPr lang="ru-RU" sz="2000" b="0" i="0" dirty="0" err="1">
                <a:solidFill>
                  <a:schemeClr val="bg1"/>
                </a:solidFill>
                <a:latin typeface="Montserrat Medium" charset="0"/>
                <a:ea typeface="Montserrat Medium" charset="0"/>
                <a:cs typeface="Montserrat Medium" charset="0"/>
              </a:rPr>
              <a:t>Белгеодезия</a:t>
            </a:r>
            <a:r>
              <a:rPr lang="ru-RU" sz="2000" b="0" i="0" dirty="0">
                <a:solidFill>
                  <a:schemeClr val="bg1"/>
                </a:solidFill>
                <a:latin typeface="Montserrat Medium" charset="0"/>
                <a:ea typeface="Montserrat Medium" charset="0"/>
                <a:cs typeface="Montserrat Medium" charset="0"/>
              </a:rPr>
              <a:t>»</a:t>
            </a:r>
            <a:endParaRPr lang="en-US" sz="2000" b="0" i="0" dirty="0">
              <a:solidFill>
                <a:schemeClr val="bg1"/>
              </a:solidFill>
              <a:latin typeface="Montserrat Medium" charset="0"/>
              <a:ea typeface="Montserrat Medium" charset="0"/>
              <a:cs typeface="Montserrat Medium" charset="0"/>
            </a:endParaRPr>
          </a:p>
          <a:p>
            <a:endParaRPr lang="en-US" sz="2000" b="0" i="0" dirty="0">
              <a:solidFill>
                <a:schemeClr val="bg1"/>
              </a:solidFill>
              <a:latin typeface="Montserrat Medium" charset="0"/>
              <a:ea typeface="Montserrat Medium" charset="0"/>
              <a:cs typeface="Montserrat Medium" charset="0"/>
            </a:endParaRPr>
          </a:p>
          <a:p>
            <a:r>
              <a:rPr lang="is-IS" sz="2000" b="0" i="0" dirty="0">
                <a:solidFill>
                  <a:schemeClr val="bg1"/>
                </a:solidFill>
                <a:latin typeface="Montserrat Medium" charset="0"/>
                <a:ea typeface="Montserrat Medium" charset="0"/>
                <a:cs typeface="Montserrat Medium" charset="0"/>
              </a:rPr>
              <a:t>220029, пр-т Машерова, 17, </a:t>
            </a:r>
            <a:br>
              <a:rPr lang="is-IS" sz="2000" b="0" i="0" dirty="0">
                <a:solidFill>
                  <a:schemeClr val="bg1"/>
                </a:solidFill>
                <a:latin typeface="Montserrat Medium" charset="0"/>
                <a:ea typeface="Montserrat Medium" charset="0"/>
                <a:cs typeface="Montserrat Medium" charset="0"/>
              </a:rPr>
            </a:br>
            <a:r>
              <a:rPr lang="is-IS" sz="2000" b="0" i="0" dirty="0">
                <a:solidFill>
                  <a:schemeClr val="bg1"/>
                </a:solidFill>
                <a:latin typeface="Montserrat Medium" charset="0"/>
                <a:ea typeface="Montserrat Medium" charset="0"/>
                <a:cs typeface="Montserrat Medium" charset="0"/>
              </a:rPr>
              <a:t>Минск, Республика Беларусь</a:t>
            </a:r>
          </a:p>
          <a:p>
            <a:endParaRPr lang="is-IS" sz="2000" b="0" i="0" dirty="0">
              <a:solidFill>
                <a:schemeClr val="bg1"/>
              </a:solidFill>
              <a:latin typeface="Montserrat Medium" charset="0"/>
              <a:ea typeface="Montserrat Medium" charset="0"/>
              <a:cs typeface="Montserrat Medium" charset="0"/>
            </a:endParaRPr>
          </a:p>
          <a:p>
            <a:r>
              <a:rPr lang="is-IS" sz="2000" b="0" i="0" dirty="0">
                <a:solidFill>
                  <a:schemeClr val="bg1"/>
                </a:solidFill>
                <a:latin typeface="Montserrat Medium" charset="0"/>
                <a:ea typeface="Montserrat Medium" charset="0"/>
                <a:cs typeface="Montserrat Medium" charset="0"/>
                <a:hlinkClick r:id="rId2"/>
              </a:rPr>
              <a:t>geo.by</a:t>
            </a:r>
            <a:endParaRPr lang="en-US" sz="2000" b="0" i="0" dirty="0">
              <a:solidFill>
                <a:schemeClr val="bg1"/>
              </a:solidFill>
              <a:latin typeface="Montserrat Medium" charset="0"/>
              <a:ea typeface="Montserrat Medium" charset="0"/>
              <a:cs typeface="Montserrat Medium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1217" y="396420"/>
            <a:ext cx="1682360" cy="123821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61A2F-C846-4BA4-BD19-00F1F9BCB69D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76AEA-FEF1-42BB-8222-3DED3F287E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96665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9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389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584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779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97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169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364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559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61A2F-C846-4BA4-BD19-00F1F9BCB69D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76AEA-FEF1-42BB-8222-3DED3F287E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4651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61A2F-C846-4BA4-BD19-00F1F9BCB69D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76AEA-FEF1-42BB-8222-3DED3F287E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4750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533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267">
                <a:solidFill>
                  <a:schemeClr val="tx1">
                    <a:tint val="75000"/>
                  </a:schemeClr>
                </a:solidFill>
              </a:defRPr>
            </a:lvl1pPr>
            <a:lvl2pPr marL="51948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3897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3pPr>
            <a:lvl4pPr marL="15584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7795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974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169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364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5590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61A2F-C846-4BA4-BD19-00F1F9BCB69D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76AEA-FEF1-42BB-8222-3DED3F287E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7354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267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267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61A2F-C846-4BA4-BD19-00F1F9BCB69D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76AEA-FEF1-42BB-8222-3DED3F287E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1634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4132" y="2901911"/>
            <a:ext cx="5377120" cy="2387600"/>
          </a:xfrm>
        </p:spPr>
        <p:txBody>
          <a:bodyPr anchor="b">
            <a:normAutofit/>
          </a:bodyPr>
          <a:lstStyle>
            <a:lvl1pPr algn="l">
              <a:defRPr sz="4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4132" y="5381586"/>
            <a:ext cx="5377120" cy="1139135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7" name="Chart Placeholder 4"/>
          <p:cNvSpPr>
            <a:spLocks noGrp="1"/>
          </p:cNvSpPr>
          <p:nvPr>
            <p:ph type="chart" sz="quarter" idx="11"/>
          </p:nvPr>
        </p:nvSpPr>
        <p:spPr>
          <a:xfrm>
            <a:off x="6003925" y="0"/>
            <a:ext cx="6188075" cy="6858000"/>
          </a:xfrm>
        </p:spPr>
        <p:txBody>
          <a:bodyPr/>
          <a:lstStyle/>
          <a:p>
            <a:r>
              <a:rPr lang="ru-RU"/>
              <a:t>Вставка диаграммы</a:t>
            </a:r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21218" y="396420"/>
            <a:ext cx="1682360" cy="12382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667" b="1"/>
            </a:lvl1pPr>
            <a:lvl2pPr marL="519488" indent="0">
              <a:buNone/>
              <a:defRPr sz="2267" b="1"/>
            </a:lvl2pPr>
            <a:lvl3pPr marL="1038977" indent="0">
              <a:buNone/>
              <a:defRPr sz="2000" b="1"/>
            </a:lvl3pPr>
            <a:lvl4pPr marL="1558465" indent="0">
              <a:buNone/>
              <a:defRPr sz="1867" b="1"/>
            </a:lvl4pPr>
            <a:lvl5pPr marL="2077952" indent="0">
              <a:buNone/>
              <a:defRPr sz="1867" b="1"/>
            </a:lvl5pPr>
            <a:lvl6pPr marL="2597440" indent="0">
              <a:buNone/>
              <a:defRPr sz="1867" b="1"/>
            </a:lvl6pPr>
            <a:lvl7pPr marL="3116929" indent="0">
              <a:buNone/>
              <a:defRPr sz="1867" b="1"/>
            </a:lvl7pPr>
            <a:lvl8pPr marL="3636417" indent="0">
              <a:buNone/>
              <a:defRPr sz="1867" b="1"/>
            </a:lvl8pPr>
            <a:lvl9pPr marL="4155905" indent="0">
              <a:buNone/>
              <a:defRPr sz="1867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667"/>
            </a:lvl1pPr>
            <a:lvl2pPr>
              <a:defRPr sz="2267"/>
            </a:lvl2pPr>
            <a:lvl3pPr>
              <a:defRPr sz="2000"/>
            </a:lvl3pPr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2667" b="1"/>
            </a:lvl1pPr>
            <a:lvl2pPr marL="519488" indent="0">
              <a:buNone/>
              <a:defRPr sz="2267" b="1"/>
            </a:lvl2pPr>
            <a:lvl3pPr marL="1038977" indent="0">
              <a:buNone/>
              <a:defRPr sz="2000" b="1"/>
            </a:lvl3pPr>
            <a:lvl4pPr marL="1558465" indent="0">
              <a:buNone/>
              <a:defRPr sz="1867" b="1"/>
            </a:lvl4pPr>
            <a:lvl5pPr marL="2077952" indent="0">
              <a:buNone/>
              <a:defRPr sz="1867" b="1"/>
            </a:lvl5pPr>
            <a:lvl6pPr marL="2597440" indent="0">
              <a:buNone/>
              <a:defRPr sz="1867" b="1"/>
            </a:lvl6pPr>
            <a:lvl7pPr marL="3116929" indent="0">
              <a:buNone/>
              <a:defRPr sz="1867" b="1"/>
            </a:lvl7pPr>
            <a:lvl8pPr marL="3636417" indent="0">
              <a:buNone/>
              <a:defRPr sz="1867" b="1"/>
            </a:lvl8pPr>
            <a:lvl9pPr marL="4155905" indent="0">
              <a:buNone/>
              <a:defRPr sz="1867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667"/>
            </a:lvl1pPr>
            <a:lvl2pPr>
              <a:defRPr sz="2267"/>
            </a:lvl2pPr>
            <a:lvl3pPr>
              <a:defRPr sz="2000"/>
            </a:lvl3pPr>
            <a:lvl4pPr>
              <a:defRPr sz="1867"/>
            </a:lvl4pPr>
            <a:lvl5pPr>
              <a:defRPr sz="1867"/>
            </a:lvl5pPr>
            <a:lvl6pPr>
              <a:defRPr sz="1867"/>
            </a:lvl6pPr>
            <a:lvl7pPr>
              <a:defRPr sz="1867"/>
            </a:lvl7pPr>
            <a:lvl8pPr>
              <a:defRPr sz="1867"/>
            </a:lvl8pPr>
            <a:lvl9pPr>
              <a:defRPr sz="1867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61A2F-C846-4BA4-BD19-00F1F9BCB69D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76AEA-FEF1-42BB-8222-3DED3F287E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65000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61A2F-C846-4BA4-BD19-00F1F9BCB69D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76AEA-FEF1-42BB-8222-3DED3F287E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49403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61A2F-C846-4BA4-BD19-00F1F9BCB69D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76AEA-FEF1-42BB-8222-3DED3F287E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79582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49"/>
            <a:ext cx="4011084" cy="1162051"/>
          </a:xfrm>
        </p:spPr>
        <p:txBody>
          <a:bodyPr anchor="b"/>
          <a:lstStyle>
            <a:lvl1pPr algn="l">
              <a:defRPr sz="2267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5" y="273053"/>
            <a:ext cx="6815667" cy="5853113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667"/>
            </a:lvl3pPr>
            <a:lvl4pPr>
              <a:defRPr sz="2267"/>
            </a:lvl4pPr>
            <a:lvl5pPr>
              <a:defRPr sz="2267"/>
            </a:lvl5pPr>
            <a:lvl6pPr>
              <a:defRPr sz="2267"/>
            </a:lvl6pPr>
            <a:lvl7pPr>
              <a:defRPr sz="2267"/>
            </a:lvl7pPr>
            <a:lvl8pPr>
              <a:defRPr sz="2267"/>
            </a:lvl8pPr>
            <a:lvl9pPr>
              <a:defRPr sz="2267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2"/>
            <a:ext cx="4011084" cy="4691063"/>
          </a:xfrm>
        </p:spPr>
        <p:txBody>
          <a:bodyPr/>
          <a:lstStyle>
            <a:lvl1pPr marL="0" indent="0">
              <a:buNone/>
              <a:defRPr sz="1600"/>
            </a:lvl1pPr>
            <a:lvl2pPr marL="519488" indent="0">
              <a:buNone/>
              <a:defRPr sz="1333"/>
            </a:lvl2pPr>
            <a:lvl3pPr marL="1038977" indent="0">
              <a:buNone/>
              <a:defRPr sz="1200"/>
            </a:lvl3pPr>
            <a:lvl4pPr marL="1558465" indent="0">
              <a:buNone/>
              <a:defRPr sz="1067"/>
            </a:lvl4pPr>
            <a:lvl5pPr marL="2077952" indent="0">
              <a:buNone/>
              <a:defRPr sz="1067"/>
            </a:lvl5pPr>
            <a:lvl6pPr marL="2597440" indent="0">
              <a:buNone/>
              <a:defRPr sz="1067"/>
            </a:lvl6pPr>
            <a:lvl7pPr marL="3116929" indent="0">
              <a:buNone/>
              <a:defRPr sz="1067"/>
            </a:lvl7pPr>
            <a:lvl8pPr marL="3636417" indent="0">
              <a:buNone/>
              <a:defRPr sz="1067"/>
            </a:lvl8pPr>
            <a:lvl9pPr marL="4155905" indent="0">
              <a:buNone/>
              <a:defRPr sz="106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61A2F-C846-4BA4-BD19-00F1F9BCB69D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76AEA-FEF1-42BB-8222-3DED3F287E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7799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267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600"/>
            </a:lvl1pPr>
            <a:lvl2pPr marL="519488" indent="0">
              <a:buNone/>
              <a:defRPr sz="3200"/>
            </a:lvl2pPr>
            <a:lvl3pPr marL="1038977" indent="0">
              <a:buNone/>
              <a:defRPr sz="2667"/>
            </a:lvl3pPr>
            <a:lvl4pPr marL="1558465" indent="0">
              <a:buNone/>
              <a:defRPr sz="2267"/>
            </a:lvl4pPr>
            <a:lvl5pPr marL="2077952" indent="0">
              <a:buNone/>
              <a:defRPr sz="2267"/>
            </a:lvl5pPr>
            <a:lvl6pPr marL="2597440" indent="0">
              <a:buNone/>
              <a:defRPr sz="2267"/>
            </a:lvl6pPr>
            <a:lvl7pPr marL="3116929" indent="0">
              <a:buNone/>
              <a:defRPr sz="2267"/>
            </a:lvl7pPr>
            <a:lvl8pPr marL="3636417" indent="0">
              <a:buNone/>
              <a:defRPr sz="2267"/>
            </a:lvl8pPr>
            <a:lvl9pPr marL="4155905" indent="0">
              <a:buNone/>
              <a:defRPr sz="2267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600"/>
            </a:lvl1pPr>
            <a:lvl2pPr marL="519488" indent="0">
              <a:buNone/>
              <a:defRPr sz="1333"/>
            </a:lvl2pPr>
            <a:lvl3pPr marL="1038977" indent="0">
              <a:buNone/>
              <a:defRPr sz="1200"/>
            </a:lvl3pPr>
            <a:lvl4pPr marL="1558465" indent="0">
              <a:buNone/>
              <a:defRPr sz="1067"/>
            </a:lvl4pPr>
            <a:lvl5pPr marL="2077952" indent="0">
              <a:buNone/>
              <a:defRPr sz="1067"/>
            </a:lvl5pPr>
            <a:lvl6pPr marL="2597440" indent="0">
              <a:buNone/>
              <a:defRPr sz="1067"/>
            </a:lvl6pPr>
            <a:lvl7pPr marL="3116929" indent="0">
              <a:buNone/>
              <a:defRPr sz="1067"/>
            </a:lvl7pPr>
            <a:lvl8pPr marL="3636417" indent="0">
              <a:buNone/>
              <a:defRPr sz="1067"/>
            </a:lvl8pPr>
            <a:lvl9pPr marL="4155905" indent="0">
              <a:buNone/>
              <a:defRPr sz="106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61A2F-C846-4BA4-BD19-00F1F9BCB69D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76AEA-FEF1-42BB-8222-3DED3F287E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10080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61A2F-C846-4BA4-BD19-00F1F9BCB69D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76AEA-FEF1-42BB-8222-3DED3F287E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79328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61A2F-C846-4BA4-BD19-00F1F9BCB69D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76AEA-FEF1-42BB-8222-3DED3F287E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06678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662377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5241" y="2125980"/>
            <a:ext cx="10372724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30481" y="3840481"/>
            <a:ext cx="8542244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9/16/2024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7903611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9/16/2024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55226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4132" y="2901911"/>
            <a:ext cx="5377120" cy="2387600"/>
          </a:xfrm>
        </p:spPr>
        <p:txBody>
          <a:bodyPr anchor="b">
            <a:normAutofit/>
          </a:bodyPr>
          <a:lstStyle>
            <a:lvl1pPr algn="l">
              <a:defRPr sz="4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4132" y="5381586"/>
            <a:ext cx="5377120" cy="1139135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8" name="Media Placeholder 4"/>
          <p:cNvSpPr>
            <a:spLocks noGrp="1"/>
          </p:cNvSpPr>
          <p:nvPr>
            <p:ph type="media" sz="quarter" idx="12"/>
          </p:nvPr>
        </p:nvSpPr>
        <p:spPr>
          <a:xfrm>
            <a:off x="6003925" y="0"/>
            <a:ext cx="6188075" cy="6858000"/>
          </a:xfrm>
        </p:spPr>
        <p:txBody>
          <a:bodyPr/>
          <a:lstStyle/>
          <a:p>
            <a:r>
              <a:rPr lang="ru-RU"/>
              <a:t>Вставка клипа мультимедиа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21218" y="396420"/>
            <a:ext cx="1682360" cy="123821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10159" y="1577340"/>
            <a:ext cx="5308394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84651" y="1577340"/>
            <a:ext cx="5308394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9/16/2024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0434117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9/16/2024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8561184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9/16/2024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30758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4132" y="1063255"/>
            <a:ext cx="5377120" cy="1875996"/>
          </a:xfrm>
        </p:spPr>
        <p:txBody>
          <a:bodyPr anchor="t">
            <a:normAutofit/>
          </a:bodyPr>
          <a:lstStyle>
            <a:lvl1pPr algn="l">
              <a:defRPr sz="4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32967" y="1063255"/>
            <a:ext cx="5869174" cy="1875996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34133" y="3104707"/>
            <a:ext cx="11468008" cy="3391786"/>
          </a:xfrm>
        </p:spPr>
        <p:txBody>
          <a:bodyPr/>
          <a:lstStyle/>
          <a:p>
            <a:r>
              <a:rPr lang="ru-RU"/>
              <a:t>Вставка рисунка</a:t>
            </a:r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4761" y="359774"/>
            <a:ext cx="954314" cy="305380"/>
          </a:xfrm>
          <a:prstGeom prst="rect">
            <a:avLst/>
          </a:prstGeom>
        </p:spPr>
      </p:pic>
      <p:sp>
        <p:nvSpPr>
          <p:cNvPr id="10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518807" y="359774"/>
            <a:ext cx="3956050" cy="305380"/>
          </a:xfrm>
        </p:spPr>
        <p:txBody>
          <a:bodyPr anchor="ctr">
            <a:normAutofit/>
          </a:bodyPr>
          <a:lstStyle>
            <a:lvl1pPr>
              <a:defRPr sz="1400"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Theme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2825" y="359774"/>
            <a:ext cx="956250" cy="306000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518807" y="359774"/>
            <a:ext cx="3956050" cy="305380"/>
          </a:xfrm>
        </p:spPr>
        <p:txBody>
          <a:bodyPr anchor="ctr">
            <a:normAutofit/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Theme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r>
              <a:rPr lang="ru-RU"/>
              <a:t>Вставка рисунка</a:t>
            </a:r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4761" y="359774"/>
            <a:ext cx="954314" cy="305380"/>
          </a:xfrm>
          <a:prstGeom prst="rect">
            <a:avLst/>
          </a:prstGeom>
        </p:spPr>
      </p:pic>
      <p:sp>
        <p:nvSpPr>
          <p:cNvPr id="6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518807" y="359774"/>
            <a:ext cx="3956050" cy="305380"/>
          </a:xfrm>
        </p:spPr>
        <p:txBody>
          <a:bodyPr anchor="ctr">
            <a:normAutofit/>
          </a:bodyPr>
          <a:lstStyle>
            <a:lvl1pPr>
              <a:defRPr sz="1400"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Theme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995988" y="0"/>
            <a:ext cx="6196012" cy="6858000"/>
          </a:xfrm>
        </p:spPr>
        <p:txBody>
          <a:bodyPr/>
          <a:lstStyle/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334132" y="2870200"/>
            <a:ext cx="5377120" cy="3650522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4761" y="359774"/>
            <a:ext cx="954314" cy="30538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334132" y="1001486"/>
            <a:ext cx="5377120" cy="163455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518807" y="359774"/>
            <a:ext cx="3956050" cy="305380"/>
          </a:xfrm>
        </p:spPr>
        <p:txBody>
          <a:bodyPr anchor="ctr">
            <a:normAutofit/>
          </a:bodyPr>
          <a:lstStyle>
            <a:lvl1pPr>
              <a:defRPr sz="1400"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Theme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1"/>
          </p:nvPr>
        </p:nvSpPr>
        <p:spPr>
          <a:xfrm>
            <a:off x="6003925" y="0"/>
            <a:ext cx="6188075" cy="6858000"/>
          </a:xfrm>
        </p:spPr>
        <p:txBody>
          <a:bodyPr/>
          <a:lstStyle/>
          <a:p>
            <a:r>
              <a:rPr lang="ru-RU"/>
              <a:t>Вставка диаграммы</a:t>
            </a:r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334132" y="1001486"/>
            <a:ext cx="5377120" cy="163455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334132" y="2870200"/>
            <a:ext cx="5377120" cy="3650522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4761" y="359774"/>
            <a:ext cx="954314" cy="305380"/>
          </a:xfrm>
          <a:prstGeom prst="rect">
            <a:avLst/>
          </a:prstGeom>
        </p:spPr>
      </p:pic>
      <p:sp>
        <p:nvSpPr>
          <p:cNvPr id="11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1518807" y="359774"/>
            <a:ext cx="3956050" cy="305380"/>
          </a:xfrm>
        </p:spPr>
        <p:txBody>
          <a:bodyPr anchor="ctr">
            <a:normAutofit/>
          </a:bodyPr>
          <a:lstStyle>
            <a:lvl1pPr>
              <a:defRPr sz="1400"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Theme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334132" y="2870200"/>
            <a:ext cx="5377120" cy="3650522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6" name="Media Placeholder 4"/>
          <p:cNvSpPr>
            <a:spLocks noGrp="1"/>
          </p:cNvSpPr>
          <p:nvPr>
            <p:ph type="media" sz="quarter" idx="12"/>
          </p:nvPr>
        </p:nvSpPr>
        <p:spPr>
          <a:xfrm>
            <a:off x="6003925" y="0"/>
            <a:ext cx="6188075" cy="6858000"/>
          </a:xfrm>
        </p:spPr>
        <p:txBody>
          <a:bodyPr/>
          <a:lstStyle/>
          <a:p>
            <a:r>
              <a:rPr lang="ru-RU"/>
              <a:t>Вставка клипа мультимедиа</a:t>
            </a:r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334132" y="1001486"/>
            <a:ext cx="5377120" cy="163455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4761" y="359774"/>
            <a:ext cx="954314" cy="305380"/>
          </a:xfrm>
          <a:prstGeom prst="rect">
            <a:avLst/>
          </a:prstGeom>
        </p:spPr>
      </p:pic>
      <p:sp>
        <p:nvSpPr>
          <p:cNvPr id="12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518807" y="359774"/>
            <a:ext cx="3956050" cy="305380"/>
          </a:xfrm>
        </p:spPr>
        <p:txBody>
          <a:bodyPr anchor="ctr">
            <a:normAutofit/>
          </a:bodyPr>
          <a:lstStyle>
            <a:lvl1pPr>
              <a:defRPr sz="1400"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Theme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874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9" r:id="rId2"/>
    <p:sldLayoutId id="2147483660" r:id="rId3"/>
    <p:sldLayoutId id="2147483662" r:id="rId4"/>
    <p:sldLayoutId id="2147483663" r:id="rId5"/>
    <p:sldLayoutId id="2147483668" r:id="rId6"/>
    <p:sldLayoutId id="2147483664" r:id="rId7"/>
    <p:sldLayoutId id="2147483665" r:id="rId8"/>
    <p:sldLayoutId id="2147483666" r:id="rId9"/>
    <p:sldLayoutId id="2147483667" r:id="rId10"/>
    <p:sldLayoutId id="2147483661" r:id="rId11"/>
    <p:sldLayoutId id="2147483658" r:id="rId12"/>
    <p:sldLayoutId id="2147483651" r:id="rId13"/>
    <p:sldLayoutId id="2147483669" r:id="rId14"/>
    <p:sldLayoutId id="2147483670" r:id="rId1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Montserrat" charset="0"/>
          <a:ea typeface="Montserrat" charset="0"/>
          <a:cs typeface="Montserrat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b="0" i="0" kern="1200">
          <a:solidFill>
            <a:schemeClr val="tx1"/>
          </a:solidFill>
          <a:latin typeface="Montserrat Medium" charset="0"/>
          <a:ea typeface="Montserrat Medium" charset="0"/>
          <a:cs typeface="Montserrat Medium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b="0" i="0" kern="1200">
          <a:solidFill>
            <a:schemeClr val="tx1"/>
          </a:solidFill>
          <a:latin typeface="Montserrat Medium" charset="0"/>
          <a:ea typeface="Montserrat Medium" charset="0"/>
          <a:cs typeface="Montserrat Medium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b="0" i="0" kern="1200">
          <a:solidFill>
            <a:schemeClr val="tx1"/>
          </a:solidFill>
          <a:latin typeface="Montserrat Medium" charset="0"/>
          <a:ea typeface="Montserrat Medium" charset="0"/>
          <a:cs typeface="Montserrat Medium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Montserrat Medium" charset="0"/>
          <a:ea typeface="Montserrat Medium" charset="0"/>
          <a:cs typeface="Montserrat Medium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Montserrat Medium" charset="0"/>
          <a:ea typeface="Montserrat Medium" charset="0"/>
          <a:cs typeface="Montserrat Medium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77925" tIns="38963" rIns="77925" bIns="38963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77925" tIns="38963" rIns="77925" bIns="38963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algn="l">
              <a:defRPr sz="13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261A2F-C846-4BA4-BD19-00F1F9BCB69D}" type="datetimeFigureOut">
              <a:rPr lang="ru-RU" smtClean="0"/>
              <a:t>16.09.2024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algn="ctr">
              <a:defRPr sz="13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algn="r">
              <a:defRPr sz="13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176AEA-FEF1-42BB-8222-3DED3F287E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3396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</p:sldLayoutIdLst>
  <p:txStyles>
    <p:titleStyle>
      <a:lvl1pPr algn="ctr" defTabSz="1038977" rtl="0" eaLnBrk="1" latinLnBrk="0" hangingPunct="1">
        <a:spcBef>
          <a:spcPct val="0"/>
        </a:spcBef>
        <a:buNone/>
        <a:defRPr sz="4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9616" indent="-389616" algn="l" defTabSz="1038977" rtl="0" eaLnBrk="1" latinLnBrk="0" hangingPunct="1">
        <a:spcBef>
          <a:spcPct val="20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44168" indent="-324680" algn="l" defTabSz="1038977" rtl="0" eaLnBrk="1" latinLnBrk="0" hangingPunct="1">
        <a:spcBef>
          <a:spcPct val="20000"/>
        </a:spcBef>
        <a:buFont typeface="Arial" panose="020B0604020202020204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98721" indent="-259744" algn="l" defTabSz="10389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1818208" indent="-259744" algn="l" defTabSz="1038977" rtl="0" eaLnBrk="1" latinLnBrk="0" hangingPunct="1">
        <a:spcBef>
          <a:spcPct val="20000"/>
        </a:spcBef>
        <a:buFont typeface="Arial" panose="020B0604020202020204" pitchFamily="34" charset="0"/>
        <a:buChar char="–"/>
        <a:defRPr sz="2267" kern="1200">
          <a:solidFill>
            <a:schemeClr val="tx1"/>
          </a:solidFill>
          <a:latin typeface="+mn-lt"/>
          <a:ea typeface="+mn-ea"/>
          <a:cs typeface="+mn-cs"/>
        </a:defRPr>
      </a:lvl4pPr>
      <a:lvl5pPr marL="2337696" indent="-259744" algn="l" defTabSz="1038977" rtl="0" eaLnBrk="1" latinLnBrk="0" hangingPunct="1">
        <a:spcBef>
          <a:spcPct val="20000"/>
        </a:spcBef>
        <a:buFont typeface="Arial" panose="020B0604020202020204" pitchFamily="34" charset="0"/>
        <a:buChar char="»"/>
        <a:defRPr sz="2267" kern="1200">
          <a:solidFill>
            <a:schemeClr val="tx1"/>
          </a:solidFill>
          <a:latin typeface="+mn-lt"/>
          <a:ea typeface="+mn-ea"/>
          <a:cs typeface="+mn-cs"/>
        </a:defRPr>
      </a:lvl5pPr>
      <a:lvl6pPr marL="2857185" indent="-259744" algn="l" defTabSz="10389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267" kern="1200">
          <a:solidFill>
            <a:schemeClr val="tx1"/>
          </a:solidFill>
          <a:latin typeface="+mn-lt"/>
          <a:ea typeface="+mn-ea"/>
          <a:cs typeface="+mn-cs"/>
        </a:defRPr>
      </a:lvl6pPr>
      <a:lvl7pPr marL="3376673" indent="-259744" algn="l" defTabSz="10389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267" kern="1200">
          <a:solidFill>
            <a:schemeClr val="tx1"/>
          </a:solidFill>
          <a:latin typeface="+mn-lt"/>
          <a:ea typeface="+mn-ea"/>
          <a:cs typeface="+mn-cs"/>
        </a:defRPr>
      </a:lvl7pPr>
      <a:lvl8pPr marL="3896161" indent="-259744" algn="l" defTabSz="10389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267" kern="1200">
          <a:solidFill>
            <a:schemeClr val="tx1"/>
          </a:solidFill>
          <a:latin typeface="+mn-lt"/>
          <a:ea typeface="+mn-ea"/>
          <a:cs typeface="+mn-cs"/>
        </a:defRPr>
      </a:lvl8pPr>
      <a:lvl9pPr marL="4415650" indent="-259744" algn="l" defTabSz="10389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2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9488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38977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58465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77952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97440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116929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36417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55905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10160" y="274320"/>
            <a:ext cx="1098288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10160" y="1577340"/>
            <a:ext cx="1098288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9090" y="6377940"/>
            <a:ext cx="3905026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10160" y="6377940"/>
            <a:ext cx="2806736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9/16/2024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86308" y="6377940"/>
            <a:ext cx="2806736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73347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805495">
        <a:defRPr>
          <a:latin typeface="+mn-lt"/>
          <a:ea typeface="+mn-ea"/>
          <a:cs typeface="+mn-cs"/>
        </a:defRPr>
      </a:lvl2pPr>
      <a:lvl3pPr marL="1610990">
        <a:defRPr>
          <a:latin typeface="+mn-lt"/>
          <a:ea typeface="+mn-ea"/>
          <a:cs typeface="+mn-cs"/>
        </a:defRPr>
      </a:lvl3pPr>
      <a:lvl4pPr marL="2416485">
        <a:defRPr>
          <a:latin typeface="+mn-lt"/>
          <a:ea typeface="+mn-ea"/>
          <a:cs typeface="+mn-cs"/>
        </a:defRPr>
      </a:lvl4pPr>
      <a:lvl5pPr marL="3221980">
        <a:defRPr>
          <a:latin typeface="+mn-lt"/>
          <a:ea typeface="+mn-ea"/>
          <a:cs typeface="+mn-cs"/>
        </a:defRPr>
      </a:lvl5pPr>
      <a:lvl6pPr marL="4027475">
        <a:defRPr>
          <a:latin typeface="+mn-lt"/>
          <a:ea typeface="+mn-ea"/>
          <a:cs typeface="+mn-cs"/>
        </a:defRPr>
      </a:lvl6pPr>
      <a:lvl7pPr marL="4832970">
        <a:defRPr>
          <a:latin typeface="+mn-lt"/>
          <a:ea typeface="+mn-ea"/>
          <a:cs typeface="+mn-cs"/>
        </a:defRPr>
      </a:lvl7pPr>
      <a:lvl8pPr marL="5638465">
        <a:defRPr>
          <a:latin typeface="+mn-lt"/>
          <a:ea typeface="+mn-ea"/>
          <a:cs typeface="+mn-cs"/>
        </a:defRPr>
      </a:lvl8pPr>
      <a:lvl9pPr marL="644396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805495">
        <a:defRPr>
          <a:latin typeface="+mn-lt"/>
          <a:ea typeface="+mn-ea"/>
          <a:cs typeface="+mn-cs"/>
        </a:defRPr>
      </a:lvl2pPr>
      <a:lvl3pPr marL="1610990">
        <a:defRPr>
          <a:latin typeface="+mn-lt"/>
          <a:ea typeface="+mn-ea"/>
          <a:cs typeface="+mn-cs"/>
        </a:defRPr>
      </a:lvl3pPr>
      <a:lvl4pPr marL="2416485">
        <a:defRPr>
          <a:latin typeface="+mn-lt"/>
          <a:ea typeface="+mn-ea"/>
          <a:cs typeface="+mn-cs"/>
        </a:defRPr>
      </a:lvl4pPr>
      <a:lvl5pPr marL="3221980">
        <a:defRPr>
          <a:latin typeface="+mn-lt"/>
          <a:ea typeface="+mn-ea"/>
          <a:cs typeface="+mn-cs"/>
        </a:defRPr>
      </a:lvl5pPr>
      <a:lvl6pPr marL="4027475">
        <a:defRPr>
          <a:latin typeface="+mn-lt"/>
          <a:ea typeface="+mn-ea"/>
          <a:cs typeface="+mn-cs"/>
        </a:defRPr>
      </a:lvl6pPr>
      <a:lvl7pPr marL="4832970">
        <a:defRPr>
          <a:latin typeface="+mn-lt"/>
          <a:ea typeface="+mn-ea"/>
          <a:cs typeface="+mn-cs"/>
        </a:defRPr>
      </a:lvl7pPr>
      <a:lvl8pPr marL="5638465">
        <a:defRPr>
          <a:latin typeface="+mn-lt"/>
          <a:ea typeface="+mn-ea"/>
          <a:cs typeface="+mn-cs"/>
        </a:defRPr>
      </a:lvl8pPr>
      <a:lvl9pPr marL="644396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28.wmf"/><Relationship Id="rId7" Type="http://schemas.openxmlformats.org/officeDocument/2006/relationships/image" Target="../media/image30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32.png"/><Relationship Id="rId5" Type="http://schemas.openxmlformats.org/officeDocument/2006/relationships/image" Target="../media/image29.w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7" Type="http://schemas.openxmlformats.org/officeDocument/2006/relationships/image" Target="../media/image38.emf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emf"/><Relationship Id="rId5" Type="http://schemas.openxmlformats.org/officeDocument/2006/relationships/image" Target="../media/image36.emf"/><Relationship Id="rId4" Type="http://schemas.openxmlformats.org/officeDocument/2006/relationships/image" Target="../media/image35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tiff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gif"/><Relationship Id="rId4" Type="http://schemas.openxmlformats.org/officeDocument/2006/relationships/image" Target="../media/image49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image" Target="../media/image51.tiff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50.gif"/><Relationship Id="rId4" Type="http://schemas.openxmlformats.org/officeDocument/2006/relationships/image" Target="../media/image53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4" Type="http://schemas.openxmlformats.org/officeDocument/2006/relationships/chart" Target="../charts/char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5.jp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53307D1-6920-422D-9A4D-1A8889F26C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274929B-88E3-4476-B787-9E3ACD62DBC3}"/>
              </a:ext>
            </a:extLst>
          </p:cNvPr>
          <p:cNvSpPr txBox="1"/>
          <p:nvPr/>
        </p:nvSpPr>
        <p:spPr>
          <a:xfrm>
            <a:off x="805198" y="211772"/>
            <a:ext cx="10329198" cy="393954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bg1">
                    <a:lumMod val="95000"/>
                    <a:alpha val="9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Государственный комитет по имуществу Республики Беларусь</a:t>
            </a:r>
          </a:p>
          <a:p>
            <a:pPr algn="ctr"/>
            <a:r>
              <a:rPr lang="ru-RU" b="1" dirty="0">
                <a:solidFill>
                  <a:schemeClr val="bg1">
                    <a:lumMod val="95000"/>
                    <a:alpha val="9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Топографо-геодезическое республиканское унитарное предприятие </a:t>
            </a:r>
            <a:r>
              <a:rPr lang="en-US" b="1" dirty="0">
                <a:solidFill>
                  <a:schemeClr val="bg1">
                    <a:lumMod val="95000"/>
                    <a:alpha val="9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“</a:t>
            </a:r>
            <a:r>
              <a:rPr lang="ru-RU" b="1" dirty="0">
                <a:solidFill>
                  <a:schemeClr val="bg1">
                    <a:lumMod val="95000"/>
                    <a:alpha val="9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БЕЛГЕОДЕЗИЯ</a:t>
            </a:r>
            <a:r>
              <a:rPr lang="en-US" b="1" dirty="0">
                <a:solidFill>
                  <a:schemeClr val="bg1">
                    <a:lumMod val="95000"/>
                    <a:alpha val="9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”</a:t>
            </a:r>
            <a:endParaRPr lang="ru-RU" b="1" dirty="0">
              <a:solidFill>
                <a:schemeClr val="bg1">
                  <a:lumMod val="95000"/>
                  <a:alpha val="9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algn="ctr"/>
            <a:endParaRPr lang="ru-RU" sz="20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endParaRPr lang="ru-RU" sz="20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endParaRPr lang="ru-RU" sz="2000" b="1" dirty="0">
              <a:solidFill>
                <a:schemeClr val="bg1">
                  <a:lumMod val="8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endParaRPr lang="ru-RU" sz="20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endParaRPr lang="ru-RU" sz="20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r>
              <a:rPr lang="ru-RU" sz="3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Геодезическое, картографическое и геоинформационное обеспечение </a:t>
            </a:r>
          </a:p>
          <a:p>
            <a:pPr algn="ctr"/>
            <a:r>
              <a:rPr lang="ru-RU" sz="3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Республики Беларусь</a:t>
            </a:r>
            <a:endParaRPr lang="ru-BY" sz="32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38C9252F-6135-436A-AD54-62D4F54866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21821" y="6140390"/>
            <a:ext cx="2714017" cy="505838"/>
          </a:xfrm>
        </p:spPr>
        <p:txBody>
          <a:bodyPr>
            <a:normAutofit fontScale="90000"/>
          </a:bodyPr>
          <a:lstStyle/>
          <a:p>
            <a:r>
              <a:rPr lang="en-US" sz="3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www.geo.by</a:t>
            </a:r>
            <a:endParaRPr lang="en-US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91575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13B4A65-5702-2AA7-DC54-F0E5F2A3E7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436" y="556118"/>
            <a:ext cx="8912317" cy="6301882"/>
          </a:xfrm>
          <a:prstGeom prst="rect">
            <a:avLst/>
          </a:prstGeom>
        </p:spPr>
      </p:pic>
      <p:sp>
        <p:nvSpPr>
          <p:cNvPr id="6" name="Title 3">
            <a:extLst>
              <a:ext uri="{FF2B5EF4-FFF2-40B4-BE49-F238E27FC236}">
                <a16:creationId xmlns:a16="http://schemas.microsoft.com/office/drawing/2014/main" id="{567F978C-383D-6590-B1D8-4112468D1B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76479" y="284980"/>
            <a:ext cx="7771373" cy="425139"/>
          </a:xfrm>
        </p:spPr>
        <p:txBody>
          <a:bodyPr>
            <a:noAutofit/>
          </a:bodyPr>
          <a:lstStyle/>
          <a:p>
            <a:r>
              <a:rPr lang="ru-RU" altLang="ru-BY" sz="20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Схема государственной геодезической сети (ГСС)</a:t>
            </a:r>
            <a:br>
              <a:rPr lang="en-GB" altLang="ru-BY" sz="20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br>
              <a:rPr lang="en-US" sz="2000" b="0" i="1" dirty="0">
                <a:solidFill>
                  <a:schemeClr val="tx2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en-US" sz="2000" i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44498F0-E660-35EF-4DC1-16059431CAF6}"/>
              </a:ext>
            </a:extLst>
          </p:cNvPr>
          <p:cNvSpPr txBox="1"/>
          <p:nvPr/>
        </p:nvSpPr>
        <p:spPr>
          <a:xfrm>
            <a:off x="581023" y="1971026"/>
            <a:ext cx="373256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0" i="0" dirty="0">
                <a:solidFill>
                  <a:srgbClr val="242424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СГС-1 на 40% совмещена с астрономо-геодезической сетью 1, 2 классов, что позволило устранить деформации в последней и обеспечить преемственность всей ранее накопленной геопространственной информации.</a:t>
            </a:r>
            <a:endParaRPr lang="ru-BY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50518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>
            <a:extLst>
              <a:ext uri="{FF2B5EF4-FFF2-40B4-BE49-F238E27FC236}">
                <a16:creationId xmlns:a16="http://schemas.microsoft.com/office/drawing/2014/main" id="{F0ED1DAF-0C17-4238-B7EE-DB871A2925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70225" y="279557"/>
            <a:ext cx="6623050" cy="646331"/>
          </a:xfrm>
        </p:spPr>
        <p:txBody>
          <a:bodyPr>
            <a:noAutofit/>
          </a:bodyPr>
          <a:lstStyle/>
          <a:p>
            <a:r>
              <a:rPr lang="ru-RU" altLang="ru-BY" sz="24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Государственная нивелирная сеть</a:t>
            </a:r>
            <a:br>
              <a:rPr lang="en-GB" altLang="ru-BY" sz="24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br>
              <a:rPr lang="en-US" sz="2400" b="0" i="1" dirty="0">
                <a:solidFill>
                  <a:schemeClr val="tx2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en-US" sz="2400" i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2" name="Скругленный прямоугольник 75">
            <a:extLst>
              <a:ext uri="{FF2B5EF4-FFF2-40B4-BE49-F238E27FC236}">
                <a16:creationId xmlns:a16="http://schemas.microsoft.com/office/drawing/2014/main" id="{560C2357-8496-1CAA-2D44-D6FC22AFBC9D}"/>
              </a:ext>
            </a:extLst>
          </p:cNvPr>
          <p:cNvSpPr/>
          <p:nvPr/>
        </p:nvSpPr>
        <p:spPr>
          <a:xfrm>
            <a:off x="5260022" y="805292"/>
            <a:ext cx="3147580" cy="798512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 w="12700" cap="flat" cmpd="sng" algn="ctr">
            <a:solidFill>
              <a:schemeClr val="accent4">
                <a:lumMod val="75000"/>
              </a:schemeClr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50875" eaLnBrk="1" hangingPunct="1">
              <a:defRPr/>
            </a:pPr>
            <a:r>
              <a:rPr lang="ru-RU" altLang="ru-RU" sz="1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Характеристики сети</a:t>
            </a:r>
          </a:p>
        </p:txBody>
      </p:sp>
      <p:sp>
        <p:nvSpPr>
          <p:cNvPr id="15" name="Скругленный прямоугольник 79">
            <a:extLst>
              <a:ext uri="{FF2B5EF4-FFF2-40B4-BE49-F238E27FC236}">
                <a16:creationId xmlns:a16="http://schemas.microsoft.com/office/drawing/2014/main" id="{B6811992-CDCF-F0CC-E44E-4D65E5466253}"/>
              </a:ext>
            </a:extLst>
          </p:cNvPr>
          <p:cNvSpPr/>
          <p:nvPr/>
        </p:nvSpPr>
        <p:spPr>
          <a:xfrm>
            <a:off x="8744954" y="807673"/>
            <a:ext cx="3094622" cy="793750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 w="12700" cap="flat" cmpd="sng" algn="ctr">
            <a:solidFill>
              <a:schemeClr val="accent4">
                <a:lumMod val="75000"/>
              </a:schemeClr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50875" eaLnBrk="1" hangingPunct="1">
              <a:defRPr/>
            </a:pPr>
            <a:r>
              <a:rPr lang="ru-RU" altLang="ru-RU" sz="1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Планы </a:t>
            </a:r>
            <a:br>
              <a:rPr lang="ru-RU" altLang="ru-RU" sz="1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rPr>
            </a:br>
            <a:r>
              <a:rPr lang="ru-RU" altLang="ru-RU" sz="1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по развитию</a:t>
            </a:r>
          </a:p>
        </p:txBody>
      </p:sp>
      <p:sp>
        <p:nvSpPr>
          <p:cNvPr id="17" name="Скругленный прямоугольник 82">
            <a:extLst>
              <a:ext uri="{FF2B5EF4-FFF2-40B4-BE49-F238E27FC236}">
                <a16:creationId xmlns:a16="http://schemas.microsoft.com/office/drawing/2014/main" id="{736C5A75-2EFE-6AFA-8E15-434261F77502}"/>
              </a:ext>
            </a:extLst>
          </p:cNvPr>
          <p:cNvSpPr/>
          <p:nvPr/>
        </p:nvSpPr>
        <p:spPr>
          <a:xfrm>
            <a:off x="2006750" y="807673"/>
            <a:ext cx="2946430" cy="798513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 w="12700" cap="flat" cmpd="sng" algn="ctr">
            <a:solidFill>
              <a:schemeClr val="accent4">
                <a:lumMod val="75000"/>
              </a:schemeClr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50875" eaLnBrk="1" hangingPunct="1">
              <a:defRPr/>
            </a:pPr>
            <a:r>
              <a:rPr lang="ru-RU" altLang="ru-RU" sz="1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Определение, применение</a:t>
            </a:r>
          </a:p>
        </p:txBody>
      </p:sp>
      <p:sp>
        <p:nvSpPr>
          <p:cNvPr id="18" name="Скругленный прямоугольник 83">
            <a:extLst>
              <a:ext uri="{FF2B5EF4-FFF2-40B4-BE49-F238E27FC236}">
                <a16:creationId xmlns:a16="http://schemas.microsoft.com/office/drawing/2014/main" id="{638A6B37-F841-1732-7806-16F4A3495BE1}"/>
              </a:ext>
            </a:extLst>
          </p:cNvPr>
          <p:cNvSpPr/>
          <p:nvPr/>
        </p:nvSpPr>
        <p:spPr>
          <a:xfrm>
            <a:off x="311769" y="802910"/>
            <a:ext cx="1313794" cy="798513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 w="12700" cap="flat" cmpd="sng" algn="ctr">
            <a:solidFill>
              <a:schemeClr val="accent4">
                <a:lumMod val="75000"/>
              </a:schemeClr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50875" eaLnBrk="1" hangingPunct="1">
              <a:defRPr/>
            </a:pPr>
            <a:r>
              <a:rPr lang="ru-RU" altLang="ru-RU" sz="1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Вид сети</a:t>
            </a:r>
          </a:p>
        </p:txBody>
      </p:sp>
      <p:sp>
        <p:nvSpPr>
          <p:cNvPr id="3" name="Скругленный прямоугольник 78">
            <a:extLst>
              <a:ext uri="{FF2B5EF4-FFF2-40B4-BE49-F238E27FC236}">
                <a16:creationId xmlns:a16="http://schemas.microsoft.com/office/drawing/2014/main" id="{0C67F8A4-9F2D-815D-FF8C-55BC81B80E14}"/>
              </a:ext>
            </a:extLst>
          </p:cNvPr>
          <p:cNvSpPr/>
          <p:nvPr/>
        </p:nvSpPr>
        <p:spPr>
          <a:xfrm>
            <a:off x="311769" y="1762841"/>
            <a:ext cx="1313794" cy="2495407"/>
          </a:xfrm>
          <a:prstGeom prst="roundRect">
            <a:avLst>
              <a:gd name="adj" fmla="val 8301"/>
            </a:avLst>
          </a:prstGeom>
          <a:solidFill>
            <a:schemeClr val="accent4">
              <a:lumMod val="75000"/>
            </a:schemeClr>
          </a:solidFill>
          <a:ln w="12700" cap="flat" cmpd="sng" algn="ctr">
            <a:solidFill>
              <a:schemeClr val="bg1">
                <a:lumMod val="65000"/>
              </a:schemeClr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R="163195" algn="ctr"/>
            <a:r>
              <a:rPr lang="ru-RU" sz="16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ГВО</a:t>
            </a:r>
            <a:endParaRPr lang="ru-BY" sz="1600" b="1" dirty="0">
              <a:solidFill>
                <a:schemeClr val="bg1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Скругленный прямоугольник 78">
            <a:extLst>
              <a:ext uri="{FF2B5EF4-FFF2-40B4-BE49-F238E27FC236}">
                <a16:creationId xmlns:a16="http://schemas.microsoft.com/office/drawing/2014/main" id="{B900930A-1770-1A6C-5C5C-7239A71CBD04}"/>
              </a:ext>
            </a:extLst>
          </p:cNvPr>
          <p:cNvSpPr/>
          <p:nvPr/>
        </p:nvSpPr>
        <p:spPr>
          <a:xfrm>
            <a:off x="2006749" y="1762841"/>
            <a:ext cx="2946431" cy="2495407"/>
          </a:xfrm>
          <a:prstGeom prst="roundRect">
            <a:avLst>
              <a:gd name="adj" fmla="val 8301"/>
            </a:avLst>
          </a:prstGeom>
          <a:solidFill>
            <a:schemeClr val="accent4">
              <a:lumMod val="75000"/>
            </a:schemeClr>
          </a:solidFill>
          <a:ln w="12700" cap="flat" cmpd="sng" algn="ctr">
            <a:solidFill>
              <a:schemeClr val="bg1">
                <a:lumMod val="65000"/>
              </a:schemeClr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R="163195" algn="ctr"/>
            <a:r>
              <a:rPr lang="ru-RU" sz="1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Н</a:t>
            </a:r>
            <a:r>
              <a:rPr lang="ru-RU" sz="14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ивелирная сеть </a:t>
            </a:r>
            <a:r>
              <a:rPr lang="en-US" sz="14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I </a:t>
            </a:r>
            <a:r>
              <a:rPr lang="ru-RU" sz="14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и </a:t>
            </a:r>
            <a:r>
              <a:rPr lang="en-US" sz="14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II </a:t>
            </a:r>
            <a:r>
              <a:rPr lang="ru-RU" sz="14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классов, создаваемая по специально разрабатываемым программам и схемам, предназначенная для распространения единой системы нормальных высот по всей территории страны</a:t>
            </a:r>
            <a:endParaRPr lang="ru-BY" sz="1400" b="1" dirty="0">
              <a:solidFill>
                <a:schemeClr val="bg1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Скругленный прямоугольник 78">
            <a:extLst>
              <a:ext uri="{FF2B5EF4-FFF2-40B4-BE49-F238E27FC236}">
                <a16:creationId xmlns:a16="http://schemas.microsoft.com/office/drawing/2014/main" id="{96375FA7-F1A1-C613-69A9-6F97C6D11713}"/>
              </a:ext>
            </a:extLst>
          </p:cNvPr>
          <p:cNvSpPr/>
          <p:nvPr/>
        </p:nvSpPr>
        <p:spPr>
          <a:xfrm>
            <a:off x="292039" y="4414902"/>
            <a:ext cx="1313794" cy="2239759"/>
          </a:xfrm>
          <a:prstGeom prst="roundRect">
            <a:avLst>
              <a:gd name="adj" fmla="val 8301"/>
            </a:avLst>
          </a:prstGeom>
          <a:solidFill>
            <a:schemeClr val="accent4">
              <a:lumMod val="75000"/>
            </a:schemeClr>
          </a:solidFill>
          <a:ln w="12700" cap="flat" cmpd="sng" algn="ctr">
            <a:solidFill>
              <a:schemeClr val="bg1">
                <a:lumMod val="65000"/>
              </a:schemeClr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R="163195" algn="ctr"/>
            <a:r>
              <a:rPr lang="en-US" sz="16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III</a:t>
            </a:r>
            <a:r>
              <a:rPr lang="ru-RU" sz="1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en-US" sz="1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IV </a:t>
            </a:r>
            <a:r>
              <a:rPr lang="ru-RU" sz="1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классы</a:t>
            </a:r>
            <a:endParaRPr lang="ru-BY" sz="1600" b="1" dirty="0">
              <a:solidFill>
                <a:schemeClr val="bg1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" name="Скругленный прямоугольник 78">
            <a:extLst>
              <a:ext uri="{FF2B5EF4-FFF2-40B4-BE49-F238E27FC236}">
                <a16:creationId xmlns:a16="http://schemas.microsoft.com/office/drawing/2014/main" id="{DB570753-CED3-23E2-86A7-197F35027FE4}"/>
              </a:ext>
            </a:extLst>
          </p:cNvPr>
          <p:cNvSpPr/>
          <p:nvPr/>
        </p:nvSpPr>
        <p:spPr>
          <a:xfrm>
            <a:off x="2019099" y="4414902"/>
            <a:ext cx="2934081" cy="2249193"/>
          </a:xfrm>
          <a:prstGeom prst="roundRect">
            <a:avLst>
              <a:gd name="adj" fmla="val 8301"/>
            </a:avLst>
          </a:prstGeom>
          <a:solidFill>
            <a:schemeClr val="accent4">
              <a:lumMod val="75000"/>
            </a:schemeClr>
          </a:solidFill>
          <a:ln w="12700" cap="flat" cmpd="sng" algn="ctr">
            <a:solidFill>
              <a:schemeClr val="bg1">
                <a:lumMod val="65000"/>
              </a:schemeClr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R="163195" algn="ctr"/>
            <a:r>
              <a:rPr lang="ru-RU" sz="14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Высотная основа всех топографических съемок, геодезических и инженерно-изыскательских работ, выполняемых для удовлетворения потребностей народного хозяйства, науки и обороны</a:t>
            </a:r>
            <a:endParaRPr lang="ru-BY" sz="1400" b="1" dirty="0">
              <a:solidFill>
                <a:schemeClr val="bg1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" name="Скругленный прямоугольник 78">
            <a:extLst>
              <a:ext uri="{FF2B5EF4-FFF2-40B4-BE49-F238E27FC236}">
                <a16:creationId xmlns:a16="http://schemas.microsoft.com/office/drawing/2014/main" id="{A9855202-287B-8770-E12B-CE0B0AA4F954}"/>
              </a:ext>
            </a:extLst>
          </p:cNvPr>
          <p:cNvSpPr/>
          <p:nvPr/>
        </p:nvSpPr>
        <p:spPr>
          <a:xfrm>
            <a:off x="5260022" y="4405468"/>
            <a:ext cx="3147579" cy="2249193"/>
          </a:xfrm>
          <a:prstGeom prst="roundRect">
            <a:avLst>
              <a:gd name="adj" fmla="val 8301"/>
            </a:avLst>
          </a:prstGeom>
          <a:solidFill>
            <a:schemeClr val="accent4">
              <a:lumMod val="75000"/>
            </a:schemeClr>
          </a:solidFill>
          <a:ln w="12700" cap="flat" cmpd="sng" algn="ctr">
            <a:solidFill>
              <a:schemeClr val="bg1">
                <a:lumMod val="65000"/>
              </a:schemeClr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R="163195" algn="ctr"/>
            <a:r>
              <a:rPr lang="ru-RU" sz="14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Протяженность линий нивелирования </a:t>
            </a:r>
            <a:r>
              <a:rPr lang="en-US" sz="14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III</a:t>
            </a:r>
            <a:r>
              <a:rPr lang="ru-RU" sz="14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класса составляет около 27 500 км, общее количество реперов порядка 5 420, I</a:t>
            </a:r>
            <a:r>
              <a:rPr lang="en-US" sz="14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V</a:t>
            </a:r>
            <a:r>
              <a:rPr lang="ru-RU" sz="14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класса – 210 000 км и 32 200 реперов соответственно. </a:t>
            </a:r>
            <a:endParaRPr lang="ru-BY" sz="1400" b="1" dirty="0">
              <a:solidFill>
                <a:schemeClr val="bg1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Скругленный прямоугольник 78">
            <a:extLst>
              <a:ext uri="{FF2B5EF4-FFF2-40B4-BE49-F238E27FC236}">
                <a16:creationId xmlns:a16="http://schemas.microsoft.com/office/drawing/2014/main" id="{BA95FCF2-DD7B-EDEF-77D7-45CF3468E548}"/>
              </a:ext>
            </a:extLst>
          </p:cNvPr>
          <p:cNvSpPr/>
          <p:nvPr/>
        </p:nvSpPr>
        <p:spPr>
          <a:xfrm>
            <a:off x="5260021" y="1762841"/>
            <a:ext cx="3147581" cy="2495408"/>
          </a:xfrm>
          <a:prstGeom prst="roundRect">
            <a:avLst>
              <a:gd name="adj" fmla="val 8301"/>
            </a:avLst>
          </a:prstGeom>
          <a:solidFill>
            <a:schemeClr val="accent4">
              <a:lumMod val="75000"/>
            </a:schemeClr>
          </a:solidFill>
          <a:ln w="12700" cap="flat" cmpd="sng" algn="ctr">
            <a:solidFill>
              <a:schemeClr val="bg1">
                <a:lumMod val="65000"/>
              </a:schemeClr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hangingPunct="0"/>
            <a:r>
              <a:rPr lang="ru-RU" sz="1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</a:t>
            </a:r>
            <a:r>
              <a:rPr lang="ru-RU" sz="14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ротяженность линий нивелирования I класса </a:t>
            </a:r>
          </a:p>
          <a:p>
            <a:pPr algn="ctr" hangingPunct="0"/>
            <a:r>
              <a:rPr lang="en-US" altLang="ru-RU" sz="1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~</a:t>
            </a:r>
            <a:r>
              <a:rPr lang="en-US" altLang="ru-RU" sz="1400" kern="0" dirty="0"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 </a:t>
            </a:r>
            <a:r>
              <a:rPr lang="ru-RU" sz="14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3 590 км, II класса </a:t>
            </a:r>
          </a:p>
          <a:p>
            <a:pPr algn="ctr" hangingPunct="0"/>
            <a:r>
              <a:rPr lang="en-US" altLang="ru-RU" sz="1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~</a:t>
            </a:r>
            <a:r>
              <a:rPr lang="ru-RU" sz="14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6 210 км.</a:t>
            </a:r>
            <a:r>
              <a:rPr lang="ru-RU" sz="14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Общее количество реперов </a:t>
            </a:r>
          </a:p>
          <a:p>
            <a:pPr algn="ctr" hangingPunct="0"/>
            <a:r>
              <a:rPr lang="en-US" sz="14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</a:t>
            </a:r>
            <a:r>
              <a:rPr lang="ru-RU" sz="14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класса – 1655, </a:t>
            </a:r>
            <a:r>
              <a:rPr lang="en-US" sz="14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II</a:t>
            </a:r>
            <a:r>
              <a:rPr lang="ru-RU" sz="14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– 2413.</a:t>
            </a:r>
            <a:endParaRPr lang="ru-BY" sz="1400" b="1" dirty="0">
              <a:solidFill>
                <a:schemeClr val="bg1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ctr" hangingPunct="0"/>
            <a:r>
              <a:rPr lang="ru-RU" sz="1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Средняя квадратическая погрешность нивелирной сети </a:t>
            </a:r>
            <a:r>
              <a:rPr lang="en-US" sz="1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</a:t>
            </a:r>
            <a:r>
              <a:rPr lang="ru-RU" sz="1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класса ±2 мм/км.</a:t>
            </a:r>
            <a:endParaRPr lang="ru-BY" sz="1400" b="1" dirty="0">
              <a:solidFill>
                <a:schemeClr val="bg1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Скругленный прямоугольник 78">
            <a:extLst>
              <a:ext uri="{FF2B5EF4-FFF2-40B4-BE49-F238E27FC236}">
                <a16:creationId xmlns:a16="http://schemas.microsoft.com/office/drawing/2014/main" id="{F027FCF5-0AB3-316F-A354-61C7BF9DD27C}"/>
              </a:ext>
            </a:extLst>
          </p:cNvPr>
          <p:cNvSpPr/>
          <p:nvPr/>
        </p:nvSpPr>
        <p:spPr>
          <a:xfrm>
            <a:off x="8744954" y="1762841"/>
            <a:ext cx="3094622" cy="4913856"/>
          </a:xfrm>
          <a:prstGeom prst="roundRect">
            <a:avLst>
              <a:gd name="adj" fmla="val 8301"/>
            </a:avLst>
          </a:prstGeom>
          <a:solidFill>
            <a:schemeClr val="accent6">
              <a:lumMod val="75000"/>
            </a:schemeClr>
          </a:solidFill>
          <a:ln w="12700" cap="flat" cmpd="sng" algn="ctr">
            <a:solidFill>
              <a:schemeClr val="bg1">
                <a:lumMod val="65000"/>
              </a:schemeClr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indent="252000" algn="just">
              <a:buClr>
                <a:srgbClr val="0000FF"/>
              </a:buClr>
              <a:tabLst>
                <a:tab pos="533400" algn="l"/>
              </a:tabLst>
            </a:pPr>
            <a:r>
              <a:rPr lang="ru-RU" sz="1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Разработка технологии создания государственной нивелирной сети </a:t>
            </a:r>
            <a:r>
              <a:rPr lang="en-US" sz="1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</a:t>
            </a:r>
            <a:r>
              <a:rPr lang="ru-RU" sz="1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использованием цифровых нивелиров в комплекте со штрих-кодовыми рейками.</a:t>
            </a:r>
          </a:p>
          <a:p>
            <a:pPr indent="252000" algn="just">
              <a:buClr>
                <a:srgbClr val="0000FF"/>
              </a:buClr>
              <a:tabLst>
                <a:tab pos="533400" algn="l"/>
              </a:tabLst>
            </a:pPr>
            <a:r>
              <a:rPr lang="ru-RU" sz="1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Внедрение в практику новых методов учета  </a:t>
            </a:r>
            <a:r>
              <a:rPr lang="ru-RU" sz="1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калибровки системы </a:t>
            </a:r>
            <a:r>
              <a:rPr lang="en-US" sz="1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“</a:t>
            </a:r>
            <a:r>
              <a:rPr lang="ru-RU" sz="1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электронный </a:t>
            </a:r>
            <a:r>
              <a:rPr lang="ru-RU" sz="12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нивелир+штрих-кодовая</a:t>
            </a:r>
            <a:r>
              <a:rPr lang="ru-RU" sz="1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рейка</a:t>
            </a:r>
            <a:r>
              <a:rPr lang="en-US" sz="1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”</a:t>
            </a:r>
            <a:r>
              <a:rPr lang="ru-RU" sz="1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на </a:t>
            </a:r>
            <a:r>
              <a:rPr lang="ru-RU" sz="1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вертикальном компараторе при математической обработке результатов нивелирования.</a:t>
            </a:r>
            <a:endParaRPr lang="ru-RU" sz="12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indent="252000" algn="just">
              <a:buClr>
                <a:srgbClr val="0000FF"/>
              </a:buClr>
              <a:tabLst>
                <a:tab pos="533400" algn="l"/>
              </a:tabLst>
            </a:pPr>
            <a:r>
              <a:rPr lang="ru-RU" sz="1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В</a:t>
            </a:r>
            <a:r>
              <a:rPr lang="ru-RU" sz="1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несение изменений в программное обеспечение </a:t>
            </a:r>
            <a:r>
              <a:rPr lang="en-US" sz="1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CREDO_</a:t>
            </a:r>
            <a:r>
              <a:rPr lang="ru-RU" sz="1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Нивелир. </a:t>
            </a:r>
          </a:p>
          <a:p>
            <a:pPr indent="252000" algn="just">
              <a:buClr>
                <a:srgbClr val="0000FF"/>
              </a:buClr>
              <a:tabLst>
                <a:tab pos="533400" algn="l"/>
              </a:tabLst>
            </a:pPr>
            <a:r>
              <a:rPr lang="ru-RU" sz="1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Подготовка рекомендаций для внесения изменений в действующие ТНПА по созданию государственной нивелирной сети и вычислению нивелировок.</a:t>
            </a:r>
          </a:p>
          <a:p>
            <a:pPr indent="252000" algn="just">
              <a:buClr>
                <a:srgbClr val="0000FF"/>
              </a:buClr>
              <a:tabLst>
                <a:tab pos="533400" algn="l"/>
              </a:tabLst>
            </a:pPr>
            <a:r>
              <a:rPr lang="ru-RU" sz="1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Разработка программы и начало 4 цикла обновления ГВО.</a:t>
            </a:r>
            <a:endParaRPr lang="ru-RU" sz="12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51038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FB6FB8C-41C7-852F-6589-84E35748F5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125" y="369686"/>
            <a:ext cx="9175750" cy="6488314"/>
          </a:xfrm>
          <a:prstGeom prst="rect">
            <a:avLst/>
          </a:prstGeom>
        </p:spPr>
      </p:pic>
      <p:sp>
        <p:nvSpPr>
          <p:cNvPr id="8" name="Title 3">
            <a:extLst>
              <a:ext uri="{FF2B5EF4-FFF2-40B4-BE49-F238E27FC236}">
                <a16:creationId xmlns:a16="http://schemas.microsoft.com/office/drawing/2014/main" id="{F0ED1DAF-0C17-4238-B7EE-DB871A2925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94327" y="284981"/>
            <a:ext cx="9175750" cy="473777"/>
          </a:xfrm>
        </p:spPr>
        <p:txBody>
          <a:bodyPr>
            <a:noAutofit/>
          </a:bodyPr>
          <a:lstStyle/>
          <a:p>
            <a:r>
              <a:rPr lang="ru-RU" altLang="ru-BY" sz="24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Схема государственной нивелирной сети</a:t>
            </a:r>
            <a:r>
              <a:rPr lang="en-US" altLang="ru-BY" sz="24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RU" altLang="ru-BY" sz="24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(ГВО)</a:t>
            </a:r>
            <a:br>
              <a:rPr lang="en-GB" altLang="ru-BY" sz="24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br>
              <a:rPr lang="en-US" sz="2400" b="0" i="1" dirty="0">
                <a:solidFill>
                  <a:schemeClr val="tx2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en-US" sz="2400" i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9793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>
            <a:extLst>
              <a:ext uri="{FF2B5EF4-FFF2-40B4-BE49-F238E27FC236}">
                <a16:creationId xmlns:a16="http://schemas.microsoft.com/office/drawing/2014/main" id="{F0ED1DAF-0C17-4238-B7EE-DB871A2925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65534" y="284980"/>
            <a:ext cx="8990925" cy="646331"/>
          </a:xfrm>
        </p:spPr>
        <p:txBody>
          <a:bodyPr>
            <a:noAutofit/>
          </a:bodyPr>
          <a:lstStyle/>
          <a:p>
            <a:r>
              <a:rPr lang="ru-RU" altLang="ru-BY" sz="24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Государственная гравиметрическая сеть</a:t>
            </a:r>
            <a:br>
              <a:rPr lang="en-GB" altLang="ru-BY" sz="24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br>
              <a:rPr lang="en-US" sz="2400" b="0" i="1" dirty="0">
                <a:solidFill>
                  <a:schemeClr val="tx2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en-US" sz="2400" i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" name="Скругленный прямоугольник 75">
            <a:extLst>
              <a:ext uri="{FF2B5EF4-FFF2-40B4-BE49-F238E27FC236}">
                <a16:creationId xmlns:a16="http://schemas.microsoft.com/office/drawing/2014/main" id="{DEB27D7D-3768-F7EF-7D4E-5B112CC21812}"/>
              </a:ext>
            </a:extLst>
          </p:cNvPr>
          <p:cNvSpPr/>
          <p:nvPr/>
        </p:nvSpPr>
        <p:spPr>
          <a:xfrm>
            <a:off x="6742768" y="789846"/>
            <a:ext cx="2372767" cy="798512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 w="12700" cap="flat" cmpd="sng" algn="ctr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50875" eaLnBrk="1" hangingPunct="1">
              <a:defRPr/>
            </a:pPr>
            <a:r>
              <a:rPr lang="ru-RU" altLang="ru-RU" sz="1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Характеристики сети</a:t>
            </a:r>
          </a:p>
        </p:txBody>
      </p:sp>
      <p:sp>
        <p:nvSpPr>
          <p:cNvPr id="3" name="Скругленный прямоугольник 79">
            <a:extLst>
              <a:ext uri="{FF2B5EF4-FFF2-40B4-BE49-F238E27FC236}">
                <a16:creationId xmlns:a16="http://schemas.microsoft.com/office/drawing/2014/main" id="{5FC5456B-E7F5-566C-B896-6A017145E1B9}"/>
              </a:ext>
            </a:extLst>
          </p:cNvPr>
          <p:cNvSpPr/>
          <p:nvPr/>
        </p:nvSpPr>
        <p:spPr>
          <a:xfrm>
            <a:off x="9306145" y="807673"/>
            <a:ext cx="2533431" cy="79375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 w="12700" cap="flat" cmpd="sng" algn="ctr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50875" eaLnBrk="1" hangingPunct="1">
              <a:defRPr/>
            </a:pPr>
            <a:r>
              <a:rPr lang="ru-RU" altLang="ru-RU" sz="1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Планы </a:t>
            </a:r>
            <a:br>
              <a:rPr lang="ru-RU" altLang="ru-RU" sz="1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rPr>
            </a:br>
            <a:r>
              <a:rPr lang="ru-RU" altLang="ru-RU" sz="1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по развитию</a:t>
            </a:r>
          </a:p>
        </p:txBody>
      </p:sp>
      <p:sp>
        <p:nvSpPr>
          <p:cNvPr id="4" name="Скругленный прямоугольник 82">
            <a:extLst>
              <a:ext uri="{FF2B5EF4-FFF2-40B4-BE49-F238E27FC236}">
                <a16:creationId xmlns:a16="http://schemas.microsoft.com/office/drawing/2014/main" id="{8CA743E4-8535-C00A-DE6A-7FDA78CFC96C}"/>
              </a:ext>
            </a:extLst>
          </p:cNvPr>
          <p:cNvSpPr/>
          <p:nvPr/>
        </p:nvSpPr>
        <p:spPr>
          <a:xfrm>
            <a:off x="2016065" y="802909"/>
            <a:ext cx="4536093" cy="798513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 w="12700" cap="flat" cmpd="sng" algn="ctr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50875" eaLnBrk="1" hangingPunct="1">
              <a:defRPr/>
            </a:pPr>
            <a:r>
              <a:rPr lang="ru-RU" altLang="ru-RU" sz="1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Определение, применение</a:t>
            </a:r>
          </a:p>
        </p:txBody>
      </p:sp>
      <p:sp>
        <p:nvSpPr>
          <p:cNvPr id="5" name="Скругленный прямоугольник 83">
            <a:extLst>
              <a:ext uri="{FF2B5EF4-FFF2-40B4-BE49-F238E27FC236}">
                <a16:creationId xmlns:a16="http://schemas.microsoft.com/office/drawing/2014/main" id="{0ECA3C96-1CE5-2A1D-1468-4FE02CA60F46}"/>
              </a:ext>
            </a:extLst>
          </p:cNvPr>
          <p:cNvSpPr/>
          <p:nvPr/>
        </p:nvSpPr>
        <p:spPr>
          <a:xfrm>
            <a:off x="502379" y="802910"/>
            <a:ext cx="1313794" cy="798513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 w="12700" cap="flat" cmpd="sng" algn="ctr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50875" eaLnBrk="1" hangingPunct="1">
              <a:defRPr/>
            </a:pPr>
            <a:r>
              <a:rPr lang="ru-RU" altLang="ru-RU" sz="14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Вид сети</a:t>
            </a:r>
          </a:p>
        </p:txBody>
      </p:sp>
      <p:sp>
        <p:nvSpPr>
          <p:cNvPr id="6" name="Скругленный прямоугольник 78">
            <a:extLst>
              <a:ext uri="{FF2B5EF4-FFF2-40B4-BE49-F238E27FC236}">
                <a16:creationId xmlns:a16="http://schemas.microsoft.com/office/drawing/2014/main" id="{5E75CBD6-1160-3CF6-1F06-DD2FA0F6F4A7}"/>
              </a:ext>
            </a:extLst>
          </p:cNvPr>
          <p:cNvSpPr/>
          <p:nvPr/>
        </p:nvSpPr>
        <p:spPr>
          <a:xfrm>
            <a:off x="502379" y="1762841"/>
            <a:ext cx="1313794" cy="2495407"/>
          </a:xfrm>
          <a:prstGeom prst="roundRect">
            <a:avLst>
              <a:gd name="adj" fmla="val 8301"/>
            </a:avLst>
          </a:prstGeom>
          <a:solidFill>
            <a:schemeClr val="accent5">
              <a:lumMod val="75000"/>
            </a:schemeClr>
          </a:solidFill>
          <a:ln w="12700" cap="flat" cmpd="sng" algn="ctr">
            <a:solidFill>
              <a:schemeClr val="accent5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R="163195" algn="ctr"/>
            <a:r>
              <a:rPr lang="ru-RU" sz="16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RU" sz="1600" b="1" dirty="0" err="1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ФГрС</a:t>
            </a:r>
            <a:endParaRPr lang="ru-BY" sz="1600" b="1" dirty="0">
              <a:solidFill>
                <a:schemeClr val="bg1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" name="Скругленный прямоугольник 78">
            <a:extLst>
              <a:ext uri="{FF2B5EF4-FFF2-40B4-BE49-F238E27FC236}">
                <a16:creationId xmlns:a16="http://schemas.microsoft.com/office/drawing/2014/main" id="{35D01517-A916-DCD8-6494-D9E3D70A1A1F}"/>
              </a:ext>
            </a:extLst>
          </p:cNvPr>
          <p:cNvSpPr/>
          <p:nvPr/>
        </p:nvSpPr>
        <p:spPr>
          <a:xfrm>
            <a:off x="2053012" y="1769247"/>
            <a:ext cx="4499146" cy="2495407"/>
          </a:xfrm>
          <a:prstGeom prst="roundRect">
            <a:avLst>
              <a:gd name="adj" fmla="val 8301"/>
            </a:avLst>
          </a:prstGeom>
          <a:solidFill>
            <a:schemeClr val="accent5">
              <a:lumMod val="75000"/>
            </a:schemeClr>
          </a:solidFill>
          <a:ln w="12700" cap="flat" cmpd="sng" algn="ctr">
            <a:solidFill>
              <a:schemeClr val="accent5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R="163195" algn="ctr"/>
            <a:r>
              <a:rPr lang="ru-RU" sz="12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Высшее звено Государственной гравиметрической сети, на пунктах которой с наивысшей точностью периодически выполняются абсолютные и относительные определения ускорения силы тяжести , координат и высоты с целью установления и уточнения гравиметрической системы Республики Беларусь, ее связи с Международной гравиметрической системой, исследования изменений гравитационного поля и фигуры Земли во времени и метрологического обеспечения гравиметрических сетей 1 и 2 классов</a:t>
            </a:r>
            <a:endParaRPr lang="ru-BY" sz="1200" b="1" dirty="0">
              <a:solidFill>
                <a:schemeClr val="bg1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Скругленный прямоугольник 78">
            <a:extLst>
              <a:ext uri="{FF2B5EF4-FFF2-40B4-BE49-F238E27FC236}">
                <a16:creationId xmlns:a16="http://schemas.microsoft.com/office/drawing/2014/main" id="{D7AD9A9F-0339-83FF-F130-4EF3DE9128FF}"/>
              </a:ext>
            </a:extLst>
          </p:cNvPr>
          <p:cNvSpPr/>
          <p:nvPr/>
        </p:nvSpPr>
        <p:spPr>
          <a:xfrm>
            <a:off x="482649" y="4414902"/>
            <a:ext cx="1313794" cy="982721"/>
          </a:xfrm>
          <a:prstGeom prst="roundRect">
            <a:avLst>
              <a:gd name="adj" fmla="val 8301"/>
            </a:avLst>
          </a:prstGeom>
          <a:solidFill>
            <a:srgbClr val="00B0F0"/>
          </a:solidFill>
          <a:ln w="12700" cap="flat" cmpd="sng" algn="ctr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R="163195" algn="ctr"/>
            <a:r>
              <a:rPr lang="ru-RU" sz="16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ГГрС-1</a:t>
            </a:r>
            <a:endParaRPr lang="ru-BY" sz="1600" b="1" dirty="0">
              <a:solidFill>
                <a:schemeClr val="bg1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3" name="Скругленный прямоугольник 78">
            <a:extLst>
              <a:ext uri="{FF2B5EF4-FFF2-40B4-BE49-F238E27FC236}">
                <a16:creationId xmlns:a16="http://schemas.microsoft.com/office/drawing/2014/main" id="{45BA21DC-51AB-33EC-8328-2DAB0EF403F5}"/>
              </a:ext>
            </a:extLst>
          </p:cNvPr>
          <p:cNvSpPr/>
          <p:nvPr/>
        </p:nvSpPr>
        <p:spPr>
          <a:xfrm>
            <a:off x="9315427" y="1751671"/>
            <a:ext cx="2501563" cy="2506577"/>
          </a:xfrm>
          <a:prstGeom prst="roundRect">
            <a:avLst>
              <a:gd name="adj" fmla="val 8301"/>
            </a:avLst>
          </a:prstGeom>
          <a:solidFill>
            <a:schemeClr val="accent5">
              <a:lumMod val="75000"/>
            </a:schemeClr>
          </a:solidFill>
          <a:ln w="12700" cap="flat" cmpd="sng" algn="ctr">
            <a:solidFill>
              <a:schemeClr val="accent5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buClr>
                <a:srgbClr val="0000FF"/>
              </a:buClr>
              <a:tabLst>
                <a:tab pos="533400" algn="l"/>
              </a:tabLst>
            </a:pPr>
            <a:r>
              <a:rPr lang="ru-RU" sz="1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Повторные абсолютные  определения ускорения силы тяжести на пунктах </a:t>
            </a:r>
            <a:r>
              <a:rPr lang="ru-RU" sz="14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ФГрС</a:t>
            </a:r>
            <a:r>
              <a:rPr lang="ru-RU" sz="1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в 2027-2028 годах</a:t>
            </a:r>
          </a:p>
        </p:txBody>
      </p:sp>
      <p:sp>
        <p:nvSpPr>
          <p:cNvPr id="14" name="Скругленный прямоугольник 78">
            <a:extLst>
              <a:ext uri="{FF2B5EF4-FFF2-40B4-BE49-F238E27FC236}">
                <a16:creationId xmlns:a16="http://schemas.microsoft.com/office/drawing/2014/main" id="{A80674B8-910F-9104-5A84-4F6E029EA2E4}"/>
              </a:ext>
            </a:extLst>
          </p:cNvPr>
          <p:cNvSpPr/>
          <p:nvPr/>
        </p:nvSpPr>
        <p:spPr>
          <a:xfrm>
            <a:off x="482649" y="5604510"/>
            <a:ext cx="1313794" cy="982721"/>
          </a:xfrm>
          <a:prstGeom prst="roundRect">
            <a:avLst>
              <a:gd name="adj" fmla="val 8301"/>
            </a:avLst>
          </a:prstGeom>
          <a:solidFill>
            <a:schemeClr val="accent5">
              <a:lumMod val="60000"/>
              <a:lumOff val="40000"/>
            </a:schemeClr>
          </a:solidFill>
          <a:ln w="12700" cap="flat" cmpd="sng" algn="ctr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R="163195" algn="ctr"/>
            <a:r>
              <a:rPr lang="ru-RU" sz="16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ГГрС-2</a:t>
            </a:r>
            <a:endParaRPr lang="ru-BY" sz="1600" b="1" dirty="0">
              <a:solidFill>
                <a:schemeClr val="bg1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5" name="Скругленный прямоугольник 78">
            <a:extLst>
              <a:ext uri="{FF2B5EF4-FFF2-40B4-BE49-F238E27FC236}">
                <a16:creationId xmlns:a16="http://schemas.microsoft.com/office/drawing/2014/main" id="{6CC42B64-6C6E-7C64-2314-A96635E7C5C0}"/>
              </a:ext>
            </a:extLst>
          </p:cNvPr>
          <p:cNvSpPr/>
          <p:nvPr/>
        </p:nvSpPr>
        <p:spPr>
          <a:xfrm>
            <a:off x="2016065" y="4410137"/>
            <a:ext cx="4536092" cy="982721"/>
          </a:xfrm>
          <a:prstGeom prst="roundRect">
            <a:avLst>
              <a:gd name="adj" fmla="val 8301"/>
            </a:avLst>
          </a:prstGeom>
          <a:solidFill>
            <a:srgbClr val="00B0F0"/>
          </a:solidFill>
          <a:ln w="12700" cap="flat" cmpd="sng" algn="ctr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1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Г</a:t>
            </a:r>
            <a:r>
              <a:rPr lang="ru-RU" sz="12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равиметрическая сеть, </a:t>
            </a:r>
            <a:r>
              <a:rPr lang="ru-RU" sz="12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опирающаяся на </a:t>
            </a:r>
            <a:r>
              <a:rPr lang="ru-RU" sz="1200" b="1" dirty="0" err="1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ФГрС</a:t>
            </a:r>
            <a:r>
              <a:rPr lang="ru-RU" sz="12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и служит для распространения установленной государственной гравиметрической системы. Состоит из сети основных и рядовых пунктов.  </a:t>
            </a:r>
            <a:endParaRPr lang="ru-BY" sz="1200" b="1" dirty="0">
              <a:solidFill>
                <a:schemeClr val="bg1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78">
            <a:extLst>
              <a:ext uri="{FF2B5EF4-FFF2-40B4-BE49-F238E27FC236}">
                <a16:creationId xmlns:a16="http://schemas.microsoft.com/office/drawing/2014/main" id="{71EE2AEA-56C2-EEA1-8EE2-7420ED790203}"/>
              </a:ext>
            </a:extLst>
          </p:cNvPr>
          <p:cNvSpPr/>
          <p:nvPr/>
        </p:nvSpPr>
        <p:spPr>
          <a:xfrm>
            <a:off x="2016065" y="5599745"/>
            <a:ext cx="4536092" cy="982721"/>
          </a:xfrm>
          <a:prstGeom prst="roundRect">
            <a:avLst>
              <a:gd name="adj" fmla="val 8301"/>
            </a:avLst>
          </a:prstGeom>
          <a:solidFill>
            <a:schemeClr val="accent5">
              <a:lumMod val="60000"/>
              <a:lumOff val="40000"/>
            </a:schemeClr>
          </a:solidFill>
          <a:ln w="12700" cap="flat" cmpd="sng" algn="ctr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1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Г</a:t>
            </a:r>
            <a:r>
              <a:rPr lang="ru-RU" sz="12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равиметрическая сеть, </a:t>
            </a:r>
            <a:r>
              <a:rPr lang="ru-RU" sz="12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опирающаяся на ГГрс-1 и служит для выполнения гравиметрических съемок. Пункты сети совмещены с пунктами государственной геодезической сети.  </a:t>
            </a:r>
            <a:endParaRPr lang="ru-BY" sz="1200" b="1" dirty="0">
              <a:solidFill>
                <a:schemeClr val="bg1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78">
            <a:extLst>
              <a:ext uri="{FF2B5EF4-FFF2-40B4-BE49-F238E27FC236}">
                <a16:creationId xmlns:a16="http://schemas.microsoft.com/office/drawing/2014/main" id="{F763B682-2976-1312-B47D-7B98FF6AD2F0}"/>
              </a:ext>
            </a:extLst>
          </p:cNvPr>
          <p:cNvSpPr/>
          <p:nvPr/>
        </p:nvSpPr>
        <p:spPr>
          <a:xfrm>
            <a:off x="6752050" y="1758076"/>
            <a:ext cx="2363485" cy="2495407"/>
          </a:xfrm>
          <a:prstGeom prst="roundRect">
            <a:avLst>
              <a:gd name="adj" fmla="val 8301"/>
            </a:avLst>
          </a:prstGeom>
          <a:solidFill>
            <a:schemeClr val="accent5">
              <a:lumMod val="75000"/>
            </a:schemeClr>
          </a:solidFill>
          <a:ln w="12700" cap="flat" cmpd="sng" algn="ctr">
            <a:solidFill>
              <a:schemeClr val="accent5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R="163195" algn="ctr"/>
            <a:r>
              <a:rPr lang="ru-RU" sz="1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 пункта </a:t>
            </a:r>
            <a:r>
              <a:rPr lang="ru-RU" sz="140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ФГрС</a:t>
            </a:r>
            <a:r>
              <a:rPr lang="ru-RU" sz="1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</a:p>
          <a:p>
            <a:pPr marR="163195" algn="ctr"/>
            <a:r>
              <a:rPr lang="ru-RU" sz="1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абсолютные определения</a:t>
            </a:r>
          </a:p>
          <a:p>
            <a:pPr marR="163195" algn="ctr"/>
            <a:r>
              <a:rPr lang="ru-RU" sz="14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(2020 г.)</a:t>
            </a:r>
            <a:endParaRPr lang="ru-BY" sz="1400" b="1" dirty="0">
              <a:solidFill>
                <a:schemeClr val="bg1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8" name="Скругленный прямоугольник 78">
            <a:extLst>
              <a:ext uri="{FF2B5EF4-FFF2-40B4-BE49-F238E27FC236}">
                <a16:creationId xmlns:a16="http://schemas.microsoft.com/office/drawing/2014/main" id="{5BE8EA27-2FC3-1510-4A77-5FECFE34C438}"/>
              </a:ext>
            </a:extLst>
          </p:cNvPr>
          <p:cNvSpPr/>
          <p:nvPr/>
        </p:nvSpPr>
        <p:spPr>
          <a:xfrm>
            <a:off x="6752050" y="4423201"/>
            <a:ext cx="2363485" cy="982721"/>
          </a:xfrm>
          <a:prstGeom prst="roundRect">
            <a:avLst>
              <a:gd name="adj" fmla="val 8301"/>
            </a:avLst>
          </a:prstGeom>
          <a:solidFill>
            <a:srgbClr val="00B0F0"/>
          </a:solidFill>
          <a:ln w="12700" cap="flat" cmpd="sng" algn="ctr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105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15 пунктов </a:t>
            </a:r>
            <a:r>
              <a:rPr lang="ru-RU" sz="1050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ОГрС</a:t>
            </a:r>
            <a:r>
              <a:rPr lang="ru-RU" sz="105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</a:p>
          <a:p>
            <a:pPr algn="ctr"/>
            <a:r>
              <a:rPr lang="ru-RU" sz="105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106 пунктов ГГрС-1, </a:t>
            </a:r>
          </a:p>
          <a:p>
            <a:pPr algn="ctr"/>
            <a:r>
              <a:rPr lang="ru-RU" sz="105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относительные определения</a:t>
            </a:r>
          </a:p>
          <a:p>
            <a:pPr algn="ctr"/>
            <a:r>
              <a:rPr lang="ru-RU" sz="105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(2022 г.)</a:t>
            </a:r>
            <a:endParaRPr lang="ru-BY" sz="1050" b="1" dirty="0">
              <a:solidFill>
                <a:schemeClr val="bg1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Скругленный прямоугольник 78">
            <a:extLst>
              <a:ext uri="{FF2B5EF4-FFF2-40B4-BE49-F238E27FC236}">
                <a16:creationId xmlns:a16="http://schemas.microsoft.com/office/drawing/2014/main" id="{A7F0A708-69FC-0707-148C-464F94598AC9}"/>
              </a:ext>
            </a:extLst>
          </p:cNvPr>
          <p:cNvSpPr/>
          <p:nvPr/>
        </p:nvSpPr>
        <p:spPr>
          <a:xfrm>
            <a:off x="6742768" y="5604510"/>
            <a:ext cx="2363485" cy="982721"/>
          </a:xfrm>
          <a:prstGeom prst="roundRect">
            <a:avLst>
              <a:gd name="adj" fmla="val 8301"/>
            </a:avLst>
          </a:prstGeom>
          <a:solidFill>
            <a:schemeClr val="accent5">
              <a:lumMod val="60000"/>
              <a:lumOff val="40000"/>
            </a:schemeClr>
          </a:solidFill>
          <a:ln w="12700" cap="flat" cmpd="sng" algn="ctr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1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1 942 пункта ГГрС-2, относительные определения</a:t>
            </a:r>
          </a:p>
          <a:p>
            <a:pPr algn="ctr"/>
            <a:r>
              <a:rPr lang="ru-RU" sz="1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(с 2023 г.)</a:t>
            </a:r>
            <a:endParaRPr lang="ru-BY" sz="1200" b="1" dirty="0">
              <a:solidFill>
                <a:schemeClr val="bg1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Скругленный прямоугольник 78">
            <a:extLst>
              <a:ext uri="{FF2B5EF4-FFF2-40B4-BE49-F238E27FC236}">
                <a16:creationId xmlns:a16="http://schemas.microsoft.com/office/drawing/2014/main" id="{CF488C0A-9570-3FE9-FFC2-72B7EE335F71}"/>
              </a:ext>
            </a:extLst>
          </p:cNvPr>
          <p:cNvSpPr/>
          <p:nvPr/>
        </p:nvSpPr>
        <p:spPr>
          <a:xfrm>
            <a:off x="9336451" y="4408496"/>
            <a:ext cx="2480539" cy="982721"/>
          </a:xfrm>
          <a:prstGeom prst="roundRect">
            <a:avLst>
              <a:gd name="adj" fmla="val 8301"/>
            </a:avLst>
          </a:prstGeom>
          <a:solidFill>
            <a:srgbClr val="00B0F0"/>
          </a:solidFill>
          <a:ln w="12700" cap="flat" cmpd="sng" algn="ctr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1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Поддержание в рабочем состоянии</a:t>
            </a:r>
            <a:endParaRPr lang="ru-BY" sz="1400" b="1" dirty="0">
              <a:solidFill>
                <a:schemeClr val="bg1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Скругленный прямоугольник 78">
            <a:extLst>
              <a:ext uri="{FF2B5EF4-FFF2-40B4-BE49-F238E27FC236}">
                <a16:creationId xmlns:a16="http://schemas.microsoft.com/office/drawing/2014/main" id="{BAF97BD0-C2F2-EDF6-0CF0-CA5186337354}"/>
              </a:ext>
            </a:extLst>
          </p:cNvPr>
          <p:cNvSpPr/>
          <p:nvPr/>
        </p:nvSpPr>
        <p:spPr>
          <a:xfrm>
            <a:off x="9336451" y="5604510"/>
            <a:ext cx="2480539" cy="982721"/>
          </a:xfrm>
          <a:prstGeom prst="roundRect">
            <a:avLst>
              <a:gd name="adj" fmla="val 8301"/>
            </a:avLst>
          </a:prstGeom>
          <a:solidFill>
            <a:schemeClr val="accent5">
              <a:lumMod val="60000"/>
              <a:lumOff val="40000"/>
            </a:schemeClr>
          </a:solidFill>
          <a:ln w="12700" cap="flat" cmpd="sng" algn="ctr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ru-RU" sz="12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~ </a:t>
            </a:r>
            <a:r>
              <a:rPr lang="ru-RU" sz="1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500 пунктов ГГрС-2 определены на сегодня, продолжение работ</a:t>
            </a:r>
            <a:endParaRPr lang="ru-BY" sz="1200" b="1" dirty="0">
              <a:solidFill>
                <a:schemeClr val="bg1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61296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E808E3C-16E0-DBA1-2E9E-3F8A21FEEC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0188" y="355373"/>
            <a:ext cx="9195991" cy="6502627"/>
          </a:xfrm>
          <a:prstGeom prst="rect">
            <a:avLst/>
          </a:prstGeom>
        </p:spPr>
      </p:pic>
      <p:sp>
        <p:nvSpPr>
          <p:cNvPr id="8" name="Title 3">
            <a:extLst>
              <a:ext uri="{FF2B5EF4-FFF2-40B4-BE49-F238E27FC236}">
                <a16:creationId xmlns:a16="http://schemas.microsoft.com/office/drawing/2014/main" id="{F0ED1DAF-0C17-4238-B7EE-DB871A2925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08335" y="297586"/>
            <a:ext cx="8708824" cy="646331"/>
          </a:xfrm>
        </p:spPr>
        <p:txBody>
          <a:bodyPr>
            <a:noAutofit/>
          </a:bodyPr>
          <a:lstStyle/>
          <a:p>
            <a:r>
              <a:rPr lang="ru-RU" altLang="ru-BY" sz="24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Схема государственной гравиметрической сети</a:t>
            </a:r>
            <a:br>
              <a:rPr lang="en-GB" altLang="ru-BY" sz="24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br>
              <a:rPr lang="en-US" sz="2400" b="0" i="1" dirty="0">
                <a:solidFill>
                  <a:schemeClr val="tx2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en-US" sz="2400" i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10E8EC8D-FC79-8396-01C9-4C70E36568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59037"/>
              </p:ext>
            </p:extLst>
          </p:nvPr>
        </p:nvGraphicFramePr>
        <p:xfrm>
          <a:off x="784360" y="1350809"/>
          <a:ext cx="4046056" cy="12801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04978">
                  <a:extLst>
                    <a:ext uri="{9D8B030D-6E8A-4147-A177-3AD203B41FA5}">
                      <a16:colId xmlns:a16="http://schemas.microsoft.com/office/drawing/2014/main" val="113086982"/>
                    </a:ext>
                  </a:extLst>
                </a:gridCol>
                <a:gridCol w="2141078">
                  <a:extLst>
                    <a:ext uri="{9D8B030D-6E8A-4147-A177-3AD203B41FA5}">
                      <a16:colId xmlns:a16="http://schemas.microsoft.com/office/drawing/2014/main" val="764641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Вид сети</a:t>
                      </a:r>
                      <a:endParaRPr lang="ru-BY" sz="12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Точность, </a:t>
                      </a:r>
                      <a:r>
                        <a:rPr lang="ru-RU" sz="1200" b="0" dirty="0" err="1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мкГал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</a:t>
                      </a:r>
                      <a:endParaRPr lang="ru-BY" sz="12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не хуже</a:t>
                      </a:r>
                      <a:endParaRPr lang="ru-BY" sz="12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06199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МГрП</a:t>
                      </a:r>
                      <a:endParaRPr lang="ru-BY" sz="1200" b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</a:t>
                      </a:r>
                      <a:endParaRPr lang="ru-BY" sz="12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99991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ФГрС+ПС</a:t>
                      </a:r>
                      <a:endParaRPr lang="ru-BY" sz="1200" b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</a:t>
                      </a:r>
                      <a:endParaRPr lang="ru-BY" sz="12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83191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ОГрС-1+ПС</a:t>
                      </a:r>
                      <a:endParaRPr lang="ru-BY" sz="1200" b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8-10</a:t>
                      </a:r>
                      <a:endParaRPr lang="ru-BY" sz="12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10189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ГрС-1</a:t>
                      </a:r>
                      <a:endParaRPr lang="ru-BY" sz="1200" b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12</a:t>
                      </a:r>
                      <a:endParaRPr lang="ru-BY" sz="12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88080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ГрС-2</a:t>
                      </a:r>
                      <a:endParaRPr lang="ru-BY" sz="1200" b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18</a:t>
                      </a:r>
                      <a:endParaRPr lang="ru-BY" sz="12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1477094"/>
                  </a:ext>
                </a:extLst>
              </a:tr>
            </a:tbl>
          </a:graphicData>
        </a:graphic>
      </p:graphicFrame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F754B27-915C-AA23-4C3C-587CB19A15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235" y="3596840"/>
            <a:ext cx="1999051" cy="199905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7464EFC-C397-0404-5AD9-BE143812948F}"/>
              </a:ext>
            </a:extLst>
          </p:cNvPr>
          <p:cNvSpPr txBox="1"/>
          <p:nvPr/>
        </p:nvSpPr>
        <p:spPr>
          <a:xfrm>
            <a:off x="591673" y="5507191"/>
            <a:ext cx="30333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>
                <a:latin typeface="Verdana" panose="020B0604030504040204" pitchFamily="34" charset="0"/>
                <a:ea typeface="Verdana" panose="020B0604030504040204" pitchFamily="34" charset="0"/>
              </a:rPr>
              <a:t>Scintrex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8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CG</a:t>
            </a:r>
            <a:r>
              <a:rPr lang="ru-RU" sz="18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-6 </a:t>
            </a:r>
            <a:r>
              <a:rPr lang="en-US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Autograv</a:t>
            </a:r>
            <a:endParaRPr lang="ru-BY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29956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object 6">
            <a:extLst>
              <a:ext uri="{FF2B5EF4-FFF2-40B4-BE49-F238E27FC236}">
                <a16:creationId xmlns:a16="http://schemas.microsoft.com/office/drawing/2014/main" id="{920F1D10-E403-357E-D6FD-DE865768894F}"/>
              </a:ext>
            </a:extLst>
          </p:cNvPr>
          <p:cNvSpPr/>
          <p:nvPr/>
        </p:nvSpPr>
        <p:spPr>
          <a:xfrm>
            <a:off x="1096017" y="5117633"/>
            <a:ext cx="3037713" cy="367665"/>
          </a:xfrm>
          <a:custGeom>
            <a:avLst/>
            <a:gdLst/>
            <a:ahLst/>
            <a:cxnLst/>
            <a:rect l="l" t="t" r="r" b="b"/>
            <a:pathLst>
              <a:path w="2771140" h="367664">
                <a:moveTo>
                  <a:pt x="0" y="0"/>
                </a:moveTo>
                <a:lnTo>
                  <a:pt x="2770631" y="0"/>
                </a:lnTo>
                <a:lnTo>
                  <a:pt x="2770631" y="367283"/>
                </a:lnTo>
                <a:lnTo>
                  <a:pt x="0" y="367283"/>
                </a:lnTo>
                <a:lnTo>
                  <a:pt x="0" y="0"/>
                </a:lnTo>
              </a:path>
            </a:pathLst>
          </a:custGeom>
          <a:solidFill>
            <a:srgbClr val="FFFF66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7" name="object 314">
            <a:extLst>
              <a:ext uri="{FF2B5EF4-FFF2-40B4-BE49-F238E27FC236}">
                <a16:creationId xmlns:a16="http://schemas.microsoft.com/office/drawing/2014/main" id="{B89C360C-CFD6-3FCA-6EE2-91133394B0AC}"/>
              </a:ext>
            </a:extLst>
          </p:cNvPr>
          <p:cNvSpPr/>
          <p:nvPr/>
        </p:nvSpPr>
        <p:spPr>
          <a:xfrm>
            <a:off x="6715005" y="1958776"/>
            <a:ext cx="920750" cy="285115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0" y="0"/>
                </a:moveTo>
                <a:lnTo>
                  <a:pt x="920495" y="0"/>
                </a:lnTo>
                <a:lnTo>
                  <a:pt x="920495" y="284987"/>
                </a:lnTo>
                <a:lnTo>
                  <a:pt x="0" y="284987"/>
                </a:lnTo>
                <a:lnTo>
                  <a:pt x="0" y="0"/>
                </a:lnTo>
              </a:path>
            </a:pathLst>
          </a:custGeom>
          <a:solidFill>
            <a:srgbClr val="FFCC00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6" name="object 283">
            <a:extLst>
              <a:ext uri="{FF2B5EF4-FFF2-40B4-BE49-F238E27FC236}">
                <a16:creationId xmlns:a16="http://schemas.microsoft.com/office/drawing/2014/main" id="{A96CDD65-58CF-D382-13D7-AA00D557AFB6}"/>
              </a:ext>
            </a:extLst>
          </p:cNvPr>
          <p:cNvSpPr/>
          <p:nvPr/>
        </p:nvSpPr>
        <p:spPr>
          <a:xfrm>
            <a:off x="8030217" y="2585140"/>
            <a:ext cx="1106805" cy="402590"/>
          </a:xfrm>
          <a:custGeom>
            <a:avLst/>
            <a:gdLst/>
            <a:ahLst/>
            <a:cxnLst/>
            <a:rect l="l" t="t" r="r" b="b"/>
            <a:pathLst>
              <a:path w="1106804" h="402589">
                <a:moveTo>
                  <a:pt x="0" y="0"/>
                </a:moveTo>
                <a:lnTo>
                  <a:pt x="1106423" y="0"/>
                </a:lnTo>
                <a:lnTo>
                  <a:pt x="1106423" y="402335"/>
                </a:lnTo>
                <a:lnTo>
                  <a:pt x="0" y="402335"/>
                </a:lnTo>
                <a:lnTo>
                  <a:pt x="0" y="0"/>
                </a:lnTo>
              </a:path>
            </a:pathLst>
          </a:custGeom>
          <a:solidFill>
            <a:srgbClr val="FFCC00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6" name="object 303">
            <a:extLst>
              <a:ext uri="{FF2B5EF4-FFF2-40B4-BE49-F238E27FC236}">
                <a16:creationId xmlns:a16="http://schemas.microsoft.com/office/drawing/2014/main" id="{F978C595-A9EA-4142-649C-2C775D73C549}"/>
              </a:ext>
            </a:extLst>
          </p:cNvPr>
          <p:cNvSpPr/>
          <p:nvPr/>
        </p:nvSpPr>
        <p:spPr>
          <a:xfrm>
            <a:off x="5279397" y="4196008"/>
            <a:ext cx="1106805" cy="403860"/>
          </a:xfrm>
          <a:custGeom>
            <a:avLst/>
            <a:gdLst/>
            <a:ahLst/>
            <a:cxnLst/>
            <a:rect l="l" t="t" r="r" b="b"/>
            <a:pathLst>
              <a:path w="1106804" h="403860">
                <a:moveTo>
                  <a:pt x="0" y="0"/>
                </a:moveTo>
                <a:lnTo>
                  <a:pt x="1106423" y="0"/>
                </a:lnTo>
                <a:lnTo>
                  <a:pt x="1106423" y="403859"/>
                </a:lnTo>
                <a:lnTo>
                  <a:pt x="0" y="403859"/>
                </a:lnTo>
                <a:lnTo>
                  <a:pt x="0" y="0"/>
                </a:lnTo>
              </a:path>
            </a:pathLst>
          </a:custGeom>
          <a:solidFill>
            <a:srgbClr val="FFCC00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" name="object 229">
            <a:extLst>
              <a:ext uri="{FF2B5EF4-FFF2-40B4-BE49-F238E27FC236}">
                <a16:creationId xmlns:a16="http://schemas.microsoft.com/office/drawing/2014/main" id="{3430B9BB-4A12-B8BF-1132-D73CE8A444D2}"/>
              </a:ext>
            </a:extLst>
          </p:cNvPr>
          <p:cNvSpPr/>
          <p:nvPr/>
        </p:nvSpPr>
        <p:spPr>
          <a:xfrm>
            <a:off x="9485637" y="1414708"/>
            <a:ext cx="920750" cy="285115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0" y="0"/>
                </a:moveTo>
                <a:lnTo>
                  <a:pt x="920495" y="0"/>
                </a:lnTo>
                <a:lnTo>
                  <a:pt x="920495" y="284987"/>
                </a:lnTo>
                <a:lnTo>
                  <a:pt x="0" y="284987"/>
                </a:lnTo>
                <a:lnTo>
                  <a:pt x="0" y="0"/>
                </a:lnTo>
              </a:path>
            </a:pathLst>
          </a:custGeom>
          <a:solidFill>
            <a:srgbClr val="FFCC99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" name="object 215">
            <a:extLst>
              <a:ext uri="{FF2B5EF4-FFF2-40B4-BE49-F238E27FC236}">
                <a16:creationId xmlns:a16="http://schemas.microsoft.com/office/drawing/2014/main" id="{CC8D8D9F-3057-F3AB-9550-D0F4607BD6AD}"/>
              </a:ext>
            </a:extLst>
          </p:cNvPr>
          <p:cNvSpPr/>
          <p:nvPr/>
        </p:nvSpPr>
        <p:spPr>
          <a:xfrm>
            <a:off x="9485637" y="3568119"/>
            <a:ext cx="920750" cy="285115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0" y="0"/>
                </a:moveTo>
                <a:lnTo>
                  <a:pt x="920495" y="0"/>
                </a:lnTo>
                <a:lnTo>
                  <a:pt x="920495" y="284987"/>
                </a:lnTo>
                <a:lnTo>
                  <a:pt x="0" y="284987"/>
                </a:lnTo>
                <a:lnTo>
                  <a:pt x="0" y="0"/>
                </a:lnTo>
              </a:path>
            </a:pathLst>
          </a:custGeom>
          <a:solidFill>
            <a:srgbClr val="FFCC99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86A99CF-1368-6174-1D65-97F1C404EA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28583" y="320333"/>
            <a:ext cx="10506904" cy="415783"/>
          </a:xfrm>
        </p:spPr>
        <p:txBody>
          <a:bodyPr>
            <a:noAutofit/>
          </a:bodyPr>
          <a:lstStyle/>
          <a:p>
            <a:pPr algn="ctr"/>
            <a:r>
              <a:rPr lang="ru-RU" altLang="ru-BY" sz="20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Перспективная схема государственного геодезического обеспечения</a:t>
            </a:r>
            <a:br>
              <a:rPr lang="en-GB" altLang="ru-BY" sz="20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br>
              <a:rPr lang="en-US" sz="2000" b="0" i="1" dirty="0">
                <a:solidFill>
                  <a:schemeClr val="tx2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en-US" sz="2000" i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ABE9E985-DFAB-F98F-E0AB-4258E2A50240}"/>
              </a:ext>
            </a:extLst>
          </p:cNvPr>
          <p:cNvSpPr txBox="1"/>
          <p:nvPr/>
        </p:nvSpPr>
        <p:spPr>
          <a:xfrm>
            <a:off x="1203205" y="5224793"/>
            <a:ext cx="2959100" cy="133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850" b="1" spc="-15" dirty="0">
                <a:latin typeface="Verdana"/>
                <a:cs typeface="Verdana"/>
              </a:rPr>
              <a:t>Г</a:t>
            </a:r>
            <a:r>
              <a:rPr sz="850" b="1" spc="-15" dirty="0">
                <a:latin typeface="Verdana"/>
                <a:cs typeface="Verdana"/>
              </a:rPr>
              <a:t>OC</a:t>
            </a:r>
            <a:r>
              <a:rPr lang="ru-RU" sz="850" b="1" spc="-15" dirty="0">
                <a:latin typeface="Verdana"/>
                <a:cs typeface="Verdana"/>
              </a:rPr>
              <a:t>УД</a:t>
            </a:r>
            <a:r>
              <a:rPr sz="850" b="1" spc="-15" dirty="0">
                <a:latin typeface="Verdana"/>
                <a:cs typeface="Verdana"/>
              </a:rPr>
              <a:t>APCTBEHHA</a:t>
            </a:r>
            <a:r>
              <a:rPr lang="ru-RU" sz="850" b="1" spc="-15" dirty="0">
                <a:latin typeface="Verdana"/>
                <a:cs typeface="Verdana"/>
              </a:rPr>
              <a:t>Я</a:t>
            </a:r>
            <a:r>
              <a:rPr sz="850" b="1" spc="-15" dirty="0">
                <a:latin typeface="Verdana"/>
                <a:cs typeface="Verdana"/>
              </a:rPr>
              <a:t> </a:t>
            </a:r>
            <a:r>
              <a:rPr lang="ru-RU" sz="850" b="1" spc="-45" dirty="0">
                <a:latin typeface="Verdana"/>
                <a:cs typeface="Verdana"/>
              </a:rPr>
              <a:t>ГРАВИМЕТРИЧЕСКАЯ</a:t>
            </a:r>
            <a:r>
              <a:rPr sz="850" b="1" spc="-45" dirty="0">
                <a:latin typeface="Verdana"/>
                <a:cs typeface="Verdana"/>
              </a:rPr>
              <a:t> </a:t>
            </a:r>
            <a:r>
              <a:rPr sz="850" b="1" spc="10" dirty="0">
                <a:latin typeface="Verdana"/>
                <a:cs typeface="Verdana"/>
              </a:rPr>
              <a:t>CET</a:t>
            </a:r>
            <a:r>
              <a:rPr lang="ru-RU" sz="850" b="1" spc="10" dirty="0">
                <a:latin typeface="Verdana"/>
                <a:cs typeface="Verdana"/>
              </a:rPr>
              <a:t>Ь</a:t>
            </a:r>
            <a:endParaRPr sz="850" dirty="0">
              <a:latin typeface="Verdana"/>
              <a:cs typeface="Verdana"/>
            </a:endParaRPr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A3643299-F239-2D0F-D400-1FDA5ABC6BF8}"/>
              </a:ext>
            </a:extLst>
          </p:cNvPr>
          <p:cNvSpPr/>
          <p:nvPr/>
        </p:nvSpPr>
        <p:spPr>
          <a:xfrm>
            <a:off x="4459485" y="5654475"/>
            <a:ext cx="2771140" cy="367665"/>
          </a:xfrm>
          <a:custGeom>
            <a:avLst/>
            <a:gdLst/>
            <a:ahLst/>
            <a:cxnLst/>
            <a:rect l="l" t="t" r="r" b="b"/>
            <a:pathLst>
              <a:path w="2771140" h="367664">
                <a:moveTo>
                  <a:pt x="0" y="0"/>
                </a:moveTo>
                <a:lnTo>
                  <a:pt x="0" y="367283"/>
                </a:lnTo>
                <a:lnTo>
                  <a:pt x="2770631" y="367283"/>
                </a:lnTo>
                <a:lnTo>
                  <a:pt x="0" y="0"/>
                </a:lnTo>
                <a:close/>
              </a:path>
              <a:path w="2771140" h="367664">
                <a:moveTo>
                  <a:pt x="2770631" y="0"/>
                </a:moveTo>
                <a:lnTo>
                  <a:pt x="0" y="0"/>
                </a:lnTo>
                <a:lnTo>
                  <a:pt x="2770631" y="367283"/>
                </a:lnTo>
                <a:lnTo>
                  <a:pt x="2770631" y="0"/>
                </a:lnTo>
                <a:close/>
              </a:path>
            </a:pathLst>
          </a:custGeom>
          <a:solidFill>
            <a:srgbClr val="FFFF7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4">
            <a:extLst>
              <a:ext uri="{FF2B5EF4-FFF2-40B4-BE49-F238E27FC236}">
                <a16:creationId xmlns:a16="http://schemas.microsoft.com/office/drawing/2014/main" id="{F2D97F7D-DFE6-B13D-9575-C50AB744B88F}"/>
              </a:ext>
            </a:extLst>
          </p:cNvPr>
          <p:cNvSpPr/>
          <p:nvPr/>
        </p:nvSpPr>
        <p:spPr>
          <a:xfrm>
            <a:off x="4459485" y="5654475"/>
            <a:ext cx="2771140" cy="367665"/>
          </a:xfrm>
          <a:custGeom>
            <a:avLst/>
            <a:gdLst/>
            <a:ahLst/>
            <a:cxnLst/>
            <a:rect l="l" t="t" r="r" b="b"/>
            <a:pathLst>
              <a:path w="2771140" h="367664">
                <a:moveTo>
                  <a:pt x="0" y="367283"/>
                </a:moveTo>
                <a:lnTo>
                  <a:pt x="2770631" y="367283"/>
                </a:lnTo>
                <a:lnTo>
                  <a:pt x="0" y="0"/>
                </a:lnTo>
                <a:lnTo>
                  <a:pt x="0" y="367283"/>
                </a:lnTo>
                <a:close/>
              </a:path>
            </a:pathLst>
          </a:custGeom>
          <a:ln w="3175">
            <a:solidFill>
              <a:srgbClr val="F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5">
            <a:extLst>
              <a:ext uri="{FF2B5EF4-FFF2-40B4-BE49-F238E27FC236}">
                <a16:creationId xmlns:a16="http://schemas.microsoft.com/office/drawing/2014/main" id="{24BAE869-A18B-4B27-E70D-CA99B6D012EE}"/>
              </a:ext>
            </a:extLst>
          </p:cNvPr>
          <p:cNvSpPr/>
          <p:nvPr/>
        </p:nvSpPr>
        <p:spPr>
          <a:xfrm>
            <a:off x="4459485" y="5654475"/>
            <a:ext cx="2771140" cy="367665"/>
          </a:xfrm>
          <a:custGeom>
            <a:avLst/>
            <a:gdLst/>
            <a:ahLst/>
            <a:cxnLst/>
            <a:rect l="l" t="t" r="r" b="b"/>
            <a:pathLst>
              <a:path w="2771140" h="367664">
                <a:moveTo>
                  <a:pt x="2770631" y="367283"/>
                </a:moveTo>
                <a:lnTo>
                  <a:pt x="0" y="0"/>
                </a:lnTo>
                <a:lnTo>
                  <a:pt x="2770631" y="0"/>
                </a:lnTo>
                <a:lnTo>
                  <a:pt x="2770631" y="367283"/>
                </a:lnTo>
                <a:close/>
              </a:path>
            </a:pathLst>
          </a:custGeom>
          <a:ln w="3175">
            <a:solidFill>
              <a:srgbClr val="F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6">
            <a:extLst>
              <a:ext uri="{FF2B5EF4-FFF2-40B4-BE49-F238E27FC236}">
                <a16:creationId xmlns:a16="http://schemas.microsoft.com/office/drawing/2014/main" id="{CE5BA8EC-11BF-9C14-2B50-1E2717ADEBE5}"/>
              </a:ext>
            </a:extLst>
          </p:cNvPr>
          <p:cNvSpPr/>
          <p:nvPr/>
        </p:nvSpPr>
        <p:spPr>
          <a:xfrm>
            <a:off x="4459485" y="5654475"/>
            <a:ext cx="2771140" cy="367665"/>
          </a:xfrm>
          <a:custGeom>
            <a:avLst/>
            <a:gdLst/>
            <a:ahLst/>
            <a:cxnLst/>
            <a:rect l="l" t="t" r="r" b="b"/>
            <a:pathLst>
              <a:path w="2771140" h="367664">
                <a:moveTo>
                  <a:pt x="0" y="0"/>
                </a:moveTo>
                <a:lnTo>
                  <a:pt x="2770631" y="0"/>
                </a:lnTo>
                <a:lnTo>
                  <a:pt x="2770631" y="367283"/>
                </a:lnTo>
                <a:lnTo>
                  <a:pt x="0" y="367283"/>
                </a:lnTo>
                <a:lnTo>
                  <a:pt x="0" y="0"/>
                </a:lnTo>
              </a:path>
            </a:pathLst>
          </a:custGeom>
          <a:solidFill>
            <a:srgbClr val="FFFF66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7">
            <a:extLst>
              <a:ext uri="{FF2B5EF4-FFF2-40B4-BE49-F238E27FC236}">
                <a16:creationId xmlns:a16="http://schemas.microsoft.com/office/drawing/2014/main" id="{5B28CF95-1658-A935-2230-57F663251E33}"/>
              </a:ext>
            </a:extLst>
          </p:cNvPr>
          <p:cNvSpPr txBox="1"/>
          <p:nvPr/>
        </p:nvSpPr>
        <p:spPr>
          <a:xfrm>
            <a:off x="4498602" y="5767149"/>
            <a:ext cx="2699385" cy="133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850" b="1" spc="-15" dirty="0">
                <a:latin typeface="Verdana"/>
                <a:cs typeface="Verdana"/>
              </a:rPr>
              <a:t>ГОСУДАРСТВЕННАЯ ГЕОДЕЗИЧЕСКАЯ СЕТЬ</a:t>
            </a:r>
            <a:endParaRPr sz="850" dirty="0">
              <a:latin typeface="Verdana"/>
              <a:cs typeface="Verdana"/>
            </a:endParaRPr>
          </a:p>
        </p:txBody>
      </p:sp>
      <p:sp>
        <p:nvSpPr>
          <p:cNvPr id="11" name="object 8">
            <a:extLst>
              <a:ext uri="{FF2B5EF4-FFF2-40B4-BE49-F238E27FC236}">
                <a16:creationId xmlns:a16="http://schemas.microsoft.com/office/drawing/2014/main" id="{A1232A1D-C4A7-8BD2-CD66-D133F21D08EE}"/>
              </a:ext>
            </a:extLst>
          </p:cNvPr>
          <p:cNvSpPr/>
          <p:nvPr/>
        </p:nvSpPr>
        <p:spPr>
          <a:xfrm>
            <a:off x="5770125" y="794440"/>
            <a:ext cx="2772410" cy="367665"/>
          </a:xfrm>
          <a:custGeom>
            <a:avLst/>
            <a:gdLst/>
            <a:ahLst/>
            <a:cxnLst/>
            <a:rect l="l" t="t" r="r" b="b"/>
            <a:pathLst>
              <a:path w="2772409" h="367665">
                <a:moveTo>
                  <a:pt x="0" y="0"/>
                </a:moveTo>
                <a:lnTo>
                  <a:pt x="0" y="367283"/>
                </a:lnTo>
                <a:lnTo>
                  <a:pt x="2772155" y="367283"/>
                </a:lnTo>
                <a:lnTo>
                  <a:pt x="0" y="0"/>
                </a:lnTo>
                <a:close/>
              </a:path>
              <a:path w="2772409" h="367665">
                <a:moveTo>
                  <a:pt x="2772155" y="0"/>
                </a:moveTo>
                <a:lnTo>
                  <a:pt x="0" y="0"/>
                </a:lnTo>
                <a:lnTo>
                  <a:pt x="2772155" y="367283"/>
                </a:lnTo>
                <a:lnTo>
                  <a:pt x="2772155" y="0"/>
                </a:lnTo>
                <a:close/>
              </a:path>
            </a:pathLst>
          </a:custGeom>
          <a:solidFill>
            <a:srgbClr val="FFFF7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9">
            <a:extLst>
              <a:ext uri="{FF2B5EF4-FFF2-40B4-BE49-F238E27FC236}">
                <a16:creationId xmlns:a16="http://schemas.microsoft.com/office/drawing/2014/main" id="{93989D8E-510A-2DA7-B6D5-864D3E09CC9A}"/>
              </a:ext>
            </a:extLst>
          </p:cNvPr>
          <p:cNvSpPr/>
          <p:nvPr/>
        </p:nvSpPr>
        <p:spPr>
          <a:xfrm>
            <a:off x="5770125" y="794440"/>
            <a:ext cx="2772410" cy="367665"/>
          </a:xfrm>
          <a:custGeom>
            <a:avLst/>
            <a:gdLst/>
            <a:ahLst/>
            <a:cxnLst/>
            <a:rect l="l" t="t" r="r" b="b"/>
            <a:pathLst>
              <a:path w="2772409" h="367665">
                <a:moveTo>
                  <a:pt x="0" y="367283"/>
                </a:moveTo>
                <a:lnTo>
                  <a:pt x="2772155" y="367283"/>
                </a:lnTo>
                <a:lnTo>
                  <a:pt x="0" y="0"/>
                </a:lnTo>
                <a:lnTo>
                  <a:pt x="0" y="367283"/>
                </a:lnTo>
                <a:close/>
              </a:path>
            </a:pathLst>
          </a:custGeom>
          <a:ln w="3175">
            <a:solidFill>
              <a:srgbClr val="F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0">
            <a:extLst>
              <a:ext uri="{FF2B5EF4-FFF2-40B4-BE49-F238E27FC236}">
                <a16:creationId xmlns:a16="http://schemas.microsoft.com/office/drawing/2014/main" id="{F8B37245-4595-4F96-EB98-42175DB24475}"/>
              </a:ext>
            </a:extLst>
          </p:cNvPr>
          <p:cNvSpPr/>
          <p:nvPr/>
        </p:nvSpPr>
        <p:spPr>
          <a:xfrm>
            <a:off x="5770125" y="794440"/>
            <a:ext cx="2772410" cy="367665"/>
          </a:xfrm>
          <a:custGeom>
            <a:avLst/>
            <a:gdLst/>
            <a:ahLst/>
            <a:cxnLst/>
            <a:rect l="l" t="t" r="r" b="b"/>
            <a:pathLst>
              <a:path w="2772409" h="367665">
                <a:moveTo>
                  <a:pt x="2772155" y="367283"/>
                </a:moveTo>
                <a:lnTo>
                  <a:pt x="0" y="0"/>
                </a:lnTo>
                <a:lnTo>
                  <a:pt x="2772155" y="0"/>
                </a:lnTo>
                <a:lnTo>
                  <a:pt x="2772155" y="367283"/>
                </a:lnTo>
                <a:close/>
              </a:path>
            </a:pathLst>
          </a:custGeom>
          <a:ln w="3175">
            <a:solidFill>
              <a:srgbClr val="F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1">
            <a:extLst>
              <a:ext uri="{FF2B5EF4-FFF2-40B4-BE49-F238E27FC236}">
                <a16:creationId xmlns:a16="http://schemas.microsoft.com/office/drawing/2014/main" id="{45EC246B-ADBA-4F3C-0B66-EF99A23E1DDD}"/>
              </a:ext>
            </a:extLst>
          </p:cNvPr>
          <p:cNvSpPr/>
          <p:nvPr/>
        </p:nvSpPr>
        <p:spPr>
          <a:xfrm>
            <a:off x="5770125" y="794440"/>
            <a:ext cx="2772410" cy="367665"/>
          </a:xfrm>
          <a:custGeom>
            <a:avLst/>
            <a:gdLst/>
            <a:ahLst/>
            <a:cxnLst/>
            <a:rect l="l" t="t" r="r" b="b"/>
            <a:pathLst>
              <a:path w="2772409" h="367665">
                <a:moveTo>
                  <a:pt x="0" y="0"/>
                </a:moveTo>
                <a:lnTo>
                  <a:pt x="2772155" y="0"/>
                </a:lnTo>
                <a:lnTo>
                  <a:pt x="2772155" y="367283"/>
                </a:lnTo>
                <a:lnTo>
                  <a:pt x="0" y="367283"/>
                </a:lnTo>
                <a:lnTo>
                  <a:pt x="0" y="0"/>
                </a:lnTo>
              </a:path>
            </a:pathLst>
          </a:custGeom>
          <a:solidFill>
            <a:srgbClr val="FFFF66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2">
            <a:extLst>
              <a:ext uri="{FF2B5EF4-FFF2-40B4-BE49-F238E27FC236}">
                <a16:creationId xmlns:a16="http://schemas.microsoft.com/office/drawing/2014/main" id="{BFA386D0-8E09-11BF-3814-2FF1E9FD59A3}"/>
              </a:ext>
            </a:extLst>
          </p:cNvPr>
          <p:cNvSpPr txBox="1"/>
          <p:nvPr/>
        </p:nvSpPr>
        <p:spPr>
          <a:xfrm>
            <a:off x="5908302" y="894921"/>
            <a:ext cx="2501900" cy="133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850" b="1" spc="-15" dirty="0">
                <a:latin typeface="Verdana"/>
                <a:cs typeface="Verdana"/>
              </a:rPr>
              <a:t>Г</a:t>
            </a:r>
            <a:r>
              <a:rPr sz="850" b="1" spc="-15" dirty="0">
                <a:latin typeface="Verdana"/>
                <a:cs typeface="Verdana"/>
              </a:rPr>
              <a:t>OC</a:t>
            </a:r>
            <a:r>
              <a:rPr lang="ru-RU" sz="850" b="1" spc="-15" dirty="0">
                <a:latin typeface="Verdana"/>
                <a:cs typeface="Verdana"/>
              </a:rPr>
              <a:t>УД</a:t>
            </a:r>
            <a:r>
              <a:rPr sz="850" b="1" spc="-15" dirty="0">
                <a:latin typeface="Verdana"/>
                <a:cs typeface="Verdana"/>
              </a:rPr>
              <a:t>APCTBEHHA</a:t>
            </a:r>
            <a:r>
              <a:rPr lang="ru-RU" sz="850" b="1" spc="-15" dirty="0">
                <a:latin typeface="Verdana"/>
                <a:cs typeface="Verdana"/>
              </a:rPr>
              <a:t>Я</a:t>
            </a:r>
            <a:r>
              <a:rPr sz="850" b="1" spc="-15" dirty="0">
                <a:latin typeface="Verdana"/>
                <a:cs typeface="Verdana"/>
              </a:rPr>
              <a:t> </a:t>
            </a:r>
            <a:r>
              <a:rPr lang="ru-RU" sz="850" b="1" spc="-95" dirty="0">
                <a:latin typeface="Verdana"/>
                <a:cs typeface="Verdana"/>
              </a:rPr>
              <a:t>НИВЕЛИРНАЯ </a:t>
            </a:r>
            <a:r>
              <a:rPr sz="850" b="1" spc="10" dirty="0">
                <a:latin typeface="Verdana"/>
                <a:cs typeface="Verdana"/>
              </a:rPr>
              <a:t>CET</a:t>
            </a:r>
            <a:r>
              <a:rPr lang="ru-RU" sz="850" b="1" spc="10" dirty="0">
                <a:latin typeface="Verdana"/>
                <a:cs typeface="Verdana"/>
              </a:rPr>
              <a:t>Ь</a:t>
            </a:r>
            <a:endParaRPr sz="850" dirty="0">
              <a:latin typeface="Verdana"/>
              <a:cs typeface="Verdana"/>
            </a:endParaRPr>
          </a:p>
        </p:txBody>
      </p:sp>
      <p:sp>
        <p:nvSpPr>
          <p:cNvPr id="16" name="object 13">
            <a:extLst>
              <a:ext uri="{FF2B5EF4-FFF2-40B4-BE49-F238E27FC236}">
                <a16:creationId xmlns:a16="http://schemas.microsoft.com/office/drawing/2014/main" id="{7C91B381-5FF6-697D-68C8-410B990DEFFE}"/>
              </a:ext>
            </a:extLst>
          </p:cNvPr>
          <p:cNvSpPr/>
          <p:nvPr/>
        </p:nvSpPr>
        <p:spPr>
          <a:xfrm>
            <a:off x="2261877" y="1394896"/>
            <a:ext cx="675640" cy="327660"/>
          </a:xfrm>
          <a:custGeom>
            <a:avLst/>
            <a:gdLst/>
            <a:ahLst/>
            <a:cxnLst/>
            <a:rect l="l" t="t" r="r" b="b"/>
            <a:pathLst>
              <a:path w="675639" h="327660">
                <a:moveTo>
                  <a:pt x="0" y="0"/>
                </a:moveTo>
                <a:lnTo>
                  <a:pt x="0" y="327659"/>
                </a:lnTo>
                <a:lnTo>
                  <a:pt x="675131" y="327659"/>
                </a:lnTo>
                <a:lnTo>
                  <a:pt x="0" y="0"/>
                </a:lnTo>
                <a:close/>
              </a:path>
            </a:pathLst>
          </a:custGeom>
          <a:solidFill>
            <a:srgbClr val="7FD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4">
            <a:extLst>
              <a:ext uri="{FF2B5EF4-FFF2-40B4-BE49-F238E27FC236}">
                <a16:creationId xmlns:a16="http://schemas.microsoft.com/office/drawing/2014/main" id="{3754B028-F05C-0F48-7DC9-8195DEF927AC}"/>
              </a:ext>
            </a:extLst>
          </p:cNvPr>
          <p:cNvSpPr/>
          <p:nvPr/>
        </p:nvSpPr>
        <p:spPr>
          <a:xfrm>
            <a:off x="2261877" y="1722556"/>
            <a:ext cx="675640" cy="0"/>
          </a:xfrm>
          <a:custGeom>
            <a:avLst/>
            <a:gdLst/>
            <a:ahLst/>
            <a:cxnLst/>
            <a:rect l="l" t="t" r="r" b="b"/>
            <a:pathLst>
              <a:path w="675639">
                <a:moveTo>
                  <a:pt x="675131" y="0"/>
                </a:moveTo>
                <a:lnTo>
                  <a:pt x="0" y="0"/>
                </a:lnTo>
                <a:lnTo>
                  <a:pt x="675131" y="0"/>
                </a:lnTo>
                <a:close/>
              </a:path>
            </a:pathLst>
          </a:custGeom>
          <a:ln w="3175">
            <a:solidFill>
              <a:srgbClr val="7FD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5">
            <a:extLst>
              <a:ext uri="{FF2B5EF4-FFF2-40B4-BE49-F238E27FC236}">
                <a16:creationId xmlns:a16="http://schemas.microsoft.com/office/drawing/2014/main" id="{C1443BBA-C0BF-1EBB-F3D8-640054E76E70}"/>
              </a:ext>
            </a:extLst>
          </p:cNvPr>
          <p:cNvSpPr/>
          <p:nvPr/>
        </p:nvSpPr>
        <p:spPr>
          <a:xfrm>
            <a:off x="2261877" y="1394896"/>
            <a:ext cx="675640" cy="327660"/>
          </a:xfrm>
          <a:custGeom>
            <a:avLst/>
            <a:gdLst/>
            <a:ahLst/>
            <a:cxnLst/>
            <a:rect l="l" t="t" r="r" b="b"/>
            <a:pathLst>
              <a:path w="675639" h="327660">
                <a:moveTo>
                  <a:pt x="675131" y="327659"/>
                </a:moveTo>
                <a:lnTo>
                  <a:pt x="0" y="327659"/>
                </a:lnTo>
                <a:lnTo>
                  <a:pt x="0" y="0"/>
                </a:lnTo>
                <a:lnTo>
                  <a:pt x="675131" y="327659"/>
                </a:lnTo>
                <a:close/>
              </a:path>
            </a:pathLst>
          </a:custGeom>
          <a:ln w="3175">
            <a:solidFill>
              <a:srgbClr val="7FD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6">
            <a:extLst>
              <a:ext uri="{FF2B5EF4-FFF2-40B4-BE49-F238E27FC236}">
                <a16:creationId xmlns:a16="http://schemas.microsoft.com/office/drawing/2014/main" id="{07633C16-17E8-4ACF-FEA8-2CBA8A4D9263}"/>
              </a:ext>
            </a:extLst>
          </p:cNvPr>
          <p:cNvSpPr/>
          <p:nvPr/>
        </p:nvSpPr>
        <p:spPr>
          <a:xfrm>
            <a:off x="2261877" y="1394896"/>
            <a:ext cx="675640" cy="327660"/>
          </a:xfrm>
          <a:custGeom>
            <a:avLst/>
            <a:gdLst/>
            <a:ahLst/>
            <a:cxnLst/>
            <a:rect l="l" t="t" r="r" b="b"/>
            <a:pathLst>
              <a:path w="675639" h="327660">
                <a:moveTo>
                  <a:pt x="675131" y="0"/>
                </a:moveTo>
                <a:lnTo>
                  <a:pt x="0" y="0"/>
                </a:lnTo>
                <a:lnTo>
                  <a:pt x="675131" y="327659"/>
                </a:lnTo>
                <a:lnTo>
                  <a:pt x="675131" y="0"/>
                </a:lnTo>
                <a:close/>
              </a:path>
            </a:pathLst>
          </a:custGeom>
          <a:solidFill>
            <a:srgbClr val="7FD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17">
            <a:extLst>
              <a:ext uri="{FF2B5EF4-FFF2-40B4-BE49-F238E27FC236}">
                <a16:creationId xmlns:a16="http://schemas.microsoft.com/office/drawing/2014/main" id="{7A14DCB6-FE0B-4606-A200-EC274F6B3360}"/>
              </a:ext>
            </a:extLst>
          </p:cNvPr>
          <p:cNvSpPr/>
          <p:nvPr/>
        </p:nvSpPr>
        <p:spPr>
          <a:xfrm>
            <a:off x="2261877" y="1394896"/>
            <a:ext cx="675640" cy="327660"/>
          </a:xfrm>
          <a:custGeom>
            <a:avLst/>
            <a:gdLst/>
            <a:ahLst/>
            <a:cxnLst/>
            <a:rect l="l" t="t" r="r" b="b"/>
            <a:pathLst>
              <a:path w="675639" h="327660">
                <a:moveTo>
                  <a:pt x="0" y="0"/>
                </a:moveTo>
                <a:lnTo>
                  <a:pt x="675131" y="0"/>
                </a:lnTo>
                <a:lnTo>
                  <a:pt x="675131" y="327659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7FD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18">
            <a:extLst>
              <a:ext uri="{FF2B5EF4-FFF2-40B4-BE49-F238E27FC236}">
                <a16:creationId xmlns:a16="http://schemas.microsoft.com/office/drawing/2014/main" id="{757BCF64-6229-62E2-B98B-4BDB9BB0ECC5}"/>
              </a:ext>
            </a:extLst>
          </p:cNvPr>
          <p:cNvSpPr/>
          <p:nvPr/>
        </p:nvSpPr>
        <p:spPr>
          <a:xfrm>
            <a:off x="2261877" y="1394896"/>
            <a:ext cx="675640" cy="327660"/>
          </a:xfrm>
          <a:custGeom>
            <a:avLst/>
            <a:gdLst/>
            <a:ahLst/>
            <a:cxnLst/>
            <a:rect l="l" t="t" r="r" b="b"/>
            <a:pathLst>
              <a:path w="675639" h="327660">
                <a:moveTo>
                  <a:pt x="0" y="0"/>
                </a:moveTo>
                <a:lnTo>
                  <a:pt x="675131" y="0"/>
                </a:lnTo>
                <a:lnTo>
                  <a:pt x="675131" y="327659"/>
                </a:lnTo>
                <a:lnTo>
                  <a:pt x="0" y="327659"/>
                </a:lnTo>
                <a:lnTo>
                  <a:pt x="0" y="0"/>
                </a:lnTo>
              </a:path>
            </a:pathLst>
          </a:custGeom>
          <a:solidFill>
            <a:srgbClr val="66CCFF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19">
            <a:extLst>
              <a:ext uri="{FF2B5EF4-FFF2-40B4-BE49-F238E27FC236}">
                <a16:creationId xmlns:a16="http://schemas.microsoft.com/office/drawing/2014/main" id="{51858FD7-E7ED-CD03-2FE7-5A73AB0889FB}"/>
              </a:ext>
            </a:extLst>
          </p:cNvPr>
          <p:cNvSpPr/>
          <p:nvPr/>
        </p:nvSpPr>
        <p:spPr>
          <a:xfrm>
            <a:off x="4442721" y="2137084"/>
            <a:ext cx="676910" cy="326390"/>
          </a:xfrm>
          <a:custGeom>
            <a:avLst/>
            <a:gdLst/>
            <a:ahLst/>
            <a:cxnLst/>
            <a:rect l="l" t="t" r="r" b="b"/>
            <a:pathLst>
              <a:path w="676910" h="326389">
                <a:moveTo>
                  <a:pt x="0" y="0"/>
                </a:moveTo>
                <a:lnTo>
                  <a:pt x="0" y="326135"/>
                </a:lnTo>
                <a:lnTo>
                  <a:pt x="676655" y="326135"/>
                </a:lnTo>
                <a:lnTo>
                  <a:pt x="0" y="0"/>
                </a:lnTo>
                <a:close/>
              </a:path>
            </a:pathLst>
          </a:custGeom>
          <a:solidFill>
            <a:srgbClr val="7FD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0">
            <a:extLst>
              <a:ext uri="{FF2B5EF4-FFF2-40B4-BE49-F238E27FC236}">
                <a16:creationId xmlns:a16="http://schemas.microsoft.com/office/drawing/2014/main" id="{B6EBF84C-E2E7-4401-D0D9-00F88FB71547}"/>
              </a:ext>
            </a:extLst>
          </p:cNvPr>
          <p:cNvSpPr/>
          <p:nvPr/>
        </p:nvSpPr>
        <p:spPr>
          <a:xfrm>
            <a:off x="4442721" y="2463220"/>
            <a:ext cx="676910" cy="0"/>
          </a:xfrm>
          <a:custGeom>
            <a:avLst/>
            <a:gdLst/>
            <a:ahLst/>
            <a:cxnLst/>
            <a:rect l="l" t="t" r="r" b="b"/>
            <a:pathLst>
              <a:path w="676910">
                <a:moveTo>
                  <a:pt x="676655" y="0"/>
                </a:moveTo>
                <a:lnTo>
                  <a:pt x="0" y="0"/>
                </a:lnTo>
                <a:lnTo>
                  <a:pt x="676655" y="0"/>
                </a:lnTo>
                <a:close/>
              </a:path>
            </a:pathLst>
          </a:custGeom>
          <a:ln w="3175">
            <a:solidFill>
              <a:srgbClr val="7FD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1">
            <a:extLst>
              <a:ext uri="{FF2B5EF4-FFF2-40B4-BE49-F238E27FC236}">
                <a16:creationId xmlns:a16="http://schemas.microsoft.com/office/drawing/2014/main" id="{E7B641FF-5491-C4FB-8C11-A65367BBB17C}"/>
              </a:ext>
            </a:extLst>
          </p:cNvPr>
          <p:cNvSpPr/>
          <p:nvPr/>
        </p:nvSpPr>
        <p:spPr>
          <a:xfrm>
            <a:off x="4442721" y="2137084"/>
            <a:ext cx="676910" cy="326390"/>
          </a:xfrm>
          <a:custGeom>
            <a:avLst/>
            <a:gdLst/>
            <a:ahLst/>
            <a:cxnLst/>
            <a:rect l="l" t="t" r="r" b="b"/>
            <a:pathLst>
              <a:path w="676910" h="326389">
                <a:moveTo>
                  <a:pt x="676655" y="326135"/>
                </a:moveTo>
                <a:lnTo>
                  <a:pt x="0" y="326135"/>
                </a:lnTo>
                <a:lnTo>
                  <a:pt x="0" y="0"/>
                </a:lnTo>
                <a:lnTo>
                  <a:pt x="676655" y="326135"/>
                </a:lnTo>
                <a:close/>
              </a:path>
            </a:pathLst>
          </a:custGeom>
          <a:ln w="3175">
            <a:solidFill>
              <a:srgbClr val="7FD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2">
            <a:extLst>
              <a:ext uri="{FF2B5EF4-FFF2-40B4-BE49-F238E27FC236}">
                <a16:creationId xmlns:a16="http://schemas.microsoft.com/office/drawing/2014/main" id="{F3BE9B66-34BD-8D6F-10F0-23B46E04C0CF}"/>
              </a:ext>
            </a:extLst>
          </p:cNvPr>
          <p:cNvSpPr/>
          <p:nvPr/>
        </p:nvSpPr>
        <p:spPr>
          <a:xfrm>
            <a:off x="4442721" y="2137084"/>
            <a:ext cx="676910" cy="326390"/>
          </a:xfrm>
          <a:custGeom>
            <a:avLst/>
            <a:gdLst/>
            <a:ahLst/>
            <a:cxnLst/>
            <a:rect l="l" t="t" r="r" b="b"/>
            <a:pathLst>
              <a:path w="676910" h="326389">
                <a:moveTo>
                  <a:pt x="676655" y="0"/>
                </a:moveTo>
                <a:lnTo>
                  <a:pt x="0" y="0"/>
                </a:lnTo>
                <a:lnTo>
                  <a:pt x="676655" y="326135"/>
                </a:lnTo>
                <a:lnTo>
                  <a:pt x="676655" y="0"/>
                </a:lnTo>
                <a:close/>
              </a:path>
            </a:pathLst>
          </a:custGeom>
          <a:solidFill>
            <a:srgbClr val="7FD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3">
            <a:extLst>
              <a:ext uri="{FF2B5EF4-FFF2-40B4-BE49-F238E27FC236}">
                <a16:creationId xmlns:a16="http://schemas.microsoft.com/office/drawing/2014/main" id="{7AD3EA7B-6182-B5C0-721F-7F63F55EC7D3}"/>
              </a:ext>
            </a:extLst>
          </p:cNvPr>
          <p:cNvSpPr/>
          <p:nvPr/>
        </p:nvSpPr>
        <p:spPr>
          <a:xfrm>
            <a:off x="4442721" y="2137084"/>
            <a:ext cx="676910" cy="326390"/>
          </a:xfrm>
          <a:custGeom>
            <a:avLst/>
            <a:gdLst/>
            <a:ahLst/>
            <a:cxnLst/>
            <a:rect l="l" t="t" r="r" b="b"/>
            <a:pathLst>
              <a:path w="676910" h="326389">
                <a:moveTo>
                  <a:pt x="0" y="0"/>
                </a:moveTo>
                <a:lnTo>
                  <a:pt x="676655" y="0"/>
                </a:lnTo>
                <a:lnTo>
                  <a:pt x="676655" y="326135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7FD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4">
            <a:extLst>
              <a:ext uri="{FF2B5EF4-FFF2-40B4-BE49-F238E27FC236}">
                <a16:creationId xmlns:a16="http://schemas.microsoft.com/office/drawing/2014/main" id="{1B6FFE6F-4CAE-10CC-9E36-2FEB20AD2995}"/>
              </a:ext>
            </a:extLst>
          </p:cNvPr>
          <p:cNvSpPr/>
          <p:nvPr/>
        </p:nvSpPr>
        <p:spPr>
          <a:xfrm>
            <a:off x="4442721" y="2137084"/>
            <a:ext cx="676910" cy="326390"/>
          </a:xfrm>
          <a:custGeom>
            <a:avLst/>
            <a:gdLst/>
            <a:ahLst/>
            <a:cxnLst/>
            <a:rect l="l" t="t" r="r" b="b"/>
            <a:pathLst>
              <a:path w="676910" h="326389">
                <a:moveTo>
                  <a:pt x="0" y="0"/>
                </a:moveTo>
                <a:lnTo>
                  <a:pt x="676655" y="0"/>
                </a:lnTo>
                <a:lnTo>
                  <a:pt x="676655" y="326135"/>
                </a:lnTo>
                <a:lnTo>
                  <a:pt x="0" y="326135"/>
                </a:lnTo>
                <a:lnTo>
                  <a:pt x="0" y="0"/>
                </a:lnTo>
              </a:path>
            </a:pathLst>
          </a:custGeom>
          <a:solidFill>
            <a:srgbClr val="66CCFF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5">
            <a:extLst>
              <a:ext uri="{FF2B5EF4-FFF2-40B4-BE49-F238E27FC236}">
                <a16:creationId xmlns:a16="http://schemas.microsoft.com/office/drawing/2014/main" id="{5D011B10-ED3D-6E91-C60F-E8BFA122FE4D}"/>
              </a:ext>
            </a:extLst>
          </p:cNvPr>
          <p:cNvSpPr/>
          <p:nvPr/>
        </p:nvSpPr>
        <p:spPr>
          <a:xfrm>
            <a:off x="4442721" y="3546784"/>
            <a:ext cx="676910" cy="327660"/>
          </a:xfrm>
          <a:custGeom>
            <a:avLst/>
            <a:gdLst/>
            <a:ahLst/>
            <a:cxnLst/>
            <a:rect l="l" t="t" r="r" b="b"/>
            <a:pathLst>
              <a:path w="676910" h="327660">
                <a:moveTo>
                  <a:pt x="0" y="0"/>
                </a:moveTo>
                <a:lnTo>
                  <a:pt x="0" y="327659"/>
                </a:lnTo>
                <a:lnTo>
                  <a:pt x="676655" y="327659"/>
                </a:lnTo>
                <a:lnTo>
                  <a:pt x="0" y="0"/>
                </a:lnTo>
                <a:close/>
              </a:path>
            </a:pathLst>
          </a:custGeom>
          <a:solidFill>
            <a:srgbClr val="7FD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6">
            <a:extLst>
              <a:ext uri="{FF2B5EF4-FFF2-40B4-BE49-F238E27FC236}">
                <a16:creationId xmlns:a16="http://schemas.microsoft.com/office/drawing/2014/main" id="{41EF52C4-6D8C-434E-C708-E8FAD986B734}"/>
              </a:ext>
            </a:extLst>
          </p:cNvPr>
          <p:cNvSpPr/>
          <p:nvPr/>
        </p:nvSpPr>
        <p:spPr>
          <a:xfrm>
            <a:off x="4442721" y="3874443"/>
            <a:ext cx="676910" cy="0"/>
          </a:xfrm>
          <a:custGeom>
            <a:avLst/>
            <a:gdLst/>
            <a:ahLst/>
            <a:cxnLst/>
            <a:rect l="l" t="t" r="r" b="b"/>
            <a:pathLst>
              <a:path w="676910">
                <a:moveTo>
                  <a:pt x="676655" y="0"/>
                </a:moveTo>
                <a:lnTo>
                  <a:pt x="0" y="0"/>
                </a:lnTo>
                <a:lnTo>
                  <a:pt x="676655" y="0"/>
                </a:lnTo>
                <a:close/>
              </a:path>
            </a:pathLst>
          </a:custGeom>
          <a:ln w="3175">
            <a:solidFill>
              <a:srgbClr val="7FD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27">
            <a:extLst>
              <a:ext uri="{FF2B5EF4-FFF2-40B4-BE49-F238E27FC236}">
                <a16:creationId xmlns:a16="http://schemas.microsoft.com/office/drawing/2014/main" id="{12C40EDE-7121-BACD-289A-F3EE083356E1}"/>
              </a:ext>
            </a:extLst>
          </p:cNvPr>
          <p:cNvSpPr/>
          <p:nvPr/>
        </p:nvSpPr>
        <p:spPr>
          <a:xfrm>
            <a:off x="4442721" y="3546784"/>
            <a:ext cx="676910" cy="327660"/>
          </a:xfrm>
          <a:custGeom>
            <a:avLst/>
            <a:gdLst/>
            <a:ahLst/>
            <a:cxnLst/>
            <a:rect l="l" t="t" r="r" b="b"/>
            <a:pathLst>
              <a:path w="676910" h="327660">
                <a:moveTo>
                  <a:pt x="676655" y="327659"/>
                </a:moveTo>
                <a:lnTo>
                  <a:pt x="0" y="327659"/>
                </a:lnTo>
                <a:lnTo>
                  <a:pt x="0" y="0"/>
                </a:lnTo>
                <a:lnTo>
                  <a:pt x="676655" y="327659"/>
                </a:lnTo>
                <a:close/>
              </a:path>
            </a:pathLst>
          </a:custGeom>
          <a:ln w="3175">
            <a:solidFill>
              <a:srgbClr val="7FD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28">
            <a:extLst>
              <a:ext uri="{FF2B5EF4-FFF2-40B4-BE49-F238E27FC236}">
                <a16:creationId xmlns:a16="http://schemas.microsoft.com/office/drawing/2014/main" id="{723577E5-676C-473E-5E53-6A5E58A165D5}"/>
              </a:ext>
            </a:extLst>
          </p:cNvPr>
          <p:cNvSpPr/>
          <p:nvPr/>
        </p:nvSpPr>
        <p:spPr>
          <a:xfrm>
            <a:off x="4442721" y="3546784"/>
            <a:ext cx="676910" cy="327660"/>
          </a:xfrm>
          <a:custGeom>
            <a:avLst/>
            <a:gdLst/>
            <a:ahLst/>
            <a:cxnLst/>
            <a:rect l="l" t="t" r="r" b="b"/>
            <a:pathLst>
              <a:path w="676910" h="327660">
                <a:moveTo>
                  <a:pt x="676655" y="0"/>
                </a:moveTo>
                <a:lnTo>
                  <a:pt x="0" y="0"/>
                </a:lnTo>
                <a:lnTo>
                  <a:pt x="676655" y="327659"/>
                </a:lnTo>
                <a:lnTo>
                  <a:pt x="676655" y="0"/>
                </a:lnTo>
                <a:close/>
              </a:path>
            </a:pathLst>
          </a:custGeom>
          <a:solidFill>
            <a:srgbClr val="7FD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29">
            <a:extLst>
              <a:ext uri="{FF2B5EF4-FFF2-40B4-BE49-F238E27FC236}">
                <a16:creationId xmlns:a16="http://schemas.microsoft.com/office/drawing/2014/main" id="{60A46BEA-22F0-F981-4A62-B1EDDC83CA0F}"/>
              </a:ext>
            </a:extLst>
          </p:cNvPr>
          <p:cNvSpPr/>
          <p:nvPr/>
        </p:nvSpPr>
        <p:spPr>
          <a:xfrm>
            <a:off x="4442721" y="3546784"/>
            <a:ext cx="676910" cy="327660"/>
          </a:xfrm>
          <a:custGeom>
            <a:avLst/>
            <a:gdLst/>
            <a:ahLst/>
            <a:cxnLst/>
            <a:rect l="l" t="t" r="r" b="b"/>
            <a:pathLst>
              <a:path w="676910" h="327660">
                <a:moveTo>
                  <a:pt x="0" y="0"/>
                </a:moveTo>
                <a:lnTo>
                  <a:pt x="676655" y="0"/>
                </a:lnTo>
                <a:lnTo>
                  <a:pt x="676655" y="327659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7FD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0">
            <a:extLst>
              <a:ext uri="{FF2B5EF4-FFF2-40B4-BE49-F238E27FC236}">
                <a16:creationId xmlns:a16="http://schemas.microsoft.com/office/drawing/2014/main" id="{D43F314A-E65B-437D-44C4-4EFCB1843A44}"/>
              </a:ext>
            </a:extLst>
          </p:cNvPr>
          <p:cNvSpPr/>
          <p:nvPr/>
        </p:nvSpPr>
        <p:spPr>
          <a:xfrm>
            <a:off x="4442721" y="3546784"/>
            <a:ext cx="676910" cy="327660"/>
          </a:xfrm>
          <a:custGeom>
            <a:avLst/>
            <a:gdLst/>
            <a:ahLst/>
            <a:cxnLst/>
            <a:rect l="l" t="t" r="r" b="b"/>
            <a:pathLst>
              <a:path w="676910" h="327660">
                <a:moveTo>
                  <a:pt x="0" y="0"/>
                </a:moveTo>
                <a:lnTo>
                  <a:pt x="676655" y="0"/>
                </a:lnTo>
                <a:lnTo>
                  <a:pt x="676655" y="327659"/>
                </a:lnTo>
                <a:lnTo>
                  <a:pt x="0" y="327659"/>
                </a:lnTo>
                <a:lnTo>
                  <a:pt x="0" y="0"/>
                </a:lnTo>
              </a:path>
            </a:pathLst>
          </a:custGeom>
          <a:solidFill>
            <a:srgbClr val="66CCFF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39">
            <a:extLst>
              <a:ext uri="{FF2B5EF4-FFF2-40B4-BE49-F238E27FC236}">
                <a16:creationId xmlns:a16="http://schemas.microsoft.com/office/drawing/2014/main" id="{B201BB1C-B734-D45C-3635-3AEDEEDC82D6}"/>
              </a:ext>
            </a:extLst>
          </p:cNvPr>
          <p:cNvSpPr/>
          <p:nvPr/>
        </p:nvSpPr>
        <p:spPr>
          <a:xfrm>
            <a:off x="3662433" y="3107872"/>
            <a:ext cx="1000125" cy="326390"/>
          </a:xfrm>
          <a:custGeom>
            <a:avLst/>
            <a:gdLst/>
            <a:ahLst/>
            <a:cxnLst/>
            <a:rect l="l" t="t" r="r" b="b"/>
            <a:pathLst>
              <a:path w="1000125" h="326389">
                <a:moveTo>
                  <a:pt x="0" y="0"/>
                </a:moveTo>
                <a:lnTo>
                  <a:pt x="0" y="326135"/>
                </a:lnTo>
                <a:lnTo>
                  <a:pt x="999743" y="326135"/>
                </a:lnTo>
                <a:lnTo>
                  <a:pt x="0" y="0"/>
                </a:lnTo>
                <a:close/>
              </a:path>
            </a:pathLst>
          </a:custGeom>
          <a:solidFill>
            <a:srgbClr val="FF7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0">
            <a:extLst>
              <a:ext uri="{FF2B5EF4-FFF2-40B4-BE49-F238E27FC236}">
                <a16:creationId xmlns:a16="http://schemas.microsoft.com/office/drawing/2014/main" id="{685031B8-75F0-0FB1-6D03-552079D8AF6D}"/>
              </a:ext>
            </a:extLst>
          </p:cNvPr>
          <p:cNvSpPr/>
          <p:nvPr/>
        </p:nvSpPr>
        <p:spPr>
          <a:xfrm>
            <a:off x="3662433" y="3434008"/>
            <a:ext cx="1000125" cy="0"/>
          </a:xfrm>
          <a:custGeom>
            <a:avLst/>
            <a:gdLst/>
            <a:ahLst/>
            <a:cxnLst/>
            <a:rect l="l" t="t" r="r" b="b"/>
            <a:pathLst>
              <a:path w="1000125">
                <a:moveTo>
                  <a:pt x="999743" y="0"/>
                </a:moveTo>
                <a:lnTo>
                  <a:pt x="0" y="0"/>
                </a:lnTo>
                <a:lnTo>
                  <a:pt x="999743" y="0"/>
                </a:lnTo>
                <a:close/>
              </a:path>
            </a:pathLst>
          </a:custGeom>
          <a:ln w="3175">
            <a:solidFill>
              <a:srgbClr val="FF7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1">
            <a:extLst>
              <a:ext uri="{FF2B5EF4-FFF2-40B4-BE49-F238E27FC236}">
                <a16:creationId xmlns:a16="http://schemas.microsoft.com/office/drawing/2014/main" id="{988532AD-A09B-EE21-F457-A9F86B219692}"/>
              </a:ext>
            </a:extLst>
          </p:cNvPr>
          <p:cNvSpPr/>
          <p:nvPr/>
        </p:nvSpPr>
        <p:spPr>
          <a:xfrm>
            <a:off x="3662433" y="3107872"/>
            <a:ext cx="1000125" cy="326390"/>
          </a:xfrm>
          <a:custGeom>
            <a:avLst/>
            <a:gdLst/>
            <a:ahLst/>
            <a:cxnLst/>
            <a:rect l="l" t="t" r="r" b="b"/>
            <a:pathLst>
              <a:path w="1000125" h="326389">
                <a:moveTo>
                  <a:pt x="999743" y="326135"/>
                </a:moveTo>
                <a:lnTo>
                  <a:pt x="0" y="326135"/>
                </a:lnTo>
                <a:lnTo>
                  <a:pt x="0" y="0"/>
                </a:lnTo>
                <a:lnTo>
                  <a:pt x="999743" y="326135"/>
                </a:lnTo>
                <a:close/>
              </a:path>
            </a:pathLst>
          </a:custGeom>
          <a:ln w="3175">
            <a:solidFill>
              <a:srgbClr val="FF7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2">
            <a:extLst>
              <a:ext uri="{FF2B5EF4-FFF2-40B4-BE49-F238E27FC236}">
                <a16:creationId xmlns:a16="http://schemas.microsoft.com/office/drawing/2014/main" id="{590F7464-024E-A022-0387-69553E50E087}"/>
              </a:ext>
            </a:extLst>
          </p:cNvPr>
          <p:cNvSpPr/>
          <p:nvPr/>
        </p:nvSpPr>
        <p:spPr>
          <a:xfrm>
            <a:off x="3662433" y="3107872"/>
            <a:ext cx="1000125" cy="326390"/>
          </a:xfrm>
          <a:custGeom>
            <a:avLst/>
            <a:gdLst/>
            <a:ahLst/>
            <a:cxnLst/>
            <a:rect l="l" t="t" r="r" b="b"/>
            <a:pathLst>
              <a:path w="1000125" h="326389">
                <a:moveTo>
                  <a:pt x="999743" y="0"/>
                </a:moveTo>
                <a:lnTo>
                  <a:pt x="0" y="0"/>
                </a:lnTo>
                <a:lnTo>
                  <a:pt x="999743" y="326135"/>
                </a:lnTo>
                <a:lnTo>
                  <a:pt x="999743" y="0"/>
                </a:lnTo>
                <a:close/>
              </a:path>
            </a:pathLst>
          </a:custGeom>
          <a:solidFill>
            <a:srgbClr val="FF7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3">
            <a:extLst>
              <a:ext uri="{FF2B5EF4-FFF2-40B4-BE49-F238E27FC236}">
                <a16:creationId xmlns:a16="http://schemas.microsoft.com/office/drawing/2014/main" id="{78A69B82-17D7-3E4E-4F55-3E663C5CC204}"/>
              </a:ext>
            </a:extLst>
          </p:cNvPr>
          <p:cNvSpPr/>
          <p:nvPr/>
        </p:nvSpPr>
        <p:spPr>
          <a:xfrm>
            <a:off x="3662433" y="3107872"/>
            <a:ext cx="1000125" cy="326390"/>
          </a:xfrm>
          <a:custGeom>
            <a:avLst/>
            <a:gdLst/>
            <a:ahLst/>
            <a:cxnLst/>
            <a:rect l="l" t="t" r="r" b="b"/>
            <a:pathLst>
              <a:path w="1000125" h="326389">
                <a:moveTo>
                  <a:pt x="0" y="0"/>
                </a:moveTo>
                <a:lnTo>
                  <a:pt x="999743" y="0"/>
                </a:lnTo>
                <a:lnTo>
                  <a:pt x="999743" y="326135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FF7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4">
            <a:extLst>
              <a:ext uri="{FF2B5EF4-FFF2-40B4-BE49-F238E27FC236}">
                <a16:creationId xmlns:a16="http://schemas.microsoft.com/office/drawing/2014/main" id="{4F318911-D5DF-79C2-4A0D-4E1497424D45}"/>
              </a:ext>
            </a:extLst>
          </p:cNvPr>
          <p:cNvSpPr/>
          <p:nvPr/>
        </p:nvSpPr>
        <p:spPr>
          <a:xfrm>
            <a:off x="3662433" y="3107872"/>
            <a:ext cx="1000125" cy="326390"/>
          </a:xfrm>
          <a:custGeom>
            <a:avLst/>
            <a:gdLst/>
            <a:ahLst/>
            <a:cxnLst/>
            <a:rect l="l" t="t" r="r" b="b"/>
            <a:pathLst>
              <a:path w="1000125" h="326389">
                <a:moveTo>
                  <a:pt x="0" y="0"/>
                </a:moveTo>
                <a:lnTo>
                  <a:pt x="999743" y="0"/>
                </a:lnTo>
                <a:lnTo>
                  <a:pt x="999743" y="326135"/>
                </a:lnTo>
                <a:lnTo>
                  <a:pt x="0" y="326135"/>
                </a:lnTo>
                <a:lnTo>
                  <a:pt x="0" y="0"/>
                </a:lnTo>
              </a:path>
            </a:pathLst>
          </a:custGeom>
          <a:solidFill>
            <a:srgbClr val="FF99FF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5">
            <a:extLst>
              <a:ext uri="{FF2B5EF4-FFF2-40B4-BE49-F238E27FC236}">
                <a16:creationId xmlns:a16="http://schemas.microsoft.com/office/drawing/2014/main" id="{94964047-6002-5E02-E6E8-4D0C6E02779A}"/>
              </a:ext>
            </a:extLst>
          </p:cNvPr>
          <p:cNvSpPr/>
          <p:nvPr/>
        </p:nvSpPr>
        <p:spPr>
          <a:xfrm>
            <a:off x="7803141" y="1414708"/>
            <a:ext cx="920750" cy="285115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0" y="0"/>
                </a:moveTo>
                <a:lnTo>
                  <a:pt x="0" y="284987"/>
                </a:lnTo>
                <a:lnTo>
                  <a:pt x="920495" y="284987"/>
                </a:lnTo>
                <a:lnTo>
                  <a:pt x="0" y="0"/>
                </a:lnTo>
                <a:close/>
              </a:path>
              <a:path w="920750" h="285114">
                <a:moveTo>
                  <a:pt x="920495" y="0"/>
                </a:moveTo>
                <a:lnTo>
                  <a:pt x="0" y="0"/>
                </a:lnTo>
                <a:lnTo>
                  <a:pt x="920495" y="284987"/>
                </a:lnTo>
                <a:lnTo>
                  <a:pt x="920495" y="0"/>
                </a:lnTo>
                <a:close/>
              </a:path>
            </a:pathLst>
          </a:custGeom>
          <a:solidFill>
            <a:srgbClr val="FFFF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6">
            <a:extLst>
              <a:ext uri="{FF2B5EF4-FFF2-40B4-BE49-F238E27FC236}">
                <a16:creationId xmlns:a16="http://schemas.microsoft.com/office/drawing/2014/main" id="{A27191DD-1B9A-539F-E25B-55F5BEE21C66}"/>
              </a:ext>
            </a:extLst>
          </p:cNvPr>
          <p:cNvSpPr/>
          <p:nvPr/>
        </p:nvSpPr>
        <p:spPr>
          <a:xfrm>
            <a:off x="7803141" y="1414708"/>
            <a:ext cx="920750" cy="285115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0" y="284987"/>
                </a:moveTo>
                <a:lnTo>
                  <a:pt x="920495" y="284987"/>
                </a:lnTo>
                <a:lnTo>
                  <a:pt x="0" y="0"/>
                </a:lnTo>
                <a:lnTo>
                  <a:pt x="0" y="284987"/>
                </a:lnTo>
                <a:close/>
              </a:path>
            </a:pathLst>
          </a:custGeom>
          <a:ln w="3175">
            <a:solidFill>
              <a:srgbClr val="F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47">
            <a:extLst>
              <a:ext uri="{FF2B5EF4-FFF2-40B4-BE49-F238E27FC236}">
                <a16:creationId xmlns:a16="http://schemas.microsoft.com/office/drawing/2014/main" id="{EE8128E8-17B3-7466-863F-5B2E541AA654}"/>
              </a:ext>
            </a:extLst>
          </p:cNvPr>
          <p:cNvSpPr/>
          <p:nvPr/>
        </p:nvSpPr>
        <p:spPr>
          <a:xfrm>
            <a:off x="7803141" y="1414708"/>
            <a:ext cx="920750" cy="285115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920495" y="284987"/>
                </a:moveTo>
                <a:lnTo>
                  <a:pt x="0" y="0"/>
                </a:lnTo>
                <a:lnTo>
                  <a:pt x="920495" y="0"/>
                </a:lnTo>
                <a:lnTo>
                  <a:pt x="920495" y="284987"/>
                </a:lnTo>
                <a:close/>
              </a:path>
            </a:pathLst>
          </a:custGeom>
          <a:ln w="3175">
            <a:solidFill>
              <a:srgbClr val="F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48">
            <a:extLst>
              <a:ext uri="{FF2B5EF4-FFF2-40B4-BE49-F238E27FC236}">
                <a16:creationId xmlns:a16="http://schemas.microsoft.com/office/drawing/2014/main" id="{ECDE6FFD-495F-D872-50C5-E115F2D341FF}"/>
              </a:ext>
            </a:extLst>
          </p:cNvPr>
          <p:cNvSpPr/>
          <p:nvPr/>
        </p:nvSpPr>
        <p:spPr>
          <a:xfrm>
            <a:off x="7803141" y="1414708"/>
            <a:ext cx="920750" cy="285115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0" y="0"/>
                </a:moveTo>
                <a:lnTo>
                  <a:pt x="920495" y="0"/>
                </a:lnTo>
                <a:lnTo>
                  <a:pt x="920495" y="284987"/>
                </a:lnTo>
                <a:lnTo>
                  <a:pt x="0" y="284987"/>
                </a:lnTo>
                <a:lnTo>
                  <a:pt x="0" y="0"/>
                </a:lnTo>
              </a:path>
            </a:pathLst>
          </a:custGeom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49">
            <a:extLst>
              <a:ext uri="{FF2B5EF4-FFF2-40B4-BE49-F238E27FC236}">
                <a16:creationId xmlns:a16="http://schemas.microsoft.com/office/drawing/2014/main" id="{B3102C48-8316-63B6-C2B2-233AE4AD7161}"/>
              </a:ext>
            </a:extLst>
          </p:cNvPr>
          <p:cNvSpPr/>
          <p:nvPr/>
        </p:nvSpPr>
        <p:spPr>
          <a:xfrm>
            <a:off x="2147577" y="3191692"/>
            <a:ext cx="927100" cy="327660"/>
          </a:xfrm>
          <a:custGeom>
            <a:avLst/>
            <a:gdLst/>
            <a:ahLst/>
            <a:cxnLst/>
            <a:rect l="l" t="t" r="r" b="b"/>
            <a:pathLst>
              <a:path w="927100" h="327660">
                <a:moveTo>
                  <a:pt x="0" y="0"/>
                </a:moveTo>
                <a:lnTo>
                  <a:pt x="0" y="327659"/>
                </a:lnTo>
                <a:lnTo>
                  <a:pt x="926591" y="327659"/>
                </a:lnTo>
                <a:lnTo>
                  <a:pt x="0" y="0"/>
                </a:lnTo>
                <a:close/>
              </a:path>
            </a:pathLst>
          </a:custGeom>
          <a:solidFill>
            <a:srgbClr val="BFFF7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0">
            <a:extLst>
              <a:ext uri="{FF2B5EF4-FFF2-40B4-BE49-F238E27FC236}">
                <a16:creationId xmlns:a16="http://schemas.microsoft.com/office/drawing/2014/main" id="{E097A59A-43C8-AF83-F25C-84CB13C7827E}"/>
              </a:ext>
            </a:extLst>
          </p:cNvPr>
          <p:cNvSpPr/>
          <p:nvPr/>
        </p:nvSpPr>
        <p:spPr>
          <a:xfrm>
            <a:off x="2147577" y="3519352"/>
            <a:ext cx="927100" cy="0"/>
          </a:xfrm>
          <a:custGeom>
            <a:avLst/>
            <a:gdLst/>
            <a:ahLst/>
            <a:cxnLst/>
            <a:rect l="l" t="t" r="r" b="b"/>
            <a:pathLst>
              <a:path w="927100">
                <a:moveTo>
                  <a:pt x="926591" y="0"/>
                </a:moveTo>
                <a:lnTo>
                  <a:pt x="0" y="0"/>
                </a:lnTo>
                <a:lnTo>
                  <a:pt x="926591" y="0"/>
                </a:lnTo>
                <a:close/>
              </a:path>
            </a:pathLst>
          </a:custGeom>
          <a:ln w="3175">
            <a:solidFill>
              <a:srgbClr val="B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1">
            <a:extLst>
              <a:ext uri="{FF2B5EF4-FFF2-40B4-BE49-F238E27FC236}">
                <a16:creationId xmlns:a16="http://schemas.microsoft.com/office/drawing/2014/main" id="{D19A61A1-8AF1-5214-443F-2D187593662E}"/>
              </a:ext>
            </a:extLst>
          </p:cNvPr>
          <p:cNvSpPr/>
          <p:nvPr/>
        </p:nvSpPr>
        <p:spPr>
          <a:xfrm>
            <a:off x="2147577" y="3191692"/>
            <a:ext cx="927100" cy="327660"/>
          </a:xfrm>
          <a:custGeom>
            <a:avLst/>
            <a:gdLst/>
            <a:ahLst/>
            <a:cxnLst/>
            <a:rect l="l" t="t" r="r" b="b"/>
            <a:pathLst>
              <a:path w="927100" h="327660">
                <a:moveTo>
                  <a:pt x="926591" y="327659"/>
                </a:moveTo>
                <a:lnTo>
                  <a:pt x="0" y="327659"/>
                </a:lnTo>
                <a:lnTo>
                  <a:pt x="0" y="0"/>
                </a:lnTo>
                <a:lnTo>
                  <a:pt x="926591" y="327659"/>
                </a:lnTo>
                <a:close/>
              </a:path>
            </a:pathLst>
          </a:custGeom>
          <a:ln w="3175">
            <a:solidFill>
              <a:srgbClr val="B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2">
            <a:extLst>
              <a:ext uri="{FF2B5EF4-FFF2-40B4-BE49-F238E27FC236}">
                <a16:creationId xmlns:a16="http://schemas.microsoft.com/office/drawing/2014/main" id="{3C8D72BE-BAF1-3479-FD15-DDB24CABD0CF}"/>
              </a:ext>
            </a:extLst>
          </p:cNvPr>
          <p:cNvSpPr/>
          <p:nvPr/>
        </p:nvSpPr>
        <p:spPr>
          <a:xfrm>
            <a:off x="2147577" y="3191692"/>
            <a:ext cx="927100" cy="327660"/>
          </a:xfrm>
          <a:custGeom>
            <a:avLst/>
            <a:gdLst/>
            <a:ahLst/>
            <a:cxnLst/>
            <a:rect l="l" t="t" r="r" b="b"/>
            <a:pathLst>
              <a:path w="927100" h="327660">
                <a:moveTo>
                  <a:pt x="926591" y="0"/>
                </a:moveTo>
                <a:lnTo>
                  <a:pt x="0" y="0"/>
                </a:lnTo>
                <a:lnTo>
                  <a:pt x="926591" y="327659"/>
                </a:lnTo>
                <a:lnTo>
                  <a:pt x="926591" y="0"/>
                </a:lnTo>
                <a:close/>
              </a:path>
            </a:pathLst>
          </a:custGeom>
          <a:solidFill>
            <a:srgbClr val="BFFF7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61704930-0965-686C-536E-F616CCF7D39A}"/>
              </a:ext>
            </a:extLst>
          </p:cNvPr>
          <p:cNvSpPr/>
          <p:nvPr/>
        </p:nvSpPr>
        <p:spPr>
          <a:xfrm>
            <a:off x="2147577" y="3191692"/>
            <a:ext cx="927100" cy="327660"/>
          </a:xfrm>
          <a:custGeom>
            <a:avLst/>
            <a:gdLst/>
            <a:ahLst/>
            <a:cxnLst/>
            <a:rect l="l" t="t" r="r" b="b"/>
            <a:pathLst>
              <a:path w="927100" h="327660">
                <a:moveTo>
                  <a:pt x="0" y="0"/>
                </a:moveTo>
                <a:lnTo>
                  <a:pt x="926591" y="0"/>
                </a:lnTo>
                <a:lnTo>
                  <a:pt x="926591" y="327659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B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4">
            <a:extLst>
              <a:ext uri="{FF2B5EF4-FFF2-40B4-BE49-F238E27FC236}">
                <a16:creationId xmlns:a16="http://schemas.microsoft.com/office/drawing/2014/main" id="{5E607887-F81C-E57B-8D22-3129F330D70E}"/>
              </a:ext>
            </a:extLst>
          </p:cNvPr>
          <p:cNvSpPr/>
          <p:nvPr/>
        </p:nvSpPr>
        <p:spPr>
          <a:xfrm>
            <a:off x="2147577" y="3191692"/>
            <a:ext cx="927100" cy="327660"/>
          </a:xfrm>
          <a:custGeom>
            <a:avLst/>
            <a:gdLst/>
            <a:ahLst/>
            <a:cxnLst/>
            <a:rect l="l" t="t" r="r" b="b"/>
            <a:pathLst>
              <a:path w="927100" h="327660">
                <a:moveTo>
                  <a:pt x="0" y="0"/>
                </a:moveTo>
                <a:lnTo>
                  <a:pt x="926591" y="0"/>
                </a:lnTo>
                <a:lnTo>
                  <a:pt x="926591" y="327659"/>
                </a:lnTo>
                <a:lnTo>
                  <a:pt x="0" y="327659"/>
                </a:lnTo>
                <a:lnTo>
                  <a:pt x="0" y="0"/>
                </a:lnTo>
              </a:path>
            </a:pathLst>
          </a:custGeom>
          <a:solidFill>
            <a:srgbClr val="99FF66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5">
            <a:extLst>
              <a:ext uri="{FF2B5EF4-FFF2-40B4-BE49-F238E27FC236}">
                <a16:creationId xmlns:a16="http://schemas.microsoft.com/office/drawing/2014/main" id="{F6286E35-8596-5F66-F9AB-AE3D2D189BDD}"/>
              </a:ext>
            </a:extLst>
          </p:cNvPr>
          <p:cNvSpPr/>
          <p:nvPr/>
        </p:nvSpPr>
        <p:spPr>
          <a:xfrm>
            <a:off x="5369314" y="3508684"/>
            <a:ext cx="927100" cy="403860"/>
          </a:xfrm>
          <a:custGeom>
            <a:avLst/>
            <a:gdLst/>
            <a:ahLst/>
            <a:cxnLst/>
            <a:rect l="l" t="t" r="r" b="b"/>
            <a:pathLst>
              <a:path w="927100" h="403860">
                <a:moveTo>
                  <a:pt x="0" y="0"/>
                </a:moveTo>
                <a:lnTo>
                  <a:pt x="0" y="403859"/>
                </a:lnTo>
                <a:lnTo>
                  <a:pt x="926591" y="403859"/>
                </a:lnTo>
                <a:lnTo>
                  <a:pt x="0" y="0"/>
                </a:lnTo>
                <a:close/>
              </a:path>
            </a:pathLst>
          </a:custGeom>
          <a:solidFill>
            <a:srgbClr val="7FD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6">
            <a:extLst>
              <a:ext uri="{FF2B5EF4-FFF2-40B4-BE49-F238E27FC236}">
                <a16:creationId xmlns:a16="http://schemas.microsoft.com/office/drawing/2014/main" id="{50DB35E4-3C06-3C41-185B-0D3D785BCF30}"/>
              </a:ext>
            </a:extLst>
          </p:cNvPr>
          <p:cNvSpPr/>
          <p:nvPr/>
        </p:nvSpPr>
        <p:spPr>
          <a:xfrm>
            <a:off x="5369314" y="3912543"/>
            <a:ext cx="927100" cy="0"/>
          </a:xfrm>
          <a:custGeom>
            <a:avLst/>
            <a:gdLst/>
            <a:ahLst/>
            <a:cxnLst/>
            <a:rect l="l" t="t" r="r" b="b"/>
            <a:pathLst>
              <a:path w="927100">
                <a:moveTo>
                  <a:pt x="926591" y="0"/>
                </a:moveTo>
                <a:lnTo>
                  <a:pt x="0" y="0"/>
                </a:lnTo>
                <a:lnTo>
                  <a:pt x="926591" y="0"/>
                </a:lnTo>
                <a:close/>
              </a:path>
            </a:pathLst>
          </a:custGeom>
          <a:ln w="3175">
            <a:solidFill>
              <a:srgbClr val="7FD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57">
            <a:extLst>
              <a:ext uri="{FF2B5EF4-FFF2-40B4-BE49-F238E27FC236}">
                <a16:creationId xmlns:a16="http://schemas.microsoft.com/office/drawing/2014/main" id="{8D77CDF1-9901-2EEE-8FC9-750172049A08}"/>
              </a:ext>
            </a:extLst>
          </p:cNvPr>
          <p:cNvSpPr/>
          <p:nvPr/>
        </p:nvSpPr>
        <p:spPr>
          <a:xfrm>
            <a:off x="5369314" y="3508684"/>
            <a:ext cx="927100" cy="403860"/>
          </a:xfrm>
          <a:custGeom>
            <a:avLst/>
            <a:gdLst/>
            <a:ahLst/>
            <a:cxnLst/>
            <a:rect l="l" t="t" r="r" b="b"/>
            <a:pathLst>
              <a:path w="927100" h="403860">
                <a:moveTo>
                  <a:pt x="926591" y="403859"/>
                </a:moveTo>
                <a:lnTo>
                  <a:pt x="0" y="403859"/>
                </a:lnTo>
                <a:lnTo>
                  <a:pt x="0" y="0"/>
                </a:lnTo>
                <a:lnTo>
                  <a:pt x="926591" y="403859"/>
                </a:lnTo>
                <a:close/>
              </a:path>
            </a:pathLst>
          </a:custGeom>
          <a:ln w="3175">
            <a:solidFill>
              <a:srgbClr val="7FD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58">
            <a:extLst>
              <a:ext uri="{FF2B5EF4-FFF2-40B4-BE49-F238E27FC236}">
                <a16:creationId xmlns:a16="http://schemas.microsoft.com/office/drawing/2014/main" id="{47F12032-B32B-D572-64A4-81701BC7BE8D}"/>
              </a:ext>
            </a:extLst>
          </p:cNvPr>
          <p:cNvSpPr/>
          <p:nvPr/>
        </p:nvSpPr>
        <p:spPr>
          <a:xfrm>
            <a:off x="5369314" y="3508684"/>
            <a:ext cx="927100" cy="403860"/>
          </a:xfrm>
          <a:custGeom>
            <a:avLst/>
            <a:gdLst/>
            <a:ahLst/>
            <a:cxnLst/>
            <a:rect l="l" t="t" r="r" b="b"/>
            <a:pathLst>
              <a:path w="927100" h="403860">
                <a:moveTo>
                  <a:pt x="926591" y="0"/>
                </a:moveTo>
                <a:lnTo>
                  <a:pt x="0" y="0"/>
                </a:lnTo>
                <a:lnTo>
                  <a:pt x="926591" y="403859"/>
                </a:lnTo>
                <a:lnTo>
                  <a:pt x="926591" y="0"/>
                </a:lnTo>
                <a:close/>
              </a:path>
            </a:pathLst>
          </a:custGeom>
          <a:solidFill>
            <a:srgbClr val="7FD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59">
            <a:extLst>
              <a:ext uri="{FF2B5EF4-FFF2-40B4-BE49-F238E27FC236}">
                <a16:creationId xmlns:a16="http://schemas.microsoft.com/office/drawing/2014/main" id="{A71CF3AF-AA82-41FC-CF19-790F5B1FDABA}"/>
              </a:ext>
            </a:extLst>
          </p:cNvPr>
          <p:cNvSpPr/>
          <p:nvPr/>
        </p:nvSpPr>
        <p:spPr>
          <a:xfrm>
            <a:off x="5369314" y="3508684"/>
            <a:ext cx="927100" cy="403860"/>
          </a:xfrm>
          <a:custGeom>
            <a:avLst/>
            <a:gdLst/>
            <a:ahLst/>
            <a:cxnLst/>
            <a:rect l="l" t="t" r="r" b="b"/>
            <a:pathLst>
              <a:path w="927100" h="403860">
                <a:moveTo>
                  <a:pt x="0" y="0"/>
                </a:moveTo>
                <a:lnTo>
                  <a:pt x="926591" y="0"/>
                </a:lnTo>
                <a:lnTo>
                  <a:pt x="926591" y="403859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7FD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0">
            <a:extLst>
              <a:ext uri="{FF2B5EF4-FFF2-40B4-BE49-F238E27FC236}">
                <a16:creationId xmlns:a16="http://schemas.microsoft.com/office/drawing/2014/main" id="{4BD6609D-6687-236F-49A1-EF64DFE4DD4D}"/>
              </a:ext>
            </a:extLst>
          </p:cNvPr>
          <p:cNvSpPr/>
          <p:nvPr/>
        </p:nvSpPr>
        <p:spPr>
          <a:xfrm>
            <a:off x="5369314" y="3508684"/>
            <a:ext cx="927100" cy="403860"/>
          </a:xfrm>
          <a:custGeom>
            <a:avLst/>
            <a:gdLst/>
            <a:ahLst/>
            <a:cxnLst/>
            <a:rect l="l" t="t" r="r" b="b"/>
            <a:pathLst>
              <a:path w="927100" h="403860">
                <a:moveTo>
                  <a:pt x="0" y="0"/>
                </a:moveTo>
                <a:lnTo>
                  <a:pt x="926591" y="0"/>
                </a:lnTo>
                <a:lnTo>
                  <a:pt x="926591" y="403859"/>
                </a:lnTo>
                <a:lnTo>
                  <a:pt x="0" y="403859"/>
                </a:lnTo>
                <a:lnTo>
                  <a:pt x="0" y="0"/>
                </a:lnTo>
              </a:path>
            </a:pathLst>
          </a:custGeom>
          <a:solidFill>
            <a:srgbClr val="66CCFF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1">
            <a:extLst>
              <a:ext uri="{FF2B5EF4-FFF2-40B4-BE49-F238E27FC236}">
                <a16:creationId xmlns:a16="http://schemas.microsoft.com/office/drawing/2014/main" id="{CC8D09B9-7DD6-A552-DC0D-42FA47DEA727}"/>
              </a:ext>
            </a:extLst>
          </p:cNvPr>
          <p:cNvSpPr/>
          <p:nvPr/>
        </p:nvSpPr>
        <p:spPr>
          <a:xfrm>
            <a:off x="8118610" y="3546784"/>
            <a:ext cx="928369" cy="327660"/>
          </a:xfrm>
          <a:custGeom>
            <a:avLst/>
            <a:gdLst/>
            <a:ahLst/>
            <a:cxnLst/>
            <a:rect l="l" t="t" r="r" b="b"/>
            <a:pathLst>
              <a:path w="928370" h="327660">
                <a:moveTo>
                  <a:pt x="0" y="0"/>
                </a:moveTo>
                <a:lnTo>
                  <a:pt x="0" y="327659"/>
                </a:lnTo>
                <a:lnTo>
                  <a:pt x="928115" y="327659"/>
                </a:lnTo>
                <a:lnTo>
                  <a:pt x="0" y="0"/>
                </a:lnTo>
                <a:close/>
              </a:path>
            </a:pathLst>
          </a:custGeom>
          <a:solidFill>
            <a:srgbClr val="BFFF7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2">
            <a:extLst>
              <a:ext uri="{FF2B5EF4-FFF2-40B4-BE49-F238E27FC236}">
                <a16:creationId xmlns:a16="http://schemas.microsoft.com/office/drawing/2014/main" id="{B894DE7D-4661-99A1-B91E-61F13826FD80}"/>
              </a:ext>
            </a:extLst>
          </p:cNvPr>
          <p:cNvSpPr/>
          <p:nvPr/>
        </p:nvSpPr>
        <p:spPr>
          <a:xfrm>
            <a:off x="8118610" y="3874443"/>
            <a:ext cx="928369" cy="0"/>
          </a:xfrm>
          <a:custGeom>
            <a:avLst/>
            <a:gdLst/>
            <a:ahLst/>
            <a:cxnLst/>
            <a:rect l="l" t="t" r="r" b="b"/>
            <a:pathLst>
              <a:path w="928370">
                <a:moveTo>
                  <a:pt x="928115" y="0"/>
                </a:moveTo>
                <a:lnTo>
                  <a:pt x="0" y="0"/>
                </a:lnTo>
                <a:lnTo>
                  <a:pt x="928115" y="0"/>
                </a:lnTo>
                <a:close/>
              </a:path>
            </a:pathLst>
          </a:custGeom>
          <a:ln w="3175">
            <a:solidFill>
              <a:srgbClr val="B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3">
            <a:extLst>
              <a:ext uri="{FF2B5EF4-FFF2-40B4-BE49-F238E27FC236}">
                <a16:creationId xmlns:a16="http://schemas.microsoft.com/office/drawing/2014/main" id="{87D646A8-C32A-7380-E87C-544017DCA9E3}"/>
              </a:ext>
            </a:extLst>
          </p:cNvPr>
          <p:cNvSpPr/>
          <p:nvPr/>
        </p:nvSpPr>
        <p:spPr>
          <a:xfrm>
            <a:off x="8118610" y="3546784"/>
            <a:ext cx="928369" cy="327660"/>
          </a:xfrm>
          <a:custGeom>
            <a:avLst/>
            <a:gdLst/>
            <a:ahLst/>
            <a:cxnLst/>
            <a:rect l="l" t="t" r="r" b="b"/>
            <a:pathLst>
              <a:path w="928370" h="327660">
                <a:moveTo>
                  <a:pt x="928115" y="327659"/>
                </a:moveTo>
                <a:lnTo>
                  <a:pt x="0" y="327659"/>
                </a:lnTo>
                <a:lnTo>
                  <a:pt x="0" y="0"/>
                </a:lnTo>
                <a:lnTo>
                  <a:pt x="928115" y="327659"/>
                </a:lnTo>
                <a:close/>
              </a:path>
            </a:pathLst>
          </a:custGeom>
          <a:ln w="3175">
            <a:solidFill>
              <a:srgbClr val="B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4">
            <a:extLst>
              <a:ext uri="{FF2B5EF4-FFF2-40B4-BE49-F238E27FC236}">
                <a16:creationId xmlns:a16="http://schemas.microsoft.com/office/drawing/2014/main" id="{1A9118B2-6032-14DD-2C63-603323BE9284}"/>
              </a:ext>
            </a:extLst>
          </p:cNvPr>
          <p:cNvSpPr/>
          <p:nvPr/>
        </p:nvSpPr>
        <p:spPr>
          <a:xfrm>
            <a:off x="8118610" y="3546784"/>
            <a:ext cx="928369" cy="327660"/>
          </a:xfrm>
          <a:custGeom>
            <a:avLst/>
            <a:gdLst/>
            <a:ahLst/>
            <a:cxnLst/>
            <a:rect l="l" t="t" r="r" b="b"/>
            <a:pathLst>
              <a:path w="928370" h="327660">
                <a:moveTo>
                  <a:pt x="928115" y="0"/>
                </a:moveTo>
                <a:lnTo>
                  <a:pt x="0" y="0"/>
                </a:lnTo>
                <a:lnTo>
                  <a:pt x="928115" y="327659"/>
                </a:lnTo>
                <a:lnTo>
                  <a:pt x="928115" y="0"/>
                </a:lnTo>
                <a:close/>
              </a:path>
            </a:pathLst>
          </a:custGeom>
          <a:solidFill>
            <a:srgbClr val="BFFF7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5">
            <a:extLst>
              <a:ext uri="{FF2B5EF4-FFF2-40B4-BE49-F238E27FC236}">
                <a16:creationId xmlns:a16="http://schemas.microsoft.com/office/drawing/2014/main" id="{DC96B95C-D9D2-5551-F469-43EB914E6A38}"/>
              </a:ext>
            </a:extLst>
          </p:cNvPr>
          <p:cNvSpPr/>
          <p:nvPr/>
        </p:nvSpPr>
        <p:spPr>
          <a:xfrm>
            <a:off x="8118610" y="3546784"/>
            <a:ext cx="928369" cy="327660"/>
          </a:xfrm>
          <a:custGeom>
            <a:avLst/>
            <a:gdLst/>
            <a:ahLst/>
            <a:cxnLst/>
            <a:rect l="l" t="t" r="r" b="b"/>
            <a:pathLst>
              <a:path w="928370" h="327660">
                <a:moveTo>
                  <a:pt x="0" y="0"/>
                </a:moveTo>
                <a:lnTo>
                  <a:pt x="928115" y="0"/>
                </a:lnTo>
                <a:lnTo>
                  <a:pt x="928115" y="327659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B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6">
            <a:extLst>
              <a:ext uri="{FF2B5EF4-FFF2-40B4-BE49-F238E27FC236}">
                <a16:creationId xmlns:a16="http://schemas.microsoft.com/office/drawing/2014/main" id="{C30FACFE-CC20-D53E-CB15-8F1A84B3755D}"/>
              </a:ext>
            </a:extLst>
          </p:cNvPr>
          <p:cNvSpPr/>
          <p:nvPr/>
        </p:nvSpPr>
        <p:spPr>
          <a:xfrm>
            <a:off x="8118610" y="3546784"/>
            <a:ext cx="928369" cy="327660"/>
          </a:xfrm>
          <a:custGeom>
            <a:avLst/>
            <a:gdLst/>
            <a:ahLst/>
            <a:cxnLst/>
            <a:rect l="l" t="t" r="r" b="b"/>
            <a:pathLst>
              <a:path w="928370" h="327660">
                <a:moveTo>
                  <a:pt x="0" y="0"/>
                </a:moveTo>
                <a:lnTo>
                  <a:pt x="928115" y="0"/>
                </a:lnTo>
                <a:lnTo>
                  <a:pt x="928115" y="327659"/>
                </a:lnTo>
                <a:lnTo>
                  <a:pt x="0" y="327659"/>
                </a:lnTo>
                <a:lnTo>
                  <a:pt x="0" y="0"/>
                </a:lnTo>
              </a:path>
            </a:pathLst>
          </a:custGeom>
          <a:solidFill>
            <a:srgbClr val="99FF66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67">
            <a:extLst>
              <a:ext uri="{FF2B5EF4-FFF2-40B4-BE49-F238E27FC236}">
                <a16:creationId xmlns:a16="http://schemas.microsoft.com/office/drawing/2014/main" id="{CA8C2437-1B1C-F565-B5BB-4492190E1120}"/>
              </a:ext>
            </a:extLst>
          </p:cNvPr>
          <p:cNvSpPr/>
          <p:nvPr/>
        </p:nvSpPr>
        <p:spPr>
          <a:xfrm>
            <a:off x="9479541" y="1935916"/>
            <a:ext cx="927100" cy="326390"/>
          </a:xfrm>
          <a:custGeom>
            <a:avLst/>
            <a:gdLst/>
            <a:ahLst/>
            <a:cxnLst/>
            <a:rect l="l" t="t" r="r" b="b"/>
            <a:pathLst>
              <a:path w="927100" h="326389">
                <a:moveTo>
                  <a:pt x="0" y="0"/>
                </a:moveTo>
                <a:lnTo>
                  <a:pt x="0" y="326135"/>
                </a:lnTo>
                <a:lnTo>
                  <a:pt x="926591" y="326135"/>
                </a:lnTo>
                <a:lnTo>
                  <a:pt x="0" y="0"/>
                </a:lnTo>
                <a:close/>
              </a:path>
            </a:pathLst>
          </a:custGeom>
          <a:solidFill>
            <a:srgbClr val="BFFF7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68">
            <a:extLst>
              <a:ext uri="{FF2B5EF4-FFF2-40B4-BE49-F238E27FC236}">
                <a16:creationId xmlns:a16="http://schemas.microsoft.com/office/drawing/2014/main" id="{E46C5D5B-BA49-221C-D62E-C9B1DD12D7A2}"/>
              </a:ext>
            </a:extLst>
          </p:cNvPr>
          <p:cNvSpPr/>
          <p:nvPr/>
        </p:nvSpPr>
        <p:spPr>
          <a:xfrm>
            <a:off x="9479541" y="2262052"/>
            <a:ext cx="927100" cy="0"/>
          </a:xfrm>
          <a:custGeom>
            <a:avLst/>
            <a:gdLst/>
            <a:ahLst/>
            <a:cxnLst/>
            <a:rect l="l" t="t" r="r" b="b"/>
            <a:pathLst>
              <a:path w="927100">
                <a:moveTo>
                  <a:pt x="926591" y="0"/>
                </a:moveTo>
                <a:lnTo>
                  <a:pt x="0" y="0"/>
                </a:lnTo>
                <a:lnTo>
                  <a:pt x="926591" y="0"/>
                </a:lnTo>
                <a:close/>
              </a:path>
            </a:pathLst>
          </a:custGeom>
          <a:ln w="3175">
            <a:solidFill>
              <a:srgbClr val="B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69">
            <a:extLst>
              <a:ext uri="{FF2B5EF4-FFF2-40B4-BE49-F238E27FC236}">
                <a16:creationId xmlns:a16="http://schemas.microsoft.com/office/drawing/2014/main" id="{CD7662CD-7C49-473C-FC31-41A545DAD5F1}"/>
              </a:ext>
            </a:extLst>
          </p:cNvPr>
          <p:cNvSpPr/>
          <p:nvPr/>
        </p:nvSpPr>
        <p:spPr>
          <a:xfrm>
            <a:off x="9479541" y="1935916"/>
            <a:ext cx="927100" cy="326390"/>
          </a:xfrm>
          <a:custGeom>
            <a:avLst/>
            <a:gdLst/>
            <a:ahLst/>
            <a:cxnLst/>
            <a:rect l="l" t="t" r="r" b="b"/>
            <a:pathLst>
              <a:path w="927100" h="326389">
                <a:moveTo>
                  <a:pt x="926591" y="326135"/>
                </a:moveTo>
                <a:lnTo>
                  <a:pt x="0" y="326135"/>
                </a:lnTo>
                <a:lnTo>
                  <a:pt x="0" y="0"/>
                </a:lnTo>
                <a:lnTo>
                  <a:pt x="926591" y="326135"/>
                </a:lnTo>
                <a:close/>
              </a:path>
            </a:pathLst>
          </a:custGeom>
          <a:ln w="3175">
            <a:solidFill>
              <a:srgbClr val="B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0">
            <a:extLst>
              <a:ext uri="{FF2B5EF4-FFF2-40B4-BE49-F238E27FC236}">
                <a16:creationId xmlns:a16="http://schemas.microsoft.com/office/drawing/2014/main" id="{8868158E-5CC8-305B-BC84-B366B2097EDD}"/>
              </a:ext>
            </a:extLst>
          </p:cNvPr>
          <p:cNvSpPr/>
          <p:nvPr/>
        </p:nvSpPr>
        <p:spPr>
          <a:xfrm>
            <a:off x="9479541" y="1935916"/>
            <a:ext cx="927100" cy="326390"/>
          </a:xfrm>
          <a:custGeom>
            <a:avLst/>
            <a:gdLst/>
            <a:ahLst/>
            <a:cxnLst/>
            <a:rect l="l" t="t" r="r" b="b"/>
            <a:pathLst>
              <a:path w="927100" h="326389">
                <a:moveTo>
                  <a:pt x="926591" y="0"/>
                </a:moveTo>
                <a:lnTo>
                  <a:pt x="0" y="0"/>
                </a:lnTo>
                <a:lnTo>
                  <a:pt x="926591" y="326135"/>
                </a:lnTo>
                <a:lnTo>
                  <a:pt x="926591" y="0"/>
                </a:lnTo>
                <a:close/>
              </a:path>
            </a:pathLst>
          </a:custGeom>
          <a:solidFill>
            <a:srgbClr val="BFFF7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1">
            <a:extLst>
              <a:ext uri="{FF2B5EF4-FFF2-40B4-BE49-F238E27FC236}">
                <a16:creationId xmlns:a16="http://schemas.microsoft.com/office/drawing/2014/main" id="{7AFD938B-B8AF-0263-7D64-9388413983A8}"/>
              </a:ext>
            </a:extLst>
          </p:cNvPr>
          <p:cNvSpPr/>
          <p:nvPr/>
        </p:nvSpPr>
        <p:spPr>
          <a:xfrm>
            <a:off x="9479541" y="1935916"/>
            <a:ext cx="927100" cy="326390"/>
          </a:xfrm>
          <a:custGeom>
            <a:avLst/>
            <a:gdLst/>
            <a:ahLst/>
            <a:cxnLst/>
            <a:rect l="l" t="t" r="r" b="b"/>
            <a:pathLst>
              <a:path w="927100" h="326389">
                <a:moveTo>
                  <a:pt x="0" y="0"/>
                </a:moveTo>
                <a:lnTo>
                  <a:pt x="926591" y="0"/>
                </a:lnTo>
                <a:lnTo>
                  <a:pt x="926591" y="326135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B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2">
            <a:extLst>
              <a:ext uri="{FF2B5EF4-FFF2-40B4-BE49-F238E27FC236}">
                <a16:creationId xmlns:a16="http://schemas.microsoft.com/office/drawing/2014/main" id="{4644CA4B-3262-92AA-03F3-654885A8EA9B}"/>
              </a:ext>
            </a:extLst>
          </p:cNvPr>
          <p:cNvSpPr/>
          <p:nvPr/>
        </p:nvSpPr>
        <p:spPr>
          <a:xfrm>
            <a:off x="9479541" y="1935916"/>
            <a:ext cx="927100" cy="326390"/>
          </a:xfrm>
          <a:custGeom>
            <a:avLst/>
            <a:gdLst/>
            <a:ahLst/>
            <a:cxnLst/>
            <a:rect l="l" t="t" r="r" b="b"/>
            <a:pathLst>
              <a:path w="927100" h="326389">
                <a:moveTo>
                  <a:pt x="0" y="0"/>
                </a:moveTo>
                <a:lnTo>
                  <a:pt x="926591" y="0"/>
                </a:lnTo>
                <a:lnTo>
                  <a:pt x="926591" y="326135"/>
                </a:lnTo>
                <a:lnTo>
                  <a:pt x="0" y="326135"/>
                </a:lnTo>
                <a:lnTo>
                  <a:pt x="0" y="0"/>
                </a:lnTo>
              </a:path>
            </a:pathLst>
          </a:custGeom>
          <a:solidFill>
            <a:srgbClr val="99FF66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3">
            <a:extLst>
              <a:ext uri="{FF2B5EF4-FFF2-40B4-BE49-F238E27FC236}">
                <a16:creationId xmlns:a16="http://schemas.microsoft.com/office/drawing/2014/main" id="{7FE370B9-7876-7113-06CE-8F89AF95572F}"/>
              </a:ext>
            </a:extLst>
          </p:cNvPr>
          <p:cNvSpPr/>
          <p:nvPr/>
        </p:nvSpPr>
        <p:spPr>
          <a:xfrm>
            <a:off x="5372361" y="1899340"/>
            <a:ext cx="928369" cy="403860"/>
          </a:xfrm>
          <a:custGeom>
            <a:avLst/>
            <a:gdLst/>
            <a:ahLst/>
            <a:cxnLst/>
            <a:rect l="l" t="t" r="r" b="b"/>
            <a:pathLst>
              <a:path w="928370" h="403860">
                <a:moveTo>
                  <a:pt x="0" y="0"/>
                </a:moveTo>
                <a:lnTo>
                  <a:pt x="0" y="403859"/>
                </a:lnTo>
                <a:lnTo>
                  <a:pt x="928115" y="403859"/>
                </a:lnTo>
                <a:lnTo>
                  <a:pt x="0" y="0"/>
                </a:lnTo>
                <a:close/>
              </a:path>
            </a:pathLst>
          </a:custGeom>
          <a:solidFill>
            <a:srgbClr val="7FD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4">
            <a:extLst>
              <a:ext uri="{FF2B5EF4-FFF2-40B4-BE49-F238E27FC236}">
                <a16:creationId xmlns:a16="http://schemas.microsoft.com/office/drawing/2014/main" id="{DE9CE775-B80E-A65D-1E5C-372C8E80CCF0}"/>
              </a:ext>
            </a:extLst>
          </p:cNvPr>
          <p:cNvSpPr/>
          <p:nvPr/>
        </p:nvSpPr>
        <p:spPr>
          <a:xfrm>
            <a:off x="5372361" y="2303200"/>
            <a:ext cx="928369" cy="0"/>
          </a:xfrm>
          <a:custGeom>
            <a:avLst/>
            <a:gdLst/>
            <a:ahLst/>
            <a:cxnLst/>
            <a:rect l="l" t="t" r="r" b="b"/>
            <a:pathLst>
              <a:path w="928370">
                <a:moveTo>
                  <a:pt x="928115" y="0"/>
                </a:moveTo>
                <a:lnTo>
                  <a:pt x="0" y="0"/>
                </a:lnTo>
                <a:lnTo>
                  <a:pt x="928115" y="0"/>
                </a:lnTo>
                <a:close/>
              </a:path>
            </a:pathLst>
          </a:custGeom>
          <a:ln w="3175">
            <a:solidFill>
              <a:srgbClr val="7FD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5">
            <a:extLst>
              <a:ext uri="{FF2B5EF4-FFF2-40B4-BE49-F238E27FC236}">
                <a16:creationId xmlns:a16="http://schemas.microsoft.com/office/drawing/2014/main" id="{4CC00789-4EEF-20A2-BA8D-D2A70FC33E86}"/>
              </a:ext>
            </a:extLst>
          </p:cNvPr>
          <p:cNvSpPr/>
          <p:nvPr/>
        </p:nvSpPr>
        <p:spPr>
          <a:xfrm>
            <a:off x="5372361" y="1899340"/>
            <a:ext cx="928369" cy="403860"/>
          </a:xfrm>
          <a:custGeom>
            <a:avLst/>
            <a:gdLst/>
            <a:ahLst/>
            <a:cxnLst/>
            <a:rect l="l" t="t" r="r" b="b"/>
            <a:pathLst>
              <a:path w="928370" h="403860">
                <a:moveTo>
                  <a:pt x="928115" y="403859"/>
                </a:moveTo>
                <a:lnTo>
                  <a:pt x="0" y="403859"/>
                </a:lnTo>
                <a:lnTo>
                  <a:pt x="0" y="0"/>
                </a:lnTo>
                <a:lnTo>
                  <a:pt x="928115" y="403859"/>
                </a:lnTo>
                <a:close/>
              </a:path>
            </a:pathLst>
          </a:custGeom>
          <a:ln w="3175">
            <a:solidFill>
              <a:srgbClr val="7FD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6">
            <a:extLst>
              <a:ext uri="{FF2B5EF4-FFF2-40B4-BE49-F238E27FC236}">
                <a16:creationId xmlns:a16="http://schemas.microsoft.com/office/drawing/2014/main" id="{161497B3-D4C7-CC65-4397-197193ADF2C7}"/>
              </a:ext>
            </a:extLst>
          </p:cNvPr>
          <p:cNvSpPr/>
          <p:nvPr/>
        </p:nvSpPr>
        <p:spPr>
          <a:xfrm>
            <a:off x="5372361" y="1899340"/>
            <a:ext cx="928369" cy="403860"/>
          </a:xfrm>
          <a:custGeom>
            <a:avLst/>
            <a:gdLst/>
            <a:ahLst/>
            <a:cxnLst/>
            <a:rect l="l" t="t" r="r" b="b"/>
            <a:pathLst>
              <a:path w="928370" h="403860">
                <a:moveTo>
                  <a:pt x="928115" y="0"/>
                </a:moveTo>
                <a:lnTo>
                  <a:pt x="0" y="0"/>
                </a:lnTo>
                <a:lnTo>
                  <a:pt x="928115" y="403859"/>
                </a:lnTo>
                <a:lnTo>
                  <a:pt x="928115" y="0"/>
                </a:lnTo>
                <a:close/>
              </a:path>
            </a:pathLst>
          </a:custGeom>
          <a:solidFill>
            <a:srgbClr val="7FD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77">
            <a:extLst>
              <a:ext uri="{FF2B5EF4-FFF2-40B4-BE49-F238E27FC236}">
                <a16:creationId xmlns:a16="http://schemas.microsoft.com/office/drawing/2014/main" id="{31C91985-0FFB-1734-E9D9-B10B2D1D3FF9}"/>
              </a:ext>
            </a:extLst>
          </p:cNvPr>
          <p:cNvSpPr/>
          <p:nvPr/>
        </p:nvSpPr>
        <p:spPr>
          <a:xfrm>
            <a:off x="5372361" y="1899340"/>
            <a:ext cx="928369" cy="403860"/>
          </a:xfrm>
          <a:custGeom>
            <a:avLst/>
            <a:gdLst/>
            <a:ahLst/>
            <a:cxnLst/>
            <a:rect l="l" t="t" r="r" b="b"/>
            <a:pathLst>
              <a:path w="928370" h="403860">
                <a:moveTo>
                  <a:pt x="0" y="0"/>
                </a:moveTo>
                <a:lnTo>
                  <a:pt x="928115" y="0"/>
                </a:lnTo>
                <a:lnTo>
                  <a:pt x="928115" y="403859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7FD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78">
            <a:extLst>
              <a:ext uri="{FF2B5EF4-FFF2-40B4-BE49-F238E27FC236}">
                <a16:creationId xmlns:a16="http://schemas.microsoft.com/office/drawing/2014/main" id="{9AA63FCB-9957-2F49-ADF2-040B9C31DA8A}"/>
              </a:ext>
            </a:extLst>
          </p:cNvPr>
          <p:cNvSpPr/>
          <p:nvPr/>
        </p:nvSpPr>
        <p:spPr>
          <a:xfrm>
            <a:off x="5372361" y="1899340"/>
            <a:ext cx="928369" cy="403860"/>
          </a:xfrm>
          <a:custGeom>
            <a:avLst/>
            <a:gdLst/>
            <a:ahLst/>
            <a:cxnLst/>
            <a:rect l="l" t="t" r="r" b="b"/>
            <a:pathLst>
              <a:path w="928370" h="403860">
                <a:moveTo>
                  <a:pt x="0" y="0"/>
                </a:moveTo>
                <a:lnTo>
                  <a:pt x="928115" y="0"/>
                </a:lnTo>
                <a:lnTo>
                  <a:pt x="928115" y="403859"/>
                </a:lnTo>
                <a:lnTo>
                  <a:pt x="0" y="403859"/>
                </a:lnTo>
                <a:lnTo>
                  <a:pt x="0" y="0"/>
                </a:lnTo>
              </a:path>
            </a:pathLst>
          </a:custGeom>
          <a:solidFill>
            <a:srgbClr val="66CCFF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3">
            <a:extLst>
              <a:ext uri="{FF2B5EF4-FFF2-40B4-BE49-F238E27FC236}">
                <a16:creationId xmlns:a16="http://schemas.microsoft.com/office/drawing/2014/main" id="{BC18916E-6AD2-2B5D-A1F9-79FBDD985BDC}"/>
              </a:ext>
            </a:extLst>
          </p:cNvPr>
          <p:cNvSpPr/>
          <p:nvPr/>
        </p:nvSpPr>
        <p:spPr>
          <a:xfrm>
            <a:off x="9392673" y="2585140"/>
            <a:ext cx="1106805" cy="402590"/>
          </a:xfrm>
          <a:custGeom>
            <a:avLst/>
            <a:gdLst/>
            <a:ahLst/>
            <a:cxnLst/>
            <a:rect l="l" t="t" r="r" b="b"/>
            <a:pathLst>
              <a:path w="1106804" h="402589">
                <a:moveTo>
                  <a:pt x="0" y="0"/>
                </a:moveTo>
                <a:lnTo>
                  <a:pt x="0" y="402335"/>
                </a:lnTo>
                <a:lnTo>
                  <a:pt x="1106423" y="402335"/>
                </a:lnTo>
                <a:lnTo>
                  <a:pt x="0" y="0"/>
                </a:lnTo>
                <a:close/>
              </a:path>
            </a:pathLst>
          </a:custGeom>
          <a:solidFill>
            <a:srgbClr val="FFDF7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4">
            <a:extLst>
              <a:ext uri="{FF2B5EF4-FFF2-40B4-BE49-F238E27FC236}">
                <a16:creationId xmlns:a16="http://schemas.microsoft.com/office/drawing/2014/main" id="{FD71B0D0-2D4A-C0CD-41DD-6D0E1B73B0A0}"/>
              </a:ext>
            </a:extLst>
          </p:cNvPr>
          <p:cNvSpPr/>
          <p:nvPr/>
        </p:nvSpPr>
        <p:spPr>
          <a:xfrm>
            <a:off x="9392673" y="2987475"/>
            <a:ext cx="1106805" cy="0"/>
          </a:xfrm>
          <a:custGeom>
            <a:avLst/>
            <a:gdLst/>
            <a:ahLst/>
            <a:cxnLst/>
            <a:rect l="l" t="t" r="r" b="b"/>
            <a:pathLst>
              <a:path w="1106804">
                <a:moveTo>
                  <a:pt x="1106423" y="0"/>
                </a:moveTo>
                <a:lnTo>
                  <a:pt x="0" y="0"/>
                </a:lnTo>
                <a:lnTo>
                  <a:pt x="1106423" y="0"/>
                </a:lnTo>
                <a:close/>
              </a:path>
            </a:pathLst>
          </a:custGeom>
          <a:ln w="3175">
            <a:solidFill>
              <a:srgbClr val="FFD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5">
            <a:extLst>
              <a:ext uri="{FF2B5EF4-FFF2-40B4-BE49-F238E27FC236}">
                <a16:creationId xmlns:a16="http://schemas.microsoft.com/office/drawing/2014/main" id="{1B5BA4A9-496B-1917-CCD2-CFBF949FE833}"/>
              </a:ext>
            </a:extLst>
          </p:cNvPr>
          <p:cNvSpPr/>
          <p:nvPr/>
        </p:nvSpPr>
        <p:spPr>
          <a:xfrm>
            <a:off x="9392673" y="2585140"/>
            <a:ext cx="1106805" cy="402590"/>
          </a:xfrm>
          <a:custGeom>
            <a:avLst/>
            <a:gdLst/>
            <a:ahLst/>
            <a:cxnLst/>
            <a:rect l="l" t="t" r="r" b="b"/>
            <a:pathLst>
              <a:path w="1106804" h="402589">
                <a:moveTo>
                  <a:pt x="1106423" y="402335"/>
                </a:moveTo>
                <a:lnTo>
                  <a:pt x="0" y="402335"/>
                </a:lnTo>
                <a:lnTo>
                  <a:pt x="0" y="0"/>
                </a:lnTo>
                <a:lnTo>
                  <a:pt x="1106423" y="402335"/>
                </a:lnTo>
                <a:close/>
              </a:path>
            </a:pathLst>
          </a:custGeom>
          <a:ln w="3175">
            <a:solidFill>
              <a:srgbClr val="FFD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6">
            <a:extLst>
              <a:ext uri="{FF2B5EF4-FFF2-40B4-BE49-F238E27FC236}">
                <a16:creationId xmlns:a16="http://schemas.microsoft.com/office/drawing/2014/main" id="{F90814E6-673C-6491-2D89-4239DACE0C81}"/>
              </a:ext>
            </a:extLst>
          </p:cNvPr>
          <p:cNvSpPr/>
          <p:nvPr/>
        </p:nvSpPr>
        <p:spPr>
          <a:xfrm>
            <a:off x="9392673" y="2585140"/>
            <a:ext cx="1106805" cy="402590"/>
          </a:xfrm>
          <a:custGeom>
            <a:avLst/>
            <a:gdLst/>
            <a:ahLst/>
            <a:cxnLst/>
            <a:rect l="l" t="t" r="r" b="b"/>
            <a:pathLst>
              <a:path w="1106804" h="402589">
                <a:moveTo>
                  <a:pt x="1106423" y="0"/>
                </a:moveTo>
                <a:lnTo>
                  <a:pt x="0" y="0"/>
                </a:lnTo>
                <a:lnTo>
                  <a:pt x="1106423" y="402335"/>
                </a:lnTo>
                <a:lnTo>
                  <a:pt x="1106423" y="0"/>
                </a:lnTo>
                <a:close/>
              </a:path>
            </a:pathLst>
          </a:custGeom>
          <a:solidFill>
            <a:srgbClr val="FFDF7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87">
            <a:extLst>
              <a:ext uri="{FF2B5EF4-FFF2-40B4-BE49-F238E27FC236}">
                <a16:creationId xmlns:a16="http://schemas.microsoft.com/office/drawing/2014/main" id="{EEB9CEBE-6143-12C8-6AF8-95EE885BDFEB}"/>
              </a:ext>
            </a:extLst>
          </p:cNvPr>
          <p:cNvSpPr/>
          <p:nvPr/>
        </p:nvSpPr>
        <p:spPr>
          <a:xfrm>
            <a:off x="9392673" y="2585140"/>
            <a:ext cx="1106805" cy="402590"/>
          </a:xfrm>
          <a:custGeom>
            <a:avLst/>
            <a:gdLst/>
            <a:ahLst/>
            <a:cxnLst/>
            <a:rect l="l" t="t" r="r" b="b"/>
            <a:pathLst>
              <a:path w="1106804" h="402589">
                <a:moveTo>
                  <a:pt x="0" y="0"/>
                </a:moveTo>
                <a:lnTo>
                  <a:pt x="1106423" y="0"/>
                </a:lnTo>
                <a:lnTo>
                  <a:pt x="1106423" y="402335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FFD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88">
            <a:extLst>
              <a:ext uri="{FF2B5EF4-FFF2-40B4-BE49-F238E27FC236}">
                <a16:creationId xmlns:a16="http://schemas.microsoft.com/office/drawing/2014/main" id="{2DFDC745-8077-DC84-AD3C-A7483E16EEB8}"/>
              </a:ext>
            </a:extLst>
          </p:cNvPr>
          <p:cNvSpPr/>
          <p:nvPr/>
        </p:nvSpPr>
        <p:spPr>
          <a:xfrm>
            <a:off x="9392673" y="2585140"/>
            <a:ext cx="1106805" cy="402590"/>
          </a:xfrm>
          <a:custGeom>
            <a:avLst/>
            <a:gdLst/>
            <a:ahLst/>
            <a:cxnLst/>
            <a:rect l="l" t="t" r="r" b="b"/>
            <a:pathLst>
              <a:path w="1106804" h="402589">
                <a:moveTo>
                  <a:pt x="0" y="0"/>
                </a:moveTo>
                <a:lnTo>
                  <a:pt x="1106423" y="0"/>
                </a:lnTo>
                <a:lnTo>
                  <a:pt x="1106423" y="402335"/>
                </a:lnTo>
                <a:lnTo>
                  <a:pt x="0" y="402335"/>
                </a:lnTo>
                <a:lnTo>
                  <a:pt x="0" y="0"/>
                </a:lnTo>
              </a:path>
            </a:pathLst>
          </a:custGeom>
          <a:solidFill>
            <a:srgbClr val="FFCC00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89">
            <a:extLst>
              <a:ext uri="{FF2B5EF4-FFF2-40B4-BE49-F238E27FC236}">
                <a16:creationId xmlns:a16="http://schemas.microsoft.com/office/drawing/2014/main" id="{54F7D0A4-48F3-69B7-8891-24400EFB21B2}"/>
              </a:ext>
            </a:extLst>
          </p:cNvPr>
          <p:cNvSpPr/>
          <p:nvPr/>
        </p:nvSpPr>
        <p:spPr>
          <a:xfrm>
            <a:off x="7513581" y="4889428"/>
            <a:ext cx="919480" cy="283845"/>
          </a:xfrm>
          <a:custGeom>
            <a:avLst/>
            <a:gdLst/>
            <a:ahLst/>
            <a:cxnLst/>
            <a:rect l="l" t="t" r="r" b="b"/>
            <a:pathLst>
              <a:path w="919479" h="283845">
                <a:moveTo>
                  <a:pt x="0" y="0"/>
                </a:moveTo>
                <a:lnTo>
                  <a:pt x="0" y="283463"/>
                </a:lnTo>
                <a:lnTo>
                  <a:pt x="918971" y="283463"/>
                </a:lnTo>
                <a:lnTo>
                  <a:pt x="0" y="0"/>
                </a:lnTo>
                <a:close/>
              </a:path>
              <a:path w="919479" h="283845">
                <a:moveTo>
                  <a:pt x="918971" y="0"/>
                </a:moveTo>
                <a:lnTo>
                  <a:pt x="0" y="0"/>
                </a:lnTo>
                <a:lnTo>
                  <a:pt x="918971" y="283463"/>
                </a:lnTo>
                <a:lnTo>
                  <a:pt x="918971" y="0"/>
                </a:lnTo>
                <a:close/>
              </a:path>
            </a:pathLst>
          </a:custGeom>
          <a:solidFill>
            <a:srgbClr val="FFFF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0">
            <a:extLst>
              <a:ext uri="{FF2B5EF4-FFF2-40B4-BE49-F238E27FC236}">
                <a16:creationId xmlns:a16="http://schemas.microsoft.com/office/drawing/2014/main" id="{3024EF57-75C6-80E6-5CC8-3CDD1D6E55A5}"/>
              </a:ext>
            </a:extLst>
          </p:cNvPr>
          <p:cNvSpPr/>
          <p:nvPr/>
        </p:nvSpPr>
        <p:spPr>
          <a:xfrm>
            <a:off x="7513581" y="4889428"/>
            <a:ext cx="919480" cy="283845"/>
          </a:xfrm>
          <a:custGeom>
            <a:avLst/>
            <a:gdLst/>
            <a:ahLst/>
            <a:cxnLst/>
            <a:rect l="l" t="t" r="r" b="b"/>
            <a:pathLst>
              <a:path w="919479" h="283845">
                <a:moveTo>
                  <a:pt x="0" y="283463"/>
                </a:moveTo>
                <a:lnTo>
                  <a:pt x="918971" y="283463"/>
                </a:lnTo>
                <a:lnTo>
                  <a:pt x="0" y="0"/>
                </a:lnTo>
                <a:lnTo>
                  <a:pt x="0" y="283463"/>
                </a:lnTo>
                <a:close/>
              </a:path>
            </a:pathLst>
          </a:custGeom>
          <a:ln w="3175">
            <a:solidFill>
              <a:srgbClr val="F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1">
            <a:extLst>
              <a:ext uri="{FF2B5EF4-FFF2-40B4-BE49-F238E27FC236}">
                <a16:creationId xmlns:a16="http://schemas.microsoft.com/office/drawing/2014/main" id="{C72CB994-CFC9-CC83-A210-4A44FE0D5CE2}"/>
              </a:ext>
            </a:extLst>
          </p:cNvPr>
          <p:cNvSpPr/>
          <p:nvPr/>
        </p:nvSpPr>
        <p:spPr>
          <a:xfrm>
            <a:off x="7513581" y="4889428"/>
            <a:ext cx="919480" cy="283845"/>
          </a:xfrm>
          <a:custGeom>
            <a:avLst/>
            <a:gdLst/>
            <a:ahLst/>
            <a:cxnLst/>
            <a:rect l="l" t="t" r="r" b="b"/>
            <a:pathLst>
              <a:path w="919479" h="283845">
                <a:moveTo>
                  <a:pt x="918971" y="283463"/>
                </a:moveTo>
                <a:lnTo>
                  <a:pt x="0" y="0"/>
                </a:lnTo>
                <a:lnTo>
                  <a:pt x="918971" y="0"/>
                </a:lnTo>
                <a:lnTo>
                  <a:pt x="918971" y="283463"/>
                </a:lnTo>
                <a:close/>
              </a:path>
            </a:pathLst>
          </a:custGeom>
          <a:ln w="3175">
            <a:solidFill>
              <a:srgbClr val="F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2">
            <a:extLst>
              <a:ext uri="{FF2B5EF4-FFF2-40B4-BE49-F238E27FC236}">
                <a16:creationId xmlns:a16="http://schemas.microsoft.com/office/drawing/2014/main" id="{0A548110-73B9-A24D-60F0-669193253773}"/>
              </a:ext>
            </a:extLst>
          </p:cNvPr>
          <p:cNvSpPr/>
          <p:nvPr/>
        </p:nvSpPr>
        <p:spPr>
          <a:xfrm>
            <a:off x="7513581" y="4889428"/>
            <a:ext cx="919480" cy="283845"/>
          </a:xfrm>
          <a:custGeom>
            <a:avLst/>
            <a:gdLst/>
            <a:ahLst/>
            <a:cxnLst/>
            <a:rect l="l" t="t" r="r" b="b"/>
            <a:pathLst>
              <a:path w="919479" h="283845">
                <a:moveTo>
                  <a:pt x="0" y="0"/>
                </a:moveTo>
                <a:lnTo>
                  <a:pt x="918971" y="0"/>
                </a:lnTo>
                <a:lnTo>
                  <a:pt x="918971" y="283463"/>
                </a:lnTo>
                <a:lnTo>
                  <a:pt x="0" y="283463"/>
                </a:lnTo>
                <a:lnTo>
                  <a:pt x="0" y="0"/>
                </a:lnTo>
              </a:path>
            </a:pathLst>
          </a:custGeom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3">
            <a:extLst>
              <a:ext uri="{FF2B5EF4-FFF2-40B4-BE49-F238E27FC236}">
                <a16:creationId xmlns:a16="http://schemas.microsoft.com/office/drawing/2014/main" id="{1C4E8D3D-091A-17EE-7401-F0ADCD646F25}"/>
              </a:ext>
            </a:extLst>
          </p:cNvPr>
          <p:cNvSpPr/>
          <p:nvPr/>
        </p:nvSpPr>
        <p:spPr>
          <a:xfrm>
            <a:off x="5372361" y="4889428"/>
            <a:ext cx="920750" cy="283845"/>
          </a:xfrm>
          <a:custGeom>
            <a:avLst/>
            <a:gdLst/>
            <a:ahLst/>
            <a:cxnLst/>
            <a:rect l="l" t="t" r="r" b="b"/>
            <a:pathLst>
              <a:path w="920750" h="283845">
                <a:moveTo>
                  <a:pt x="0" y="0"/>
                </a:moveTo>
                <a:lnTo>
                  <a:pt x="0" y="283463"/>
                </a:lnTo>
                <a:lnTo>
                  <a:pt x="920495" y="283463"/>
                </a:lnTo>
                <a:lnTo>
                  <a:pt x="0" y="0"/>
                </a:lnTo>
                <a:close/>
              </a:path>
              <a:path w="920750" h="283845">
                <a:moveTo>
                  <a:pt x="920495" y="0"/>
                </a:moveTo>
                <a:lnTo>
                  <a:pt x="0" y="0"/>
                </a:lnTo>
                <a:lnTo>
                  <a:pt x="920495" y="283463"/>
                </a:lnTo>
                <a:lnTo>
                  <a:pt x="920495" y="0"/>
                </a:lnTo>
                <a:close/>
              </a:path>
            </a:pathLst>
          </a:custGeom>
          <a:solidFill>
            <a:srgbClr val="FFFF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4">
            <a:extLst>
              <a:ext uri="{FF2B5EF4-FFF2-40B4-BE49-F238E27FC236}">
                <a16:creationId xmlns:a16="http://schemas.microsoft.com/office/drawing/2014/main" id="{C8EF31D6-31C5-F7EF-2A40-06A707D931A0}"/>
              </a:ext>
            </a:extLst>
          </p:cNvPr>
          <p:cNvSpPr/>
          <p:nvPr/>
        </p:nvSpPr>
        <p:spPr>
          <a:xfrm>
            <a:off x="5372361" y="4889428"/>
            <a:ext cx="920750" cy="283845"/>
          </a:xfrm>
          <a:custGeom>
            <a:avLst/>
            <a:gdLst/>
            <a:ahLst/>
            <a:cxnLst/>
            <a:rect l="l" t="t" r="r" b="b"/>
            <a:pathLst>
              <a:path w="920750" h="283845">
                <a:moveTo>
                  <a:pt x="0" y="283463"/>
                </a:moveTo>
                <a:lnTo>
                  <a:pt x="920495" y="283463"/>
                </a:lnTo>
                <a:lnTo>
                  <a:pt x="0" y="0"/>
                </a:lnTo>
                <a:lnTo>
                  <a:pt x="0" y="283463"/>
                </a:lnTo>
                <a:close/>
              </a:path>
            </a:pathLst>
          </a:custGeom>
          <a:ln w="3175">
            <a:solidFill>
              <a:srgbClr val="F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5">
            <a:extLst>
              <a:ext uri="{FF2B5EF4-FFF2-40B4-BE49-F238E27FC236}">
                <a16:creationId xmlns:a16="http://schemas.microsoft.com/office/drawing/2014/main" id="{B0D70702-FEC6-CC08-250E-0369FA4B8CAE}"/>
              </a:ext>
            </a:extLst>
          </p:cNvPr>
          <p:cNvSpPr/>
          <p:nvPr/>
        </p:nvSpPr>
        <p:spPr>
          <a:xfrm>
            <a:off x="5372361" y="4889428"/>
            <a:ext cx="920750" cy="283845"/>
          </a:xfrm>
          <a:custGeom>
            <a:avLst/>
            <a:gdLst/>
            <a:ahLst/>
            <a:cxnLst/>
            <a:rect l="l" t="t" r="r" b="b"/>
            <a:pathLst>
              <a:path w="920750" h="283845">
                <a:moveTo>
                  <a:pt x="920495" y="283463"/>
                </a:moveTo>
                <a:lnTo>
                  <a:pt x="0" y="0"/>
                </a:lnTo>
                <a:lnTo>
                  <a:pt x="920495" y="0"/>
                </a:lnTo>
                <a:lnTo>
                  <a:pt x="920495" y="283463"/>
                </a:lnTo>
                <a:close/>
              </a:path>
            </a:pathLst>
          </a:custGeom>
          <a:ln w="3175">
            <a:solidFill>
              <a:srgbClr val="F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6">
            <a:extLst>
              <a:ext uri="{FF2B5EF4-FFF2-40B4-BE49-F238E27FC236}">
                <a16:creationId xmlns:a16="http://schemas.microsoft.com/office/drawing/2014/main" id="{6AA6EA69-6D0D-60E5-59EF-DCD93350AC85}"/>
              </a:ext>
            </a:extLst>
          </p:cNvPr>
          <p:cNvSpPr/>
          <p:nvPr/>
        </p:nvSpPr>
        <p:spPr>
          <a:xfrm>
            <a:off x="5372361" y="4889428"/>
            <a:ext cx="920750" cy="283845"/>
          </a:xfrm>
          <a:custGeom>
            <a:avLst/>
            <a:gdLst/>
            <a:ahLst/>
            <a:cxnLst/>
            <a:rect l="l" t="t" r="r" b="b"/>
            <a:pathLst>
              <a:path w="920750" h="283845">
                <a:moveTo>
                  <a:pt x="0" y="0"/>
                </a:moveTo>
                <a:lnTo>
                  <a:pt x="920495" y="0"/>
                </a:lnTo>
                <a:lnTo>
                  <a:pt x="920495" y="283463"/>
                </a:lnTo>
                <a:lnTo>
                  <a:pt x="0" y="283463"/>
                </a:lnTo>
                <a:lnTo>
                  <a:pt x="0" y="0"/>
                </a:lnTo>
              </a:path>
            </a:pathLst>
          </a:custGeom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97">
            <a:extLst>
              <a:ext uri="{FF2B5EF4-FFF2-40B4-BE49-F238E27FC236}">
                <a16:creationId xmlns:a16="http://schemas.microsoft.com/office/drawing/2014/main" id="{6E93F814-0FEF-B23C-6659-25489C9374FB}"/>
              </a:ext>
            </a:extLst>
          </p:cNvPr>
          <p:cNvSpPr/>
          <p:nvPr/>
        </p:nvSpPr>
        <p:spPr>
          <a:xfrm>
            <a:off x="4314705" y="4889428"/>
            <a:ext cx="919480" cy="283845"/>
          </a:xfrm>
          <a:custGeom>
            <a:avLst/>
            <a:gdLst/>
            <a:ahLst/>
            <a:cxnLst/>
            <a:rect l="l" t="t" r="r" b="b"/>
            <a:pathLst>
              <a:path w="919479" h="283845">
                <a:moveTo>
                  <a:pt x="0" y="0"/>
                </a:moveTo>
                <a:lnTo>
                  <a:pt x="0" y="283463"/>
                </a:lnTo>
                <a:lnTo>
                  <a:pt x="918971" y="283463"/>
                </a:lnTo>
                <a:lnTo>
                  <a:pt x="0" y="0"/>
                </a:lnTo>
                <a:close/>
              </a:path>
              <a:path w="919479" h="283845">
                <a:moveTo>
                  <a:pt x="918971" y="0"/>
                </a:moveTo>
                <a:lnTo>
                  <a:pt x="0" y="0"/>
                </a:lnTo>
                <a:lnTo>
                  <a:pt x="918971" y="283463"/>
                </a:lnTo>
                <a:lnTo>
                  <a:pt x="918971" y="0"/>
                </a:lnTo>
                <a:close/>
              </a:path>
            </a:pathLst>
          </a:custGeom>
          <a:solidFill>
            <a:srgbClr val="FFFF7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98">
            <a:extLst>
              <a:ext uri="{FF2B5EF4-FFF2-40B4-BE49-F238E27FC236}">
                <a16:creationId xmlns:a16="http://schemas.microsoft.com/office/drawing/2014/main" id="{8BE1AB1F-7BD7-7B54-DF97-5D1573412011}"/>
              </a:ext>
            </a:extLst>
          </p:cNvPr>
          <p:cNvSpPr/>
          <p:nvPr/>
        </p:nvSpPr>
        <p:spPr>
          <a:xfrm>
            <a:off x="4314705" y="4889428"/>
            <a:ext cx="919480" cy="283845"/>
          </a:xfrm>
          <a:custGeom>
            <a:avLst/>
            <a:gdLst/>
            <a:ahLst/>
            <a:cxnLst/>
            <a:rect l="l" t="t" r="r" b="b"/>
            <a:pathLst>
              <a:path w="919479" h="283845">
                <a:moveTo>
                  <a:pt x="0" y="283463"/>
                </a:moveTo>
                <a:lnTo>
                  <a:pt x="918971" y="283463"/>
                </a:lnTo>
                <a:lnTo>
                  <a:pt x="0" y="0"/>
                </a:lnTo>
                <a:lnTo>
                  <a:pt x="0" y="283463"/>
                </a:lnTo>
                <a:close/>
              </a:path>
            </a:pathLst>
          </a:custGeom>
          <a:ln w="3175">
            <a:solidFill>
              <a:srgbClr val="F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99">
            <a:extLst>
              <a:ext uri="{FF2B5EF4-FFF2-40B4-BE49-F238E27FC236}">
                <a16:creationId xmlns:a16="http://schemas.microsoft.com/office/drawing/2014/main" id="{DEC6BDAF-6FF7-7527-8A95-1B4FF4F55BE6}"/>
              </a:ext>
            </a:extLst>
          </p:cNvPr>
          <p:cNvSpPr/>
          <p:nvPr/>
        </p:nvSpPr>
        <p:spPr>
          <a:xfrm>
            <a:off x="4314705" y="4889428"/>
            <a:ext cx="919480" cy="283845"/>
          </a:xfrm>
          <a:custGeom>
            <a:avLst/>
            <a:gdLst/>
            <a:ahLst/>
            <a:cxnLst/>
            <a:rect l="l" t="t" r="r" b="b"/>
            <a:pathLst>
              <a:path w="919479" h="283845">
                <a:moveTo>
                  <a:pt x="918971" y="283463"/>
                </a:moveTo>
                <a:lnTo>
                  <a:pt x="0" y="0"/>
                </a:lnTo>
                <a:lnTo>
                  <a:pt x="918971" y="0"/>
                </a:lnTo>
                <a:lnTo>
                  <a:pt x="918971" y="283463"/>
                </a:lnTo>
                <a:close/>
              </a:path>
            </a:pathLst>
          </a:custGeom>
          <a:ln w="3175">
            <a:solidFill>
              <a:srgbClr val="F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0">
            <a:extLst>
              <a:ext uri="{FF2B5EF4-FFF2-40B4-BE49-F238E27FC236}">
                <a16:creationId xmlns:a16="http://schemas.microsoft.com/office/drawing/2014/main" id="{9F73E9EB-4C1F-CA36-B61E-58E7713D07A2}"/>
              </a:ext>
            </a:extLst>
          </p:cNvPr>
          <p:cNvSpPr/>
          <p:nvPr/>
        </p:nvSpPr>
        <p:spPr>
          <a:xfrm>
            <a:off x="4314705" y="4889428"/>
            <a:ext cx="919480" cy="283845"/>
          </a:xfrm>
          <a:custGeom>
            <a:avLst/>
            <a:gdLst/>
            <a:ahLst/>
            <a:cxnLst/>
            <a:rect l="l" t="t" r="r" b="b"/>
            <a:pathLst>
              <a:path w="919479" h="283845">
                <a:moveTo>
                  <a:pt x="0" y="0"/>
                </a:moveTo>
                <a:lnTo>
                  <a:pt x="918971" y="0"/>
                </a:lnTo>
                <a:lnTo>
                  <a:pt x="918971" y="283463"/>
                </a:lnTo>
                <a:lnTo>
                  <a:pt x="0" y="283463"/>
                </a:lnTo>
                <a:lnTo>
                  <a:pt x="0" y="0"/>
                </a:lnTo>
              </a:path>
            </a:pathLst>
          </a:custGeom>
          <a:solidFill>
            <a:srgbClr val="FFFF66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1">
            <a:extLst>
              <a:ext uri="{FF2B5EF4-FFF2-40B4-BE49-F238E27FC236}">
                <a16:creationId xmlns:a16="http://schemas.microsoft.com/office/drawing/2014/main" id="{580FFF1C-7C58-F3DE-EFC0-207DBC6A6CE0}"/>
              </a:ext>
            </a:extLst>
          </p:cNvPr>
          <p:cNvSpPr/>
          <p:nvPr/>
        </p:nvSpPr>
        <p:spPr>
          <a:xfrm>
            <a:off x="6437637" y="4889428"/>
            <a:ext cx="919480" cy="283845"/>
          </a:xfrm>
          <a:custGeom>
            <a:avLst/>
            <a:gdLst/>
            <a:ahLst/>
            <a:cxnLst/>
            <a:rect l="l" t="t" r="r" b="b"/>
            <a:pathLst>
              <a:path w="919479" h="283845">
                <a:moveTo>
                  <a:pt x="0" y="0"/>
                </a:moveTo>
                <a:lnTo>
                  <a:pt x="0" y="283463"/>
                </a:lnTo>
                <a:lnTo>
                  <a:pt x="918971" y="283463"/>
                </a:lnTo>
                <a:lnTo>
                  <a:pt x="0" y="0"/>
                </a:lnTo>
                <a:close/>
              </a:path>
              <a:path w="919479" h="283845">
                <a:moveTo>
                  <a:pt x="918971" y="0"/>
                </a:moveTo>
                <a:lnTo>
                  <a:pt x="0" y="0"/>
                </a:lnTo>
                <a:lnTo>
                  <a:pt x="918971" y="283463"/>
                </a:lnTo>
                <a:lnTo>
                  <a:pt x="918971" y="0"/>
                </a:lnTo>
                <a:close/>
              </a:path>
            </a:pathLst>
          </a:custGeom>
          <a:solidFill>
            <a:srgbClr val="FFFF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2">
            <a:extLst>
              <a:ext uri="{FF2B5EF4-FFF2-40B4-BE49-F238E27FC236}">
                <a16:creationId xmlns:a16="http://schemas.microsoft.com/office/drawing/2014/main" id="{E816016E-42FB-BEF7-01CF-883C9AF51856}"/>
              </a:ext>
            </a:extLst>
          </p:cNvPr>
          <p:cNvSpPr/>
          <p:nvPr/>
        </p:nvSpPr>
        <p:spPr>
          <a:xfrm>
            <a:off x="6437637" y="4889428"/>
            <a:ext cx="919480" cy="283845"/>
          </a:xfrm>
          <a:custGeom>
            <a:avLst/>
            <a:gdLst/>
            <a:ahLst/>
            <a:cxnLst/>
            <a:rect l="l" t="t" r="r" b="b"/>
            <a:pathLst>
              <a:path w="919479" h="283845">
                <a:moveTo>
                  <a:pt x="0" y="283463"/>
                </a:moveTo>
                <a:lnTo>
                  <a:pt x="918971" y="283463"/>
                </a:lnTo>
                <a:lnTo>
                  <a:pt x="0" y="0"/>
                </a:lnTo>
                <a:lnTo>
                  <a:pt x="0" y="283463"/>
                </a:lnTo>
                <a:close/>
              </a:path>
            </a:pathLst>
          </a:custGeom>
          <a:ln w="3175">
            <a:solidFill>
              <a:srgbClr val="F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3">
            <a:extLst>
              <a:ext uri="{FF2B5EF4-FFF2-40B4-BE49-F238E27FC236}">
                <a16:creationId xmlns:a16="http://schemas.microsoft.com/office/drawing/2014/main" id="{E3F646CC-4A94-99C1-E3B3-EAFF5062A88B}"/>
              </a:ext>
            </a:extLst>
          </p:cNvPr>
          <p:cNvSpPr/>
          <p:nvPr/>
        </p:nvSpPr>
        <p:spPr>
          <a:xfrm>
            <a:off x="6437637" y="4889428"/>
            <a:ext cx="919480" cy="283845"/>
          </a:xfrm>
          <a:custGeom>
            <a:avLst/>
            <a:gdLst/>
            <a:ahLst/>
            <a:cxnLst/>
            <a:rect l="l" t="t" r="r" b="b"/>
            <a:pathLst>
              <a:path w="919479" h="283845">
                <a:moveTo>
                  <a:pt x="918971" y="283463"/>
                </a:moveTo>
                <a:lnTo>
                  <a:pt x="0" y="0"/>
                </a:lnTo>
                <a:lnTo>
                  <a:pt x="918971" y="0"/>
                </a:lnTo>
                <a:lnTo>
                  <a:pt x="918971" y="283463"/>
                </a:lnTo>
                <a:close/>
              </a:path>
            </a:pathLst>
          </a:custGeom>
          <a:ln w="3175">
            <a:solidFill>
              <a:srgbClr val="F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4">
            <a:extLst>
              <a:ext uri="{FF2B5EF4-FFF2-40B4-BE49-F238E27FC236}">
                <a16:creationId xmlns:a16="http://schemas.microsoft.com/office/drawing/2014/main" id="{CAC6B07B-C1F2-4317-06F0-76D88BABF9C8}"/>
              </a:ext>
            </a:extLst>
          </p:cNvPr>
          <p:cNvSpPr/>
          <p:nvPr/>
        </p:nvSpPr>
        <p:spPr>
          <a:xfrm>
            <a:off x="6437637" y="4889428"/>
            <a:ext cx="919480" cy="283845"/>
          </a:xfrm>
          <a:custGeom>
            <a:avLst/>
            <a:gdLst/>
            <a:ahLst/>
            <a:cxnLst/>
            <a:rect l="l" t="t" r="r" b="b"/>
            <a:pathLst>
              <a:path w="919479" h="283845">
                <a:moveTo>
                  <a:pt x="0" y="0"/>
                </a:moveTo>
                <a:lnTo>
                  <a:pt x="918971" y="0"/>
                </a:lnTo>
                <a:lnTo>
                  <a:pt x="918971" y="283463"/>
                </a:lnTo>
                <a:lnTo>
                  <a:pt x="0" y="283463"/>
                </a:lnTo>
                <a:lnTo>
                  <a:pt x="0" y="0"/>
                </a:lnTo>
              </a:path>
            </a:pathLst>
          </a:custGeom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5">
            <a:extLst>
              <a:ext uri="{FF2B5EF4-FFF2-40B4-BE49-F238E27FC236}">
                <a16:creationId xmlns:a16="http://schemas.microsoft.com/office/drawing/2014/main" id="{458732C2-AE63-4426-16A5-B9141E70EE46}"/>
              </a:ext>
            </a:extLst>
          </p:cNvPr>
          <p:cNvSpPr/>
          <p:nvPr/>
        </p:nvSpPr>
        <p:spPr>
          <a:xfrm>
            <a:off x="7437381" y="5736772"/>
            <a:ext cx="920750" cy="368935"/>
          </a:xfrm>
          <a:custGeom>
            <a:avLst/>
            <a:gdLst/>
            <a:ahLst/>
            <a:cxnLst/>
            <a:rect l="l" t="t" r="r" b="b"/>
            <a:pathLst>
              <a:path w="920750" h="368935">
                <a:moveTo>
                  <a:pt x="0" y="0"/>
                </a:moveTo>
                <a:lnTo>
                  <a:pt x="0" y="368807"/>
                </a:lnTo>
                <a:lnTo>
                  <a:pt x="920495" y="368807"/>
                </a:lnTo>
                <a:lnTo>
                  <a:pt x="0" y="0"/>
                </a:lnTo>
                <a:close/>
              </a:path>
              <a:path w="920750" h="368935">
                <a:moveTo>
                  <a:pt x="920495" y="0"/>
                </a:moveTo>
                <a:lnTo>
                  <a:pt x="0" y="0"/>
                </a:lnTo>
                <a:lnTo>
                  <a:pt x="920495" y="368807"/>
                </a:lnTo>
                <a:lnTo>
                  <a:pt x="920495" y="0"/>
                </a:lnTo>
                <a:close/>
              </a:path>
            </a:pathLst>
          </a:custGeom>
          <a:solidFill>
            <a:srgbClr val="FFFF7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6">
            <a:extLst>
              <a:ext uri="{FF2B5EF4-FFF2-40B4-BE49-F238E27FC236}">
                <a16:creationId xmlns:a16="http://schemas.microsoft.com/office/drawing/2014/main" id="{8948F221-91A6-FE57-C147-3BF7CC4127E8}"/>
              </a:ext>
            </a:extLst>
          </p:cNvPr>
          <p:cNvSpPr/>
          <p:nvPr/>
        </p:nvSpPr>
        <p:spPr>
          <a:xfrm>
            <a:off x="7437381" y="5736772"/>
            <a:ext cx="920750" cy="368935"/>
          </a:xfrm>
          <a:custGeom>
            <a:avLst/>
            <a:gdLst/>
            <a:ahLst/>
            <a:cxnLst/>
            <a:rect l="l" t="t" r="r" b="b"/>
            <a:pathLst>
              <a:path w="920750" h="368935">
                <a:moveTo>
                  <a:pt x="0" y="368807"/>
                </a:moveTo>
                <a:lnTo>
                  <a:pt x="920495" y="368807"/>
                </a:lnTo>
                <a:lnTo>
                  <a:pt x="0" y="0"/>
                </a:lnTo>
                <a:lnTo>
                  <a:pt x="0" y="368807"/>
                </a:lnTo>
                <a:close/>
              </a:path>
            </a:pathLst>
          </a:custGeom>
          <a:ln w="3175">
            <a:solidFill>
              <a:srgbClr val="F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07">
            <a:extLst>
              <a:ext uri="{FF2B5EF4-FFF2-40B4-BE49-F238E27FC236}">
                <a16:creationId xmlns:a16="http://schemas.microsoft.com/office/drawing/2014/main" id="{B98C414E-5058-C16F-89F2-6879325C60D6}"/>
              </a:ext>
            </a:extLst>
          </p:cNvPr>
          <p:cNvSpPr/>
          <p:nvPr/>
        </p:nvSpPr>
        <p:spPr>
          <a:xfrm>
            <a:off x="7437381" y="5736772"/>
            <a:ext cx="920750" cy="368935"/>
          </a:xfrm>
          <a:custGeom>
            <a:avLst/>
            <a:gdLst/>
            <a:ahLst/>
            <a:cxnLst/>
            <a:rect l="l" t="t" r="r" b="b"/>
            <a:pathLst>
              <a:path w="920750" h="368935">
                <a:moveTo>
                  <a:pt x="920495" y="368807"/>
                </a:moveTo>
                <a:lnTo>
                  <a:pt x="0" y="0"/>
                </a:lnTo>
                <a:lnTo>
                  <a:pt x="920495" y="0"/>
                </a:lnTo>
                <a:lnTo>
                  <a:pt x="920495" y="368807"/>
                </a:lnTo>
                <a:close/>
              </a:path>
            </a:pathLst>
          </a:custGeom>
          <a:ln w="3175">
            <a:solidFill>
              <a:srgbClr val="F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08">
            <a:extLst>
              <a:ext uri="{FF2B5EF4-FFF2-40B4-BE49-F238E27FC236}">
                <a16:creationId xmlns:a16="http://schemas.microsoft.com/office/drawing/2014/main" id="{05C7329E-B6C6-C620-C026-306B00452B08}"/>
              </a:ext>
            </a:extLst>
          </p:cNvPr>
          <p:cNvSpPr/>
          <p:nvPr/>
        </p:nvSpPr>
        <p:spPr>
          <a:xfrm>
            <a:off x="7437381" y="5736772"/>
            <a:ext cx="920750" cy="368935"/>
          </a:xfrm>
          <a:custGeom>
            <a:avLst/>
            <a:gdLst/>
            <a:ahLst/>
            <a:cxnLst/>
            <a:rect l="l" t="t" r="r" b="b"/>
            <a:pathLst>
              <a:path w="920750" h="368935">
                <a:moveTo>
                  <a:pt x="0" y="0"/>
                </a:moveTo>
                <a:lnTo>
                  <a:pt x="920495" y="0"/>
                </a:lnTo>
                <a:lnTo>
                  <a:pt x="920495" y="368807"/>
                </a:lnTo>
                <a:lnTo>
                  <a:pt x="0" y="368807"/>
                </a:lnTo>
                <a:lnTo>
                  <a:pt x="0" y="0"/>
                </a:lnTo>
              </a:path>
            </a:pathLst>
          </a:custGeom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3">
            <a:extLst>
              <a:ext uri="{FF2B5EF4-FFF2-40B4-BE49-F238E27FC236}">
                <a16:creationId xmlns:a16="http://schemas.microsoft.com/office/drawing/2014/main" id="{E1CECF9E-122F-AA57-6FCD-96479AA5AA4C}"/>
              </a:ext>
            </a:extLst>
          </p:cNvPr>
          <p:cNvSpPr/>
          <p:nvPr/>
        </p:nvSpPr>
        <p:spPr>
          <a:xfrm>
            <a:off x="2153674" y="4497760"/>
            <a:ext cx="920750" cy="283845"/>
          </a:xfrm>
          <a:custGeom>
            <a:avLst/>
            <a:gdLst/>
            <a:ahLst/>
            <a:cxnLst/>
            <a:rect l="l" t="t" r="r" b="b"/>
            <a:pathLst>
              <a:path w="920750" h="283845">
                <a:moveTo>
                  <a:pt x="0" y="0"/>
                </a:moveTo>
                <a:lnTo>
                  <a:pt x="0" y="283463"/>
                </a:lnTo>
                <a:lnTo>
                  <a:pt x="920495" y="283463"/>
                </a:lnTo>
                <a:lnTo>
                  <a:pt x="0" y="0"/>
                </a:lnTo>
                <a:close/>
              </a:path>
              <a:path w="920750" h="283845">
                <a:moveTo>
                  <a:pt x="920495" y="0"/>
                </a:moveTo>
                <a:lnTo>
                  <a:pt x="0" y="0"/>
                </a:lnTo>
                <a:lnTo>
                  <a:pt x="920495" y="283463"/>
                </a:lnTo>
                <a:lnTo>
                  <a:pt x="920495" y="0"/>
                </a:lnTo>
                <a:close/>
              </a:path>
            </a:pathLst>
          </a:custGeom>
          <a:solidFill>
            <a:srgbClr val="FFFF7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4">
            <a:extLst>
              <a:ext uri="{FF2B5EF4-FFF2-40B4-BE49-F238E27FC236}">
                <a16:creationId xmlns:a16="http://schemas.microsoft.com/office/drawing/2014/main" id="{8D04092D-3A0F-C151-F0FF-8BE1352CB9A3}"/>
              </a:ext>
            </a:extLst>
          </p:cNvPr>
          <p:cNvSpPr/>
          <p:nvPr/>
        </p:nvSpPr>
        <p:spPr>
          <a:xfrm>
            <a:off x="2153674" y="4497760"/>
            <a:ext cx="920750" cy="283845"/>
          </a:xfrm>
          <a:custGeom>
            <a:avLst/>
            <a:gdLst/>
            <a:ahLst/>
            <a:cxnLst/>
            <a:rect l="l" t="t" r="r" b="b"/>
            <a:pathLst>
              <a:path w="920750" h="283845">
                <a:moveTo>
                  <a:pt x="0" y="283463"/>
                </a:moveTo>
                <a:lnTo>
                  <a:pt x="920495" y="283463"/>
                </a:lnTo>
                <a:lnTo>
                  <a:pt x="0" y="0"/>
                </a:lnTo>
                <a:lnTo>
                  <a:pt x="0" y="283463"/>
                </a:lnTo>
                <a:close/>
              </a:path>
            </a:pathLst>
          </a:custGeom>
          <a:ln w="3175">
            <a:solidFill>
              <a:srgbClr val="F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5">
            <a:extLst>
              <a:ext uri="{FF2B5EF4-FFF2-40B4-BE49-F238E27FC236}">
                <a16:creationId xmlns:a16="http://schemas.microsoft.com/office/drawing/2014/main" id="{5BF4CD1A-7510-8AF7-BFD6-FC36DCEABE4B}"/>
              </a:ext>
            </a:extLst>
          </p:cNvPr>
          <p:cNvSpPr/>
          <p:nvPr/>
        </p:nvSpPr>
        <p:spPr>
          <a:xfrm>
            <a:off x="2153674" y="4497760"/>
            <a:ext cx="920750" cy="283845"/>
          </a:xfrm>
          <a:custGeom>
            <a:avLst/>
            <a:gdLst/>
            <a:ahLst/>
            <a:cxnLst/>
            <a:rect l="l" t="t" r="r" b="b"/>
            <a:pathLst>
              <a:path w="920750" h="283845">
                <a:moveTo>
                  <a:pt x="920495" y="283463"/>
                </a:moveTo>
                <a:lnTo>
                  <a:pt x="0" y="0"/>
                </a:lnTo>
                <a:lnTo>
                  <a:pt x="920495" y="0"/>
                </a:lnTo>
                <a:lnTo>
                  <a:pt x="920495" y="283463"/>
                </a:lnTo>
                <a:close/>
              </a:path>
            </a:pathLst>
          </a:custGeom>
          <a:ln w="3175">
            <a:solidFill>
              <a:srgbClr val="F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6">
            <a:extLst>
              <a:ext uri="{FF2B5EF4-FFF2-40B4-BE49-F238E27FC236}">
                <a16:creationId xmlns:a16="http://schemas.microsoft.com/office/drawing/2014/main" id="{06D2DC10-E490-9176-28E7-B1AAAC992EC7}"/>
              </a:ext>
            </a:extLst>
          </p:cNvPr>
          <p:cNvSpPr/>
          <p:nvPr/>
        </p:nvSpPr>
        <p:spPr>
          <a:xfrm>
            <a:off x="2153674" y="4497760"/>
            <a:ext cx="920750" cy="283845"/>
          </a:xfrm>
          <a:custGeom>
            <a:avLst/>
            <a:gdLst/>
            <a:ahLst/>
            <a:cxnLst/>
            <a:rect l="l" t="t" r="r" b="b"/>
            <a:pathLst>
              <a:path w="920750" h="283845">
                <a:moveTo>
                  <a:pt x="0" y="0"/>
                </a:moveTo>
                <a:lnTo>
                  <a:pt x="920495" y="0"/>
                </a:lnTo>
                <a:lnTo>
                  <a:pt x="920495" y="283463"/>
                </a:lnTo>
                <a:lnTo>
                  <a:pt x="0" y="283463"/>
                </a:lnTo>
                <a:lnTo>
                  <a:pt x="0" y="0"/>
                </a:lnTo>
              </a:path>
            </a:pathLst>
          </a:custGeom>
          <a:solidFill>
            <a:srgbClr val="FFFF66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17">
            <a:extLst>
              <a:ext uri="{FF2B5EF4-FFF2-40B4-BE49-F238E27FC236}">
                <a16:creationId xmlns:a16="http://schemas.microsoft.com/office/drawing/2014/main" id="{1DCE647D-7520-F1B4-1D68-5C9AE0E321CB}"/>
              </a:ext>
            </a:extLst>
          </p:cNvPr>
          <p:cNvSpPr/>
          <p:nvPr/>
        </p:nvSpPr>
        <p:spPr>
          <a:xfrm>
            <a:off x="1096017" y="4497760"/>
            <a:ext cx="919480" cy="283845"/>
          </a:xfrm>
          <a:custGeom>
            <a:avLst/>
            <a:gdLst/>
            <a:ahLst/>
            <a:cxnLst/>
            <a:rect l="l" t="t" r="r" b="b"/>
            <a:pathLst>
              <a:path w="919480" h="283845">
                <a:moveTo>
                  <a:pt x="0" y="0"/>
                </a:moveTo>
                <a:lnTo>
                  <a:pt x="0" y="283463"/>
                </a:lnTo>
                <a:lnTo>
                  <a:pt x="918971" y="283463"/>
                </a:lnTo>
                <a:lnTo>
                  <a:pt x="0" y="0"/>
                </a:lnTo>
                <a:close/>
              </a:path>
              <a:path w="919480" h="283845">
                <a:moveTo>
                  <a:pt x="918971" y="0"/>
                </a:moveTo>
                <a:lnTo>
                  <a:pt x="0" y="0"/>
                </a:lnTo>
                <a:lnTo>
                  <a:pt x="918971" y="283463"/>
                </a:lnTo>
                <a:lnTo>
                  <a:pt x="918971" y="0"/>
                </a:lnTo>
                <a:close/>
              </a:path>
            </a:pathLst>
          </a:custGeom>
          <a:solidFill>
            <a:srgbClr val="FFFF7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18">
            <a:extLst>
              <a:ext uri="{FF2B5EF4-FFF2-40B4-BE49-F238E27FC236}">
                <a16:creationId xmlns:a16="http://schemas.microsoft.com/office/drawing/2014/main" id="{79AAD643-E707-7A09-B39A-F182A5314A2F}"/>
              </a:ext>
            </a:extLst>
          </p:cNvPr>
          <p:cNvSpPr/>
          <p:nvPr/>
        </p:nvSpPr>
        <p:spPr>
          <a:xfrm>
            <a:off x="1096017" y="4497760"/>
            <a:ext cx="919480" cy="283845"/>
          </a:xfrm>
          <a:custGeom>
            <a:avLst/>
            <a:gdLst/>
            <a:ahLst/>
            <a:cxnLst/>
            <a:rect l="l" t="t" r="r" b="b"/>
            <a:pathLst>
              <a:path w="919480" h="283845">
                <a:moveTo>
                  <a:pt x="0" y="283463"/>
                </a:moveTo>
                <a:lnTo>
                  <a:pt x="918971" y="283463"/>
                </a:lnTo>
                <a:lnTo>
                  <a:pt x="0" y="0"/>
                </a:lnTo>
                <a:lnTo>
                  <a:pt x="0" y="283463"/>
                </a:lnTo>
                <a:close/>
              </a:path>
            </a:pathLst>
          </a:custGeom>
          <a:ln w="3175">
            <a:solidFill>
              <a:srgbClr val="F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19">
            <a:extLst>
              <a:ext uri="{FF2B5EF4-FFF2-40B4-BE49-F238E27FC236}">
                <a16:creationId xmlns:a16="http://schemas.microsoft.com/office/drawing/2014/main" id="{96C0C7BF-3B27-13EB-3149-5A8F70357A64}"/>
              </a:ext>
            </a:extLst>
          </p:cNvPr>
          <p:cNvSpPr/>
          <p:nvPr/>
        </p:nvSpPr>
        <p:spPr>
          <a:xfrm>
            <a:off x="1096017" y="4497760"/>
            <a:ext cx="919480" cy="283845"/>
          </a:xfrm>
          <a:custGeom>
            <a:avLst/>
            <a:gdLst/>
            <a:ahLst/>
            <a:cxnLst/>
            <a:rect l="l" t="t" r="r" b="b"/>
            <a:pathLst>
              <a:path w="919480" h="283845">
                <a:moveTo>
                  <a:pt x="918971" y="283463"/>
                </a:moveTo>
                <a:lnTo>
                  <a:pt x="0" y="0"/>
                </a:lnTo>
                <a:lnTo>
                  <a:pt x="918971" y="0"/>
                </a:lnTo>
                <a:lnTo>
                  <a:pt x="918971" y="283463"/>
                </a:lnTo>
                <a:close/>
              </a:path>
            </a:pathLst>
          </a:custGeom>
          <a:ln w="3175">
            <a:solidFill>
              <a:srgbClr val="F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0">
            <a:extLst>
              <a:ext uri="{FF2B5EF4-FFF2-40B4-BE49-F238E27FC236}">
                <a16:creationId xmlns:a16="http://schemas.microsoft.com/office/drawing/2014/main" id="{4DCBA849-8291-2D5A-E8DC-32C1F6BF64AB}"/>
              </a:ext>
            </a:extLst>
          </p:cNvPr>
          <p:cNvSpPr/>
          <p:nvPr/>
        </p:nvSpPr>
        <p:spPr>
          <a:xfrm>
            <a:off x="1096017" y="4497760"/>
            <a:ext cx="919480" cy="283845"/>
          </a:xfrm>
          <a:custGeom>
            <a:avLst/>
            <a:gdLst/>
            <a:ahLst/>
            <a:cxnLst/>
            <a:rect l="l" t="t" r="r" b="b"/>
            <a:pathLst>
              <a:path w="919480" h="283845">
                <a:moveTo>
                  <a:pt x="0" y="0"/>
                </a:moveTo>
                <a:lnTo>
                  <a:pt x="918971" y="0"/>
                </a:lnTo>
                <a:lnTo>
                  <a:pt x="918971" y="283463"/>
                </a:lnTo>
                <a:lnTo>
                  <a:pt x="0" y="283463"/>
                </a:lnTo>
                <a:lnTo>
                  <a:pt x="0" y="0"/>
                </a:lnTo>
              </a:path>
            </a:pathLst>
          </a:custGeom>
          <a:solidFill>
            <a:srgbClr val="FFFF66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1">
            <a:extLst>
              <a:ext uri="{FF2B5EF4-FFF2-40B4-BE49-F238E27FC236}">
                <a16:creationId xmlns:a16="http://schemas.microsoft.com/office/drawing/2014/main" id="{4582B6DF-570F-9858-C5F2-7F4D956972DE}"/>
              </a:ext>
            </a:extLst>
          </p:cNvPr>
          <p:cNvSpPr/>
          <p:nvPr/>
        </p:nvSpPr>
        <p:spPr>
          <a:xfrm>
            <a:off x="3218949" y="4497760"/>
            <a:ext cx="919480" cy="283845"/>
          </a:xfrm>
          <a:custGeom>
            <a:avLst/>
            <a:gdLst/>
            <a:ahLst/>
            <a:cxnLst/>
            <a:rect l="l" t="t" r="r" b="b"/>
            <a:pathLst>
              <a:path w="919479" h="283845">
                <a:moveTo>
                  <a:pt x="0" y="0"/>
                </a:moveTo>
                <a:lnTo>
                  <a:pt x="0" y="283463"/>
                </a:lnTo>
                <a:lnTo>
                  <a:pt x="918971" y="283463"/>
                </a:lnTo>
                <a:lnTo>
                  <a:pt x="0" y="0"/>
                </a:lnTo>
                <a:close/>
              </a:path>
              <a:path w="919479" h="283845">
                <a:moveTo>
                  <a:pt x="918971" y="0"/>
                </a:moveTo>
                <a:lnTo>
                  <a:pt x="0" y="0"/>
                </a:lnTo>
                <a:lnTo>
                  <a:pt x="918971" y="283463"/>
                </a:lnTo>
                <a:lnTo>
                  <a:pt x="918971" y="0"/>
                </a:lnTo>
                <a:close/>
              </a:path>
            </a:pathLst>
          </a:custGeom>
          <a:solidFill>
            <a:srgbClr val="FFFF7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2">
            <a:extLst>
              <a:ext uri="{FF2B5EF4-FFF2-40B4-BE49-F238E27FC236}">
                <a16:creationId xmlns:a16="http://schemas.microsoft.com/office/drawing/2014/main" id="{E97AB294-5A28-D48D-9A4D-797E38BF57E2}"/>
              </a:ext>
            </a:extLst>
          </p:cNvPr>
          <p:cNvSpPr/>
          <p:nvPr/>
        </p:nvSpPr>
        <p:spPr>
          <a:xfrm>
            <a:off x="3218949" y="4497760"/>
            <a:ext cx="919480" cy="283845"/>
          </a:xfrm>
          <a:custGeom>
            <a:avLst/>
            <a:gdLst/>
            <a:ahLst/>
            <a:cxnLst/>
            <a:rect l="l" t="t" r="r" b="b"/>
            <a:pathLst>
              <a:path w="919479" h="283845">
                <a:moveTo>
                  <a:pt x="0" y="283463"/>
                </a:moveTo>
                <a:lnTo>
                  <a:pt x="918971" y="283463"/>
                </a:lnTo>
                <a:lnTo>
                  <a:pt x="0" y="0"/>
                </a:lnTo>
                <a:lnTo>
                  <a:pt x="0" y="283463"/>
                </a:lnTo>
                <a:close/>
              </a:path>
            </a:pathLst>
          </a:custGeom>
          <a:ln w="3175">
            <a:solidFill>
              <a:srgbClr val="F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3">
            <a:extLst>
              <a:ext uri="{FF2B5EF4-FFF2-40B4-BE49-F238E27FC236}">
                <a16:creationId xmlns:a16="http://schemas.microsoft.com/office/drawing/2014/main" id="{BDF2DC70-14BA-F184-C8A2-B6180E0A53FA}"/>
              </a:ext>
            </a:extLst>
          </p:cNvPr>
          <p:cNvSpPr/>
          <p:nvPr/>
        </p:nvSpPr>
        <p:spPr>
          <a:xfrm>
            <a:off x="3218949" y="4497760"/>
            <a:ext cx="919480" cy="283845"/>
          </a:xfrm>
          <a:custGeom>
            <a:avLst/>
            <a:gdLst/>
            <a:ahLst/>
            <a:cxnLst/>
            <a:rect l="l" t="t" r="r" b="b"/>
            <a:pathLst>
              <a:path w="919479" h="283845">
                <a:moveTo>
                  <a:pt x="918971" y="283463"/>
                </a:moveTo>
                <a:lnTo>
                  <a:pt x="0" y="0"/>
                </a:lnTo>
                <a:lnTo>
                  <a:pt x="918971" y="0"/>
                </a:lnTo>
                <a:lnTo>
                  <a:pt x="918971" y="283463"/>
                </a:lnTo>
                <a:close/>
              </a:path>
            </a:pathLst>
          </a:custGeom>
          <a:ln w="3175">
            <a:solidFill>
              <a:srgbClr val="F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4">
            <a:extLst>
              <a:ext uri="{FF2B5EF4-FFF2-40B4-BE49-F238E27FC236}">
                <a16:creationId xmlns:a16="http://schemas.microsoft.com/office/drawing/2014/main" id="{ED74DEE6-3A63-5A1F-0D0D-81093DB72F77}"/>
              </a:ext>
            </a:extLst>
          </p:cNvPr>
          <p:cNvSpPr/>
          <p:nvPr/>
        </p:nvSpPr>
        <p:spPr>
          <a:xfrm>
            <a:off x="3218949" y="4497760"/>
            <a:ext cx="919480" cy="283845"/>
          </a:xfrm>
          <a:custGeom>
            <a:avLst/>
            <a:gdLst/>
            <a:ahLst/>
            <a:cxnLst/>
            <a:rect l="l" t="t" r="r" b="b"/>
            <a:pathLst>
              <a:path w="919479" h="283845">
                <a:moveTo>
                  <a:pt x="0" y="0"/>
                </a:moveTo>
                <a:lnTo>
                  <a:pt x="918971" y="0"/>
                </a:lnTo>
                <a:lnTo>
                  <a:pt x="918971" y="283463"/>
                </a:lnTo>
                <a:lnTo>
                  <a:pt x="0" y="283463"/>
                </a:lnTo>
                <a:lnTo>
                  <a:pt x="0" y="0"/>
                </a:lnTo>
              </a:path>
            </a:pathLst>
          </a:custGeom>
          <a:solidFill>
            <a:srgbClr val="FFFF66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5">
            <a:extLst>
              <a:ext uri="{FF2B5EF4-FFF2-40B4-BE49-F238E27FC236}">
                <a16:creationId xmlns:a16="http://schemas.microsoft.com/office/drawing/2014/main" id="{12E655BD-CAE2-2D63-880B-9045E6E21566}"/>
              </a:ext>
            </a:extLst>
          </p:cNvPr>
          <p:cNvSpPr/>
          <p:nvPr/>
        </p:nvSpPr>
        <p:spPr>
          <a:xfrm>
            <a:off x="2031753" y="2623240"/>
            <a:ext cx="1172210" cy="326390"/>
          </a:xfrm>
          <a:custGeom>
            <a:avLst/>
            <a:gdLst/>
            <a:ahLst/>
            <a:cxnLst/>
            <a:rect l="l" t="t" r="r" b="b"/>
            <a:pathLst>
              <a:path w="1172210" h="326389">
                <a:moveTo>
                  <a:pt x="0" y="0"/>
                </a:moveTo>
                <a:lnTo>
                  <a:pt x="0" y="326135"/>
                </a:lnTo>
                <a:lnTo>
                  <a:pt x="1171955" y="326135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6">
            <a:extLst>
              <a:ext uri="{FF2B5EF4-FFF2-40B4-BE49-F238E27FC236}">
                <a16:creationId xmlns:a16="http://schemas.microsoft.com/office/drawing/2014/main" id="{A201167A-7356-FE3A-F6F5-4817F2414C03}"/>
              </a:ext>
            </a:extLst>
          </p:cNvPr>
          <p:cNvSpPr/>
          <p:nvPr/>
        </p:nvSpPr>
        <p:spPr>
          <a:xfrm>
            <a:off x="2031753" y="2949376"/>
            <a:ext cx="1172210" cy="0"/>
          </a:xfrm>
          <a:custGeom>
            <a:avLst/>
            <a:gdLst/>
            <a:ahLst/>
            <a:cxnLst/>
            <a:rect l="l" t="t" r="r" b="b"/>
            <a:pathLst>
              <a:path w="1172210">
                <a:moveTo>
                  <a:pt x="1171955" y="0"/>
                </a:moveTo>
                <a:lnTo>
                  <a:pt x="0" y="0"/>
                </a:lnTo>
                <a:lnTo>
                  <a:pt x="1171955" y="0"/>
                </a:lnTo>
                <a:close/>
              </a:path>
            </a:pathLst>
          </a:custGeom>
          <a:ln w="3175">
            <a:solidFill>
              <a:srgbClr val="FFD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27">
            <a:extLst>
              <a:ext uri="{FF2B5EF4-FFF2-40B4-BE49-F238E27FC236}">
                <a16:creationId xmlns:a16="http://schemas.microsoft.com/office/drawing/2014/main" id="{C5335FCF-94C1-7823-017A-8342BEF8E77C}"/>
              </a:ext>
            </a:extLst>
          </p:cNvPr>
          <p:cNvSpPr/>
          <p:nvPr/>
        </p:nvSpPr>
        <p:spPr>
          <a:xfrm>
            <a:off x="2031753" y="2623240"/>
            <a:ext cx="1172210" cy="326390"/>
          </a:xfrm>
          <a:custGeom>
            <a:avLst/>
            <a:gdLst/>
            <a:ahLst/>
            <a:cxnLst/>
            <a:rect l="l" t="t" r="r" b="b"/>
            <a:pathLst>
              <a:path w="1172210" h="326389">
                <a:moveTo>
                  <a:pt x="1171955" y="326135"/>
                </a:moveTo>
                <a:lnTo>
                  <a:pt x="0" y="326135"/>
                </a:lnTo>
                <a:lnTo>
                  <a:pt x="0" y="0"/>
                </a:lnTo>
                <a:lnTo>
                  <a:pt x="1171955" y="326135"/>
                </a:lnTo>
                <a:close/>
              </a:path>
            </a:pathLst>
          </a:custGeom>
          <a:ln w="3175">
            <a:solidFill>
              <a:srgbClr val="FFD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29">
            <a:extLst>
              <a:ext uri="{FF2B5EF4-FFF2-40B4-BE49-F238E27FC236}">
                <a16:creationId xmlns:a16="http://schemas.microsoft.com/office/drawing/2014/main" id="{1C56AE92-5DB9-7D54-152C-368A857AE732}"/>
              </a:ext>
            </a:extLst>
          </p:cNvPr>
          <p:cNvSpPr/>
          <p:nvPr/>
        </p:nvSpPr>
        <p:spPr>
          <a:xfrm>
            <a:off x="2031753" y="2623240"/>
            <a:ext cx="1172210" cy="326390"/>
          </a:xfrm>
          <a:custGeom>
            <a:avLst/>
            <a:gdLst/>
            <a:ahLst/>
            <a:cxnLst/>
            <a:rect l="l" t="t" r="r" b="b"/>
            <a:pathLst>
              <a:path w="1172210" h="326389">
                <a:moveTo>
                  <a:pt x="0" y="0"/>
                </a:moveTo>
                <a:lnTo>
                  <a:pt x="1171955" y="0"/>
                </a:lnTo>
                <a:lnTo>
                  <a:pt x="1171955" y="326135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FFD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0">
            <a:extLst>
              <a:ext uri="{FF2B5EF4-FFF2-40B4-BE49-F238E27FC236}">
                <a16:creationId xmlns:a16="http://schemas.microsoft.com/office/drawing/2014/main" id="{4568C7BF-89E8-96CB-C3A1-0167BE6F4E2A}"/>
              </a:ext>
            </a:extLst>
          </p:cNvPr>
          <p:cNvSpPr/>
          <p:nvPr/>
        </p:nvSpPr>
        <p:spPr>
          <a:xfrm>
            <a:off x="2031753" y="2623240"/>
            <a:ext cx="1172210" cy="326390"/>
          </a:xfrm>
          <a:custGeom>
            <a:avLst/>
            <a:gdLst/>
            <a:ahLst/>
            <a:cxnLst/>
            <a:rect l="l" t="t" r="r" b="b"/>
            <a:pathLst>
              <a:path w="1172210" h="326389">
                <a:moveTo>
                  <a:pt x="0" y="0"/>
                </a:moveTo>
                <a:lnTo>
                  <a:pt x="1171955" y="0"/>
                </a:lnTo>
                <a:lnTo>
                  <a:pt x="1171955" y="326135"/>
                </a:lnTo>
                <a:lnTo>
                  <a:pt x="0" y="326135"/>
                </a:lnTo>
                <a:lnTo>
                  <a:pt x="0" y="0"/>
                </a:lnTo>
              </a:path>
            </a:pathLst>
          </a:custGeom>
          <a:solidFill>
            <a:srgbClr val="FFCC00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5">
            <a:extLst>
              <a:ext uri="{FF2B5EF4-FFF2-40B4-BE49-F238E27FC236}">
                <a16:creationId xmlns:a16="http://schemas.microsoft.com/office/drawing/2014/main" id="{467D7D5B-047E-908E-B7B7-14DB0BE753FF}"/>
              </a:ext>
            </a:extLst>
          </p:cNvPr>
          <p:cNvSpPr/>
          <p:nvPr/>
        </p:nvSpPr>
        <p:spPr>
          <a:xfrm>
            <a:off x="6725673" y="2644576"/>
            <a:ext cx="920750" cy="285115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0" y="0"/>
                </a:moveTo>
                <a:lnTo>
                  <a:pt x="0" y="284987"/>
                </a:lnTo>
                <a:lnTo>
                  <a:pt x="920495" y="284987"/>
                </a:lnTo>
                <a:lnTo>
                  <a:pt x="0" y="0"/>
                </a:lnTo>
                <a:close/>
              </a:path>
              <a:path w="920750" h="285114">
                <a:moveTo>
                  <a:pt x="920495" y="0"/>
                </a:moveTo>
                <a:lnTo>
                  <a:pt x="0" y="0"/>
                </a:lnTo>
                <a:lnTo>
                  <a:pt x="920495" y="284987"/>
                </a:lnTo>
                <a:lnTo>
                  <a:pt x="920495" y="0"/>
                </a:lnTo>
                <a:close/>
              </a:path>
            </a:pathLst>
          </a:custGeom>
          <a:solidFill>
            <a:srgbClr val="FF9F7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6">
            <a:extLst>
              <a:ext uri="{FF2B5EF4-FFF2-40B4-BE49-F238E27FC236}">
                <a16:creationId xmlns:a16="http://schemas.microsoft.com/office/drawing/2014/main" id="{EE2121F1-3EB3-E4FD-709E-31AC6DA9230E}"/>
              </a:ext>
            </a:extLst>
          </p:cNvPr>
          <p:cNvSpPr/>
          <p:nvPr/>
        </p:nvSpPr>
        <p:spPr>
          <a:xfrm>
            <a:off x="6725673" y="2644576"/>
            <a:ext cx="920750" cy="285115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0" y="284987"/>
                </a:moveTo>
                <a:lnTo>
                  <a:pt x="920495" y="284987"/>
                </a:lnTo>
                <a:lnTo>
                  <a:pt x="0" y="0"/>
                </a:lnTo>
                <a:lnTo>
                  <a:pt x="0" y="284987"/>
                </a:lnTo>
                <a:close/>
              </a:path>
            </a:pathLst>
          </a:custGeom>
          <a:ln w="3175">
            <a:solidFill>
              <a:srgbClr val="FF9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37">
            <a:extLst>
              <a:ext uri="{FF2B5EF4-FFF2-40B4-BE49-F238E27FC236}">
                <a16:creationId xmlns:a16="http://schemas.microsoft.com/office/drawing/2014/main" id="{FD7E9A5D-78E3-C7AD-900E-6E11DB129A7F}"/>
              </a:ext>
            </a:extLst>
          </p:cNvPr>
          <p:cNvSpPr/>
          <p:nvPr/>
        </p:nvSpPr>
        <p:spPr>
          <a:xfrm>
            <a:off x="6725673" y="2644576"/>
            <a:ext cx="920750" cy="285115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920495" y="284987"/>
                </a:moveTo>
                <a:lnTo>
                  <a:pt x="0" y="0"/>
                </a:lnTo>
                <a:lnTo>
                  <a:pt x="920495" y="0"/>
                </a:lnTo>
                <a:lnTo>
                  <a:pt x="920495" y="284987"/>
                </a:lnTo>
                <a:close/>
              </a:path>
            </a:pathLst>
          </a:custGeom>
          <a:ln w="3175">
            <a:solidFill>
              <a:srgbClr val="FF9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38">
            <a:extLst>
              <a:ext uri="{FF2B5EF4-FFF2-40B4-BE49-F238E27FC236}">
                <a16:creationId xmlns:a16="http://schemas.microsoft.com/office/drawing/2014/main" id="{BB42446E-CD4A-3F00-F7E6-AE806994F056}"/>
              </a:ext>
            </a:extLst>
          </p:cNvPr>
          <p:cNvSpPr/>
          <p:nvPr/>
        </p:nvSpPr>
        <p:spPr>
          <a:xfrm>
            <a:off x="6725673" y="2644576"/>
            <a:ext cx="920750" cy="285115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0" y="0"/>
                </a:moveTo>
                <a:lnTo>
                  <a:pt x="920495" y="0"/>
                </a:lnTo>
                <a:lnTo>
                  <a:pt x="920495" y="284987"/>
                </a:lnTo>
                <a:lnTo>
                  <a:pt x="0" y="284987"/>
                </a:lnTo>
                <a:lnTo>
                  <a:pt x="0" y="0"/>
                </a:lnTo>
              </a:path>
            </a:pathLst>
          </a:custGeom>
          <a:solidFill>
            <a:srgbClr val="FFCC99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39">
            <a:extLst>
              <a:ext uri="{FF2B5EF4-FFF2-40B4-BE49-F238E27FC236}">
                <a16:creationId xmlns:a16="http://schemas.microsoft.com/office/drawing/2014/main" id="{57A7EC3B-E93D-6015-DA1B-1CFE58D2A3E6}"/>
              </a:ext>
            </a:extLst>
          </p:cNvPr>
          <p:cNvSpPr/>
          <p:nvPr/>
        </p:nvSpPr>
        <p:spPr>
          <a:xfrm>
            <a:off x="9485637" y="4450516"/>
            <a:ext cx="920750" cy="285115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0" y="0"/>
                </a:moveTo>
                <a:lnTo>
                  <a:pt x="0" y="284987"/>
                </a:lnTo>
                <a:lnTo>
                  <a:pt x="920495" y="284987"/>
                </a:lnTo>
                <a:lnTo>
                  <a:pt x="0" y="0"/>
                </a:lnTo>
                <a:close/>
              </a:path>
              <a:path w="920750" h="285114">
                <a:moveTo>
                  <a:pt x="920495" y="0"/>
                </a:moveTo>
                <a:lnTo>
                  <a:pt x="0" y="0"/>
                </a:lnTo>
                <a:lnTo>
                  <a:pt x="920495" y="284987"/>
                </a:lnTo>
                <a:lnTo>
                  <a:pt x="920495" y="0"/>
                </a:lnTo>
                <a:close/>
              </a:path>
            </a:pathLst>
          </a:custGeom>
          <a:solidFill>
            <a:srgbClr val="FF9F7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0">
            <a:extLst>
              <a:ext uri="{FF2B5EF4-FFF2-40B4-BE49-F238E27FC236}">
                <a16:creationId xmlns:a16="http://schemas.microsoft.com/office/drawing/2014/main" id="{E7A4694D-189A-6575-9910-9EF8B88CC234}"/>
              </a:ext>
            </a:extLst>
          </p:cNvPr>
          <p:cNvSpPr/>
          <p:nvPr/>
        </p:nvSpPr>
        <p:spPr>
          <a:xfrm>
            <a:off x="9485637" y="4450516"/>
            <a:ext cx="920750" cy="285115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0" y="284987"/>
                </a:moveTo>
                <a:lnTo>
                  <a:pt x="920495" y="284987"/>
                </a:lnTo>
                <a:lnTo>
                  <a:pt x="0" y="0"/>
                </a:lnTo>
                <a:lnTo>
                  <a:pt x="0" y="284987"/>
                </a:lnTo>
                <a:close/>
              </a:path>
            </a:pathLst>
          </a:custGeom>
          <a:ln w="3175">
            <a:solidFill>
              <a:srgbClr val="FF9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1">
            <a:extLst>
              <a:ext uri="{FF2B5EF4-FFF2-40B4-BE49-F238E27FC236}">
                <a16:creationId xmlns:a16="http://schemas.microsoft.com/office/drawing/2014/main" id="{B591F2A1-EE5D-4896-D4B4-376ED16CB3FA}"/>
              </a:ext>
            </a:extLst>
          </p:cNvPr>
          <p:cNvSpPr/>
          <p:nvPr/>
        </p:nvSpPr>
        <p:spPr>
          <a:xfrm>
            <a:off x="9485637" y="4450516"/>
            <a:ext cx="920750" cy="285115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920495" y="284987"/>
                </a:moveTo>
                <a:lnTo>
                  <a:pt x="0" y="0"/>
                </a:lnTo>
                <a:lnTo>
                  <a:pt x="920495" y="0"/>
                </a:lnTo>
                <a:lnTo>
                  <a:pt x="920495" y="284987"/>
                </a:lnTo>
                <a:close/>
              </a:path>
            </a:pathLst>
          </a:custGeom>
          <a:ln w="3175">
            <a:solidFill>
              <a:srgbClr val="FF9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2">
            <a:extLst>
              <a:ext uri="{FF2B5EF4-FFF2-40B4-BE49-F238E27FC236}">
                <a16:creationId xmlns:a16="http://schemas.microsoft.com/office/drawing/2014/main" id="{1AFECC59-0782-9583-C949-55B0ABD5983D}"/>
              </a:ext>
            </a:extLst>
          </p:cNvPr>
          <p:cNvSpPr/>
          <p:nvPr/>
        </p:nvSpPr>
        <p:spPr>
          <a:xfrm>
            <a:off x="9485637" y="4450516"/>
            <a:ext cx="920750" cy="285115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0" y="0"/>
                </a:moveTo>
                <a:lnTo>
                  <a:pt x="920495" y="0"/>
                </a:lnTo>
                <a:lnTo>
                  <a:pt x="920495" y="284987"/>
                </a:lnTo>
                <a:lnTo>
                  <a:pt x="0" y="284987"/>
                </a:lnTo>
                <a:lnTo>
                  <a:pt x="0" y="0"/>
                </a:lnTo>
              </a:path>
            </a:pathLst>
          </a:custGeom>
          <a:solidFill>
            <a:srgbClr val="FFCC99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3">
            <a:extLst>
              <a:ext uri="{FF2B5EF4-FFF2-40B4-BE49-F238E27FC236}">
                <a16:creationId xmlns:a16="http://schemas.microsoft.com/office/drawing/2014/main" id="{85C3FC33-7A50-FE07-9693-0C377F267AFB}"/>
              </a:ext>
            </a:extLst>
          </p:cNvPr>
          <p:cNvSpPr/>
          <p:nvPr/>
        </p:nvSpPr>
        <p:spPr>
          <a:xfrm>
            <a:off x="2153674" y="3871396"/>
            <a:ext cx="920750" cy="285115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0" y="0"/>
                </a:moveTo>
                <a:lnTo>
                  <a:pt x="0" y="284987"/>
                </a:lnTo>
                <a:lnTo>
                  <a:pt x="920495" y="284987"/>
                </a:lnTo>
                <a:lnTo>
                  <a:pt x="0" y="0"/>
                </a:lnTo>
                <a:close/>
              </a:path>
              <a:path w="920750" h="285114">
                <a:moveTo>
                  <a:pt x="920495" y="0"/>
                </a:moveTo>
                <a:lnTo>
                  <a:pt x="0" y="0"/>
                </a:lnTo>
                <a:lnTo>
                  <a:pt x="920495" y="284987"/>
                </a:lnTo>
                <a:lnTo>
                  <a:pt x="920495" y="0"/>
                </a:lnTo>
                <a:close/>
              </a:path>
            </a:pathLst>
          </a:custGeom>
          <a:solidFill>
            <a:srgbClr val="FFFF7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4">
            <a:extLst>
              <a:ext uri="{FF2B5EF4-FFF2-40B4-BE49-F238E27FC236}">
                <a16:creationId xmlns:a16="http://schemas.microsoft.com/office/drawing/2014/main" id="{23745050-96D7-300C-650B-035BC31E65F7}"/>
              </a:ext>
            </a:extLst>
          </p:cNvPr>
          <p:cNvSpPr/>
          <p:nvPr/>
        </p:nvSpPr>
        <p:spPr>
          <a:xfrm>
            <a:off x="2153674" y="3871396"/>
            <a:ext cx="920750" cy="285115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0" y="284987"/>
                </a:moveTo>
                <a:lnTo>
                  <a:pt x="920495" y="284987"/>
                </a:lnTo>
                <a:lnTo>
                  <a:pt x="0" y="0"/>
                </a:lnTo>
                <a:lnTo>
                  <a:pt x="0" y="284987"/>
                </a:lnTo>
                <a:close/>
              </a:path>
            </a:pathLst>
          </a:custGeom>
          <a:ln w="3175">
            <a:solidFill>
              <a:srgbClr val="F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5">
            <a:extLst>
              <a:ext uri="{FF2B5EF4-FFF2-40B4-BE49-F238E27FC236}">
                <a16:creationId xmlns:a16="http://schemas.microsoft.com/office/drawing/2014/main" id="{1D9FA387-8425-3F7D-557D-9C9A30DE7C71}"/>
              </a:ext>
            </a:extLst>
          </p:cNvPr>
          <p:cNvSpPr/>
          <p:nvPr/>
        </p:nvSpPr>
        <p:spPr>
          <a:xfrm>
            <a:off x="2153674" y="3871396"/>
            <a:ext cx="920750" cy="285115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920495" y="284987"/>
                </a:moveTo>
                <a:lnTo>
                  <a:pt x="0" y="0"/>
                </a:lnTo>
                <a:lnTo>
                  <a:pt x="920495" y="0"/>
                </a:lnTo>
                <a:lnTo>
                  <a:pt x="920495" y="284987"/>
                </a:lnTo>
                <a:close/>
              </a:path>
            </a:pathLst>
          </a:custGeom>
          <a:ln w="3175">
            <a:solidFill>
              <a:srgbClr val="F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6">
            <a:extLst>
              <a:ext uri="{FF2B5EF4-FFF2-40B4-BE49-F238E27FC236}">
                <a16:creationId xmlns:a16="http://schemas.microsoft.com/office/drawing/2014/main" id="{F7EEC7D0-74E4-24F3-21B4-28E7FF3C0FB6}"/>
              </a:ext>
            </a:extLst>
          </p:cNvPr>
          <p:cNvSpPr/>
          <p:nvPr/>
        </p:nvSpPr>
        <p:spPr>
          <a:xfrm>
            <a:off x="2153674" y="3871396"/>
            <a:ext cx="920750" cy="285115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0" y="0"/>
                </a:moveTo>
                <a:lnTo>
                  <a:pt x="920495" y="0"/>
                </a:lnTo>
                <a:lnTo>
                  <a:pt x="920495" y="284987"/>
                </a:lnTo>
                <a:lnTo>
                  <a:pt x="0" y="284987"/>
                </a:lnTo>
                <a:lnTo>
                  <a:pt x="0" y="0"/>
                </a:lnTo>
              </a:path>
            </a:pathLst>
          </a:custGeom>
          <a:solidFill>
            <a:srgbClr val="FFFF66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47">
            <a:extLst>
              <a:ext uri="{FF2B5EF4-FFF2-40B4-BE49-F238E27FC236}">
                <a16:creationId xmlns:a16="http://schemas.microsoft.com/office/drawing/2014/main" id="{394DBFBF-3383-332F-1B54-566D07BAF882}"/>
              </a:ext>
            </a:extLst>
          </p:cNvPr>
          <p:cNvSpPr/>
          <p:nvPr/>
        </p:nvSpPr>
        <p:spPr>
          <a:xfrm>
            <a:off x="8123181" y="4450516"/>
            <a:ext cx="919480" cy="285115"/>
          </a:xfrm>
          <a:custGeom>
            <a:avLst/>
            <a:gdLst/>
            <a:ahLst/>
            <a:cxnLst/>
            <a:rect l="l" t="t" r="r" b="b"/>
            <a:pathLst>
              <a:path w="919479" h="285114">
                <a:moveTo>
                  <a:pt x="0" y="0"/>
                </a:moveTo>
                <a:lnTo>
                  <a:pt x="0" y="284987"/>
                </a:lnTo>
                <a:lnTo>
                  <a:pt x="918971" y="284987"/>
                </a:lnTo>
                <a:lnTo>
                  <a:pt x="0" y="0"/>
                </a:lnTo>
                <a:close/>
              </a:path>
              <a:path w="919479" h="285114">
                <a:moveTo>
                  <a:pt x="918971" y="0"/>
                </a:moveTo>
                <a:lnTo>
                  <a:pt x="0" y="0"/>
                </a:lnTo>
                <a:lnTo>
                  <a:pt x="918971" y="284987"/>
                </a:lnTo>
                <a:lnTo>
                  <a:pt x="918971" y="0"/>
                </a:lnTo>
                <a:close/>
              </a:path>
            </a:pathLst>
          </a:custGeom>
          <a:solidFill>
            <a:srgbClr val="BFFF7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48">
            <a:extLst>
              <a:ext uri="{FF2B5EF4-FFF2-40B4-BE49-F238E27FC236}">
                <a16:creationId xmlns:a16="http://schemas.microsoft.com/office/drawing/2014/main" id="{E9F4B0A9-806A-2EAC-E47B-564B6DE165C4}"/>
              </a:ext>
            </a:extLst>
          </p:cNvPr>
          <p:cNvSpPr/>
          <p:nvPr/>
        </p:nvSpPr>
        <p:spPr>
          <a:xfrm>
            <a:off x="8123181" y="4450516"/>
            <a:ext cx="919480" cy="285115"/>
          </a:xfrm>
          <a:custGeom>
            <a:avLst/>
            <a:gdLst/>
            <a:ahLst/>
            <a:cxnLst/>
            <a:rect l="l" t="t" r="r" b="b"/>
            <a:pathLst>
              <a:path w="919479" h="285114">
                <a:moveTo>
                  <a:pt x="0" y="284987"/>
                </a:moveTo>
                <a:lnTo>
                  <a:pt x="918971" y="284987"/>
                </a:lnTo>
                <a:lnTo>
                  <a:pt x="0" y="0"/>
                </a:lnTo>
                <a:lnTo>
                  <a:pt x="0" y="284987"/>
                </a:lnTo>
                <a:close/>
              </a:path>
            </a:pathLst>
          </a:custGeom>
          <a:ln w="3175">
            <a:solidFill>
              <a:srgbClr val="B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49">
            <a:extLst>
              <a:ext uri="{FF2B5EF4-FFF2-40B4-BE49-F238E27FC236}">
                <a16:creationId xmlns:a16="http://schemas.microsoft.com/office/drawing/2014/main" id="{94CAF035-D11D-49A3-43D5-C9F948A3ECED}"/>
              </a:ext>
            </a:extLst>
          </p:cNvPr>
          <p:cNvSpPr/>
          <p:nvPr/>
        </p:nvSpPr>
        <p:spPr>
          <a:xfrm>
            <a:off x="8123181" y="4450516"/>
            <a:ext cx="919480" cy="285115"/>
          </a:xfrm>
          <a:custGeom>
            <a:avLst/>
            <a:gdLst/>
            <a:ahLst/>
            <a:cxnLst/>
            <a:rect l="l" t="t" r="r" b="b"/>
            <a:pathLst>
              <a:path w="919479" h="285114">
                <a:moveTo>
                  <a:pt x="918971" y="284987"/>
                </a:moveTo>
                <a:lnTo>
                  <a:pt x="0" y="0"/>
                </a:lnTo>
                <a:lnTo>
                  <a:pt x="918971" y="0"/>
                </a:lnTo>
                <a:lnTo>
                  <a:pt x="918971" y="284987"/>
                </a:lnTo>
                <a:close/>
              </a:path>
            </a:pathLst>
          </a:custGeom>
          <a:ln w="3175">
            <a:solidFill>
              <a:srgbClr val="B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0">
            <a:extLst>
              <a:ext uri="{FF2B5EF4-FFF2-40B4-BE49-F238E27FC236}">
                <a16:creationId xmlns:a16="http://schemas.microsoft.com/office/drawing/2014/main" id="{75DF5F17-E0C7-C26D-2DA1-D38EB637684C}"/>
              </a:ext>
            </a:extLst>
          </p:cNvPr>
          <p:cNvSpPr/>
          <p:nvPr/>
        </p:nvSpPr>
        <p:spPr>
          <a:xfrm>
            <a:off x="8123181" y="4450516"/>
            <a:ext cx="919480" cy="285115"/>
          </a:xfrm>
          <a:custGeom>
            <a:avLst/>
            <a:gdLst/>
            <a:ahLst/>
            <a:cxnLst/>
            <a:rect l="l" t="t" r="r" b="b"/>
            <a:pathLst>
              <a:path w="919479" h="285114">
                <a:moveTo>
                  <a:pt x="0" y="0"/>
                </a:moveTo>
                <a:lnTo>
                  <a:pt x="918971" y="0"/>
                </a:lnTo>
                <a:lnTo>
                  <a:pt x="918971" y="284987"/>
                </a:lnTo>
                <a:lnTo>
                  <a:pt x="0" y="284987"/>
                </a:lnTo>
                <a:lnTo>
                  <a:pt x="0" y="0"/>
                </a:lnTo>
              </a:path>
            </a:pathLst>
          </a:custGeom>
          <a:solidFill>
            <a:srgbClr val="99FF66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1">
            <a:extLst>
              <a:ext uri="{FF2B5EF4-FFF2-40B4-BE49-F238E27FC236}">
                <a16:creationId xmlns:a16="http://schemas.microsoft.com/office/drawing/2014/main" id="{E7C4B32E-69A9-1D3C-5582-DF5C40ECDD5B}"/>
              </a:ext>
            </a:extLst>
          </p:cNvPr>
          <p:cNvSpPr/>
          <p:nvPr/>
        </p:nvSpPr>
        <p:spPr>
          <a:xfrm>
            <a:off x="8123181" y="5378631"/>
            <a:ext cx="919480" cy="285115"/>
          </a:xfrm>
          <a:custGeom>
            <a:avLst/>
            <a:gdLst/>
            <a:ahLst/>
            <a:cxnLst/>
            <a:rect l="l" t="t" r="r" b="b"/>
            <a:pathLst>
              <a:path w="919479" h="285114">
                <a:moveTo>
                  <a:pt x="0" y="0"/>
                </a:moveTo>
                <a:lnTo>
                  <a:pt x="0" y="284987"/>
                </a:lnTo>
                <a:lnTo>
                  <a:pt x="918971" y="284987"/>
                </a:lnTo>
                <a:lnTo>
                  <a:pt x="0" y="0"/>
                </a:lnTo>
                <a:close/>
              </a:path>
              <a:path w="919479" h="285114">
                <a:moveTo>
                  <a:pt x="918971" y="0"/>
                </a:moveTo>
                <a:lnTo>
                  <a:pt x="0" y="0"/>
                </a:lnTo>
                <a:lnTo>
                  <a:pt x="918971" y="284987"/>
                </a:lnTo>
                <a:lnTo>
                  <a:pt x="918971" y="0"/>
                </a:lnTo>
                <a:close/>
              </a:path>
            </a:pathLst>
          </a:custGeom>
          <a:solidFill>
            <a:srgbClr val="FF9F7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2">
            <a:extLst>
              <a:ext uri="{FF2B5EF4-FFF2-40B4-BE49-F238E27FC236}">
                <a16:creationId xmlns:a16="http://schemas.microsoft.com/office/drawing/2014/main" id="{063C99CB-BCEC-9089-E083-092827B7B3FA}"/>
              </a:ext>
            </a:extLst>
          </p:cNvPr>
          <p:cNvSpPr/>
          <p:nvPr/>
        </p:nvSpPr>
        <p:spPr>
          <a:xfrm>
            <a:off x="8123181" y="5378631"/>
            <a:ext cx="919480" cy="285115"/>
          </a:xfrm>
          <a:custGeom>
            <a:avLst/>
            <a:gdLst/>
            <a:ahLst/>
            <a:cxnLst/>
            <a:rect l="l" t="t" r="r" b="b"/>
            <a:pathLst>
              <a:path w="919479" h="285114">
                <a:moveTo>
                  <a:pt x="0" y="284987"/>
                </a:moveTo>
                <a:lnTo>
                  <a:pt x="918971" y="284987"/>
                </a:lnTo>
                <a:lnTo>
                  <a:pt x="0" y="0"/>
                </a:lnTo>
                <a:lnTo>
                  <a:pt x="0" y="284987"/>
                </a:lnTo>
                <a:close/>
              </a:path>
            </a:pathLst>
          </a:custGeom>
          <a:ln w="3175">
            <a:solidFill>
              <a:srgbClr val="FF9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3">
            <a:extLst>
              <a:ext uri="{FF2B5EF4-FFF2-40B4-BE49-F238E27FC236}">
                <a16:creationId xmlns:a16="http://schemas.microsoft.com/office/drawing/2014/main" id="{08A2BA89-51B2-E4EC-E555-316380FE56D4}"/>
              </a:ext>
            </a:extLst>
          </p:cNvPr>
          <p:cNvSpPr/>
          <p:nvPr/>
        </p:nvSpPr>
        <p:spPr>
          <a:xfrm>
            <a:off x="8123181" y="5378631"/>
            <a:ext cx="919480" cy="285115"/>
          </a:xfrm>
          <a:custGeom>
            <a:avLst/>
            <a:gdLst/>
            <a:ahLst/>
            <a:cxnLst/>
            <a:rect l="l" t="t" r="r" b="b"/>
            <a:pathLst>
              <a:path w="919479" h="285114">
                <a:moveTo>
                  <a:pt x="918971" y="284987"/>
                </a:moveTo>
                <a:lnTo>
                  <a:pt x="0" y="0"/>
                </a:lnTo>
                <a:lnTo>
                  <a:pt x="918971" y="0"/>
                </a:lnTo>
                <a:lnTo>
                  <a:pt x="918971" y="284987"/>
                </a:lnTo>
                <a:close/>
              </a:path>
            </a:pathLst>
          </a:custGeom>
          <a:ln w="3175">
            <a:solidFill>
              <a:srgbClr val="FF9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4">
            <a:extLst>
              <a:ext uri="{FF2B5EF4-FFF2-40B4-BE49-F238E27FC236}">
                <a16:creationId xmlns:a16="http://schemas.microsoft.com/office/drawing/2014/main" id="{AD96C2E2-85EC-AFE2-0A36-01B1BE127024}"/>
              </a:ext>
            </a:extLst>
          </p:cNvPr>
          <p:cNvSpPr/>
          <p:nvPr/>
        </p:nvSpPr>
        <p:spPr>
          <a:xfrm>
            <a:off x="8123181" y="5378631"/>
            <a:ext cx="919480" cy="285115"/>
          </a:xfrm>
          <a:custGeom>
            <a:avLst/>
            <a:gdLst/>
            <a:ahLst/>
            <a:cxnLst/>
            <a:rect l="l" t="t" r="r" b="b"/>
            <a:pathLst>
              <a:path w="919479" h="285114">
                <a:moveTo>
                  <a:pt x="0" y="0"/>
                </a:moveTo>
                <a:lnTo>
                  <a:pt x="918971" y="0"/>
                </a:lnTo>
                <a:lnTo>
                  <a:pt x="918971" y="284987"/>
                </a:lnTo>
                <a:lnTo>
                  <a:pt x="0" y="284987"/>
                </a:lnTo>
                <a:lnTo>
                  <a:pt x="0" y="0"/>
                </a:lnTo>
              </a:path>
            </a:pathLst>
          </a:custGeom>
          <a:solidFill>
            <a:srgbClr val="FFCC99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5">
            <a:extLst>
              <a:ext uri="{FF2B5EF4-FFF2-40B4-BE49-F238E27FC236}">
                <a16:creationId xmlns:a16="http://schemas.microsoft.com/office/drawing/2014/main" id="{D9F5BB1C-DE05-E2E3-B162-3A659C9C7382}"/>
              </a:ext>
            </a:extLst>
          </p:cNvPr>
          <p:cNvSpPr/>
          <p:nvPr/>
        </p:nvSpPr>
        <p:spPr>
          <a:xfrm>
            <a:off x="8123181" y="4013128"/>
            <a:ext cx="919480" cy="285115"/>
          </a:xfrm>
          <a:custGeom>
            <a:avLst/>
            <a:gdLst/>
            <a:ahLst/>
            <a:cxnLst/>
            <a:rect l="l" t="t" r="r" b="b"/>
            <a:pathLst>
              <a:path w="919479" h="285114">
                <a:moveTo>
                  <a:pt x="0" y="0"/>
                </a:moveTo>
                <a:lnTo>
                  <a:pt x="0" y="284987"/>
                </a:lnTo>
                <a:lnTo>
                  <a:pt x="918971" y="284987"/>
                </a:lnTo>
                <a:lnTo>
                  <a:pt x="0" y="0"/>
                </a:lnTo>
                <a:close/>
              </a:path>
              <a:path w="919479" h="285114">
                <a:moveTo>
                  <a:pt x="918971" y="0"/>
                </a:moveTo>
                <a:lnTo>
                  <a:pt x="0" y="0"/>
                </a:lnTo>
                <a:lnTo>
                  <a:pt x="918971" y="284987"/>
                </a:lnTo>
                <a:lnTo>
                  <a:pt x="918971" y="0"/>
                </a:lnTo>
                <a:close/>
              </a:path>
            </a:pathLst>
          </a:custGeom>
          <a:solidFill>
            <a:srgbClr val="FF9F7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6">
            <a:extLst>
              <a:ext uri="{FF2B5EF4-FFF2-40B4-BE49-F238E27FC236}">
                <a16:creationId xmlns:a16="http://schemas.microsoft.com/office/drawing/2014/main" id="{E87614A5-8C3D-72DE-5866-674A9FFC46CF}"/>
              </a:ext>
            </a:extLst>
          </p:cNvPr>
          <p:cNvSpPr/>
          <p:nvPr/>
        </p:nvSpPr>
        <p:spPr>
          <a:xfrm>
            <a:off x="8123181" y="4013128"/>
            <a:ext cx="919480" cy="285115"/>
          </a:xfrm>
          <a:custGeom>
            <a:avLst/>
            <a:gdLst/>
            <a:ahLst/>
            <a:cxnLst/>
            <a:rect l="l" t="t" r="r" b="b"/>
            <a:pathLst>
              <a:path w="919479" h="285114">
                <a:moveTo>
                  <a:pt x="0" y="284987"/>
                </a:moveTo>
                <a:lnTo>
                  <a:pt x="918971" y="284987"/>
                </a:lnTo>
                <a:lnTo>
                  <a:pt x="0" y="0"/>
                </a:lnTo>
                <a:lnTo>
                  <a:pt x="0" y="284987"/>
                </a:lnTo>
                <a:close/>
              </a:path>
            </a:pathLst>
          </a:custGeom>
          <a:ln w="3175">
            <a:solidFill>
              <a:srgbClr val="FF9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57">
            <a:extLst>
              <a:ext uri="{FF2B5EF4-FFF2-40B4-BE49-F238E27FC236}">
                <a16:creationId xmlns:a16="http://schemas.microsoft.com/office/drawing/2014/main" id="{4DE2BA1B-0140-5A25-0A55-084A78CBBE9A}"/>
              </a:ext>
            </a:extLst>
          </p:cNvPr>
          <p:cNvSpPr/>
          <p:nvPr/>
        </p:nvSpPr>
        <p:spPr>
          <a:xfrm>
            <a:off x="8123181" y="4013128"/>
            <a:ext cx="919480" cy="285115"/>
          </a:xfrm>
          <a:custGeom>
            <a:avLst/>
            <a:gdLst/>
            <a:ahLst/>
            <a:cxnLst/>
            <a:rect l="l" t="t" r="r" b="b"/>
            <a:pathLst>
              <a:path w="919479" h="285114">
                <a:moveTo>
                  <a:pt x="918971" y="284987"/>
                </a:moveTo>
                <a:lnTo>
                  <a:pt x="0" y="0"/>
                </a:lnTo>
                <a:lnTo>
                  <a:pt x="918971" y="0"/>
                </a:lnTo>
                <a:lnTo>
                  <a:pt x="918971" y="284987"/>
                </a:lnTo>
                <a:close/>
              </a:path>
            </a:pathLst>
          </a:custGeom>
          <a:ln w="3175">
            <a:solidFill>
              <a:srgbClr val="FF9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58">
            <a:extLst>
              <a:ext uri="{FF2B5EF4-FFF2-40B4-BE49-F238E27FC236}">
                <a16:creationId xmlns:a16="http://schemas.microsoft.com/office/drawing/2014/main" id="{AB0B176E-C002-EC6F-3FCE-D3BF05194127}"/>
              </a:ext>
            </a:extLst>
          </p:cNvPr>
          <p:cNvSpPr/>
          <p:nvPr/>
        </p:nvSpPr>
        <p:spPr>
          <a:xfrm>
            <a:off x="8123181" y="4013128"/>
            <a:ext cx="919480" cy="285115"/>
          </a:xfrm>
          <a:custGeom>
            <a:avLst/>
            <a:gdLst/>
            <a:ahLst/>
            <a:cxnLst/>
            <a:rect l="l" t="t" r="r" b="b"/>
            <a:pathLst>
              <a:path w="919479" h="285114">
                <a:moveTo>
                  <a:pt x="0" y="0"/>
                </a:moveTo>
                <a:lnTo>
                  <a:pt x="918971" y="0"/>
                </a:lnTo>
                <a:lnTo>
                  <a:pt x="918971" y="284987"/>
                </a:lnTo>
                <a:lnTo>
                  <a:pt x="0" y="284987"/>
                </a:lnTo>
                <a:lnTo>
                  <a:pt x="0" y="0"/>
                </a:lnTo>
              </a:path>
            </a:pathLst>
          </a:custGeom>
          <a:solidFill>
            <a:srgbClr val="FFCC99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59">
            <a:extLst>
              <a:ext uri="{FF2B5EF4-FFF2-40B4-BE49-F238E27FC236}">
                <a16:creationId xmlns:a16="http://schemas.microsoft.com/office/drawing/2014/main" id="{438E5EEF-0F87-03A7-0A13-F2347EFC25DA}"/>
              </a:ext>
            </a:extLst>
          </p:cNvPr>
          <p:cNvSpPr/>
          <p:nvPr/>
        </p:nvSpPr>
        <p:spPr>
          <a:xfrm>
            <a:off x="9945885" y="1699696"/>
            <a:ext cx="0" cy="236220"/>
          </a:xfrm>
          <a:custGeom>
            <a:avLst/>
            <a:gdLst/>
            <a:ahLst/>
            <a:cxnLst/>
            <a:rect l="l" t="t" r="r" b="b"/>
            <a:pathLst>
              <a:path h="236219">
                <a:moveTo>
                  <a:pt x="0" y="0"/>
                </a:moveTo>
                <a:lnTo>
                  <a:pt x="0" y="236219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0">
            <a:extLst>
              <a:ext uri="{FF2B5EF4-FFF2-40B4-BE49-F238E27FC236}">
                <a16:creationId xmlns:a16="http://schemas.microsoft.com/office/drawing/2014/main" id="{11F4F991-A468-E509-1022-50BDC36A6102}"/>
              </a:ext>
            </a:extLst>
          </p:cNvPr>
          <p:cNvSpPr/>
          <p:nvPr/>
        </p:nvSpPr>
        <p:spPr>
          <a:xfrm>
            <a:off x="9945885" y="2262052"/>
            <a:ext cx="0" cy="323215"/>
          </a:xfrm>
          <a:custGeom>
            <a:avLst/>
            <a:gdLst/>
            <a:ahLst/>
            <a:cxnLst/>
            <a:rect l="l" t="t" r="r" b="b"/>
            <a:pathLst>
              <a:path h="323214">
                <a:moveTo>
                  <a:pt x="0" y="0"/>
                </a:moveTo>
                <a:lnTo>
                  <a:pt x="0" y="323087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1">
            <a:extLst>
              <a:ext uri="{FF2B5EF4-FFF2-40B4-BE49-F238E27FC236}">
                <a16:creationId xmlns:a16="http://schemas.microsoft.com/office/drawing/2014/main" id="{9705C764-9F68-02B9-9CB2-6DB122314E19}"/>
              </a:ext>
            </a:extLst>
          </p:cNvPr>
          <p:cNvSpPr/>
          <p:nvPr/>
        </p:nvSpPr>
        <p:spPr>
          <a:xfrm>
            <a:off x="4162305" y="1556440"/>
            <a:ext cx="1438910" cy="0"/>
          </a:xfrm>
          <a:custGeom>
            <a:avLst/>
            <a:gdLst/>
            <a:ahLst/>
            <a:cxnLst/>
            <a:rect l="l" t="t" r="r" b="b"/>
            <a:pathLst>
              <a:path w="1438910">
                <a:moveTo>
                  <a:pt x="0" y="0"/>
                </a:moveTo>
                <a:lnTo>
                  <a:pt x="1438655" y="0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2">
            <a:extLst>
              <a:ext uri="{FF2B5EF4-FFF2-40B4-BE49-F238E27FC236}">
                <a16:creationId xmlns:a16="http://schemas.microsoft.com/office/drawing/2014/main" id="{645FC4B3-40C1-4E56-4CB2-5982C26A3658}"/>
              </a:ext>
            </a:extLst>
          </p:cNvPr>
          <p:cNvSpPr/>
          <p:nvPr/>
        </p:nvSpPr>
        <p:spPr>
          <a:xfrm>
            <a:off x="8723637" y="1556440"/>
            <a:ext cx="762000" cy="0"/>
          </a:xfrm>
          <a:custGeom>
            <a:avLst/>
            <a:gdLst/>
            <a:ahLst/>
            <a:cxnLst/>
            <a:rect l="l" t="t" r="r" b="b"/>
            <a:pathLst>
              <a:path w="762000">
                <a:moveTo>
                  <a:pt x="0" y="0"/>
                </a:moveTo>
                <a:lnTo>
                  <a:pt x="761999" y="0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3">
            <a:extLst>
              <a:ext uri="{FF2B5EF4-FFF2-40B4-BE49-F238E27FC236}">
                <a16:creationId xmlns:a16="http://schemas.microsoft.com/office/drawing/2014/main" id="{0B2100A3-FC8D-2945-048A-5F70CB60A0A6}"/>
              </a:ext>
            </a:extLst>
          </p:cNvPr>
          <p:cNvSpPr/>
          <p:nvPr/>
        </p:nvSpPr>
        <p:spPr>
          <a:xfrm>
            <a:off x="2613921" y="1722556"/>
            <a:ext cx="0" cy="379730"/>
          </a:xfrm>
          <a:custGeom>
            <a:avLst/>
            <a:gdLst/>
            <a:ahLst/>
            <a:cxnLst/>
            <a:rect l="l" t="t" r="r" b="b"/>
            <a:pathLst>
              <a:path h="379730">
                <a:moveTo>
                  <a:pt x="0" y="0"/>
                </a:moveTo>
                <a:lnTo>
                  <a:pt x="0" y="379475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4">
            <a:extLst>
              <a:ext uri="{FF2B5EF4-FFF2-40B4-BE49-F238E27FC236}">
                <a16:creationId xmlns:a16="http://schemas.microsoft.com/office/drawing/2014/main" id="{2F39C211-29C5-6F8E-C2E3-712E7E161C4A}"/>
              </a:ext>
            </a:extLst>
          </p:cNvPr>
          <p:cNvSpPr/>
          <p:nvPr/>
        </p:nvSpPr>
        <p:spPr>
          <a:xfrm>
            <a:off x="2943105" y="1899340"/>
            <a:ext cx="927100" cy="403860"/>
          </a:xfrm>
          <a:custGeom>
            <a:avLst/>
            <a:gdLst/>
            <a:ahLst/>
            <a:cxnLst/>
            <a:rect l="l" t="t" r="r" b="b"/>
            <a:pathLst>
              <a:path w="927100" h="403860">
                <a:moveTo>
                  <a:pt x="0" y="0"/>
                </a:moveTo>
                <a:lnTo>
                  <a:pt x="926591" y="0"/>
                </a:lnTo>
                <a:lnTo>
                  <a:pt x="926591" y="403859"/>
                </a:lnTo>
                <a:lnTo>
                  <a:pt x="0" y="403859"/>
                </a:lnTo>
                <a:lnTo>
                  <a:pt x="0" y="0"/>
                </a:lnTo>
              </a:path>
            </a:pathLst>
          </a:custGeom>
          <a:solidFill>
            <a:srgbClr val="FFCC00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5">
            <a:extLst>
              <a:ext uri="{FF2B5EF4-FFF2-40B4-BE49-F238E27FC236}">
                <a16:creationId xmlns:a16="http://schemas.microsoft.com/office/drawing/2014/main" id="{915FC11F-FC6B-8DB7-7FD2-38D718F46674}"/>
              </a:ext>
            </a:extLst>
          </p:cNvPr>
          <p:cNvSpPr/>
          <p:nvPr/>
        </p:nvSpPr>
        <p:spPr>
          <a:xfrm>
            <a:off x="1315474" y="1899340"/>
            <a:ext cx="927100" cy="403860"/>
          </a:xfrm>
          <a:custGeom>
            <a:avLst/>
            <a:gdLst/>
            <a:ahLst/>
            <a:cxnLst/>
            <a:rect l="l" t="t" r="r" b="b"/>
            <a:pathLst>
              <a:path w="927100" h="403860">
                <a:moveTo>
                  <a:pt x="0" y="0"/>
                </a:moveTo>
                <a:lnTo>
                  <a:pt x="0" y="403859"/>
                </a:lnTo>
                <a:lnTo>
                  <a:pt x="926591" y="403859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6">
            <a:extLst>
              <a:ext uri="{FF2B5EF4-FFF2-40B4-BE49-F238E27FC236}">
                <a16:creationId xmlns:a16="http://schemas.microsoft.com/office/drawing/2014/main" id="{D21ACEFB-13E0-13CB-2C80-950E8E7CD5DE}"/>
              </a:ext>
            </a:extLst>
          </p:cNvPr>
          <p:cNvSpPr/>
          <p:nvPr/>
        </p:nvSpPr>
        <p:spPr>
          <a:xfrm>
            <a:off x="1315474" y="2303200"/>
            <a:ext cx="927100" cy="0"/>
          </a:xfrm>
          <a:custGeom>
            <a:avLst/>
            <a:gdLst/>
            <a:ahLst/>
            <a:cxnLst/>
            <a:rect l="l" t="t" r="r" b="b"/>
            <a:pathLst>
              <a:path w="927100">
                <a:moveTo>
                  <a:pt x="926591" y="0"/>
                </a:moveTo>
                <a:lnTo>
                  <a:pt x="0" y="0"/>
                </a:lnTo>
                <a:lnTo>
                  <a:pt x="926591" y="0"/>
                </a:lnTo>
                <a:close/>
              </a:path>
            </a:pathLst>
          </a:custGeom>
          <a:ln w="3175">
            <a:solidFill>
              <a:srgbClr val="FFD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67">
            <a:extLst>
              <a:ext uri="{FF2B5EF4-FFF2-40B4-BE49-F238E27FC236}">
                <a16:creationId xmlns:a16="http://schemas.microsoft.com/office/drawing/2014/main" id="{A4888264-18E9-9B0C-741D-CFF31EEF0D68}"/>
              </a:ext>
            </a:extLst>
          </p:cNvPr>
          <p:cNvSpPr/>
          <p:nvPr/>
        </p:nvSpPr>
        <p:spPr>
          <a:xfrm>
            <a:off x="1315474" y="1899340"/>
            <a:ext cx="927100" cy="403860"/>
          </a:xfrm>
          <a:custGeom>
            <a:avLst/>
            <a:gdLst/>
            <a:ahLst/>
            <a:cxnLst/>
            <a:rect l="l" t="t" r="r" b="b"/>
            <a:pathLst>
              <a:path w="927100" h="403860">
                <a:moveTo>
                  <a:pt x="926591" y="403859"/>
                </a:moveTo>
                <a:lnTo>
                  <a:pt x="0" y="403859"/>
                </a:lnTo>
                <a:lnTo>
                  <a:pt x="0" y="0"/>
                </a:lnTo>
                <a:lnTo>
                  <a:pt x="926591" y="403859"/>
                </a:lnTo>
                <a:close/>
              </a:path>
            </a:pathLst>
          </a:custGeom>
          <a:ln w="3175">
            <a:solidFill>
              <a:srgbClr val="FFD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69">
            <a:extLst>
              <a:ext uri="{FF2B5EF4-FFF2-40B4-BE49-F238E27FC236}">
                <a16:creationId xmlns:a16="http://schemas.microsoft.com/office/drawing/2014/main" id="{9A3A00B6-84DB-D8C7-63EC-6E723B47C788}"/>
              </a:ext>
            </a:extLst>
          </p:cNvPr>
          <p:cNvSpPr/>
          <p:nvPr/>
        </p:nvSpPr>
        <p:spPr>
          <a:xfrm>
            <a:off x="1315474" y="1899340"/>
            <a:ext cx="927100" cy="403860"/>
          </a:xfrm>
          <a:custGeom>
            <a:avLst/>
            <a:gdLst/>
            <a:ahLst/>
            <a:cxnLst/>
            <a:rect l="l" t="t" r="r" b="b"/>
            <a:pathLst>
              <a:path w="927100" h="403860">
                <a:moveTo>
                  <a:pt x="0" y="0"/>
                </a:moveTo>
                <a:lnTo>
                  <a:pt x="926591" y="0"/>
                </a:lnTo>
                <a:lnTo>
                  <a:pt x="926591" y="403859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FFD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0">
            <a:extLst>
              <a:ext uri="{FF2B5EF4-FFF2-40B4-BE49-F238E27FC236}">
                <a16:creationId xmlns:a16="http://schemas.microsoft.com/office/drawing/2014/main" id="{8AE60B86-7B7C-8AB0-D9D9-977A33340E3C}"/>
              </a:ext>
            </a:extLst>
          </p:cNvPr>
          <p:cNvSpPr/>
          <p:nvPr/>
        </p:nvSpPr>
        <p:spPr>
          <a:xfrm>
            <a:off x="1315474" y="1899340"/>
            <a:ext cx="927100" cy="403860"/>
          </a:xfrm>
          <a:custGeom>
            <a:avLst/>
            <a:gdLst/>
            <a:ahLst/>
            <a:cxnLst/>
            <a:rect l="l" t="t" r="r" b="b"/>
            <a:pathLst>
              <a:path w="927100" h="403860">
                <a:moveTo>
                  <a:pt x="0" y="0"/>
                </a:moveTo>
                <a:lnTo>
                  <a:pt x="926591" y="0"/>
                </a:lnTo>
                <a:lnTo>
                  <a:pt x="926591" y="403859"/>
                </a:lnTo>
                <a:lnTo>
                  <a:pt x="0" y="403859"/>
                </a:lnTo>
                <a:lnTo>
                  <a:pt x="0" y="0"/>
                </a:lnTo>
              </a:path>
            </a:pathLst>
          </a:custGeom>
          <a:solidFill>
            <a:srgbClr val="FFCC00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1">
            <a:extLst>
              <a:ext uri="{FF2B5EF4-FFF2-40B4-BE49-F238E27FC236}">
                <a16:creationId xmlns:a16="http://schemas.microsoft.com/office/drawing/2014/main" id="{980A9961-42E1-BC5D-5920-1518D0247CF3}"/>
              </a:ext>
            </a:extLst>
          </p:cNvPr>
          <p:cNvSpPr/>
          <p:nvPr/>
        </p:nvSpPr>
        <p:spPr>
          <a:xfrm>
            <a:off x="4221741" y="2786308"/>
            <a:ext cx="2504440" cy="0"/>
          </a:xfrm>
          <a:custGeom>
            <a:avLst/>
            <a:gdLst/>
            <a:ahLst/>
            <a:cxnLst/>
            <a:rect l="l" t="t" r="r" b="b"/>
            <a:pathLst>
              <a:path w="2504440">
                <a:moveTo>
                  <a:pt x="0" y="0"/>
                </a:moveTo>
                <a:lnTo>
                  <a:pt x="2503931" y="0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2">
            <a:extLst>
              <a:ext uri="{FF2B5EF4-FFF2-40B4-BE49-F238E27FC236}">
                <a16:creationId xmlns:a16="http://schemas.microsoft.com/office/drawing/2014/main" id="{8E126DBD-0E4B-67D6-8269-341B846C3145}"/>
              </a:ext>
            </a:extLst>
          </p:cNvPr>
          <p:cNvSpPr/>
          <p:nvPr/>
        </p:nvSpPr>
        <p:spPr>
          <a:xfrm>
            <a:off x="3203709" y="2786308"/>
            <a:ext cx="899160" cy="0"/>
          </a:xfrm>
          <a:custGeom>
            <a:avLst/>
            <a:gdLst/>
            <a:ahLst/>
            <a:cxnLst/>
            <a:rect l="l" t="t" r="r" b="b"/>
            <a:pathLst>
              <a:path w="899160">
                <a:moveTo>
                  <a:pt x="899159" y="0"/>
                </a:moveTo>
                <a:lnTo>
                  <a:pt x="0" y="0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3">
            <a:extLst>
              <a:ext uri="{FF2B5EF4-FFF2-40B4-BE49-F238E27FC236}">
                <a16:creationId xmlns:a16="http://schemas.microsoft.com/office/drawing/2014/main" id="{9B0C81DC-896E-3788-F512-690F9039374C}"/>
              </a:ext>
            </a:extLst>
          </p:cNvPr>
          <p:cNvSpPr/>
          <p:nvPr/>
        </p:nvSpPr>
        <p:spPr>
          <a:xfrm>
            <a:off x="3074170" y="4013128"/>
            <a:ext cx="1088390" cy="0"/>
          </a:xfrm>
          <a:custGeom>
            <a:avLst/>
            <a:gdLst/>
            <a:ahLst/>
            <a:cxnLst/>
            <a:rect l="l" t="t" r="r" b="b"/>
            <a:pathLst>
              <a:path w="1088389">
                <a:moveTo>
                  <a:pt x="0" y="0"/>
                </a:moveTo>
                <a:lnTo>
                  <a:pt x="1088135" y="0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4">
            <a:extLst>
              <a:ext uri="{FF2B5EF4-FFF2-40B4-BE49-F238E27FC236}">
                <a16:creationId xmlns:a16="http://schemas.microsoft.com/office/drawing/2014/main" id="{03163D80-0A8E-1C06-342A-F898F51DAAA3}"/>
              </a:ext>
            </a:extLst>
          </p:cNvPr>
          <p:cNvSpPr/>
          <p:nvPr/>
        </p:nvSpPr>
        <p:spPr>
          <a:xfrm>
            <a:off x="6629661" y="2771068"/>
            <a:ext cx="96520" cy="32384"/>
          </a:xfrm>
          <a:custGeom>
            <a:avLst/>
            <a:gdLst/>
            <a:ahLst/>
            <a:cxnLst/>
            <a:rect l="l" t="t" r="r" b="b"/>
            <a:pathLst>
              <a:path w="96520" h="32385">
                <a:moveTo>
                  <a:pt x="0" y="0"/>
                </a:moveTo>
                <a:lnTo>
                  <a:pt x="0" y="32003"/>
                </a:lnTo>
                <a:lnTo>
                  <a:pt x="96011" y="152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5">
            <a:extLst>
              <a:ext uri="{FF2B5EF4-FFF2-40B4-BE49-F238E27FC236}">
                <a16:creationId xmlns:a16="http://schemas.microsoft.com/office/drawing/2014/main" id="{948646CE-1C96-A8EA-1D41-90162A78A7EE}"/>
              </a:ext>
            </a:extLst>
          </p:cNvPr>
          <p:cNvSpPr/>
          <p:nvPr/>
        </p:nvSpPr>
        <p:spPr>
          <a:xfrm>
            <a:off x="6629661" y="2771068"/>
            <a:ext cx="96520" cy="32384"/>
          </a:xfrm>
          <a:custGeom>
            <a:avLst/>
            <a:gdLst/>
            <a:ahLst/>
            <a:cxnLst/>
            <a:rect l="l" t="t" r="r" b="b"/>
            <a:pathLst>
              <a:path w="96520" h="32385">
                <a:moveTo>
                  <a:pt x="0" y="32003"/>
                </a:moveTo>
                <a:lnTo>
                  <a:pt x="0" y="0"/>
                </a:lnTo>
                <a:lnTo>
                  <a:pt x="96011" y="15239"/>
                </a:lnTo>
                <a:lnTo>
                  <a:pt x="0" y="3200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6">
            <a:extLst>
              <a:ext uri="{FF2B5EF4-FFF2-40B4-BE49-F238E27FC236}">
                <a16:creationId xmlns:a16="http://schemas.microsoft.com/office/drawing/2014/main" id="{AA32A2F8-C728-FEE5-3546-7042E746A676}"/>
              </a:ext>
            </a:extLst>
          </p:cNvPr>
          <p:cNvSpPr txBox="1"/>
          <p:nvPr/>
        </p:nvSpPr>
        <p:spPr>
          <a:xfrm>
            <a:off x="2312234" y="1453418"/>
            <a:ext cx="545081" cy="2539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0640" algn="ctr">
              <a:lnSpc>
                <a:spcPct val="100000"/>
              </a:lnSpc>
            </a:pPr>
            <a:r>
              <a:rPr sz="900" b="1" dirty="0">
                <a:latin typeface="Verdana"/>
                <a:cs typeface="Verdana"/>
              </a:rPr>
              <a:t>IGRS</a:t>
            </a:r>
            <a:endParaRPr sz="900" dirty="0">
              <a:latin typeface="Verdana"/>
              <a:cs typeface="Verdana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lang="en-US" sz="750" b="1" spc="5" dirty="0">
                <a:latin typeface="Verdana"/>
                <a:cs typeface="Verdana"/>
              </a:rPr>
              <a:t>z</a:t>
            </a:r>
            <a:r>
              <a:rPr sz="750" b="1" spc="5" dirty="0">
                <a:latin typeface="Verdana"/>
                <a:cs typeface="Verdana"/>
              </a:rPr>
              <a:t>ero</a:t>
            </a:r>
            <a:r>
              <a:rPr lang="ru-RU" sz="750" b="1" spc="5" dirty="0">
                <a:latin typeface="Verdana"/>
                <a:cs typeface="Verdana"/>
              </a:rPr>
              <a:t>-</a:t>
            </a:r>
            <a:r>
              <a:rPr sz="750" b="1" spc="5" dirty="0">
                <a:latin typeface="Verdana"/>
                <a:cs typeface="Verdana"/>
              </a:rPr>
              <a:t>tide</a:t>
            </a:r>
            <a:endParaRPr sz="750" dirty="0">
              <a:latin typeface="Verdana"/>
              <a:cs typeface="Verdana"/>
            </a:endParaRPr>
          </a:p>
        </p:txBody>
      </p:sp>
      <p:sp>
        <p:nvSpPr>
          <p:cNvPr id="180" name="object 177">
            <a:extLst>
              <a:ext uri="{FF2B5EF4-FFF2-40B4-BE49-F238E27FC236}">
                <a16:creationId xmlns:a16="http://schemas.microsoft.com/office/drawing/2014/main" id="{B1A0FD7B-B170-1A27-3385-FD4933CE49CA}"/>
              </a:ext>
            </a:extLst>
          </p:cNvPr>
          <p:cNvSpPr txBox="1"/>
          <p:nvPr/>
        </p:nvSpPr>
        <p:spPr>
          <a:xfrm>
            <a:off x="4620522" y="2221854"/>
            <a:ext cx="354330" cy="139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00" b="1" dirty="0">
                <a:latin typeface="Verdana"/>
                <a:cs typeface="Verdana"/>
              </a:rPr>
              <a:t>IHRS</a:t>
            </a:r>
            <a:endParaRPr sz="900" dirty="0">
              <a:latin typeface="Verdana"/>
              <a:cs typeface="Verdana"/>
            </a:endParaRPr>
          </a:p>
        </p:txBody>
      </p:sp>
      <p:sp>
        <p:nvSpPr>
          <p:cNvPr id="181" name="object 178">
            <a:extLst>
              <a:ext uri="{FF2B5EF4-FFF2-40B4-BE49-F238E27FC236}">
                <a16:creationId xmlns:a16="http://schemas.microsoft.com/office/drawing/2014/main" id="{EDD6BE99-58A4-BB49-9EF6-100F9F9CDA3C}"/>
              </a:ext>
            </a:extLst>
          </p:cNvPr>
          <p:cNvSpPr txBox="1"/>
          <p:nvPr/>
        </p:nvSpPr>
        <p:spPr>
          <a:xfrm>
            <a:off x="4617473" y="3633078"/>
            <a:ext cx="336550" cy="139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00" b="1" dirty="0">
                <a:latin typeface="Verdana"/>
                <a:cs typeface="Verdana"/>
              </a:rPr>
              <a:t>ITRS</a:t>
            </a:r>
            <a:endParaRPr sz="900">
              <a:latin typeface="Verdana"/>
              <a:cs typeface="Verdana"/>
            </a:endParaRPr>
          </a:p>
        </p:txBody>
      </p:sp>
      <p:sp>
        <p:nvSpPr>
          <p:cNvPr id="184" name="object 181">
            <a:extLst>
              <a:ext uri="{FF2B5EF4-FFF2-40B4-BE49-F238E27FC236}">
                <a16:creationId xmlns:a16="http://schemas.microsoft.com/office/drawing/2014/main" id="{EA31B9AA-C630-8022-8EB3-B238BA69045F}"/>
              </a:ext>
            </a:extLst>
          </p:cNvPr>
          <p:cNvSpPr txBox="1"/>
          <p:nvPr/>
        </p:nvSpPr>
        <p:spPr>
          <a:xfrm>
            <a:off x="3754382" y="3194166"/>
            <a:ext cx="866140" cy="139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900" b="1" spc="-100" dirty="0">
                <a:latin typeface="Verdana"/>
                <a:cs typeface="Verdana"/>
              </a:rPr>
              <a:t>КОЛОКАЦИЯ</a:t>
            </a:r>
            <a:endParaRPr sz="900" dirty="0">
              <a:latin typeface="Verdana"/>
              <a:cs typeface="Verdana"/>
            </a:endParaRPr>
          </a:p>
        </p:txBody>
      </p:sp>
      <p:sp>
        <p:nvSpPr>
          <p:cNvPr id="185" name="object 182">
            <a:extLst>
              <a:ext uri="{FF2B5EF4-FFF2-40B4-BE49-F238E27FC236}">
                <a16:creationId xmlns:a16="http://schemas.microsoft.com/office/drawing/2014/main" id="{97C6135C-2C09-6F38-3FF1-4A8282C665B2}"/>
              </a:ext>
            </a:extLst>
          </p:cNvPr>
          <p:cNvSpPr txBox="1"/>
          <p:nvPr/>
        </p:nvSpPr>
        <p:spPr>
          <a:xfrm>
            <a:off x="2197487" y="3264551"/>
            <a:ext cx="923799" cy="1384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900" b="1" spc="25" dirty="0">
                <a:latin typeface="Verdana"/>
                <a:cs typeface="Verdana"/>
              </a:rPr>
              <a:t>БГГ</a:t>
            </a:r>
            <a:r>
              <a:rPr sz="900" b="1" spc="25" dirty="0" err="1">
                <a:latin typeface="Verdana"/>
                <a:cs typeface="Verdana"/>
              </a:rPr>
              <a:t>pC</a:t>
            </a:r>
            <a:r>
              <a:rPr lang="ru-RU" sz="900" b="1" spc="25" dirty="0">
                <a:latin typeface="Verdana"/>
                <a:cs typeface="Verdana"/>
              </a:rPr>
              <a:t> </a:t>
            </a:r>
            <a:r>
              <a:rPr sz="900" b="1" spc="25" dirty="0">
                <a:latin typeface="Verdana"/>
                <a:cs typeface="Verdana"/>
              </a:rPr>
              <a:t>2020</a:t>
            </a:r>
            <a:endParaRPr sz="900" dirty="0">
              <a:latin typeface="Verdana"/>
              <a:cs typeface="Verdana"/>
            </a:endParaRPr>
          </a:p>
        </p:txBody>
      </p:sp>
      <p:sp>
        <p:nvSpPr>
          <p:cNvPr id="186" name="object 183">
            <a:extLst>
              <a:ext uri="{FF2B5EF4-FFF2-40B4-BE49-F238E27FC236}">
                <a16:creationId xmlns:a16="http://schemas.microsoft.com/office/drawing/2014/main" id="{D01DA3FE-8B70-08A8-0E6D-44A5EF47C819}"/>
              </a:ext>
            </a:extLst>
          </p:cNvPr>
          <p:cNvSpPr txBox="1"/>
          <p:nvPr/>
        </p:nvSpPr>
        <p:spPr>
          <a:xfrm>
            <a:off x="5497329" y="3534994"/>
            <a:ext cx="645542" cy="3590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0960" algn="ctr">
              <a:lnSpc>
                <a:spcPct val="100000"/>
              </a:lnSpc>
            </a:pPr>
            <a:r>
              <a:rPr lang="en-US" sz="750" b="1" spc="10" dirty="0">
                <a:latin typeface="Verdana"/>
                <a:cs typeface="Verdana"/>
              </a:rPr>
              <a:t>ITRF2014</a:t>
            </a:r>
          </a:p>
          <a:p>
            <a:pPr marL="60960" algn="ctr">
              <a:lnSpc>
                <a:spcPct val="100000"/>
              </a:lnSpc>
            </a:pPr>
            <a:r>
              <a:rPr sz="750" b="1" spc="10" dirty="0">
                <a:latin typeface="Verdana"/>
                <a:cs typeface="Verdana"/>
              </a:rPr>
              <a:t>GRS80</a:t>
            </a:r>
            <a:endParaRPr sz="750" dirty="0">
              <a:latin typeface="Verdana"/>
              <a:cs typeface="Verdana"/>
            </a:endParaRPr>
          </a:p>
          <a:p>
            <a:pPr marL="12700" algn="ctr">
              <a:lnSpc>
                <a:spcPct val="100000"/>
              </a:lnSpc>
              <a:spcBef>
                <a:spcPts val="70"/>
              </a:spcBef>
            </a:pPr>
            <a:r>
              <a:rPr lang="en-US" sz="750" b="1" dirty="0">
                <a:latin typeface="Verdana"/>
                <a:cs typeface="Verdana"/>
              </a:rPr>
              <a:t>f</a:t>
            </a:r>
            <a:r>
              <a:rPr sz="750" b="1" dirty="0">
                <a:latin typeface="Verdana"/>
                <a:cs typeface="Verdana"/>
              </a:rPr>
              <a:t>ree</a:t>
            </a:r>
            <a:r>
              <a:rPr lang="en-US" sz="750" b="1" dirty="0">
                <a:latin typeface="Verdana"/>
                <a:cs typeface="Verdana"/>
              </a:rPr>
              <a:t>-</a:t>
            </a:r>
            <a:r>
              <a:rPr sz="750" b="1" dirty="0">
                <a:latin typeface="Verdana"/>
                <a:cs typeface="Verdana"/>
              </a:rPr>
              <a:t>tide</a:t>
            </a:r>
            <a:endParaRPr sz="750" dirty="0">
              <a:latin typeface="Verdana"/>
              <a:cs typeface="Verdana"/>
            </a:endParaRPr>
          </a:p>
        </p:txBody>
      </p:sp>
      <p:sp>
        <p:nvSpPr>
          <p:cNvPr id="187" name="object 184">
            <a:extLst>
              <a:ext uri="{FF2B5EF4-FFF2-40B4-BE49-F238E27FC236}">
                <a16:creationId xmlns:a16="http://schemas.microsoft.com/office/drawing/2014/main" id="{09B91828-617D-B51F-4D8C-E3B15BC34B5E}"/>
              </a:ext>
            </a:extLst>
          </p:cNvPr>
          <p:cNvSpPr txBox="1"/>
          <p:nvPr/>
        </p:nvSpPr>
        <p:spPr>
          <a:xfrm>
            <a:off x="8211559" y="3631459"/>
            <a:ext cx="800862" cy="1384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900" b="1" spc="35" dirty="0">
                <a:latin typeface="Verdana"/>
                <a:cs typeface="Verdana"/>
              </a:rPr>
              <a:t>БГГ</a:t>
            </a:r>
            <a:r>
              <a:rPr sz="900" b="1" spc="35" dirty="0">
                <a:latin typeface="Verdana"/>
                <a:cs typeface="Verdana"/>
              </a:rPr>
              <a:t>C</a:t>
            </a:r>
            <a:r>
              <a:rPr lang="ru-RU" sz="900" b="1" spc="35" dirty="0">
                <a:latin typeface="Verdana"/>
                <a:cs typeface="Verdana"/>
              </a:rPr>
              <a:t> </a:t>
            </a:r>
            <a:r>
              <a:rPr sz="900" b="1" spc="35" dirty="0">
                <a:latin typeface="Verdana"/>
                <a:cs typeface="Verdana"/>
              </a:rPr>
              <a:t>2020</a:t>
            </a:r>
            <a:endParaRPr sz="900" dirty="0">
              <a:latin typeface="Verdana"/>
              <a:cs typeface="Verdana"/>
            </a:endParaRPr>
          </a:p>
        </p:txBody>
      </p:sp>
      <p:sp>
        <p:nvSpPr>
          <p:cNvPr id="188" name="object 185">
            <a:extLst>
              <a:ext uri="{FF2B5EF4-FFF2-40B4-BE49-F238E27FC236}">
                <a16:creationId xmlns:a16="http://schemas.microsoft.com/office/drawing/2014/main" id="{4F289D77-7AF1-A8B8-4B46-3AEAC314B1D7}"/>
              </a:ext>
            </a:extLst>
          </p:cNvPr>
          <p:cNvSpPr txBox="1"/>
          <p:nvPr/>
        </p:nvSpPr>
        <p:spPr>
          <a:xfrm>
            <a:off x="9543359" y="2017916"/>
            <a:ext cx="806958" cy="1384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900" b="1" spc="15" dirty="0">
                <a:latin typeface="Verdana"/>
                <a:cs typeface="Verdana"/>
              </a:rPr>
              <a:t>БГ</a:t>
            </a:r>
            <a:r>
              <a:rPr sz="900" b="1" spc="15" dirty="0">
                <a:latin typeface="Verdana"/>
                <a:cs typeface="Verdana"/>
              </a:rPr>
              <a:t>CB</a:t>
            </a:r>
            <a:r>
              <a:rPr lang="ru-RU" sz="900" b="1" spc="15" dirty="0">
                <a:latin typeface="Verdana"/>
                <a:cs typeface="Verdana"/>
              </a:rPr>
              <a:t> </a:t>
            </a:r>
            <a:r>
              <a:rPr sz="900" b="1" spc="15" dirty="0">
                <a:latin typeface="Verdana"/>
                <a:cs typeface="Verdana"/>
              </a:rPr>
              <a:t>2020</a:t>
            </a:r>
            <a:endParaRPr sz="900" dirty="0">
              <a:latin typeface="Verdana"/>
              <a:cs typeface="Verdana"/>
            </a:endParaRPr>
          </a:p>
        </p:txBody>
      </p:sp>
      <p:sp>
        <p:nvSpPr>
          <p:cNvPr id="190" name="object 187">
            <a:extLst>
              <a:ext uri="{FF2B5EF4-FFF2-40B4-BE49-F238E27FC236}">
                <a16:creationId xmlns:a16="http://schemas.microsoft.com/office/drawing/2014/main" id="{6BED9118-517C-7CBB-1FBF-80B5F38190F8}"/>
              </a:ext>
            </a:extLst>
          </p:cNvPr>
          <p:cNvSpPr txBox="1"/>
          <p:nvPr/>
        </p:nvSpPr>
        <p:spPr>
          <a:xfrm>
            <a:off x="5507490" y="1917206"/>
            <a:ext cx="652145" cy="3670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4445" algn="ctr">
              <a:lnSpc>
                <a:spcPct val="106700"/>
              </a:lnSpc>
            </a:pPr>
            <a:r>
              <a:rPr sz="750" b="1" spc="10" dirty="0">
                <a:latin typeface="Verdana"/>
                <a:cs typeface="Verdana"/>
              </a:rPr>
              <a:t>W</a:t>
            </a:r>
            <a:r>
              <a:rPr sz="750" b="1" spc="25" dirty="0">
                <a:latin typeface="Verdana"/>
                <a:cs typeface="Verdana"/>
              </a:rPr>
              <a:t>o</a:t>
            </a:r>
            <a:r>
              <a:rPr sz="750" b="1" spc="15" dirty="0">
                <a:latin typeface="Verdana"/>
                <a:cs typeface="Verdana"/>
              </a:rPr>
              <a:t>=</a:t>
            </a:r>
            <a:r>
              <a:rPr sz="750" b="1" dirty="0">
                <a:latin typeface="Verdana"/>
                <a:cs typeface="Verdana"/>
              </a:rPr>
              <a:t>const </a:t>
            </a:r>
            <a:r>
              <a:rPr sz="750" b="1" spc="15" dirty="0">
                <a:latin typeface="Verdana"/>
                <a:cs typeface="Verdana"/>
              </a:rPr>
              <a:t>C</a:t>
            </a:r>
            <a:r>
              <a:rPr sz="750" b="1" spc="5" dirty="0">
                <a:latin typeface="Verdana"/>
                <a:cs typeface="Verdana"/>
              </a:rPr>
              <a:t>p=Wo-Wp mean</a:t>
            </a:r>
            <a:r>
              <a:rPr lang="en-US" sz="750" b="1" spc="5" dirty="0">
                <a:latin typeface="Verdana"/>
                <a:cs typeface="Verdana"/>
              </a:rPr>
              <a:t>-</a:t>
            </a:r>
            <a:r>
              <a:rPr sz="750" b="1" spc="5" dirty="0">
                <a:latin typeface="Verdana"/>
                <a:cs typeface="Verdana"/>
              </a:rPr>
              <a:t>tide</a:t>
            </a:r>
            <a:endParaRPr sz="750" dirty="0">
              <a:latin typeface="Verdana"/>
              <a:cs typeface="Verdana"/>
            </a:endParaRPr>
          </a:p>
        </p:txBody>
      </p:sp>
      <p:sp>
        <p:nvSpPr>
          <p:cNvPr id="191" name="object 188">
            <a:extLst>
              <a:ext uri="{FF2B5EF4-FFF2-40B4-BE49-F238E27FC236}">
                <a16:creationId xmlns:a16="http://schemas.microsoft.com/office/drawing/2014/main" id="{A48005B0-ED53-0F98-242A-1BC0852FE456}"/>
              </a:ext>
            </a:extLst>
          </p:cNvPr>
          <p:cNvSpPr txBox="1"/>
          <p:nvPr/>
        </p:nvSpPr>
        <p:spPr>
          <a:xfrm>
            <a:off x="6751798" y="1988429"/>
            <a:ext cx="864235" cy="2165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67640">
              <a:lnSpc>
                <a:spcPct val="105300"/>
              </a:lnSpc>
            </a:pPr>
            <a:r>
              <a:rPr sz="700" b="1" spc="25" dirty="0">
                <a:latin typeface="Verdana"/>
                <a:cs typeface="Verdana"/>
              </a:rPr>
              <a:t>CTPO</a:t>
            </a:r>
            <a:r>
              <a:rPr lang="ru-RU" sz="700" b="1" spc="25" dirty="0">
                <a:latin typeface="Verdana"/>
                <a:cs typeface="Verdana"/>
              </a:rPr>
              <a:t>Г</a:t>
            </a:r>
            <a:r>
              <a:rPr sz="700" b="1" spc="25" dirty="0">
                <a:latin typeface="Verdana"/>
                <a:cs typeface="Verdana"/>
              </a:rPr>
              <a:t>OE </a:t>
            </a:r>
            <a:r>
              <a:rPr lang="ru-RU" sz="700" b="1" spc="25" dirty="0">
                <a:latin typeface="Verdana"/>
                <a:cs typeface="Verdana"/>
              </a:rPr>
              <a:t>У</a:t>
            </a:r>
            <a:r>
              <a:rPr sz="700" b="1" spc="25" dirty="0">
                <a:latin typeface="Verdana"/>
                <a:cs typeface="Verdana"/>
              </a:rPr>
              <a:t>PABH</a:t>
            </a:r>
            <a:r>
              <a:rPr lang="ru-RU" sz="700" b="1" spc="25" dirty="0">
                <a:latin typeface="Verdana"/>
                <a:cs typeface="Verdana"/>
              </a:rPr>
              <a:t>И</a:t>
            </a:r>
            <a:r>
              <a:rPr sz="700" b="1" spc="25" dirty="0">
                <a:latin typeface="Verdana"/>
                <a:cs typeface="Verdana"/>
              </a:rPr>
              <a:t>BAH</a:t>
            </a:r>
            <a:r>
              <a:rPr lang="ru-RU" sz="700" b="1" spc="25" dirty="0">
                <a:latin typeface="Verdana"/>
                <a:cs typeface="Verdana"/>
              </a:rPr>
              <a:t>И</a:t>
            </a:r>
            <a:r>
              <a:rPr sz="700" b="1" spc="25" dirty="0">
                <a:latin typeface="Verdana"/>
                <a:cs typeface="Verdana"/>
              </a:rPr>
              <a:t>E</a:t>
            </a:r>
            <a:endParaRPr sz="700" dirty="0">
              <a:latin typeface="Verdana"/>
              <a:cs typeface="Verdana"/>
            </a:endParaRPr>
          </a:p>
        </p:txBody>
      </p:sp>
      <p:sp>
        <p:nvSpPr>
          <p:cNvPr id="192" name="object 189">
            <a:extLst>
              <a:ext uri="{FF2B5EF4-FFF2-40B4-BE49-F238E27FC236}">
                <a16:creationId xmlns:a16="http://schemas.microsoft.com/office/drawing/2014/main" id="{28073A39-AF18-5602-AE9D-D52030A0CF7E}"/>
              </a:ext>
            </a:extLst>
          </p:cNvPr>
          <p:cNvSpPr txBox="1"/>
          <p:nvPr/>
        </p:nvSpPr>
        <p:spPr>
          <a:xfrm>
            <a:off x="7849877" y="1492010"/>
            <a:ext cx="828040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50" b="1" spc="5" dirty="0">
                <a:latin typeface="Verdana"/>
                <a:cs typeface="Verdana"/>
              </a:rPr>
              <a:t>II</a:t>
            </a:r>
            <a:r>
              <a:rPr sz="750" b="1" spc="15" dirty="0">
                <a:latin typeface="Verdana"/>
                <a:cs typeface="Verdana"/>
              </a:rPr>
              <a:t>I</a:t>
            </a:r>
            <a:r>
              <a:rPr lang="ru-RU" sz="750" b="1" spc="5" dirty="0">
                <a:latin typeface="Verdana"/>
                <a:cs typeface="Verdana"/>
              </a:rPr>
              <a:t> - </a:t>
            </a:r>
            <a:r>
              <a:rPr sz="750" b="1" spc="5" dirty="0">
                <a:latin typeface="Verdana"/>
                <a:cs typeface="Verdana"/>
              </a:rPr>
              <a:t>IV</a:t>
            </a:r>
            <a:r>
              <a:rPr sz="750" b="1" spc="20" dirty="0">
                <a:latin typeface="Verdana"/>
                <a:cs typeface="Verdana"/>
              </a:rPr>
              <a:t> </a:t>
            </a:r>
            <a:r>
              <a:rPr lang="ru-RU" sz="750" b="1" spc="70" dirty="0">
                <a:latin typeface="Verdana"/>
                <a:cs typeface="Verdana"/>
              </a:rPr>
              <a:t>класс</a:t>
            </a:r>
            <a:endParaRPr sz="750" dirty="0">
              <a:latin typeface="Verdana"/>
              <a:cs typeface="Verdana"/>
            </a:endParaRPr>
          </a:p>
        </p:txBody>
      </p:sp>
      <p:sp>
        <p:nvSpPr>
          <p:cNvPr id="194" name="object 191">
            <a:extLst>
              <a:ext uri="{FF2B5EF4-FFF2-40B4-BE49-F238E27FC236}">
                <a16:creationId xmlns:a16="http://schemas.microsoft.com/office/drawing/2014/main" id="{CD43F4F9-BE1B-1256-4B6B-4C0814DCFFC5}"/>
              </a:ext>
            </a:extLst>
          </p:cNvPr>
          <p:cNvSpPr txBox="1"/>
          <p:nvPr/>
        </p:nvSpPr>
        <p:spPr>
          <a:xfrm>
            <a:off x="9468365" y="2615198"/>
            <a:ext cx="942975" cy="353238"/>
          </a:xfrm>
          <a:prstGeom prst="rect">
            <a:avLst/>
          </a:prstGeom>
          <a:solidFill>
            <a:srgbClr val="FFC000"/>
          </a:solidFill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5300"/>
              </a:lnSpc>
            </a:pPr>
            <a:r>
              <a:rPr lang="ru-RU" sz="750" b="1" spc="-30" dirty="0">
                <a:latin typeface="Verdana"/>
                <a:cs typeface="Verdana"/>
              </a:rPr>
              <a:t>Геометрическое нивелирование </a:t>
            </a:r>
            <a:r>
              <a:rPr sz="750" b="1" spc="5" dirty="0">
                <a:latin typeface="Verdana"/>
                <a:cs typeface="Verdana"/>
              </a:rPr>
              <a:t>I-III</a:t>
            </a:r>
            <a:r>
              <a:rPr sz="750" b="1" spc="35" dirty="0">
                <a:latin typeface="Verdana"/>
                <a:cs typeface="Verdana"/>
              </a:rPr>
              <a:t> </a:t>
            </a:r>
            <a:r>
              <a:rPr lang="ru-RU" sz="750" b="1" spc="-15" dirty="0">
                <a:latin typeface="Verdana"/>
                <a:cs typeface="Verdana"/>
              </a:rPr>
              <a:t>классов</a:t>
            </a:r>
            <a:endParaRPr sz="750" dirty="0">
              <a:latin typeface="Verdana"/>
              <a:cs typeface="Verdana"/>
            </a:endParaRPr>
          </a:p>
        </p:txBody>
      </p:sp>
      <p:sp>
        <p:nvSpPr>
          <p:cNvPr id="195" name="object 192">
            <a:extLst>
              <a:ext uri="{FF2B5EF4-FFF2-40B4-BE49-F238E27FC236}">
                <a16:creationId xmlns:a16="http://schemas.microsoft.com/office/drawing/2014/main" id="{FA772719-7955-60C5-959D-6F1D6BB0377D}"/>
              </a:ext>
            </a:extLst>
          </p:cNvPr>
          <p:cNvSpPr txBox="1"/>
          <p:nvPr/>
        </p:nvSpPr>
        <p:spPr>
          <a:xfrm>
            <a:off x="8122674" y="2610626"/>
            <a:ext cx="908050" cy="3532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6350" algn="ctr">
              <a:lnSpc>
                <a:spcPct val="104700"/>
              </a:lnSpc>
            </a:pPr>
            <a:r>
              <a:rPr lang="ru-RU" sz="750" b="1" spc="-40" dirty="0">
                <a:latin typeface="Verdana"/>
                <a:cs typeface="Verdana"/>
              </a:rPr>
              <a:t>Спутниковое нивелирование </a:t>
            </a:r>
            <a:r>
              <a:rPr sz="750" b="1" spc="5" dirty="0">
                <a:latin typeface="Verdana"/>
                <a:cs typeface="Verdana"/>
              </a:rPr>
              <a:t>IV</a:t>
            </a:r>
            <a:r>
              <a:rPr sz="750" b="1" spc="20" dirty="0">
                <a:latin typeface="Verdana"/>
                <a:cs typeface="Verdana"/>
              </a:rPr>
              <a:t> </a:t>
            </a:r>
            <a:r>
              <a:rPr lang="ru-RU" sz="750" b="1" dirty="0" err="1">
                <a:latin typeface="Verdana"/>
                <a:cs typeface="Verdana"/>
              </a:rPr>
              <a:t>кла</a:t>
            </a:r>
            <a:r>
              <a:rPr sz="750" b="1" dirty="0" err="1">
                <a:latin typeface="Verdana"/>
                <a:cs typeface="Verdana"/>
              </a:rPr>
              <a:t>cca</a:t>
            </a:r>
            <a:r>
              <a:rPr lang="ru-RU" sz="750" b="1" dirty="0">
                <a:latin typeface="Verdana"/>
                <a:cs typeface="Verdana"/>
              </a:rPr>
              <a:t>*</a:t>
            </a:r>
            <a:endParaRPr sz="750" dirty="0">
              <a:latin typeface="Verdana"/>
              <a:cs typeface="Verdana"/>
            </a:endParaRPr>
          </a:p>
        </p:txBody>
      </p:sp>
      <p:sp>
        <p:nvSpPr>
          <p:cNvPr id="196" name="object 193">
            <a:extLst>
              <a:ext uri="{FF2B5EF4-FFF2-40B4-BE49-F238E27FC236}">
                <a16:creationId xmlns:a16="http://schemas.microsoft.com/office/drawing/2014/main" id="{D2E5B3BE-BA15-2A29-89DC-6C15893F73F6}"/>
              </a:ext>
            </a:extLst>
          </p:cNvPr>
          <p:cNvSpPr txBox="1"/>
          <p:nvPr/>
        </p:nvSpPr>
        <p:spPr>
          <a:xfrm>
            <a:off x="7860546" y="4965206"/>
            <a:ext cx="229235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750" b="1" spc="40" dirty="0">
                <a:latin typeface="Verdana"/>
                <a:cs typeface="Verdana"/>
              </a:rPr>
              <a:t>Г</a:t>
            </a:r>
            <a:r>
              <a:rPr sz="750" b="1" spc="40" dirty="0">
                <a:latin typeface="Verdana"/>
                <a:cs typeface="Verdana"/>
              </a:rPr>
              <a:t>CC</a:t>
            </a:r>
            <a:endParaRPr sz="750" dirty="0">
              <a:latin typeface="Verdana"/>
              <a:cs typeface="Verdana"/>
            </a:endParaRPr>
          </a:p>
        </p:txBody>
      </p:sp>
      <p:sp>
        <p:nvSpPr>
          <p:cNvPr id="197" name="object 194">
            <a:extLst>
              <a:ext uri="{FF2B5EF4-FFF2-40B4-BE49-F238E27FC236}">
                <a16:creationId xmlns:a16="http://schemas.microsoft.com/office/drawing/2014/main" id="{6F4F5D43-2BF8-49AB-DF31-93252A268C8B}"/>
              </a:ext>
            </a:extLst>
          </p:cNvPr>
          <p:cNvSpPr txBox="1"/>
          <p:nvPr/>
        </p:nvSpPr>
        <p:spPr>
          <a:xfrm>
            <a:off x="5501228" y="4969084"/>
            <a:ext cx="742188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750" b="1" spc="90" dirty="0">
                <a:latin typeface="Verdana"/>
                <a:cs typeface="Verdana"/>
              </a:rPr>
              <a:t>ПДП</a:t>
            </a:r>
            <a:r>
              <a:rPr sz="750" b="1" spc="5" dirty="0">
                <a:latin typeface="Verdana"/>
                <a:cs typeface="Verdana"/>
              </a:rPr>
              <a:t> </a:t>
            </a:r>
            <a:r>
              <a:rPr sz="750" b="1" spc="30" dirty="0">
                <a:latin typeface="Verdana"/>
                <a:cs typeface="Verdana"/>
              </a:rPr>
              <a:t>CCT</a:t>
            </a:r>
            <a:r>
              <a:rPr lang="ru-RU" sz="750" b="1" spc="30" dirty="0">
                <a:latin typeface="Verdana"/>
                <a:cs typeface="Verdana"/>
              </a:rPr>
              <a:t>П</a:t>
            </a:r>
            <a:endParaRPr sz="750" dirty="0">
              <a:latin typeface="Verdana"/>
              <a:cs typeface="Verdana"/>
            </a:endParaRPr>
          </a:p>
        </p:txBody>
      </p:sp>
      <p:sp>
        <p:nvSpPr>
          <p:cNvPr id="198" name="object 195">
            <a:extLst>
              <a:ext uri="{FF2B5EF4-FFF2-40B4-BE49-F238E27FC236}">
                <a16:creationId xmlns:a16="http://schemas.microsoft.com/office/drawing/2014/main" id="{A4ACC39F-151A-8A4D-4DE5-F4417F4DF973}"/>
              </a:ext>
            </a:extLst>
          </p:cNvPr>
          <p:cNvSpPr txBox="1"/>
          <p:nvPr/>
        </p:nvSpPr>
        <p:spPr>
          <a:xfrm>
            <a:off x="4660146" y="4965206"/>
            <a:ext cx="233045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50" b="1" spc="40" dirty="0">
                <a:latin typeface="Verdana"/>
                <a:cs typeface="Verdana"/>
              </a:rPr>
              <a:t>B</a:t>
            </a:r>
            <a:r>
              <a:rPr lang="ru-RU" sz="750" b="1" spc="40" dirty="0">
                <a:latin typeface="Verdana"/>
                <a:cs typeface="Verdana"/>
              </a:rPr>
              <a:t>Г</a:t>
            </a:r>
            <a:r>
              <a:rPr sz="750" b="1" spc="40" dirty="0">
                <a:latin typeface="Verdana"/>
                <a:cs typeface="Verdana"/>
              </a:rPr>
              <a:t>C</a:t>
            </a:r>
            <a:endParaRPr sz="750" dirty="0">
              <a:latin typeface="Verdana"/>
              <a:cs typeface="Verdana"/>
            </a:endParaRPr>
          </a:p>
        </p:txBody>
      </p:sp>
      <p:sp>
        <p:nvSpPr>
          <p:cNvPr id="199" name="object 196">
            <a:extLst>
              <a:ext uri="{FF2B5EF4-FFF2-40B4-BE49-F238E27FC236}">
                <a16:creationId xmlns:a16="http://schemas.microsoft.com/office/drawing/2014/main" id="{064E2F3D-22BB-9384-D83C-4434A4777D4B}"/>
              </a:ext>
            </a:extLst>
          </p:cNvPr>
          <p:cNvSpPr txBox="1"/>
          <p:nvPr/>
        </p:nvSpPr>
        <p:spPr>
          <a:xfrm>
            <a:off x="6674873" y="4965206"/>
            <a:ext cx="449580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50" b="1" spc="20" dirty="0">
                <a:latin typeface="Verdana"/>
                <a:cs typeface="Verdana"/>
              </a:rPr>
              <a:t>C</a:t>
            </a:r>
            <a:r>
              <a:rPr lang="ru-RU" sz="750" b="1" spc="20" dirty="0">
                <a:latin typeface="Verdana"/>
                <a:cs typeface="Verdana"/>
              </a:rPr>
              <a:t>Г</a:t>
            </a:r>
            <a:r>
              <a:rPr sz="750" b="1" spc="20" dirty="0">
                <a:latin typeface="Verdana"/>
                <a:cs typeface="Verdana"/>
              </a:rPr>
              <a:t>C-1,2</a:t>
            </a:r>
            <a:endParaRPr sz="750" dirty="0">
              <a:latin typeface="Verdana"/>
              <a:cs typeface="Verdana"/>
            </a:endParaRPr>
          </a:p>
        </p:txBody>
      </p:sp>
      <p:sp>
        <p:nvSpPr>
          <p:cNvPr id="200" name="object 197">
            <a:extLst>
              <a:ext uri="{FF2B5EF4-FFF2-40B4-BE49-F238E27FC236}">
                <a16:creationId xmlns:a16="http://schemas.microsoft.com/office/drawing/2014/main" id="{7237A493-5249-4D6D-8816-FBAE6D0EA54B}"/>
              </a:ext>
            </a:extLst>
          </p:cNvPr>
          <p:cNvSpPr txBox="1"/>
          <p:nvPr/>
        </p:nvSpPr>
        <p:spPr>
          <a:xfrm>
            <a:off x="7465829" y="5740922"/>
            <a:ext cx="859155" cy="353238"/>
          </a:xfrm>
          <a:prstGeom prst="rect">
            <a:avLst/>
          </a:prstGeom>
          <a:solidFill>
            <a:srgbClr val="FFFF66"/>
          </a:solidFill>
        </p:spPr>
        <p:txBody>
          <a:bodyPr vert="horz" wrap="square" lIns="0" tIns="0" rIns="0" bIns="0" rtlCol="0">
            <a:spAutoFit/>
          </a:bodyPr>
          <a:lstStyle/>
          <a:p>
            <a:pPr marL="12700" marR="5080" indent="9525" algn="ctr">
              <a:lnSpc>
                <a:spcPct val="105300"/>
              </a:lnSpc>
            </a:pPr>
            <a:r>
              <a:rPr lang="ru-RU" sz="750" b="1" spc="-10" dirty="0">
                <a:latin typeface="Verdana"/>
                <a:cs typeface="Verdana"/>
              </a:rPr>
              <a:t>Локальные геодезические</a:t>
            </a:r>
          </a:p>
          <a:p>
            <a:pPr marL="12700" marR="5080" indent="9525" algn="ctr">
              <a:lnSpc>
                <a:spcPct val="105300"/>
              </a:lnSpc>
            </a:pPr>
            <a:r>
              <a:rPr lang="ru-RU" sz="750" b="1" spc="-10" dirty="0">
                <a:latin typeface="Verdana"/>
                <a:cs typeface="Verdana"/>
              </a:rPr>
              <a:t>сети</a:t>
            </a:r>
            <a:endParaRPr sz="750" dirty="0">
              <a:latin typeface="Verdana"/>
              <a:cs typeface="Verdana"/>
            </a:endParaRPr>
          </a:p>
        </p:txBody>
      </p:sp>
      <p:sp>
        <p:nvSpPr>
          <p:cNvPr id="202" name="object 199">
            <a:extLst>
              <a:ext uri="{FF2B5EF4-FFF2-40B4-BE49-F238E27FC236}">
                <a16:creationId xmlns:a16="http://schemas.microsoft.com/office/drawing/2014/main" id="{5CB8C226-D41D-4114-D73E-BC998E09716F}"/>
              </a:ext>
            </a:extLst>
          </p:cNvPr>
          <p:cNvSpPr txBox="1"/>
          <p:nvPr/>
        </p:nvSpPr>
        <p:spPr>
          <a:xfrm>
            <a:off x="1330206" y="4573538"/>
            <a:ext cx="425450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50" b="1" spc="25" dirty="0">
                <a:latin typeface="Verdana"/>
                <a:cs typeface="Verdana"/>
              </a:rPr>
              <a:t>O</a:t>
            </a:r>
            <a:r>
              <a:rPr lang="ru-RU" sz="750" b="1" spc="25" dirty="0">
                <a:latin typeface="Verdana"/>
                <a:cs typeface="Verdana"/>
              </a:rPr>
              <a:t>Г</a:t>
            </a:r>
            <a:r>
              <a:rPr sz="750" b="1" spc="25" dirty="0">
                <a:latin typeface="Verdana"/>
                <a:cs typeface="Verdana"/>
              </a:rPr>
              <a:t>pC-1</a:t>
            </a:r>
            <a:endParaRPr sz="750" dirty="0">
              <a:latin typeface="Verdana"/>
              <a:cs typeface="Verdana"/>
            </a:endParaRPr>
          </a:p>
        </p:txBody>
      </p:sp>
      <p:sp>
        <p:nvSpPr>
          <p:cNvPr id="203" name="object 200">
            <a:extLst>
              <a:ext uri="{FF2B5EF4-FFF2-40B4-BE49-F238E27FC236}">
                <a16:creationId xmlns:a16="http://schemas.microsoft.com/office/drawing/2014/main" id="{924F62CE-F728-B385-A720-95F057CA7EC4}"/>
              </a:ext>
            </a:extLst>
          </p:cNvPr>
          <p:cNvSpPr txBox="1"/>
          <p:nvPr/>
        </p:nvSpPr>
        <p:spPr>
          <a:xfrm>
            <a:off x="3425371" y="4569416"/>
            <a:ext cx="521715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750" b="1" spc="50" dirty="0">
                <a:latin typeface="Verdana"/>
                <a:cs typeface="Verdana"/>
              </a:rPr>
              <a:t>ГГ</a:t>
            </a:r>
            <a:r>
              <a:rPr sz="750" b="1" spc="50" dirty="0">
                <a:latin typeface="Verdana"/>
                <a:cs typeface="Verdana"/>
              </a:rPr>
              <a:t>pC</a:t>
            </a:r>
            <a:r>
              <a:rPr sz="750" b="1" spc="75" dirty="0">
                <a:latin typeface="Verdana"/>
                <a:cs typeface="Verdana"/>
              </a:rPr>
              <a:t>-</a:t>
            </a:r>
            <a:r>
              <a:rPr sz="750" b="1" spc="10" dirty="0">
                <a:latin typeface="Verdana"/>
                <a:cs typeface="Verdana"/>
              </a:rPr>
              <a:t>2</a:t>
            </a:r>
            <a:endParaRPr sz="750" dirty="0">
              <a:latin typeface="Verdana"/>
              <a:cs typeface="Verdana"/>
            </a:endParaRPr>
          </a:p>
        </p:txBody>
      </p:sp>
      <p:sp>
        <p:nvSpPr>
          <p:cNvPr id="204" name="object 201">
            <a:extLst>
              <a:ext uri="{FF2B5EF4-FFF2-40B4-BE49-F238E27FC236}">
                <a16:creationId xmlns:a16="http://schemas.microsoft.com/office/drawing/2014/main" id="{E17E0865-D050-3970-CF27-056461AD7055}"/>
              </a:ext>
            </a:extLst>
          </p:cNvPr>
          <p:cNvSpPr txBox="1"/>
          <p:nvPr/>
        </p:nvSpPr>
        <p:spPr>
          <a:xfrm>
            <a:off x="2115192" y="2658010"/>
            <a:ext cx="1080770" cy="2320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7975" marR="5080" indent="-295910">
              <a:lnSpc>
                <a:spcPct val="105300"/>
              </a:lnSpc>
            </a:pPr>
            <a:r>
              <a:rPr lang="ru-RU" sz="750" b="1" spc="-55" dirty="0">
                <a:latin typeface="Verdana"/>
                <a:cs typeface="Verdana"/>
              </a:rPr>
              <a:t>Гравиметрическая съемка</a:t>
            </a:r>
            <a:r>
              <a:rPr sz="750" b="1" spc="-45" dirty="0">
                <a:latin typeface="Verdana"/>
                <a:cs typeface="Verdana"/>
              </a:rPr>
              <a:t>*</a:t>
            </a:r>
            <a:endParaRPr sz="750" dirty="0">
              <a:latin typeface="Verdana"/>
              <a:cs typeface="Verdana"/>
            </a:endParaRPr>
          </a:p>
        </p:txBody>
      </p:sp>
      <p:sp>
        <p:nvSpPr>
          <p:cNvPr id="206" name="object 203">
            <a:extLst>
              <a:ext uri="{FF2B5EF4-FFF2-40B4-BE49-F238E27FC236}">
                <a16:creationId xmlns:a16="http://schemas.microsoft.com/office/drawing/2014/main" id="{42F3E02E-A0EC-67F0-0CA0-23E0EDE6562F}"/>
              </a:ext>
            </a:extLst>
          </p:cNvPr>
          <p:cNvSpPr txBox="1"/>
          <p:nvPr/>
        </p:nvSpPr>
        <p:spPr>
          <a:xfrm>
            <a:off x="6845627" y="2714209"/>
            <a:ext cx="692276" cy="1384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900" b="1" dirty="0">
                <a:latin typeface="Verdana"/>
                <a:cs typeface="Verdana"/>
              </a:rPr>
              <a:t>Б</a:t>
            </a:r>
            <a:r>
              <a:rPr sz="900" b="1" dirty="0">
                <a:latin typeface="Verdana"/>
                <a:cs typeface="Verdana"/>
              </a:rPr>
              <a:t>MK</a:t>
            </a:r>
            <a:r>
              <a:rPr lang="ru-RU" sz="900" b="1" dirty="0">
                <a:latin typeface="Verdana"/>
                <a:cs typeface="Verdana"/>
              </a:rPr>
              <a:t> </a:t>
            </a:r>
            <a:r>
              <a:rPr sz="900" b="1" dirty="0">
                <a:latin typeface="Verdana"/>
                <a:cs typeface="Verdana"/>
              </a:rPr>
              <a:t>2020</a:t>
            </a:r>
            <a:endParaRPr sz="900" dirty="0">
              <a:latin typeface="Verdana"/>
              <a:cs typeface="Verdana"/>
            </a:endParaRPr>
          </a:p>
        </p:txBody>
      </p:sp>
      <p:sp>
        <p:nvSpPr>
          <p:cNvPr id="207" name="object 204">
            <a:extLst>
              <a:ext uri="{FF2B5EF4-FFF2-40B4-BE49-F238E27FC236}">
                <a16:creationId xmlns:a16="http://schemas.microsoft.com/office/drawing/2014/main" id="{7F5F4992-FDEB-4773-5BF7-8629310FFECB}"/>
              </a:ext>
            </a:extLst>
          </p:cNvPr>
          <p:cNvSpPr txBox="1"/>
          <p:nvPr/>
        </p:nvSpPr>
        <p:spPr>
          <a:xfrm>
            <a:off x="9631434" y="4457714"/>
            <a:ext cx="641350" cy="245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30480">
              <a:lnSpc>
                <a:spcPct val="106700"/>
              </a:lnSpc>
            </a:pPr>
            <a:r>
              <a:rPr lang="ru-RU" sz="750" b="1" spc="-10" dirty="0">
                <a:latin typeface="Verdana"/>
                <a:cs typeface="Verdana"/>
              </a:rPr>
              <a:t>МАТРИЦА</a:t>
            </a:r>
            <a:r>
              <a:rPr sz="750" b="1" spc="-10" dirty="0">
                <a:latin typeface="Verdana"/>
                <a:cs typeface="Verdana"/>
              </a:rPr>
              <a:t> </a:t>
            </a:r>
            <a:r>
              <a:rPr sz="750" b="1" spc="10" dirty="0">
                <a:latin typeface="Verdana"/>
                <a:cs typeface="Verdana"/>
              </a:rPr>
              <a:t>CK95-CK42</a:t>
            </a:r>
            <a:endParaRPr sz="750" dirty="0">
              <a:latin typeface="Verdana"/>
              <a:cs typeface="Verdana"/>
            </a:endParaRPr>
          </a:p>
        </p:txBody>
      </p:sp>
      <p:sp>
        <p:nvSpPr>
          <p:cNvPr id="208" name="object 205">
            <a:extLst>
              <a:ext uri="{FF2B5EF4-FFF2-40B4-BE49-F238E27FC236}">
                <a16:creationId xmlns:a16="http://schemas.microsoft.com/office/drawing/2014/main" id="{A250FFF2-E8B3-9EE2-3EDC-AEB390B6BAEE}"/>
              </a:ext>
            </a:extLst>
          </p:cNvPr>
          <p:cNvSpPr txBox="1"/>
          <p:nvPr/>
        </p:nvSpPr>
        <p:spPr>
          <a:xfrm>
            <a:off x="2456506" y="3951355"/>
            <a:ext cx="43560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750" b="1" spc="-90" dirty="0">
                <a:latin typeface="Verdana"/>
                <a:cs typeface="Verdana"/>
              </a:rPr>
              <a:t>ФГ</a:t>
            </a:r>
            <a:r>
              <a:rPr sz="750" b="1" spc="-90" dirty="0" err="1">
                <a:latin typeface="Verdana"/>
                <a:cs typeface="Verdana"/>
              </a:rPr>
              <a:t>pC</a:t>
            </a:r>
            <a:endParaRPr sz="750" dirty="0">
              <a:latin typeface="Verdana"/>
              <a:cs typeface="Verdana"/>
            </a:endParaRPr>
          </a:p>
        </p:txBody>
      </p:sp>
      <p:sp>
        <p:nvSpPr>
          <p:cNvPr id="209" name="object 206">
            <a:extLst>
              <a:ext uri="{FF2B5EF4-FFF2-40B4-BE49-F238E27FC236}">
                <a16:creationId xmlns:a16="http://schemas.microsoft.com/office/drawing/2014/main" id="{4E5420D8-D388-93F7-EAAD-3EB308F5FE63}"/>
              </a:ext>
            </a:extLst>
          </p:cNvPr>
          <p:cNvSpPr txBox="1"/>
          <p:nvPr/>
        </p:nvSpPr>
        <p:spPr>
          <a:xfrm>
            <a:off x="8156201" y="4482098"/>
            <a:ext cx="854710" cy="2051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905" algn="ctr">
              <a:lnSpc>
                <a:spcPct val="100000"/>
              </a:lnSpc>
            </a:pPr>
            <a:r>
              <a:rPr sz="750" b="1" spc="10" dirty="0">
                <a:latin typeface="Verdana"/>
                <a:cs typeface="Verdana"/>
              </a:rPr>
              <a:t>CK-95</a:t>
            </a:r>
            <a:endParaRPr sz="750" dirty="0">
              <a:latin typeface="Verdana"/>
              <a:cs typeface="Verdana"/>
            </a:endParaRPr>
          </a:p>
          <a:p>
            <a:pPr algn="ctr">
              <a:lnSpc>
                <a:spcPct val="100000"/>
              </a:lnSpc>
              <a:spcBef>
                <a:spcPts val="130"/>
              </a:spcBef>
            </a:pPr>
            <a:r>
              <a:rPr sz="500" b="1" spc="-20" dirty="0">
                <a:latin typeface="Verdana"/>
                <a:cs typeface="Verdana"/>
              </a:rPr>
              <a:t>Pec</a:t>
            </a:r>
            <a:r>
              <a:rPr lang="ru-RU" sz="500" b="1" spc="-20" dirty="0">
                <a:latin typeface="Verdana"/>
                <a:cs typeface="Verdana"/>
              </a:rPr>
              <a:t>публики</a:t>
            </a:r>
            <a:r>
              <a:rPr sz="500" b="1" spc="20" dirty="0">
                <a:latin typeface="Verdana"/>
                <a:cs typeface="Verdana"/>
              </a:rPr>
              <a:t> </a:t>
            </a:r>
            <a:r>
              <a:rPr lang="ru-RU" sz="500" b="1" spc="10" dirty="0">
                <a:latin typeface="Verdana"/>
                <a:cs typeface="Verdana"/>
              </a:rPr>
              <a:t>Беларусь</a:t>
            </a:r>
            <a:endParaRPr sz="500" dirty="0">
              <a:latin typeface="Verdana"/>
              <a:cs typeface="Verdana"/>
            </a:endParaRPr>
          </a:p>
        </p:txBody>
      </p:sp>
      <p:sp>
        <p:nvSpPr>
          <p:cNvPr id="212" name="object 209">
            <a:extLst>
              <a:ext uri="{FF2B5EF4-FFF2-40B4-BE49-F238E27FC236}">
                <a16:creationId xmlns:a16="http://schemas.microsoft.com/office/drawing/2014/main" id="{3C837034-34EB-5665-1785-C4732162D69B}"/>
              </a:ext>
            </a:extLst>
          </p:cNvPr>
          <p:cNvSpPr txBox="1"/>
          <p:nvPr/>
        </p:nvSpPr>
        <p:spPr>
          <a:xfrm>
            <a:off x="8183634" y="4032518"/>
            <a:ext cx="796925" cy="2320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4139" marR="5080" indent="-91440" algn="ctr">
              <a:lnSpc>
                <a:spcPct val="105300"/>
              </a:lnSpc>
            </a:pPr>
            <a:r>
              <a:rPr sz="750" b="1" spc="10" dirty="0">
                <a:latin typeface="Verdana"/>
                <a:cs typeface="Verdana"/>
              </a:rPr>
              <a:t>7 </a:t>
            </a:r>
            <a:r>
              <a:rPr lang="ru-RU" sz="750" b="1" spc="-20" dirty="0">
                <a:latin typeface="Verdana"/>
                <a:cs typeface="Verdana"/>
              </a:rPr>
              <a:t>Параметров </a:t>
            </a:r>
            <a:r>
              <a:rPr lang="ru-RU" sz="750" b="1" spc="-20" dirty="0" err="1">
                <a:latin typeface="Verdana"/>
                <a:cs typeface="Verdana"/>
              </a:rPr>
              <a:t>Гельмерта</a:t>
            </a:r>
            <a:endParaRPr sz="750" dirty="0">
              <a:latin typeface="Verdana"/>
              <a:cs typeface="Verdana"/>
            </a:endParaRPr>
          </a:p>
        </p:txBody>
      </p:sp>
      <p:sp>
        <p:nvSpPr>
          <p:cNvPr id="213" name="object 210">
            <a:extLst>
              <a:ext uri="{FF2B5EF4-FFF2-40B4-BE49-F238E27FC236}">
                <a16:creationId xmlns:a16="http://schemas.microsoft.com/office/drawing/2014/main" id="{B188E151-FA9E-45CF-717A-590D742EB71D}"/>
              </a:ext>
            </a:extLst>
          </p:cNvPr>
          <p:cNvSpPr txBox="1"/>
          <p:nvPr/>
        </p:nvSpPr>
        <p:spPr>
          <a:xfrm>
            <a:off x="9495353" y="1438827"/>
            <a:ext cx="870585" cy="2203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 algn="ctr">
              <a:lnSpc>
                <a:spcPct val="107100"/>
              </a:lnSpc>
            </a:pPr>
            <a:r>
              <a:rPr lang="ru-RU" sz="700" b="1" spc="-5" dirty="0">
                <a:latin typeface="Verdana"/>
                <a:cs typeface="Verdana"/>
              </a:rPr>
              <a:t>Модель трансформации</a:t>
            </a:r>
            <a:endParaRPr sz="700" b="1" dirty="0">
              <a:latin typeface="Verdana"/>
              <a:cs typeface="Verdana"/>
            </a:endParaRPr>
          </a:p>
        </p:txBody>
      </p:sp>
      <p:sp>
        <p:nvSpPr>
          <p:cNvPr id="214" name="object 211">
            <a:extLst>
              <a:ext uri="{FF2B5EF4-FFF2-40B4-BE49-F238E27FC236}">
                <a16:creationId xmlns:a16="http://schemas.microsoft.com/office/drawing/2014/main" id="{FE3C3B86-95C1-26FF-669A-AE9092102EC2}"/>
              </a:ext>
            </a:extLst>
          </p:cNvPr>
          <p:cNvSpPr txBox="1"/>
          <p:nvPr/>
        </p:nvSpPr>
        <p:spPr>
          <a:xfrm>
            <a:off x="3030990" y="1908062"/>
            <a:ext cx="746125" cy="3595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57785" algn="ctr">
              <a:lnSpc>
                <a:spcPct val="106700"/>
              </a:lnSpc>
            </a:pPr>
            <a:r>
              <a:rPr lang="ru-RU" sz="750" b="1" spc="-35" dirty="0">
                <a:latin typeface="Verdana"/>
                <a:cs typeface="Verdana"/>
              </a:rPr>
              <a:t>Сравнение абсолютных гравиметров</a:t>
            </a:r>
            <a:endParaRPr sz="750" dirty="0">
              <a:latin typeface="Verdana"/>
              <a:cs typeface="Verdana"/>
            </a:endParaRPr>
          </a:p>
        </p:txBody>
      </p:sp>
      <p:sp>
        <p:nvSpPr>
          <p:cNvPr id="215" name="object 212">
            <a:extLst>
              <a:ext uri="{FF2B5EF4-FFF2-40B4-BE49-F238E27FC236}">
                <a16:creationId xmlns:a16="http://schemas.microsoft.com/office/drawing/2014/main" id="{069F22A9-B8B1-337A-7928-5E153611FB48}"/>
              </a:ext>
            </a:extLst>
          </p:cNvPr>
          <p:cNvSpPr txBox="1"/>
          <p:nvPr/>
        </p:nvSpPr>
        <p:spPr>
          <a:xfrm>
            <a:off x="1356873" y="1919276"/>
            <a:ext cx="809625" cy="3532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52705" algn="ctr">
              <a:lnSpc>
                <a:spcPct val="104700"/>
              </a:lnSpc>
            </a:pPr>
            <a:r>
              <a:rPr lang="ru-RU" sz="750" b="1" spc="15" dirty="0">
                <a:latin typeface="Verdana"/>
                <a:cs typeface="Verdana"/>
              </a:rPr>
              <a:t>Абсолютные определения силы тяжести</a:t>
            </a:r>
            <a:endParaRPr sz="750" dirty="0">
              <a:latin typeface="Verdana"/>
              <a:cs typeface="Verdana"/>
            </a:endParaRPr>
          </a:p>
        </p:txBody>
      </p:sp>
      <p:sp>
        <p:nvSpPr>
          <p:cNvPr id="216" name="object 213">
            <a:extLst>
              <a:ext uri="{FF2B5EF4-FFF2-40B4-BE49-F238E27FC236}">
                <a16:creationId xmlns:a16="http://schemas.microsoft.com/office/drawing/2014/main" id="{7201A25E-15C8-8CE0-3570-4430DB12FDCA}"/>
              </a:ext>
            </a:extLst>
          </p:cNvPr>
          <p:cNvSpPr txBox="1"/>
          <p:nvPr/>
        </p:nvSpPr>
        <p:spPr>
          <a:xfrm>
            <a:off x="2400053" y="4572014"/>
            <a:ext cx="518668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750" b="1" spc="50" dirty="0">
                <a:latin typeface="Verdana"/>
                <a:cs typeface="Verdana"/>
              </a:rPr>
              <a:t>ГГ</a:t>
            </a:r>
            <a:r>
              <a:rPr sz="750" b="1" spc="50" dirty="0">
                <a:latin typeface="Verdana"/>
                <a:cs typeface="Verdana"/>
              </a:rPr>
              <a:t>pC</a:t>
            </a:r>
            <a:r>
              <a:rPr sz="750" b="1" spc="70" dirty="0">
                <a:latin typeface="Verdana"/>
                <a:cs typeface="Verdana"/>
              </a:rPr>
              <a:t>-</a:t>
            </a:r>
            <a:r>
              <a:rPr sz="750" b="1" spc="10" dirty="0">
                <a:latin typeface="Verdana"/>
                <a:cs typeface="Verdana"/>
              </a:rPr>
              <a:t>1</a:t>
            </a:r>
            <a:endParaRPr sz="750" dirty="0">
              <a:latin typeface="Verdana"/>
              <a:cs typeface="Verdana"/>
            </a:endParaRPr>
          </a:p>
        </p:txBody>
      </p:sp>
      <p:sp>
        <p:nvSpPr>
          <p:cNvPr id="217" name="object 214">
            <a:extLst>
              <a:ext uri="{FF2B5EF4-FFF2-40B4-BE49-F238E27FC236}">
                <a16:creationId xmlns:a16="http://schemas.microsoft.com/office/drawing/2014/main" id="{4FE37D7A-10FA-21FE-DF7C-C9D572F059AB}"/>
              </a:ext>
            </a:extLst>
          </p:cNvPr>
          <p:cNvSpPr txBox="1"/>
          <p:nvPr/>
        </p:nvSpPr>
        <p:spPr>
          <a:xfrm>
            <a:off x="9519166" y="3592451"/>
            <a:ext cx="878205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700" b="1" spc="5" dirty="0">
                <a:latin typeface="Verdana"/>
                <a:cs typeface="Verdana"/>
              </a:rPr>
              <a:t>Проекция</a:t>
            </a:r>
          </a:p>
          <a:p>
            <a:pPr marL="12700" algn="ctr">
              <a:lnSpc>
                <a:spcPct val="100000"/>
              </a:lnSpc>
            </a:pPr>
            <a:r>
              <a:rPr lang="ru-RU" sz="700" b="1" spc="5" dirty="0">
                <a:latin typeface="Verdana"/>
                <a:cs typeface="Verdana"/>
              </a:rPr>
              <a:t>Г</a:t>
            </a:r>
            <a:r>
              <a:rPr sz="700" b="1" spc="5" dirty="0" err="1">
                <a:latin typeface="Verdana"/>
                <a:cs typeface="Verdana"/>
              </a:rPr>
              <a:t>aycca-Kp</a:t>
            </a:r>
            <a:r>
              <a:rPr lang="ru-RU" sz="700" b="1" spc="5" dirty="0">
                <a:latin typeface="Verdana"/>
                <a:cs typeface="Verdana"/>
              </a:rPr>
              <a:t>юг</a:t>
            </a:r>
            <a:r>
              <a:rPr sz="700" b="1" spc="5" dirty="0" err="1">
                <a:latin typeface="Verdana"/>
                <a:cs typeface="Verdana"/>
              </a:rPr>
              <a:t>epa</a:t>
            </a:r>
            <a:endParaRPr sz="700" dirty="0">
              <a:latin typeface="Verdana"/>
              <a:cs typeface="Verdana"/>
            </a:endParaRPr>
          </a:p>
        </p:txBody>
      </p:sp>
      <p:sp>
        <p:nvSpPr>
          <p:cNvPr id="219" name="object 216">
            <a:extLst>
              <a:ext uri="{FF2B5EF4-FFF2-40B4-BE49-F238E27FC236}">
                <a16:creationId xmlns:a16="http://schemas.microsoft.com/office/drawing/2014/main" id="{3120DD1E-4316-542B-2E28-E7440A0E139E}"/>
              </a:ext>
            </a:extLst>
          </p:cNvPr>
          <p:cNvSpPr/>
          <p:nvPr/>
        </p:nvSpPr>
        <p:spPr>
          <a:xfrm>
            <a:off x="2242065" y="2102032"/>
            <a:ext cx="701040" cy="0"/>
          </a:xfrm>
          <a:custGeom>
            <a:avLst/>
            <a:gdLst/>
            <a:ahLst/>
            <a:cxnLst/>
            <a:rect l="l" t="t" r="r" b="b"/>
            <a:pathLst>
              <a:path w="701039">
                <a:moveTo>
                  <a:pt x="701039" y="0"/>
                </a:moveTo>
                <a:lnTo>
                  <a:pt x="0" y="0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" name="object 217">
            <a:extLst>
              <a:ext uri="{FF2B5EF4-FFF2-40B4-BE49-F238E27FC236}">
                <a16:creationId xmlns:a16="http://schemas.microsoft.com/office/drawing/2014/main" id="{F8E39D4C-F6FC-2715-61D3-8080BDCF2202}"/>
              </a:ext>
            </a:extLst>
          </p:cNvPr>
          <p:cNvSpPr/>
          <p:nvPr/>
        </p:nvSpPr>
        <p:spPr>
          <a:xfrm>
            <a:off x="9930646" y="2489128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4" h="96519">
                <a:moveTo>
                  <a:pt x="32003" y="0"/>
                </a:moveTo>
                <a:lnTo>
                  <a:pt x="0" y="0"/>
                </a:lnTo>
                <a:lnTo>
                  <a:pt x="15239" y="96011"/>
                </a:lnTo>
                <a:lnTo>
                  <a:pt x="3200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" name="object 218">
            <a:extLst>
              <a:ext uri="{FF2B5EF4-FFF2-40B4-BE49-F238E27FC236}">
                <a16:creationId xmlns:a16="http://schemas.microsoft.com/office/drawing/2014/main" id="{850E3D6E-AD89-0793-3DA6-30142FF4C448}"/>
              </a:ext>
            </a:extLst>
          </p:cNvPr>
          <p:cNvSpPr/>
          <p:nvPr/>
        </p:nvSpPr>
        <p:spPr>
          <a:xfrm>
            <a:off x="9930646" y="2489128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4" h="96519">
                <a:moveTo>
                  <a:pt x="0" y="0"/>
                </a:moveTo>
                <a:lnTo>
                  <a:pt x="32003" y="0"/>
                </a:lnTo>
                <a:lnTo>
                  <a:pt x="15239" y="96011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object 219">
            <a:extLst>
              <a:ext uri="{FF2B5EF4-FFF2-40B4-BE49-F238E27FC236}">
                <a16:creationId xmlns:a16="http://schemas.microsoft.com/office/drawing/2014/main" id="{2DAF9190-39D5-E90B-A0DF-F37B1CCC1644}"/>
              </a:ext>
            </a:extLst>
          </p:cNvPr>
          <p:cNvSpPr/>
          <p:nvPr/>
        </p:nvSpPr>
        <p:spPr>
          <a:xfrm>
            <a:off x="7170681" y="1862764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4" h="96519">
                <a:moveTo>
                  <a:pt x="32003" y="0"/>
                </a:moveTo>
                <a:lnTo>
                  <a:pt x="0" y="0"/>
                </a:lnTo>
                <a:lnTo>
                  <a:pt x="15239" y="96011"/>
                </a:lnTo>
                <a:lnTo>
                  <a:pt x="3200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" name="object 220">
            <a:extLst>
              <a:ext uri="{FF2B5EF4-FFF2-40B4-BE49-F238E27FC236}">
                <a16:creationId xmlns:a16="http://schemas.microsoft.com/office/drawing/2014/main" id="{CA2203A9-2A34-2D5D-DB30-B72EEE0D3F2C}"/>
              </a:ext>
            </a:extLst>
          </p:cNvPr>
          <p:cNvSpPr/>
          <p:nvPr/>
        </p:nvSpPr>
        <p:spPr>
          <a:xfrm>
            <a:off x="7170681" y="1862764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4" h="96519">
                <a:moveTo>
                  <a:pt x="0" y="0"/>
                </a:moveTo>
                <a:lnTo>
                  <a:pt x="32003" y="0"/>
                </a:lnTo>
                <a:lnTo>
                  <a:pt x="15239" y="96011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" name="object 221">
            <a:extLst>
              <a:ext uri="{FF2B5EF4-FFF2-40B4-BE49-F238E27FC236}">
                <a16:creationId xmlns:a16="http://schemas.microsoft.com/office/drawing/2014/main" id="{191D389F-5683-CE52-B283-0BD064022166}"/>
              </a:ext>
            </a:extLst>
          </p:cNvPr>
          <p:cNvSpPr/>
          <p:nvPr/>
        </p:nvSpPr>
        <p:spPr>
          <a:xfrm>
            <a:off x="4145541" y="3011860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5" h="96520">
                <a:moveTo>
                  <a:pt x="32003" y="0"/>
                </a:moveTo>
                <a:lnTo>
                  <a:pt x="0" y="0"/>
                </a:lnTo>
                <a:lnTo>
                  <a:pt x="16763" y="96011"/>
                </a:lnTo>
                <a:lnTo>
                  <a:pt x="3200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" name="object 222">
            <a:extLst>
              <a:ext uri="{FF2B5EF4-FFF2-40B4-BE49-F238E27FC236}">
                <a16:creationId xmlns:a16="http://schemas.microsoft.com/office/drawing/2014/main" id="{C06C7591-1A92-DE9C-A81C-83C9EB8E68E8}"/>
              </a:ext>
            </a:extLst>
          </p:cNvPr>
          <p:cNvSpPr/>
          <p:nvPr/>
        </p:nvSpPr>
        <p:spPr>
          <a:xfrm>
            <a:off x="4145541" y="3011860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5" h="96520">
                <a:moveTo>
                  <a:pt x="0" y="0"/>
                </a:moveTo>
                <a:lnTo>
                  <a:pt x="32003" y="0"/>
                </a:lnTo>
                <a:lnTo>
                  <a:pt x="16763" y="96011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" name="object 223">
            <a:extLst>
              <a:ext uri="{FF2B5EF4-FFF2-40B4-BE49-F238E27FC236}">
                <a16:creationId xmlns:a16="http://schemas.microsoft.com/office/drawing/2014/main" id="{A728B4F7-088F-BF11-64FC-025D43F76091}"/>
              </a:ext>
            </a:extLst>
          </p:cNvPr>
          <p:cNvSpPr/>
          <p:nvPr/>
        </p:nvSpPr>
        <p:spPr>
          <a:xfrm>
            <a:off x="5832609" y="1699696"/>
            <a:ext cx="0" cy="200025"/>
          </a:xfrm>
          <a:custGeom>
            <a:avLst/>
            <a:gdLst/>
            <a:ahLst/>
            <a:cxnLst/>
            <a:rect l="l" t="t" r="r" b="b"/>
            <a:pathLst>
              <a:path h="200025">
                <a:moveTo>
                  <a:pt x="0" y="0"/>
                </a:moveTo>
                <a:lnTo>
                  <a:pt x="0" y="199643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" name="object 224">
            <a:extLst>
              <a:ext uri="{FF2B5EF4-FFF2-40B4-BE49-F238E27FC236}">
                <a16:creationId xmlns:a16="http://schemas.microsoft.com/office/drawing/2014/main" id="{3E7FFEF6-A06F-8646-CCBC-D72104A4F3AA}"/>
              </a:ext>
            </a:extLst>
          </p:cNvPr>
          <p:cNvSpPr/>
          <p:nvPr/>
        </p:nvSpPr>
        <p:spPr>
          <a:xfrm>
            <a:off x="5832609" y="2303200"/>
            <a:ext cx="0" cy="967740"/>
          </a:xfrm>
          <a:custGeom>
            <a:avLst/>
            <a:gdLst/>
            <a:ahLst/>
            <a:cxnLst/>
            <a:rect l="l" t="t" r="r" b="b"/>
            <a:pathLst>
              <a:path h="967739">
                <a:moveTo>
                  <a:pt x="0" y="0"/>
                </a:moveTo>
                <a:lnTo>
                  <a:pt x="0" y="967739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" name="object 225">
            <a:extLst>
              <a:ext uri="{FF2B5EF4-FFF2-40B4-BE49-F238E27FC236}">
                <a16:creationId xmlns:a16="http://schemas.microsoft.com/office/drawing/2014/main" id="{D7108789-AE6F-EEC5-6398-8D9B9A4F36C8}"/>
              </a:ext>
            </a:extLst>
          </p:cNvPr>
          <p:cNvSpPr/>
          <p:nvPr/>
        </p:nvSpPr>
        <p:spPr>
          <a:xfrm>
            <a:off x="5832609" y="3912543"/>
            <a:ext cx="0" cy="271780"/>
          </a:xfrm>
          <a:custGeom>
            <a:avLst/>
            <a:gdLst/>
            <a:ahLst/>
            <a:cxnLst/>
            <a:rect l="l" t="t" r="r" b="b"/>
            <a:pathLst>
              <a:path h="271779">
                <a:moveTo>
                  <a:pt x="0" y="0"/>
                </a:moveTo>
                <a:lnTo>
                  <a:pt x="0" y="271271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" name="object 226">
            <a:extLst>
              <a:ext uri="{FF2B5EF4-FFF2-40B4-BE49-F238E27FC236}">
                <a16:creationId xmlns:a16="http://schemas.microsoft.com/office/drawing/2014/main" id="{2CCC818B-53B0-514C-AB08-3B300A94BFE0}"/>
              </a:ext>
            </a:extLst>
          </p:cNvPr>
          <p:cNvSpPr/>
          <p:nvPr/>
        </p:nvSpPr>
        <p:spPr>
          <a:xfrm>
            <a:off x="5832609" y="4599867"/>
            <a:ext cx="0" cy="289560"/>
          </a:xfrm>
          <a:custGeom>
            <a:avLst/>
            <a:gdLst/>
            <a:ahLst/>
            <a:cxnLst/>
            <a:rect l="l" t="t" r="r" b="b"/>
            <a:pathLst>
              <a:path h="289560">
                <a:moveTo>
                  <a:pt x="0" y="0"/>
                </a:moveTo>
                <a:lnTo>
                  <a:pt x="0" y="289559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" name="object 227">
            <a:extLst>
              <a:ext uri="{FF2B5EF4-FFF2-40B4-BE49-F238E27FC236}">
                <a16:creationId xmlns:a16="http://schemas.microsoft.com/office/drawing/2014/main" id="{02D687F9-835D-90A5-1373-B259A0CE6F11}"/>
              </a:ext>
            </a:extLst>
          </p:cNvPr>
          <p:cNvSpPr/>
          <p:nvPr/>
        </p:nvSpPr>
        <p:spPr>
          <a:xfrm>
            <a:off x="9930646" y="1839904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4" h="96519">
                <a:moveTo>
                  <a:pt x="32003" y="0"/>
                </a:moveTo>
                <a:lnTo>
                  <a:pt x="0" y="0"/>
                </a:lnTo>
                <a:lnTo>
                  <a:pt x="15239" y="96011"/>
                </a:lnTo>
                <a:lnTo>
                  <a:pt x="3200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" name="object 228">
            <a:extLst>
              <a:ext uri="{FF2B5EF4-FFF2-40B4-BE49-F238E27FC236}">
                <a16:creationId xmlns:a16="http://schemas.microsoft.com/office/drawing/2014/main" id="{0C8AD1AA-4DC0-D585-09F0-E2231F12D370}"/>
              </a:ext>
            </a:extLst>
          </p:cNvPr>
          <p:cNvSpPr/>
          <p:nvPr/>
        </p:nvSpPr>
        <p:spPr>
          <a:xfrm>
            <a:off x="9930646" y="1839904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4" h="96519">
                <a:moveTo>
                  <a:pt x="0" y="0"/>
                </a:moveTo>
                <a:lnTo>
                  <a:pt x="32003" y="0"/>
                </a:lnTo>
                <a:lnTo>
                  <a:pt x="15239" y="96011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" name="object 230">
            <a:extLst>
              <a:ext uri="{FF2B5EF4-FFF2-40B4-BE49-F238E27FC236}">
                <a16:creationId xmlns:a16="http://schemas.microsoft.com/office/drawing/2014/main" id="{8C2D12ED-9DAC-072B-351F-CFA93FEFC4B0}"/>
              </a:ext>
            </a:extLst>
          </p:cNvPr>
          <p:cNvSpPr/>
          <p:nvPr/>
        </p:nvSpPr>
        <p:spPr>
          <a:xfrm>
            <a:off x="4145541" y="3434008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5" h="96520">
                <a:moveTo>
                  <a:pt x="16763" y="0"/>
                </a:moveTo>
                <a:lnTo>
                  <a:pt x="0" y="96011"/>
                </a:lnTo>
                <a:lnTo>
                  <a:pt x="32003" y="96011"/>
                </a:lnTo>
                <a:lnTo>
                  <a:pt x="1676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" name="object 231">
            <a:extLst>
              <a:ext uri="{FF2B5EF4-FFF2-40B4-BE49-F238E27FC236}">
                <a16:creationId xmlns:a16="http://schemas.microsoft.com/office/drawing/2014/main" id="{78DF5EE4-0FF5-8C14-BBE4-7197D5CF430E}"/>
              </a:ext>
            </a:extLst>
          </p:cNvPr>
          <p:cNvSpPr/>
          <p:nvPr/>
        </p:nvSpPr>
        <p:spPr>
          <a:xfrm>
            <a:off x="4145541" y="3434008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5" h="96520">
                <a:moveTo>
                  <a:pt x="32003" y="96011"/>
                </a:moveTo>
                <a:lnTo>
                  <a:pt x="0" y="96011"/>
                </a:lnTo>
                <a:lnTo>
                  <a:pt x="16763" y="0"/>
                </a:lnTo>
                <a:lnTo>
                  <a:pt x="32003" y="96011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" name="object 232">
            <a:extLst>
              <a:ext uri="{FF2B5EF4-FFF2-40B4-BE49-F238E27FC236}">
                <a16:creationId xmlns:a16="http://schemas.microsoft.com/office/drawing/2014/main" id="{8AFB95CE-F5E0-B0B9-66A9-A2E2DBA2E88B}"/>
              </a:ext>
            </a:extLst>
          </p:cNvPr>
          <p:cNvSpPr/>
          <p:nvPr/>
        </p:nvSpPr>
        <p:spPr>
          <a:xfrm>
            <a:off x="2847093" y="2085268"/>
            <a:ext cx="96520" cy="32384"/>
          </a:xfrm>
          <a:custGeom>
            <a:avLst/>
            <a:gdLst/>
            <a:ahLst/>
            <a:cxnLst/>
            <a:rect l="l" t="t" r="r" b="b"/>
            <a:pathLst>
              <a:path w="96519" h="32385">
                <a:moveTo>
                  <a:pt x="0" y="0"/>
                </a:moveTo>
                <a:lnTo>
                  <a:pt x="0" y="32003"/>
                </a:lnTo>
                <a:lnTo>
                  <a:pt x="96011" y="1676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" name="object 233">
            <a:extLst>
              <a:ext uri="{FF2B5EF4-FFF2-40B4-BE49-F238E27FC236}">
                <a16:creationId xmlns:a16="http://schemas.microsoft.com/office/drawing/2014/main" id="{71A52F13-FBC2-197F-0B91-3A85BAB15759}"/>
              </a:ext>
            </a:extLst>
          </p:cNvPr>
          <p:cNvSpPr/>
          <p:nvPr/>
        </p:nvSpPr>
        <p:spPr>
          <a:xfrm>
            <a:off x="2847093" y="2085268"/>
            <a:ext cx="96520" cy="32384"/>
          </a:xfrm>
          <a:custGeom>
            <a:avLst/>
            <a:gdLst/>
            <a:ahLst/>
            <a:cxnLst/>
            <a:rect l="l" t="t" r="r" b="b"/>
            <a:pathLst>
              <a:path w="96519" h="32385">
                <a:moveTo>
                  <a:pt x="0" y="32003"/>
                </a:moveTo>
                <a:lnTo>
                  <a:pt x="0" y="0"/>
                </a:lnTo>
                <a:lnTo>
                  <a:pt x="96011" y="16763"/>
                </a:lnTo>
                <a:lnTo>
                  <a:pt x="0" y="3200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" name="object 234">
            <a:extLst>
              <a:ext uri="{FF2B5EF4-FFF2-40B4-BE49-F238E27FC236}">
                <a16:creationId xmlns:a16="http://schemas.microsoft.com/office/drawing/2014/main" id="{BD60CC01-A18B-1A8A-930F-8870DAE8FB1F}"/>
              </a:ext>
            </a:extLst>
          </p:cNvPr>
          <p:cNvSpPr/>
          <p:nvPr/>
        </p:nvSpPr>
        <p:spPr>
          <a:xfrm>
            <a:off x="2242065" y="2085268"/>
            <a:ext cx="96520" cy="32384"/>
          </a:xfrm>
          <a:custGeom>
            <a:avLst/>
            <a:gdLst/>
            <a:ahLst/>
            <a:cxnLst/>
            <a:rect l="l" t="t" r="r" b="b"/>
            <a:pathLst>
              <a:path w="96519" h="32385">
                <a:moveTo>
                  <a:pt x="96011" y="0"/>
                </a:moveTo>
                <a:lnTo>
                  <a:pt x="0" y="16763"/>
                </a:lnTo>
                <a:lnTo>
                  <a:pt x="96011" y="32003"/>
                </a:lnTo>
                <a:lnTo>
                  <a:pt x="9601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" name="object 235">
            <a:extLst>
              <a:ext uri="{FF2B5EF4-FFF2-40B4-BE49-F238E27FC236}">
                <a16:creationId xmlns:a16="http://schemas.microsoft.com/office/drawing/2014/main" id="{2898105E-09FC-0FBD-2F77-BAE3C093D645}"/>
              </a:ext>
            </a:extLst>
          </p:cNvPr>
          <p:cNvSpPr/>
          <p:nvPr/>
        </p:nvSpPr>
        <p:spPr>
          <a:xfrm>
            <a:off x="2242065" y="2085268"/>
            <a:ext cx="96520" cy="32384"/>
          </a:xfrm>
          <a:custGeom>
            <a:avLst/>
            <a:gdLst/>
            <a:ahLst/>
            <a:cxnLst/>
            <a:rect l="l" t="t" r="r" b="b"/>
            <a:pathLst>
              <a:path w="96519" h="32385">
                <a:moveTo>
                  <a:pt x="96011" y="0"/>
                </a:moveTo>
                <a:lnTo>
                  <a:pt x="96011" y="32003"/>
                </a:lnTo>
                <a:lnTo>
                  <a:pt x="0" y="16763"/>
                </a:lnTo>
                <a:lnTo>
                  <a:pt x="96011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" name="object 236">
            <a:extLst>
              <a:ext uri="{FF2B5EF4-FFF2-40B4-BE49-F238E27FC236}">
                <a16:creationId xmlns:a16="http://schemas.microsoft.com/office/drawing/2014/main" id="{00892B6B-3F0C-3BC4-CBCD-2A5E1E6C5213}"/>
              </a:ext>
            </a:extLst>
          </p:cNvPr>
          <p:cNvSpPr/>
          <p:nvPr/>
        </p:nvSpPr>
        <p:spPr>
          <a:xfrm>
            <a:off x="2057661" y="3997887"/>
            <a:ext cx="96520" cy="32384"/>
          </a:xfrm>
          <a:custGeom>
            <a:avLst/>
            <a:gdLst/>
            <a:ahLst/>
            <a:cxnLst/>
            <a:rect l="l" t="t" r="r" b="b"/>
            <a:pathLst>
              <a:path w="96519" h="32385">
                <a:moveTo>
                  <a:pt x="0" y="0"/>
                </a:moveTo>
                <a:lnTo>
                  <a:pt x="0" y="32003"/>
                </a:lnTo>
                <a:lnTo>
                  <a:pt x="96011" y="152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" name="object 237">
            <a:extLst>
              <a:ext uri="{FF2B5EF4-FFF2-40B4-BE49-F238E27FC236}">
                <a16:creationId xmlns:a16="http://schemas.microsoft.com/office/drawing/2014/main" id="{FBA1DD5C-F4EB-42B8-CCC2-4D95B9F5D9EF}"/>
              </a:ext>
            </a:extLst>
          </p:cNvPr>
          <p:cNvSpPr/>
          <p:nvPr/>
        </p:nvSpPr>
        <p:spPr>
          <a:xfrm>
            <a:off x="2057661" y="3997887"/>
            <a:ext cx="96520" cy="32384"/>
          </a:xfrm>
          <a:custGeom>
            <a:avLst/>
            <a:gdLst/>
            <a:ahLst/>
            <a:cxnLst/>
            <a:rect l="l" t="t" r="r" b="b"/>
            <a:pathLst>
              <a:path w="96519" h="32385">
                <a:moveTo>
                  <a:pt x="0" y="32003"/>
                </a:moveTo>
                <a:lnTo>
                  <a:pt x="0" y="0"/>
                </a:lnTo>
                <a:lnTo>
                  <a:pt x="96011" y="15239"/>
                </a:lnTo>
                <a:lnTo>
                  <a:pt x="0" y="3200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" name="object 238">
            <a:extLst>
              <a:ext uri="{FF2B5EF4-FFF2-40B4-BE49-F238E27FC236}">
                <a16:creationId xmlns:a16="http://schemas.microsoft.com/office/drawing/2014/main" id="{4580D554-486C-F77C-B14C-7F0C77E7CA1D}"/>
              </a:ext>
            </a:extLst>
          </p:cNvPr>
          <p:cNvSpPr/>
          <p:nvPr/>
        </p:nvSpPr>
        <p:spPr>
          <a:xfrm>
            <a:off x="1556265" y="4403272"/>
            <a:ext cx="2123440" cy="94615"/>
          </a:xfrm>
          <a:custGeom>
            <a:avLst/>
            <a:gdLst/>
            <a:ahLst/>
            <a:cxnLst/>
            <a:rect l="l" t="t" r="r" b="b"/>
            <a:pathLst>
              <a:path w="2123440" h="94614">
                <a:moveTo>
                  <a:pt x="0" y="94487"/>
                </a:moveTo>
                <a:lnTo>
                  <a:pt x="0" y="0"/>
                </a:lnTo>
                <a:lnTo>
                  <a:pt x="2122931" y="0"/>
                </a:lnTo>
                <a:lnTo>
                  <a:pt x="2122931" y="94487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" name="object 239">
            <a:extLst>
              <a:ext uri="{FF2B5EF4-FFF2-40B4-BE49-F238E27FC236}">
                <a16:creationId xmlns:a16="http://schemas.microsoft.com/office/drawing/2014/main" id="{55507BEF-DC88-485D-BF8B-5FDB38D73BFE}"/>
              </a:ext>
            </a:extLst>
          </p:cNvPr>
          <p:cNvSpPr/>
          <p:nvPr/>
        </p:nvSpPr>
        <p:spPr>
          <a:xfrm>
            <a:off x="2613921" y="4156384"/>
            <a:ext cx="0" cy="341630"/>
          </a:xfrm>
          <a:custGeom>
            <a:avLst/>
            <a:gdLst/>
            <a:ahLst/>
            <a:cxnLst/>
            <a:rect l="l" t="t" r="r" b="b"/>
            <a:pathLst>
              <a:path h="341629">
                <a:moveTo>
                  <a:pt x="0" y="341375"/>
                </a:moveTo>
                <a:lnTo>
                  <a:pt x="0" y="0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" name="object 240">
            <a:extLst>
              <a:ext uri="{FF2B5EF4-FFF2-40B4-BE49-F238E27FC236}">
                <a16:creationId xmlns:a16="http://schemas.microsoft.com/office/drawing/2014/main" id="{8177704C-2479-58DF-D1AE-22423C5647AA}"/>
              </a:ext>
            </a:extLst>
          </p:cNvPr>
          <p:cNvSpPr/>
          <p:nvPr/>
        </p:nvSpPr>
        <p:spPr>
          <a:xfrm>
            <a:off x="2613921" y="3519352"/>
            <a:ext cx="0" cy="352425"/>
          </a:xfrm>
          <a:custGeom>
            <a:avLst/>
            <a:gdLst/>
            <a:ahLst/>
            <a:cxnLst/>
            <a:rect l="l" t="t" r="r" b="b"/>
            <a:pathLst>
              <a:path h="352425">
                <a:moveTo>
                  <a:pt x="0" y="352043"/>
                </a:moveTo>
                <a:lnTo>
                  <a:pt x="0" y="0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" name="object 241">
            <a:extLst>
              <a:ext uri="{FF2B5EF4-FFF2-40B4-BE49-F238E27FC236}">
                <a16:creationId xmlns:a16="http://schemas.microsoft.com/office/drawing/2014/main" id="{9B822F77-E90D-58A3-BC94-ABA8C6B7456E}"/>
              </a:ext>
            </a:extLst>
          </p:cNvPr>
          <p:cNvSpPr/>
          <p:nvPr/>
        </p:nvSpPr>
        <p:spPr>
          <a:xfrm>
            <a:off x="2613921" y="2949376"/>
            <a:ext cx="0" cy="242570"/>
          </a:xfrm>
          <a:custGeom>
            <a:avLst/>
            <a:gdLst/>
            <a:ahLst/>
            <a:cxnLst/>
            <a:rect l="l" t="t" r="r" b="b"/>
            <a:pathLst>
              <a:path h="242570">
                <a:moveTo>
                  <a:pt x="0" y="242315"/>
                </a:moveTo>
                <a:lnTo>
                  <a:pt x="0" y="0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" name="object 242">
            <a:extLst>
              <a:ext uri="{FF2B5EF4-FFF2-40B4-BE49-F238E27FC236}">
                <a16:creationId xmlns:a16="http://schemas.microsoft.com/office/drawing/2014/main" id="{0F6723B6-935F-6788-B2F9-125ED5A89151}"/>
              </a:ext>
            </a:extLst>
          </p:cNvPr>
          <p:cNvSpPr/>
          <p:nvPr/>
        </p:nvSpPr>
        <p:spPr>
          <a:xfrm>
            <a:off x="2597158" y="2949376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5" h="96520">
                <a:moveTo>
                  <a:pt x="16763" y="0"/>
                </a:moveTo>
                <a:lnTo>
                  <a:pt x="0" y="96011"/>
                </a:lnTo>
                <a:lnTo>
                  <a:pt x="32003" y="96011"/>
                </a:lnTo>
                <a:lnTo>
                  <a:pt x="1676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" name="object 243">
            <a:extLst>
              <a:ext uri="{FF2B5EF4-FFF2-40B4-BE49-F238E27FC236}">
                <a16:creationId xmlns:a16="http://schemas.microsoft.com/office/drawing/2014/main" id="{F9F5E471-78AD-B0BF-EA96-E2CD6A73F49E}"/>
              </a:ext>
            </a:extLst>
          </p:cNvPr>
          <p:cNvSpPr/>
          <p:nvPr/>
        </p:nvSpPr>
        <p:spPr>
          <a:xfrm>
            <a:off x="2597158" y="2949376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5" h="96520">
                <a:moveTo>
                  <a:pt x="32003" y="96011"/>
                </a:moveTo>
                <a:lnTo>
                  <a:pt x="0" y="96011"/>
                </a:lnTo>
                <a:lnTo>
                  <a:pt x="16763" y="0"/>
                </a:lnTo>
                <a:lnTo>
                  <a:pt x="32003" y="96011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" name="object 244">
            <a:extLst>
              <a:ext uri="{FF2B5EF4-FFF2-40B4-BE49-F238E27FC236}">
                <a16:creationId xmlns:a16="http://schemas.microsoft.com/office/drawing/2014/main" id="{7F8857E3-001F-AB63-8271-A1739CB75E89}"/>
              </a:ext>
            </a:extLst>
          </p:cNvPr>
          <p:cNvSpPr/>
          <p:nvPr/>
        </p:nvSpPr>
        <p:spPr>
          <a:xfrm>
            <a:off x="2597158" y="3519352"/>
            <a:ext cx="32384" cy="94615"/>
          </a:xfrm>
          <a:custGeom>
            <a:avLst/>
            <a:gdLst/>
            <a:ahLst/>
            <a:cxnLst/>
            <a:rect l="l" t="t" r="r" b="b"/>
            <a:pathLst>
              <a:path w="32385" h="94614">
                <a:moveTo>
                  <a:pt x="16763" y="0"/>
                </a:moveTo>
                <a:lnTo>
                  <a:pt x="0" y="94487"/>
                </a:lnTo>
                <a:lnTo>
                  <a:pt x="32003" y="94487"/>
                </a:lnTo>
                <a:lnTo>
                  <a:pt x="1676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" name="object 245">
            <a:extLst>
              <a:ext uri="{FF2B5EF4-FFF2-40B4-BE49-F238E27FC236}">
                <a16:creationId xmlns:a16="http://schemas.microsoft.com/office/drawing/2014/main" id="{0E62383B-37A2-D8F1-5879-C12CF6B1FBC9}"/>
              </a:ext>
            </a:extLst>
          </p:cNvPr>
          <p:cNvSpPr/>
          <p:nvPr/>
        </p:nvSpPr>
        <p:spPr>
          <a:xfrm>
            <a:off x="2597158" y="3519352"/>
            <a:ext cx="32384" cy="94615"/>
          </a:xfrm>
          <a:custGeom>
            <a:avLst/>
            <a:gdLst/>
            <a:ahLst/>
            <a:cxnLst/>
            <a:rect l="l" t="t" r="r" b="b"/>
            <a:pathLst>
              <a:path w="32385" h="94614">
                <a:moveTo>
                  <a:pt x="32003" y="94487"/>
                </a:moveTo>
                <a:lnTo>
                  <a:pt x="0" y="94487"/>
                </a:lnTo>
                <a:lnTo>
                  <a:pt x="16763" y="0"/>
                </a:lnTo>
                <a:lnTo>
                  <a:pt x="32003" y="94487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" name="object 247">
            <a:extLst>
              <a:ext uri="{FF2B5EF4-FFF2-40B4-BE49-F238E27FC236}">
                <a16:creationId xmlns:a16="http://schemas.microsoft.com/office/drawing/2014/main" id="{0E4A99D8-A36D-72E0-8B68-363186C2BA94}"/>
              </a:ext>
            </a:extLst>
          </p:cNvPr>
          <p:cNvSpPr/>
          <p:nvPr/>
        </p:nvSpPr>
        <p:spPr>
          <a:xfrm>
            <a:off x="2597158" y="4307260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5" h="96520">
                <a:moveTo>
                  <a:pt x="32003" y="0"/>
                </a:moveTo>
                <a:lnTo>
                  <a:pt x="0" y="0"/>
                </a:lnTo>
                <a:lnTo>
                  <a:pt x="16763" y="96011"/>
                </a:lnTo>
                <a:lnTo>
                  <a:pt x="3200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" name="object 248">
            <a:extLst>
              <a:ext uri="{FF2B5EF4-FFF2-40B4-BE49-F238E27FC236}">
                <a16:creationId xmlns:a16="http://schemas.microsoft.com/office/drawing/2014/main" id="{38A99037-0D6E-0DAA-96FA-82C5184E71C7}"/>
              </a:ext>
            </a:extLst>
          </p:cNvPr>
          <p:cNvSpPr/>
          <p:nvPr/>
        </p:nvSpPr>
        <p:spPr>
          <a:xfrm>
            <a:off x="2597158" y="4307260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5" h="96520">
                <a:moveTo>
                  <a:pt x="0" y="0"/>
                </a:moveTo>
                <a:lnTo>
                  <a:pt x="32003" y="0"/>
                </a:lnTo>
                <a:lnTo>
                  <a:pt x="16763" y="96011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" name="object 249">
            <a:extLst>
              <a:ext uri="{FF2B5EF4-FFF2-40B4-BE49-F238E27FC236}">
                <a16:creationId xmlns:a16="http://schemas.microsoft.com/office/drawing/2014/main" id="{3A6CE490-B450-BEF7-0216-9A6B56FBCB81}"/>
              </a:ext>
            </a:extLst>
          </p:cNvPr>
          <p:cNvSpPr/>
          <p:nvPr/>
        </p:nvSpPr>
        <p:spPr>
          <a:xfrm>
            <a:off x="1778770" y="4013128"/>
            <a:ext cx="375285" cy="0"/>
          </a:xfrm>
          <a:custGeom>
            <a:avLst/>
            <a:gdLst/>
            <a:ahLst/>
            <a:cxnLst/>
            <a:rect l="l" t="t" r="r" b="b"/>
            <a:pathLst>
              <a:path w="375285">
                <a:moveTo>
                  <a:pt x="374903" y="0"/>
                </a:moveTo>
                <a:lnTo>
                  <a:pt x="0" y="0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" name="object 250">
            <a:extLst>
              <a:ext uri="{FF2B5EF4-FFF2-40B4-BE49-F238E27FC236}">
                <a16:creationId xmlns:a16="http://schemas.microsoft.com/office/drawing/2014/main" id="{7E034934-E981-3687-15BF-119188B8DCDE}"/>
              </a:ext>
            </a:extLst>
          </p:cNvPr>
          <p:cNvSpPr/>
          <p:nvPr/>
        </p:nvSpPr>
        <p:spPr>
          <a:xfrm>
            <a:off x="1556265" y="4781224"/>
            <a:ext cx="2123440" cy="94615"/>
          </a:xfrm>
          <a:custGeom>
            <a:avLst/>
            <a:gdLst/>
            <a:ahLst/>
            <a:cxnLst/>
            <a:rect l="l" t="t" r="r" b="b"/>
            <a:pathLst>
              <a:path w="2123440" h="94614">
                <a:moveTo>
                  <a:pt x="2122931" y="0"/>
                </a:moveTo>
                <a:lnTo>
                  <a:pt x="2122931" y="94487"/>
                </a:lnTo>
                <a:lnTo>
                  <a:pt x="0" y="94487"/>
                </a:lnTo>
                <a:lnTo>
                  <a:pt x="0" y="0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" name="object 251">
            <a:extLst>
              <a:ext uri="{FF2B5EF4-FFF2-40B4-BE49-F238E27FC236}">
                <a16:creationId xmlns:a16="http://schemas.microsoft.com/office/drawing/2014/main" id="{423BD3CD-B0B5-E9E2-7ABB-80D3781D1B3C}"/>
              </a:ext>
            </a:extLst>
          </p:cNvPr>
          <p:cNvSpPr/>
          <p:nvPr/>
        </p:nvSpPr>
        <p:spPr>
          <a:xfrm>
            <a:off x="2616970" y="4781224"/>
            <a:ext cx="0" cy="346075"/>
          </a:xfrm>
          <a:custGeom>
            <a:avLst/>
            <a:gdLst/>
            <a:ahLst/>
            <a:cxnLst/>
            <a:rect l="l" t="t" r="r" b="b"/>
            <a:pathLst>
              <a:path h="346075">
                <a:moveTo>
                  <a:pt x="0" y="0"/>
                </a:moveTo>
                <a:lnTo>
                  <a:pt x="0" y="345947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" name="object 252">
            <a:extLst>
              <a:ext uri="{FF2B5EF4-FFF2-40B4-BE49-F238E27FC236}">
                <a16:creationId xmlns:a16="http://schemas.microsoft.com/office/drawing/2014/main" id="{26455B23-851B-267C-E26D-4E36F548D45F}"/>
              </a:ext>
            </a:extLst>
          </p:cNvPr>
          <p:cNvSpPr/>
          <p:nvPr/>
        </p:nvSpPr>
        <p:spPr>
          <a:xfrm>
            <a:off x="2601730" y="4875711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5" h="96520">
                <a:moveTo>
                  <a:pt x="15239" y="0"/>
                </a:moveTo>
                <a:lnTo>
                  <a:pt x="0" y="96011"/>
                </a:lnTo>
                <a:lnTo>
                  <a:pt x="32003" y="96011"/>
                </a:lnTo>
                <a:lnTo>
                  <a:pt x="152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" name="object 253">
            <a:extLst>
              <a:ext uri="{FF2B5EF4-FFF2-40B4-BE49-F238E27FC236}">
                <a16:creationId xmlns:a16="http://schemas.microsoft.com/office/drawing/2014/main" id="{1611B0A2-9F9E-8B5D-690A-42A7E592994E}"/>
              </a:ext>
            </a:extLst>
          </p:cNvPr>
          <p:cNvSpPr/>
          <p:nvPr/>
        </p:nvSpPr>
        <p:spPr>
          <a:xfrm>
            <a:off x="2601730" y="4875711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5" h="96520">
                <a:moveTo>
                  <a:pt x="32003" y="96011"/>
                </a:moveTo>
                <a:lnTo>
                  <a:pt x="0" y="96011"/>
                </a:lnTo>
                <a:lnTo>
                  <a:pt x="15239" y="0"/>
                </a:lnTo>
                <a:lnTo>
                  <a:pt x="32003" y="96011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" name="object 254">
            <a:extLst>
              <a:ext uri="{FF2B5EF4-FFF2-40B4-BE49-F238E27FC236}">
                <a16:creationId xmlns:a16="http://schemas.microsoft.com/office/drawing/2014/main" id="{20695628-5682-B45E-99C4-E7D90446BDCF}"/>
              </a:ext>
            </a:extLst>
          </p:cNvPr>
          <p:cNvSpPr/>
          <p:nvPr/>
        </p:nvSpPr>
        <p:spPr>
          <a:xfrm>
            <a:off x="4774953" y="5314623"/>
            <a:ext cx="3197860" cy="102235"/>
          </a:xfrm>
          <a:custGeom>
            <a:avLst/>
            <a:gdLst/>
            <a:ahLst/>
            <a:cxnLst/>
            <a:rect l="l" t="t" r="r" b="b"/>
            <a:pathLst>
              <a:path w="3197859" h="102235">
                <a:moveTo>
                  <a:pt x="3197351" y="0"/>
                </a:moveTo>
                <a:lnTo>
                  <a:pt x="3197351" y="102107"/>
                </a:lnTo>
                <a:lnTo>
                  <a:pt x="0" y="102107"/>
                </a:lnTo>
                <a:lnTo>
                  <a:pt x="0" y="0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" name="object 255">
            <a:extLst>
              <a:ext uri="{FF2B5EF4-FFF2-40B4-BE49-F238E27FC236}">
                <a16:creationId xmlns:a16="http://schemas.microsoft.com/office/drawing/2014/main" id="{B95B6BF9-F0AE-7028-80CE-C93DA47164EA}"/>
              </a:ext>
            </a:extLst>
          </p:cNvPr>
          <p:cNvSpPr/>
          <p:nvPr/>
        </p:nvSpPr>
        <p:spPr>
          <a:xfrm>
            <a:off x="5815846" y="3912543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5" h="96520">
                <a:moveTo>
                  <a:pt x="16763" y="0"/>
                </a:moveTo>
                <a:lnTo>
                  <a:pt x="0" y="96011"/>
                </a:lnTo>
                <a:lnTo>
                  <a:pt x="32003" y="96011"/>
                </a:lnTo>
                <a:lnTo>
                  <a:pt x="1676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" name="object 256">
            <a:extLst>
              <a:ext uri="{FF2B5EF4-FFF2-40B4-BE49-F238E27FC236}">
                <a16:creationId xmlns:a16="http://schemas.microsoft.com/office/drawing/2014/main" id="{FCFEBC4B-CF5B-A9BF-C9B9-D93F493BC7B6}"/>
              </a:ext>
            </a:extLst>
          </p:cNvPr>
          <p:cNvSpPr/>
          <p:nvPr/>
        </p:nvSpPr>
        <p:spPr>
          <a:xfrm>
            <a:off x="5815846" y="3912543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5" h="96520">
                <a:moveTo>
                  <a:pt x="32003" y="96011"/>
                </a:moveTo>
                <a:lnTo>
                  <a:pt x="0" y="96011"/>
                </a:lnTo>
                <a:lnTo>
                  <a:pt x="16763" y="0"/>
                </a:lnTo>
                <a:lnTo>
                  <a:pt x="32003" y="96011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" name="object 257">
            <a:extLst>
              <a:ext uri="{FF2B5EF4-FFF2-40B4-BE49-F238E27FC236}">
                <a16:creationId xmlns:a16="http://schemas.microsoft.com/office/drawing/2014/main" id="{963C4325-D51B-A259-26ED-23717A47ECC5}"/>
              </a:ext>
            </a:extLst>
          </p:cNvPr>
          <p:cNvSpPr/>
          <p:nvPr/>
        </p:nvSpPr>
        <p:spPr>
          <a:xfrm>
            <a:off x="5197102" y="2102032"/>
            <a:ext cx="175260" cy="0"/>
          </a:xfrm>
          <a:custGeom>
            <a:avLst/>
            <a:gdLst/>
            <a:ahLst/>
            <a:cxnLst/>
            <a:rect l="l" t="t" r="r" b="b"/>
            <a:pathLst>
              <a:path w="175260">
                <a:moveTo>
                  <a:pt x="0" y="0"/>
                </a:moveTo>
                <a:lnTo>
                  <a:pt x="175259" y="0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" name="object 258">
            <a:extLst>
              <a:ext uri="{FF2B5EF4-FFF2-40B4-BE49-F238E27FC236}">
                <a16:creationId xmlns:a16="http://schemas.microsoft.com/office/drawing/2014/main" id="{9EFFE9D6-A01D-B5EA-D16D-366781D77250}"/>
              </a:ext>
            </a:extLst>
          </p:cNvPr>
          <p:cNvSpPr/>
          <p:nvPr/>
        </p:nvSpPr>
        <p:spPr>
          <a:xfrm>
            <a:off x="9383529" y="2082220"/>
            <a:ext cx="96520" cy="32384"/>
          </a:xfrm>
          <a:custGeom>
            <a:avLst/>
            <a:gdLst/>
            <a:ahLst/>
            <a:cxnLst/>
            <a:rect l="l" t="t" r="r" b="b"/>
            <a:pathLst>
              <a:path w="96520" h="32385">
                <a:moveTo>
                  <a:pt x="0" y="0"/>
                </a:moveTo>
                <a:lnTo>
                  <a:pt x="0" y="32003"/>
                </a:lnTo>
                <a:lnTo>
                  <a:pt x="96011" y="1676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" name="object 259">
            <a:extLst>
              <a:ext uri="{FF2B5EF4-FFF2-40B4-BE49-F238E27FC236}">
                <a16:creationId xmlns:a16="http://schemas.microsoft.com/office/drawing/2014/main" id="{C1529E79-D744-8796-148E-51E53C2EBBFF}"/>
              </a:ext>
            </a:extLst>
          </p:cNvPr>
          <p:cNvSpPr/>
          <p:nvPr/>
        </p:nvSpPr>
        <p:spPr>
          <a:xfrm>
            <a:off x="9383529" y="2082220"/>
            <a:ext cx="96520" cy="32384"/>
          </a:xfrm>
          <a:custGeom>
            <a:avLst/>
            <a:gdLst/>
            <a:ahLst/>
            <a:cxnLst/>
            <a:rect l="l" t="t" r="r" b="b"/>
            <a:pathLst>
              <a:path w="96520" h="32385">
                <a:moveTo>
                  <a:pt x="0" y="32003"/>
                </a:moveTo>
                <a:lnTo>
                  <a:pt x="0" y="0"/>
                </a:lnTo>
                <a:lnTo>
                  <a:pt x="96011" y="16763"/>
                </a:lnTo>
                <a:lnTo>
                  <a:pt x="0" y="3200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" name="object 260">
            <a:extLst>
              <a:ext uri="{FF2B5EF4-FFF2-40B4-BE49-F238E27FC236}">
                <a16:creationId xmlns:a16="http://schemas.microsoft.com/office/drawing/2014/main" id="{CA6CAACD-85DB-F4F8-465D-22A48153347E}"/>
              </a:ext>
            </a:extLst>
          </p:cNvPr>
          <p:cNvSpPr/>
          <p:nvPr/>
        </p:nvSpPr>
        <p:spPr>
          <a:xfrm>
            <a:off x="6618993" y="2085268"/>
            <a:ext cx="96520" cy="32384"/>
          </a:xfrm>
          <a:custGeom>
            <a:avLst/>
            <a:gdLst/>
            <a:ahLst/>
            <a:cxnLst/>
            <a:rect l="l" t="t" r="r" b="b"/>
            <a:pathLst>
              <a:path w="96520" h="32385">
                <a:moveTo>
                  <a:pt x="0" y="0"/>
                </a:moveTo>
                <a:lnTo>
                  <a:pt x="0" y="32003"/>
                </a:lnTo>
                <a:lnTo>
                  <a:pt x="96011" y="152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" name="object 261">
            <a:extLst>
              <a:ext uri="{FF2B5EF4-FFF2-40B4-BE49-F238E27FC236}">
                <a16:creationId xmlns:a16="http://schemas.microsoft.com/office/drawing/2014/main" id="{90B85B19-7251-1294-0B99-40D300C0B7AC}"/>
              </a:ext>
            </a:extLst>
          </p:cNvPr>
          <p:cNvSpPr/>
          <p:nvPr/>
        </p:nvSpPr>
        <p:spPr>
          <a:xfrm>
            <a:off x="6618993" y="2085268"/>
            <a:ext cx="96520" cy="32384"/>
          </a:xfrm>
          <a:custGeom>
            <a:avLst/>
            <a:gdLst/>
            <a:ahLst/>
            <a:cxnLst/>
            <a:rect l="l" t="t" r="r" b="b"/>
            <a:pathLst>
              <a:path w="96520" h="32385">
                <a:moveTo>
                  <a:pt x="0" y="32003"/>
                </a:moveTo>
                <a:lnTo>
                  <a:pt x="0" y="0"/>
                </a:lnTo>
                <a:lnTo>
                  <a:pt x="96011" y="15239"/>
                </a:lnTo>
                <a:lnTo>
                  <a:pt x="0" y="3200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" name="object 262">
            <a:extLst>
              <a:ext uri="{FF2B5EF4-FFF2-40B4-BE49-F238E27FC236}">
                <a16:creationId xmlns:a16="http://schemas.microsoft.com/office/drawing/2014/main" id="{0B4EC57C-98C3-C032-3FA0-3D1DE1AADFFA}"/>
              </a:ext>
            </a:extLst>
          </p:cNvPr>
          <p:cNvSpPr/>
          <p:nvPr/>
        </p:nvSpPr>
        <p:spPr>
          <a:xfrm>
            <a:off x="7635501" y="2098984"/>
            <a:ext cx="1844039" cy="0"/>
          </a:xfrm>
          <a:custGeom>
            <a:avLst/>
            <a:gdLst/>
            <a:ahLst/>
            <a:cxnLst/>
            <a:rect l="l" t="t" r="r" b="b"/>
            <a:pathLst>
              <a:path w="1844040">
                <a:moveTo>
                  <a:pt x="1844039" y="0"/>
                </a:moveTo>
                <a:lnTo>
                  <a:pt x="0" y="0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" name="object 263">
            <a:extLst>
              <a:ext uri="{FF2B5EF4-FFF2-40B4-BE49-F238E27FC236}">
                <a16:creationId xmlns:a16="http://schemas.microsoft.com/office/drawing/2014/main" id="{E7A49A4A-7DD5-4C15-397C-47CA2FDE9403}"/>
              </a:ext>
            </a:extLst>
          </p:cNvPr>
          <p:cNvSpPr/>
          <p:nvPr/>
        </p:nvSpPr>
        <p:spPr>
          <a:xfrm>
            <a:off x="8583429" y="2987475"/>
            <a:ext cx="0" cy="559435"/>
          </a:xfrm>
          <a:custGeom>
            <a:avLst/>
            <a:gdLst/>
            <a:ahLst/>
            <a:cxnLst/>
            <a:rect l="l" t="t" r="r" b="b"/>
            <a:pathLst>
              <a:path h="559435">
                <a:moveTo>
                  <a:pt x="0" y="0"/>
                </a:moveTo>
                <a:lnTo>
                  <a:pt x="0" y="559307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" name="object 264">
            <a:extLst>
              <a:ext uri="{FF2B5EF4-FFF2-40B4-BE49-F238E27FC236}">
                <a16:creationId xmlns:a16="http://schemas.microsoft.com/office/drawing/2014/main" id="{9D81AC6F-4FEA-6CAF-0EE1-2C27B9A28724}"/>
              </a:ext>
            </a:extLst>
          </p:cNvPr>
          <p:cNvSpPr/>
          <p:nvPr/>
        </p:nvSpPr>
        <p:spPr>
          <a:xfrm>
            <a:off x="8566665" y="2987475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4" h="96520">
                <a:moveTo>
                  <a:pt x="16763" y="0"/>
                </a:moveTo>
                <a:lnTo>
                  <a:pt x="0" y="96011"/>
                </a:lnTo>
                <a:lnTo>
                  <a:pt x="32003" y="96011"/>
                </a:lnTo>
                <a:lnTo>
                  <a:pt x="1676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" name="object 265">
            <a:extLst>
              <a:ext uri="{FF2B5EF4-FFF2-40B4-BE49-F238E27FC236}">
                <a16:creationId xmlns:a16="http://schemas.microsoft.com/office/drawing/2014/main" id="{DAFAB644-E060-36C3-0963-72ECE9C934A4}"/>
              </a:ext>
            </a:extLst>
          </p:cNvPr>
          <p:cNvSpPr/>
          <p:nvPr/>
        </p:nvSpPr>
        <p:spPr>
          <a:xfrm>
            <a:off x="8566665" y="2987475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4" h="96520">
                <a:moveTo>
                  <a:pt x="32003" y="96011"/>
                </a:moveTo>
                <a:lnTo>
                  <a:pt x="0" y="96011"/>
                </a:lnTo>
                <a:lnTo>
                  <a:pt x="16763" y="0"/>
                </a:lnTo>
                <a:lnTo>
                  <a:pt x="32003" y="96011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" name="object 266">
            <a:extLst>
              <a:ext uri="{FF2B5EF4-FFF2-40B4-BE49-F238E27FC236}">
                <a16:creationId xmlns:a16="http://schemas.microsoft.com/office/drawing/2014/main" id="{CD61B2A0-A82D-5CCB-8855-04CEAB357A63}"/>
              </a:ext>
            </a:extLst>
          </p:cNvPr>
          <p:cNvSpPr/>
          <p:nvPr/>
        </p:nvSpPr>
        <p:spPr>
          <a:xfrm>
            <a:off x="8357877" y="5921175"/>
            <a:ext cx="439420" cy="0"/>
          </a:xfrm>
          <a:custGeom>
            <a:avLst/>
            <a:gdLst/>
            <a:ahLst/>
            <a:cxnLst/>
            <a:rect l="l" t="t" r="r" b="b"/>
            <a:pathLst>
              <a:path w="439420">
                <a:moveTo>
                  <a:pt x="438911" y="0"/>
                </a:moveTo>
                <a:lnTo>
                  <a:pt x="0" y="0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" name="object 267">
            <a:extLst>
              <a:ext uri="{FF2B5EF4-FFF2-40B4-BE49-F238E27FC236}">
                <a16:creationId xmlns:a16="http://schemas.microsoft.com/office/drawing/2014/main" id="{32E7D320-0805-1505-3C8F-9FE8ECD4DD76}"/>
              </a:ext>
            </a:extLst>
          </p:cNvPr>
          <p:cNvSpPr/>
          <p:nvPr/>
        </p:nvSpPr>
        <p:spPr>
          <a:xfrm>
            <a:off x="5276349" y="2085268"/>
            <a:ext cx="96520" cy="32384"/>
          </a:xfrm>
          <a:custGeom>
            <a:avLst/>
            <a:gdLst/>
            <a:ahLst/>
            <a:cxnLst/>
            <a:rect l="l" t="t" r="r" b="b"/>
            <a:pathLst>
              <a:path w="96520" h="32385">
                <a:moveTo>
                  <a:pt x="0" y="0"/>
                </a:moveTo>
                <a:lnTo>
                  <a:pt x="0" y="32003"/>
                </a:lnTo>
                <a:lnTo>
                  <a:pt x="96011" y="1676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" name="object 268">
            <a:extLst>
              <a:ext uri="{FF2B5EF4-FFF2-40B4-BE49-F238E27FC236}">
                <a16:creationId xmlns:a16="http://schemas.microsoft.com/office/drawing/2014/main" id="{3D518F56-E68F-7763-FA12-61F50CD6804A}"/>
              </a:ext>
            </a:extLst>
          </p:cNvPr>
          <p:cNvSpPr/>
          <p:nvPr/>
        </p:nvSpPr>
        <p:spPr>
          <a:xfrm>
            <a:off x="5276349" y="2085268"/>
            <a:ext cx="96520" cy="32384"/>
          </a:xfrm>
          <a:custGeom>
            <a:avLst/>
            <a:gdLst/>
            <a:ahLst/>
            <a:cxnLst/>
            <a:rect l="l" t="t" r="r" b="b"/>
            <a:pathLst>
              <a:path w="96520" h="32385">
                <a:moveTo>
                  <a:pt x="0" y="32003"/>
                </a:moveTo>
                <a:lnTo>
                  <a:pt x="0" y="0"/>
                </a:lnTo>
                <a:lnTo>
                  <a:pt x="96011" y="16763"/>
                </a:lnTo>
                <a:lnTo>
                  <a:pt x="0" y="3200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" name="object 269">
            <a:extLst>
              <a:ext uri="{FF2B5EF4-FFF2-40B4-BE49-F238E27FC236}">
                <a16:creationId xmlns:a16="http://schemas.microsoft.com/office/drawing/2014/main" id="{50EF0060-B013-E4E1-757B-FCC887BC3AA6}"/>
              </a:ext>
            </a:extLst>
          </p:cNvPr>
          <p:cNvSpPr/>
          <p:nvPr/>
        </p:nvSpPr>
        <p:spPr>
          <a:xfrm>
            <a:off x="5815846" y="1803328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5" h="96519">
                <a:moveTo>
                  <a:pt x="32003" y="0"/>
                </a:moveTo>
                <a:lnTo>
                  <a:pt x="0" y="0"/>
                </a:lnTo>
                <a:lnTo>
                  <a:pt x="16763" y="96011"/>
                </a:lnTo>
                <a:lnTo>
                  <a:pt x="3200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3" name="object 270">
            <a:extLst>
              <a:ext uri="{FF2B5EF4-FFF2-40B4-BE49-F238E27FC236}">
                <a16:creationId xmlns:a16="http://schemas.microsoft.com/office/drawing/2014/main" id="{AAF0CD42-E217-0137-23B4-FF86DE1A9382}"/>
              </a:ext>
            </a:extLst>
          </p:cNvPr>
          <p:cNvSpPr/>
          <p:nvPr/>
        </p:nvSpPr>
        <p:spPr>
          <a:xfrm>
            <a:off x="5815846" y="1803328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5" h="96519">
                <a:moveTo>
                  <a:pt x="0" y="0"/>
                </a:moveTo>
                <a:lnTo>
                  <a:pt x="32003" y="0"/>
                </a:lnTo>
                <a:lnTo>
                  <a:pt x="16763" y="96011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4" name="object 271">
            <a:extLst>
              <a:ext uri="{FF2B5EF4-FFF2-40B4-BE49-F238E27FC236}">
                <a16:creationId xmlns:a16="http://schemas.microsoft.com/office/drawing/2014/main" id="{41335D78-F484-13D2-00C7-6E8048EB4E7A}"/>
              </a:ext>
            </a:extLst>
          </p:cNvPr>
          <p:cNvSpPr/>
          <p:nvPr/>
        </p:nvSpPr>
        <p:spPr>
          <a:xfrm>
            <a:off x="7646170" y="2786308"/>
            <a:ext cx="384175" cy="0"/>
          </a:xfrm>
          <a:custGeom>
            <a:avLst/>
            <a:gdLst/>
            <a:ahLst/>
            <a:cxnLst/>
            <a:rect l="l" t="t" r="r" b="b"/>
            <a:pathLst>
              <a:path w="384175">
                <a:moveTo>
                  <a:pt x="0" y="0"/>
                </a:moveTo>
                <a:lnTo>
                  <a:pt x="384047" y="0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" name="object 272">
            <a:extLst>
              <a:ext uri="{FF2B5EF4-FFF2-40B4-BE49-F238E27FC236}">
                <a16:creationId xmlns:a16="http://schemas.microsoft.com/office/drawing/2014/main" id="{87482204-5765-1D9F-38E1-DD120EFB9900}"/>
              </a:ext>
            </a:extLst>
          </p:cNvPr>
          <p:cNvSpPr/>
          <p:nvPr/>
        </p:nvSpPr>
        <p:spPr>
          <a:xfrm>
            <a:off x="7934205" y="2771068"/>
            <a:ext cx="96520" cy="32384"/>
          </a:xfrm>
          <a:custGeom>
            <a:avLst/>
            <a:gdLst/>
            <a:ahLst/>
            <a:cxnLst/>
            <a:rect l="l" t="t" r="r" b="b"/>
            <a:pathLst>
              <a:path w="96520" h="32385">
                <a:moveTo>
                  <a:pt x="0" y="0"/>
                </a:moveTo>
                <a:lnTo>
                  <a:pt x="0" y="32003"/>
                </a:lnTo>
                <a:lnTo>
                  <a:pt x="96011" y="152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" name="object 273">
            <a:extLst>
              <a:ext uri="{FF2B5EF4-FFF2-40B4-BE49-F238E27FC236}">
                <a16:creationId xmlns:a16="http://schemas.microsoft.com/office/drawing/2014/main" id="{4BA46B5A-392E-0030-A24C-C4A215EF4FAC}"/>
              </a:ext>
            </a:extLst>
          </p:cNvPr>
          <p:cNvSpPr/>
          <p:nvPr/>
        </p:nvSpPr>
        <p:spPr>
          <a:xfrm>
            <a:off x="7934205" y="2771068"/>
            <a:ext cx="96520" cy="32384"/>
          </a:xfrm>
          <a:custGeom>
            <a:avLst/>
            <a:gdLst/>
            <a:ahLst/>
            <a:cxnLst/>
            <a:rect l="l" t="t" r="r" b="b"/>
            <a:pathLst>
              <a:path w="96520" h="32385">
                <a:moveTo>
                  <a:pt x="0" y="32003"/>
                </a:moveTo>
                <a:lnTo>
                  <a:pt x="0" y="0"/>
                </a:lnTo>
                <a:lnTo>
                  <a:pt x="96011" y="15239"/>
                </a:lnTo>
                <a:lnTo>
                  <a:pt x="0" y="3200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" name="object 274">
            <a:extLst>
              <a:ext uri="{FF2B5EF4-FFF2-40B4-BE49-F238E27FC236}">
                <a16:creationId xmlns:a16="http://schemas.microsoft.com/office/drawing/2014/main" id="{7AB64E5A-9D2B-5062-15F2-0AFF2E2D44B5}"/>
              </a:ext>
            </a:extLst>
          </p:cNvPr>
          <p:cNvSpPr/>
          <p:nvPr/>
        </p:nvSpPr>
        <p:spPr>
          <a:xfrm>
            <a:off x="5288541" y="2600380"/>
            <a:ext cx="1103630" cy="372110"/>
          </a:xfrm>
          <a:custGeom>
            <a:avLst/>
            <a:gdLst/>
            <a:ahLst/>
            <a:cxnLst/>
            <a:rect l="l" t="t" r="r" b="b"/>
            <a:pathLst>
              <a:path w="1103629" h="372110">
                <a:moveTo>
                  <a:pt x="0" y="0"/>
                </a:moveTo>
                <a:lnTo>
                  <a:pt x="0" y="371855"/>
                </a:lnTo>
                <a:lnTo>
                  <a:pt x="1103375" y="371855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" name="object 275">
            <a:extLst>
              <a:ext uri="{FF2B5EF4-FFF2-40B4-BE49-F238E27FC236}">
                <a16:creationId xmlns:a16="http://schemas.microsoft.com/office/drawing/2014/main" id="{0816E395-CAF5-CAEF-B13A-E4AF7E575151}"/>
              </a:ext>
            </a:extLst>
          </p:cNvPr>
          <p:cNvSpPr/>
          <p:nvPr/>
        </p:nvSpPr>
        <p:spPr>
          <a:xfrm>
            <a:off x="5288541" y="2972236"/>
            <a:ext cx="1103630" cy="0"/>
          </a:xfrm>
          <a:custGeom>
            <a:avLst/>
            <a:gdLst/>
            <a:ahLst/>
            <a:cxnLst/>
            <a:rect l="l" t="t" r="r" b="b"/>
            <a:pathLst>
              <a:path w="1103629">
                <a:moveTo>
                  <a:pt x="1103375" y="0"/>
                </a:moveTo>
                <a:lnTo>
                  <a:pt x="0" y="0"/>
                </a:lnTo>
                <a:lnTo>
                  <a:pt x="1103375" y="0"/>
                </a:lnTo>
                <a:close/>
              </a:path>
            </a:pathLst>
          </a:custGeom>
          <a:ln w="3175">
            <a:solidFill>
              <a:srgbClr val="FFD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" name="object 276">
            <a:extLst>
              <a:ext uri="{FF2B5EF4-FFF2-40B4-BE49-F238E27FC236}">
                <a16:creationId xmlns:a16="http://schemas.microsoft.com/office/drawing/2014/main" id="{9A40334A-C9E2-3EE2-17FF-C7EAAB155C2E}"/>
              </a:ext>
            </a:extLst>
          </p:cNvPr>
          <p:cNvSpPr/>
          <p:nvPr/>
        </p:nvSpPr>
        <p:spPr>
          <a:xfrm>
            <a:off x="5288541" y="2600380"/>
            <a:ext cx="1103630" cy="372110"/>
          </a:xfrm>
          <a:custGeom>
            <a:avLst/>
            <a:gdLst/>
            <a:ahLst/>
            <a:cxnLst/>
            <a:rect l="l" t="t" r="r" b="b"/>
            <a:pathLst>
              <a:path w="1103629" h="372110">
                <a:moveTo>
                  <a:pt x="1103375" y="371855"/>
                </a:moveTo>
                <a:lnTo>
                  <a:pt x="0" y="371855"/>
                </a:lnTo>
                <a:lnTo>
                  <a:pt x="0" y="0"/>
                </a:lnTo>
                <a:lnTo>
                  <a:pt x="1103375" y="371855"/>
                </a:lnTo>
                <a:close/>
              </a:path>
            </a:pathLst>
          </a:custGeom>
          <a:ln w="3175">
            <a:solidFill>
              <a:srgbClr val="FFD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1" name="object 278">
            <a:extLst>
              <a:ext uri="{FF2B5EF4-FFF2-40B4-BE49-F238E27FC236}">
                <a16:creationId xmlns:a16="http://schemas.microsoft.com/office/drawing/2014/main" id="{06D9A11B-3ADD-33EA-C5D7-0D0BA60BFA39}"/>
              </a:ext>
            </a:extLst>
          </p:cNvPr>
          <p:cNvSpPr/>
          <p:nvPr/>
        </p:nvSpPr>
        <p:spPr>
          <a:xfrm>
            <a:off x="5288541" y="2600380"/>
            <a:ext cx="1103630" cy="372110"/>
          </a:xfrm>
          <a:custGeom>
            <a:avLst/>
            <a:gdLst/>
            <a:ahLst/>
            <a:cxnLst/>
            <a:rect l="l" t="t" r="r" b="b"/>
            <a:pathLst>
              <a:path w="1103629" h="372110">
                <a:moveTo>
                  <a:pt x="0" y="0"/>
                </a:moveTo>
                <a:lnTo>
                  <a:pt x="1103375" y="0"/>
                </a:lnTo>
                <a:lnTo>
                  <a:pt x="1103375" y="371855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FFD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2" name="object 279">
            <a:extLst>
              <a:ext uri="{FF2B5EF4-FFF2-40B4-BE49-F238E27FC236}">
                <a16:creationId xmlns:a16="http://schemas.microsoft.com/office/drawing/2014/main" id="{F509D01D-E059-F4EA-70FE-F8987686C6B9}"/>
              </a:ext>
            </a:extLst>
          </p:cNvPr>
          <p:cNvSpPr/>
          <p:nvPr/>
        </p:nvSpPr>
        <p:spPr>
          <a:xfrm>
            <a:off x="5288541" y="2600380"/>
            <a:ext cx="1103630" cy="372110"/>
          </a:xfrm>
          <a:custGeom>
            <a:avLst/>
            <a:gdLst/>
            <a:ahLst/>
            <a:cxnLst/>
            <a:rect l="l" t="t" r="r" b="b"/>
            <a:pathLst>
              <a:path w="1103629" h="372110">
                <a:moveTo>
                  <a:pt x="0" y="0"/>
                </a:moveTo>
                <a:lnTo>
                  <a:pt x="1103375" y="0"/>
                </a:lnTo>
                <a:lnTo>
                  <a:pt x="1103375" y="371855"/>
                </a:lnTo>
                <a:lnTo>
                  <a:pt x="0" y="371855"/>
                </a:lnTo>
                <a:lnTo>
                  <a:pt x="0" y="0"/>
                </a:lnTo>
              </a:path>
            </a:pathLst>
          </a:custGeom>
          <a:solidFill>
            <a:srgbClr val="FFCC00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3" name="object 280">
            <a:extLst>
              <a:ext uri="{FF2B5EF4-FFF2-40B4-BE49-F238E27FC236}">
                <a16:creationId xmlns:a16="http://schemas.microsoft.com/office/drawing/2014/main" id="{2BC6E9D4-1088-7468-110B-2F1A99409B7F}"/>
              </a:ext>
            </a:extLst>
          </p:cNvPr>
          <p:cNvSpPr txBox="1"/>
          <p:nvPr/>
        </p:nvSpPr>
        <p:spPr>
          <a:xfrm>
            <a:off x="5391666" y="2599958"/>
            <a:ext cx="880110" cy="2320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59079">
              <a:lnSpc>
                <a:spcPct val="105300"/>
              </a:lnSpc>
            </a:pPr>
            <a:r>
              <a:rPr sz="750" b="1" spc="-25" dirty="0">
                <a:latin typeface="Verdana"/>
                <a:cs typeface="Verdana"/>
              </a:rPr>
              <a:t>Me</a:t>
            </a:r>
            <a:r>
              <a:rPr lang="ru-RU" sz="750" b="1" spc="-25" dirty="0" err="1">
                <a:latin typeface="Verdana"/>
                <a:cs typeface="Verdana"/>
              </a:rPr>
              <a:t>тод</a:t>
            </a:r>
            <a:r>
              <a:rPr sz="750" b="1" spc="-25" dirty="0">
                <a:latin typeface="Verdana"/>
                <a:cs typeface="Verdana"/>
              </a:rPr>
              <a:t> </a:t>
            </a:r>
            <a:r>
              <a:rPr sz="750" b="1" spc="-10" dirty="0">
                <a:latin typeface="Verdana"/>
                <a:cs typeface="Verdana"/>
              </a:rPr>
              <a:t>Mo</a:t>
            </a:r>
            <a:r>
              <a:rPr lang="ru-RU" sz="750" b="1" spc="-10" dirty="0" err="1">
                <a:latin typeface="Verdana"/>
                <a:cs typeface="Verdana"/>
              </a:rPr>
              <a:t>лоденского</a:t>
            </a:r>
            <a:r>
              <a:rPr sz="750" b="1" spc="-10" dirty="0">
                <a:latin typeface="Verdana"/>
                <a:cs typeface="Verdana"/>
              </a:rPr>
              <a:t>-</a:t>
            </a:r>
            <a:endParaRPr sz="750" dirty="0">
              <a:latin typeface="Verdana"/>
              <a:cs typeface="Verdana"/>
            </a:endParaRPr>
          </a:p>
        </p:txBody>
      </p:sp>
      <p:sp>
        <p:nvSpPr>
          <p:cNvPr id="284" name="object 281">
            <a:extLst>
              <a:ext uri="{FF2B5EF4-FFF2-40B4-BE49-F238E27FC236}">
                <a16:creationId xmlns:a16="http://schemas.microsoft.com/office/drawing/2014/main" id="{70CB3915-8907-D060-4581-DA382AEE9484}"/>
              </a:ext>
            </a:extLst>
          </p:cNvPr>
          <p:cNvSpPr txBox="1"/>
          <p:nvPr/>
        </p:nvSpPr>
        <p:spPr>
          <a:xfrm>
            <a:off x="5586737" y="2840750"/>
            <a:ext cx="499109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750" b="1" spc="5" dirty="0" err="1">
                <a:latin typeface="Verdana"/>
                <a:cs typeface="Verdana"/>
              </a:rPr>
              <a:t>Бров</a:t>
            </a:r>
            <a:r>
              <a:rPr sz="750" b="1" spc="5" dirty="0" err="1">
                <a:latin typeface="Verdana"/>
                <a:cs typeface="Verdana"/>
              </a:rPr>
              <a:t>apa</a:t>
            </a:r>
            <a:endParaRPr sz="750" dirty="0">
              <a:latin typeface="Verdana"/>
              <a:cs typeface="Verdana"/>
            </a:endParaRPr>
          </a:p>
        </p:txBody>
      </p:sp>
      <p:sp>
        <p:nvSpPr>
          <p:cNvPr id="285" name="object 282">
            <a:extLst>
              <a:ext uri="{FF2B5EF4-FFF2-40B4-BE49-F238E27FC236}">
                <a16:creationId xmlns:a16="http://schemas.microsoft.com/office/drawing/2014/main" id="{D3575247-F00A-DAEC-F691-F383831E065F}"/>
              </a:ext>
            </a:extLst>
          </p:cNvPr>
          <p:cNvSpPr/>
          <p:nvPr/>
        </p:nvSpPr>
        <p:spPr>
          <a:xfrm>
            <a:off x="6300477" y="2100508"/>
            <a:ext cx="414655" cy="0"/>
          </a:xfrm>
          <a:custGeom>
            <a:avLst/>
            <a:gdLst/>
            <a:ahLst/>
            <a:cxnLst/>
            <a:rect l="l" t="t" r="r" b="b"/>
            <a:pathLst>
              <a:path w="414654">
                <a:moveTo>
                  <a:pt x="414527" y="0"/>
                </a:moveTo>
                <a:lnTo>
                  <a:pt x="0" y="0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7" name="object 284">
            <a:extLst>
              <a:ext uri="{FF2B5EF4-FFF2-40B4-BE49-F238E27FC236}">
                <a16:creationId xmlns:a16="http://schemas.microsoft.com/office/drawing/2014/main" id="{6B70AD7C-CD99-A144-4FBF-61BB84FFF2DA}"/>
              </a:ext>
            </a:extLst>
          </p:cNvPr>
          <p:cNvSpPr/>
          <p:nvPr/>
        </p:nvSpPr>
        <p:spPr>
          <a:xfrm>
            <a:off x="5192529" y="2771068"/>
            <a:ext cx="96520" cy="32384"/>
          </a:xfrm>
          <a:custGeom>
            <a:avLst/>
            <a:gdLst/>
            <a:ahLst/>
            <a:cxnLst/>
            <a:rect l="l" t="t" r="r" b="b"/>
            <a:pathLst>
              <a:path w="96520" h="32385">
                <a:moveTo>
                  <a:pt x="0" y="0"/>
                </a:moveTo>
                <a:lnTo>
                  <a:pt x="0" y="32003"/>
                </a:lnTo>
                <a:lnTo>
                  <a:pt x="96011" y="152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8" name="object 285">
            <a:extLst>
              <a:ext uri="{FF2B5EF4-FFF2-40B4-BE49-F238E27FC236}">
                <a16:creationId xmlns:a16="http://schemas.microsoft.com/office/drawing/2014/main" id="{0E53F0AB-9C7A-BAF3-F483-A59B55A145DC}"/>
              </a:ext>
            </a:extLst>
          </p:cNvPr>
          <p:cNvSpPr/>
          <p:nvPr/>
        </p:nvSpPr>
        <p:spPr>
          <a:xfrm>
            <a:off x="5192529" y="2771068"/>
            <a:ext cx="96520" cy="32384"/>
          </a:xfrm>
          <a:custGeom>
            <a:avLst/>
            <a:gdLst/>
            <a:ahLst/>
            <a:cxnLst/>
            <a:rect l="l" t="t" r="r" b="b"/>
            <a:pathLst>
              <a:path w="96520" h="32385">
                <a:moveTo>
                  <a:pt x="0" y="32003"/>
                </a:moveTo>
                <a:lnTo>
                  <a:pt x="0" y="0"/>
                </a:lnTo>
                <a:lnTo>
                  <a:pt x="96011" y="15239"/>
                </a:lnTo>
                <a:lnTo>
                  <a:pt x="0" y="3200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9" name="object 286">
            <a:extLst>
              <a:ext uri="{FF2B5EF4-FFF2-40B4-BE49-F238E27FC236}">
                <a16:creationId xmlns:a16="http://schemas.microsoft.com/office/drawing/2014/main" id="{1F1391BD-99E3-1328-312E-5206792F0542}"/>
              </a:ext>
            </a:extLst>
          </p:cNvPr>
          <p:cNvSpPr/>
          <p:nvPr/>
        </p:nvSpPr>
        <p:spPr>
          <a:xfrm>
            <a:off x="5119377" y="3711375"/>
            <a:ext cx="172720" cy="0"/>
          </a:xfrm>
          <a:custGeom>
            <a:avLst/>
            <a:gdLst/>
            <a:ahLst/>
            <a:cxnLst/>
            <a:rect l="l" t="t" r="r" b="b"/>
            <a:pathLst>
              <a:path w="172720">
                <a:moveTo>
                  <a:pt x="172211" y="0"/>
                </a:moveTo>
                <a:lnTo>
                  <a:pt x="0" y="0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0" name="object 287">
            <a:extLst>
              <a:ext uri="{FF2B5EF4-FFF2-40B4-BE49-F238E27FC236}">
                <a16:creationId xmlns:a16="http://schemas.microsoft.com/office/drawing/2014/main" id="{1448CC70-B6E4-8CFC-B9FB-B3DAD65E68EE}"/>
              </a:ext>
            </a:extLst>
          </p:cNvPr>
          <p:cNvSpPr/>
          <p:nvPr/>
        </p:nvSpPr>
        <p:spPr>
          <a:xfrm>
            <a:off x="5273302" y="3694612"/>
            <a:ext cx="96520" cy="32384"/>
          </a:xfrm>
          <a:custGeom>
            <a:avLst/>
            <a:gdLst/>
            <a:ahLst/>
            <a:cxnLst/>
            <a:rect l="l" t="t" r="r" b="b"/>
            <a:pathLst>
              <a:path w="96520" h="32385">
                <a:moveTo>
                  <a:pt x="0" y="0"/>
                </a:moveTo>
                <a:lnTo>
                  <a:pt x="0" y="32003"/>
                </a:lnTo>
                <a:lnTo>
                  <a:pt x="96011" y="1676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1" name="object 288">
            <a:extLst>
              <a:ext uri="{FF2B5EF4-FFF2-40B4-BE49-F238E27FC236}">
                <a16:creationId xmlns:a16="http://schemas.microsoft.com/office/drawing/2014/main" id="{F7D6A300-19F0-32E1-C591-1F5417FAAB9C}"/>
              </a:ext>
            </a:extLst>
          </p:cNvPr>
          <p:cNvSpPr/>
          <p:nvPr/>
        </p:nvSpPr>
        <p:spPr>
          <a:xfrm>
            <a:off x="5273302" y="3694612"/>
            <a:ext cx="96520" cy="32384"/>
          </a:xfrm>
          <a:custGeom>
            <a:avLst/>
            <a:gdLst/>
            <a:ahLst/>
            <a:cxnLst/>
            <a:rect l="l" t="t" r="r" b="b"/>
            <a:pathLst>
              <a:path w="96520" h="32385">
                <a:moveTo>
                  <a:pt x="0" y="32003"/>
                </a:moveTo>
                <a:lnTo>
                  <a:pt x="0" y="0"/>
                </a:lnTo>
                <a:lnTo>
                  <a:pt x="96011" y="16763"/>
                </a:lnTo>
                <a:lnTo>
                  <a:pt x="0" y="3200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2" name="object 289">
            <a:extLst>
              <a:ext uri="{FF2B5EF4-FFF2-40B4-BE49-F238E27FC236}">
                <a16:creationId xmlns:a16="http://schemas.microsoft.com/office/drawing/2014/main" id="{BBC193EF-86F4-FCD0-A981-2F08375CB8C7}"/>
              </a:ext>
            </a:extLst>
          </p:cNvPr>
          <p:cNvSpPr/>
          <p:nvPr/>
        </p:nvSpPr>
        <p:spPr>
          <a:xfrm>
            <a:off x="5815846" y="2504368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5" h="96519">
                <a:moveTo>
                  <a:pt x="32003" y="0"/>
                </a:moveTo>
                <a:lnTo>
                  <a:pt x="0" y="0"/>
                </a:lnTo>
                <a:lnTo>
                  <a:pt x="16763" y="96011"/>
                </a:lnTo>
                <a:lnTo>
                  <a:pt x="3200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3" name="object 290">
            <a:extLst>
              <a:ext uri="{FF2B5EF4-FFF2-40B4-BE49-F238E27FC236}">
                <a16:creationId xmlns:a16="http://schemas.microsoft.com/office/drawing/2014/main" id="{6624D3BF-F821-4B27-49F5-DAF8A2E03224}"/>
              </a:ext>
            </a:extLst>
          </p:cNvPr>
          <p:cNvSpPr/>
          <p:nvPr/>
        </p:nvSpPr>
        <p:spPr>
          <a:xfrm>
            <a:off x="5815846" y="2504368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5" h="96519">
                <a:moveTo>
                  <a:pt x="0" y="0"/>
                </a:moveTo>
                <a:lnTo>
                  <a:pt x="32003" y="0"/>
                </a:lnTo>
                <a:lnTo>
                  <a:pt x="16763" y="96011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4" name="object 291">
            <a:extLst>
              <a:ext uri="{FF2B5EF4-FFF2-40B4-BE49-F238E27FC236}">
                <a16:creationId xmlns:a16="http://schemas.microsoft.com/office/drawing/2014/main" id="{4D9B307C-67EC-A527-E64C-AC58C071CE82}"/>
              </a:ext>
            </a:extLst>
          </p:cNvPr>
          <p:cNvSpPr/>
          <p:nvPr/>
        </p:nvSpPr>
        <p:spPr>
          <a:xfrm>
            <a:off x="5815846" y="2972236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5" h="96520">
                <a:moveTo>
                  <a:pt x="16763" y="0"/>
                </a:moveTo>
                <a:lnTo>
                  <a:pt x="0" y="96011"/>
                </a:lnTo>
                <a:lnTo>
                  <a:pt x="32003" y="96011"/>
                </a:lnTo>
                <a:lnTo>
                  <a:pt x="1676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5" name="object 292">
            <a:extLst>
              <a:ext uri="{FF2B5EF4-FFF2-40B4-BE49-F238E27FC236}">
                <a16:creationId xmlns:a16="http://schemas.microsoft.com/office/drawing/2014/main" id="{4A48A837-CADF-06E9-1037-9D1F805DC524}"/>
              </a:ext>
            </a:extLst>
          </p:cNvPr>
          <p:cNvSpPr/>
          <p:nvPr/>
        </p:nvSpPr>
        <p:spPr>
          <a:xfrm>
            <a:off x="5815846" y="2972236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5" h="96520">
                <a:moveTo>
                  <a:pt x="32003" y="96011"/>
                </a:moveTo>
                <a:lnTo>
                  <a:pt x="0" y="96011"/>
                </a:lnTo>
                <a:lnTo>
                  <a:pt x="16763" y="0"/>
                </a:lnTo>
                <a:lnTo>
                  <a:pt x="32003" y="96011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6" name="object 293">
            <a:extLst>
              <a:ext uri="{FF2B5EF4-FFF2-40B4-BE49-F238E27FC236}">
                <a16:creationId xmlns:a16="http://schemas.microsoft.com/office/drawing/2014/main" id="{7E929E38-F90E-4558-C916-18F2D6B5D7EA}"/>
              </a:ext>
            </a:extLst>
          </p:cNvPr>
          <p:cNvSpPr/>
          <p:nvPr/>
        </p:nvSpPr>
        <p:spPr>
          <a:xfrm>
            <a:off x="6897885" y="5314623"/>
            <a:ext cx="0" cy="102235"/>
          </a:xfrm>
          <a:custGeom>
            <a:avLst/>
            <a:gdLst/>
            <a:ahLst/>
            <a:cxnLst/>
            <a:rect l="l" t="t" r="r" b="b"/>
            <a:pathLst>
              <a:path h="102235">
                <a:moveTo>
                  <a:pt x="0" y="0"/>
                </a:moveTo>
                <a:lnTo>
                  <a:pt x="0" y="102107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7" name="object 294">
            <a:extLst>
              <a:ext uri="{FF2B5EF4-FFF2-40B4-BE49-F238E27FC236}">
                <a16:creationId xmlns:a16="http://schemas.microsoft.com/office/drawing/2014/main" id="{11BD2145-FFA6-46A6-6636-6C584A344D9C}"/>
              </a:ext>
            </a:extLst>
          </p:cNvPr>
          <p:cNvSpPr/>
          <p:nvPr/>
        </p:nvSpPr>
        <p:spPr>
          <a:xfrm>
            <a:off x="6295905" y="3711375"/>
            <a:ext cx="1823085" cy="0"/>
          </a:xfrm>
          <a:custGeom>
            <a:avLst/>
            <a:gdLst/>
            <a:ahLst/>
            <a:cxnLst/>
            <a:rect l="l" t="t" r="r" b="b"/>
            <a:pathLst>
              <a:path w="1823084">
                <a:moveTo>
                  <a:pt x="0" y="0"/>
                </a:moveTo>
                <a:lnTo>
                  <a:pt x="1822703" y="0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8" name="object 295">
            <a:extLst>
              <a:ext uri="{FF2B5EF4-FFF2-40B4-BE49-F238E27FC236}">
                <a16:creationId xmlns:a16="http://schemas.microsoft.com/office/drawing/2014/main" id="{92F0AB24-999F-400E-1C86-092D65A1E84E}"/>
              </a:ext>
            </a:extLst>
          </p:cNvPr>
          <p:cNvSpPr/>
          <p:nvPr/>
        </p:nvSpPr>
        <p:spPr>
          <a:xfrm>
            <a:off x="9046725" y="3711375"/>
            <a:ext cx="439420" cy="0"/>
          </a:xfrm>
          <a:custGeom>
            <a:avLst/>
            <a:gdLst/>
            <a:ahLst/>
            <a:cxnLst/>
            <a:rect l="l" t="t" r="r" b="b"/>
            <a:pathLst>
              <a:path w="439420">
                <a:moveTo>
                  <a:pt x="0" y="0"/>
                </a:moveTo>
                <a:lnTo>
                  <a:pt x="438911" y="0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9" name="object 296">
            <a:extLst>
              <a:ext uri="{FF2B5EF4-FFF2-40B4-BE49-F238E27FC236}">
                <a16:creationId xmlns:a16="http://schemas.microsoft.com/office/drawing/2014/main" id="{90F256EC-25F8-7C3D-4393-61C6B35B8C6B}"/>
              </a:ext>
            </a:extLst>
          </p:cNvPr>
          <p:cNvSpPr/>
          <p:nvPr/>
        </p:nvSpPr>
        <p:spPr>
          <a:xfrm>
            <a:off x="8022598" y="3694612"/>
            <a:ext cx="96520" cy="32384"/>
          </a:xfrm>
          <a:custGeom>
            <a:avLst/>
            <a:gdLst/>
            <a:ahLst/>
            <a:cxnLst/>
            <a:rect l="l" t="t" r="r" b="b"/>
            <a:pathLst>
              <a:path w="96520" h="32385">
                <a:moveTo>
                  <a:pt x="0" y="0"/>
                </a:moveTo>
                <a:lnTo>
                  <a:pt x="0" y="32003"/>
                </a:lnTo>
                <a:lnTo>
                  <a:pt x="96011" y="1676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0" name="object 297">
            <a:extLst>
              <a:ext uri="{FF2B5EF4-FFF2-40B4-BE49-F238E27FC236}">
                <a16:creationId xmlns:a16="http://schemas.microsoft.com/office/drawing/2014/main" id="{9F9217C5-5C49-B610-9D52-0989CA088544}"/>
              </a:ext>
            </a:extLst>
          </p:cNvPr>
          <p:cNvSpPr/>
          <p:nvPr/>
        </p:nvSpPr>
        <p:spPr>
          <a:xfrm>
            <a:off x="8022598" y="3694612"/>
            <a:ext cx="96520" cy="32384"/>
          </a:xfrm>
          <a:custGeom>
            <a:avLst/>
            <a:gdLst/>
            <a:ahLst/>
            <a:cxnLst/>
            <a:rect l="l" t="t" r="r" b="b"/>
            <a:pathLst>
              <a:path w="96520" h="32385">
                <a:moveTo>
                  <a:pt x="0" y="32003"/>
                </a:moveTo>
                <a:lnTo>
                  <a:pt x="0" y="0"/>
                </a:lnTo>
                <a:lnTo>
                  <a:pt x="96011" y="16763"/>
                </a:lnTo>
                <a:lnTo>
                  <a:pt x="0" y="3200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1" name="object 298">
            <a:extLst>
              <a:ext uri="{FF2B5EF4-FFF2-40B4-BE49-F238E27FC236}">
                <a16:creationId xmlns:a16="http://schemas.microsoft.com/office/drawing/2014/main" id="{23F6DCC0-3814-D169-5F75-81095B553F0C}"/>
              </a:ext>
            </a:extLst>
          </p:cNvPr>
          <p:cNvSpPr/>
          <p:nvPr/>
        </p:nvSpPr>
        <p:spPr>
          <a:xfrm>
            <a:off x="4162305" y="4398699"/>
            <a:ext cx="612775" cy="490855"/>
          </a:xfrm>
          <a:custGeom>
            <a:avLst/>
            <a:gdLst/>
            <a:ahLst/>
            <a:cxnLst/>
            <a:rect l="l" t="t" r="r" b="b"/>
            <a:pathLst>
              <a:path w="612775" h="490854">
                <a:moveTo>
                  <a:pt x="612647" y="490727"/>
                </a:moveTo>
                <a:lnTo>
                  <a:pt x="612647" y="0"/>
                </a:lnTo>
                <a:lnTo>
                  <a:pt x="0" y="0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2" name="object 299">
            <a:extLst>
              <a:ext uri="{FF2B5EF4-FFF2-40B4-BE49-F238E27FC236}">
                <a16:creationId xmlns:a16="http://schemas.microsoft.com/office/drawing/2014/main" id="{11C17141-0A1F-2E43-89EE-3DE56BB95726}"/>
              </a:ext>
            </a:extLst>
          </p:cNvPr>
          <p:cNvSpPr/>
          <p:nvPr/>
        </p:nvSpPr>
        <p:spPr>
          <a:xfrm>
            <a:off x="5815846" y="4599867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5" h="96520">
                <a:moveTo>
                  <a:pt x="16763" y="0"/>
                </a:moveTo>
                <a:lnTo>
                  <a:pt x="0" y="96011"/>
                </a:lnTo>
                <a:lnTo>
                  <a:pt x="32003" y="96011"/>
                </a:lnTo>
                <a:lnTo>
                  <a:pt x="1676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3" name="object 300">
            <a:extLst>
              <a:ext uri="{FF2B5EF4-FFF2-40B4-BE49-F238E27FC236}">
                <a16:creationId xmlns:a16="http://schemas.microsoft.com/office/drawing/2014/main" id="{4BE57F34-B719-F195-FBCC-9F8C5669ECD3}"/>
              </a:ext>
            </a:extLst>
          </p:cNvPr>
          <p:cNvSpPr/>
          <p:nvPr/>
        </p:nvSpPr>
        <p:spPr>
          <a:xfrm>
            <a:off x="5815846" y="4599867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5" h="96520">
                <a:moveTo>
                  <a:pt x="32003" y="96011"/>
                </a:moveTo>
                <a:lnTo>
                  <a:pt x="0" y="96011"/>
                </a:lnTo>
                <a:lnTo>
                  <a:pt x="16763" y="0"/>
                </a:lnTo>
                <a:lnTo>
                  <a:pt x="32003" y="96011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4" name="object 301">
            <a:extLst>
              <a:ext uri="{FF2B5EF4-FFF2-40B4-BE49-F238E27FC236}">
                <a16:creationId xmlns:a16="http://schemas.microsoft.com/office/drawing/2014/main" id="{7D3B8887-484B-1ED2-6202-971A2B52F000}"/>
              </a:ext>
            </a:extLst>
          </p:cNvPr>
          <p:cNvSpPr/>
          <p:nvPr/>
        </p:nvSpPr>
        <p:spPr>
          <a:xfrm>
            <a:off x="5233677" y="5031160"/>
            <a:ext cx="139065" cy="0"/>
          </a:xfrm>
          <a:custGeom>
            <a:avLst/>
            <a:gdLst/>
            <a:ahLst/>
            <a:cxnLst/>
            <a:rect l="l" t="t" r="r" b="b"/>
            <a:pathLst>
              <a:path w="139064">
                <a:moveTo>
                  <a:pt x="138683" y="0"/>
                </a:moveTo>
                <a:lnTo>
                  <a:pt x="0" y="0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5" name="object 302">
            <a:extLst>
              <a:ext uri="{FF2B5EF4-FFF2-40B4-BE49-F238E27FC236}">
                <a16:creationId xmlns:a16="http://schemas.microsoft.com/office/drawing/2014/main" id="{6A8E3AEF-D204-20DC-200D-125D61CDA27B}"/>
              </a:ext>
            </a:extLst>
          </p:cNvPr>
          <p:cNvSpPr txBox="1"/>
          <p:nvPr/>
        </p:nvSpPr>
        <p:spPr>
          <a:xfrm>
            <a:off x="5312417" y="4213874"/>
            <a:ext cx="1032510" cy="3716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-2540" algn="ctr">
              <a:lnSpc>
                <a:spcPct val="110700"/>
              </a:lnSpc>
            </a:pPr>
            <a:r>
              <a:rPr lang="ru-RU" sz="750" b="1" spc="-10" dirty="0">
                <a:latin typeface="Verdana"/>
                <a:cs typeface="Verdana"/>
              </a:rPr>
              <a:t>Вычисление временных серий</a:t>
            </a:r>
            <a:endParaRPr sz="750" dirty="0">
              <a:latin typeface="Verdana"/>
              <a:cs typeface="Verdana"/>
            </a:endParaRPr>
          </a:p>
          <a:p>
            <a:pPr marL="18415" algn="ctr">
              <a:lnSpc>
                <a:spcPct val="100000"/>
              </a:lnSpc>
              <a:spcBef>
                <a:spcPts val="45"/>
              </a:spcBef>
            </a:pPr>
            <a:r>
              <a:rPr sz="750" b="1" spc="65" dirty="0">
                <a:latin typeface="Verdana"/>
                <a:cs typeface="Verdana"/>
              </a:rPr>
              <a:t> </a:t>
            </a:r>
            <a:r>
              <a:rPr lang="ru-RU" sz="750" b="1" spc="140" dirty="0">
                <a:latin typeface="Verdana"/>
                <a:cs typeface="Verdana"/>
              </a:rPr>
              <a:t>за</a:t>
            </a:r>
            <a:r>
              <a:rPr sz="750" b="1" spc="10" dirty="0">
                <a:latin typeface="Verdana"/>
                <a:cs typeface="Verdana"/>
              </a:rPr>
              <a:t>2010-2021</a:t>
            </a:r>
            <a:r>
              <a:rPr sz="750" b="1" spc="80" dirty="0">
                <a:latin typeface="Verdana"/>
                <a:cs typeface="Verdana"/>
              </a:rPr>
              <a:t> </a:t>
            </a:r>
            <a:r>
              <a:rPr sz="750" b="1" spc="15" dirty="0">
                <a:latin typeface="Verdana"/>
                <a:cs typeface="Verdana"/>
              </a:rPr>
              <a:t>r.</a:t>
            </a:r>
            <a:endParaRPr sz="750" dirty="0">
              <a:latin typeface="Verdana"/>
              <a:cs typeface="Verdana"/>
            </a:endParaRPr>
          </a:p>
        </p:txBody>
      </p:sp>
      <p:sp>
        <p:nvSpPr>
          <p:cNvPr id="307" name="object 304">
            <a:extLst>
              <a:ext uri="{FF2B5EF4-FFF2-40B4-BE49-F238E27FC236}">
                <a16:creationId xmlns:a16="http://schemas.microsoft.com/office/drawing/2014/main" id="{6D94FB0A-782C-E61E-437E-5F93EC65E923}"/>
              </a:ext>
            </a:extLst>
          </p:cNvPr>
          <p:cNvSpPr/>
          <p:nvPr/>
        </p:nvSpPr>
        <p:spPr>
          <a:xfrm>
            <a:off x="6725673" y="3568119"/>
            <a:ext cx="920750" cy="285115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0" y="0"/>
                </a:moveTo>
                <a:lnTo>
                  <a:pt x="0" y="284987"/>
                </a:lnTo>
                <a:lnTo>
                  <a:pt x="920495" y="284987"/>
                </a:lnTo>
                <a:lnTo>
                  <a:pt x="0" y="0"/>
                </a:lnTo>
                <a:close/>
              </a:path>
              <a:path w="920750" h="285114">
                <a:moveTo>
                  <a:pt x="920495" y="0"/>
                </a:moveTo>
                <a:lnTo>
                  <a:pt x="0" y="0"/>
                </a:lnTo>
                <a:lnTo>
                  <a:pt x="920495" y="284987"/>
                </a:lnTo>
                <a:lnTo>
                  <a:pt x="920495" y="0"/>
                </a:lnTo>
                <a:close/>
              </a:path>
            </a:pathLst>
          </a:custGeom>
          <a:solidFill>
            <a:srgbClr val="BFFF7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8" name="object 305">
            <a:extLst>
              <a:ext uri="{FF2B5EF4-FFF2-40B4-BE49-F238E27FC236}">
                <a16:creationId xmlns:a16="http://schemas.microsoft.com/office/drawing/2014/main" id="{3460B301-0E79-FD94-0F12-14CC780164C5}"/>
              </a:ext>
            </a:extLst>
          </p:cNvPr>
          <p:cNvSpPr/>
          <p:nvPr/>
        </p:nvSpPr>
        <p:spPr>
          <a:xfrm>
            <a:off x="6725673" y="3568119"/>
            <a:ext cx="920750" cy="285115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0" y="284987"/>
                </a:moveTo>
                <a:lnTo>
                  <a:pt x="920495" y="284987"/>
                </a:lnTo>
                <a:lnTo>
                  <a:pt x="0" y="0"/>
                </a:lnTo>
                <a:lnTo>
                  <a:pt x="0" y="284987"/>
                </a:lnTo>
                <a:close/>
              </a:path>
            </a:pathLst>
          </a:custGeom>
          <a:ln w="3175">
            <a:solidFill>
              <a:srgbClr val="B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9" name="object 306">
            <a:extLst>
              <a:ext uri="{FF2B5EF4-FFF2-40B4-BE49-F238E27FC236}">
                <a16:creationId xmlns:a16="http://schemas.microsoft.com/office/drawing/2014/main" id="{3609CCCE-F639-89C8-3DD3-7E7C860C32EA}"/>
              </a:ext>
            </a:extLst>
          </p:cNvPr>
          <p:cNvSpPr/>
          <p:nvPr/>
        </p:nvSpPr>
        <p:spPr>
          <a:xfrm>
            <a:off x="6725673" y="3568119"/>
            <a:ext cx="920750" cy="285115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920495" y="284987"/>
                </a:moveTo>
                <a:lnTo>
                  <a:pt x="0" y="0"/>
                </a:lnTo>
                <a:lnTo>
                  <a:pt x="920495" y="0"/>
                </a:lnTo>
                <a:lnTo>
                  <a:pt x="920495" y="284987"/>
                </a:lnTo>
                <a:close/>
              </a:path>
            </a:pathLst>
          </a:custGeom>
          <a:ln w="3175">
            <a:solidFill>
              <a:srgbClr val="B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0" name="object 307">
            <a:extLst>
              <a:ext uri="{FF2B5EF4-FFF2-40B4-BE49-F238E27FC236}">
                <a16:creationId xmlns:a16="http://schemas.microsoft.com/office/drawing/2014/main" id="{D0430BF7-CB21-F249-64CA-3FBA3A328D96}"/>
              </a:ext>
            </a:extLst>
          </p:cNvPr>
          <p:cNvSpPr/>
          <p:nvPr/>
        </p:nvSpPr>
        <p:spPr>
          <a:xfrm>
            <a:off x="6725673" y="3568119"/>
            <a:ext cx="920750" cy="285115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0" y="0"/>
                </a:moveTo>
                <a:lnTo>
                  <a:pt x="920495" y="0"/>
                </a:lnTo>
                <a:lnTo>
                  <a:pt x="920495" y="284987"/>
                </a:lnTo>
                <a:lnTo>
                  <a:pt x="0" y="284987"/>
                </a:lnTo>
                <a:lnTo>
                  <a:pt x="0" y="0"/>
                </a:lnTo>
              </a:path>
            </a:pathLst>
          </a:custGeom>
          <a:solidFill>
            <a:srgbClr val="99FF66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1" name="object 308">
            <a:extLst>
              <a:ext uri="{FF2B5EF4-FFF2-40B4-BE49-F238E27FC236}">
                <a16:creationId xmlns:a16="http://schemas.microsoft.com/office/drawing/2014/main" id="{C367E4B8-6E28-5BE1-7399-ACB83405FC71}"/>
              </a:ext>
            </a:extLst>
          </p:cNvPr>
          <p:cNvSpPr txBox="1"/>
          <p:nvPr/>
        </p:nvSpPr>
        <p:spPr>
          <a:xfrm>
            <a:off x="6835395" y="3596571"/>
            <a:ext cx="768948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750" b="1" spc="10" dirty="0">
                <a:latin typeface="Verdana"/>
                <a:cs typeface="Verdana"/>
              </a:rPr>
              <a:t>BYREF 2020</a:t>
            </a:r>
          </a:p>
          <a:p>
            <a:pPr marL="12700">
              <a:lnSpc>
                <a:spcPct val="100000"/>
              </a:lnSpc>
            </a:pPr>
            <a:r>
              <a:rPr sz="750" b="1" spc="10" dirty="0">
                <a:latin typeface="Verdana"/>
                <a:cs typeface="Verdana"/>
              </a:rPr>
              <a:t>XYZ</a:t>
            </a:r>
            <a:r>
              <a:rPr lang="en-US" sz="750" b="1" spc="10" dirty="0">
                <a:latin typeface="Verdana"/>
                <a:cs typeface="Verdana"/>
              </a:rPr>
              <a:t> </a:t>
            </a:r>
            <a:r>
              <a:rPr sz="750" b="1" spc="10" dirty="0" err="1">
                <a:latin typeface="Verdana"/>
                <a:cs typeface="Verdana"/>
              </a:rPr>
              <a:t>VxVyVz</a:t>
            </a:r>
            <a:endParaRPr sz="750" dirty="0">
              <a:latin typeface="Verdana"/>
              <a:cs typeface="Verdana"/>
            </a:endParaRPr>
          </a:p>
        </p:txBody>
      </p:sp>
      <p:sp>
        <p:nvSpPr>
          <p:cNvPr id="312" name="object 309">
            <a:extLst>
              <a:ext uri="{FF2B5EF4-FFF2-40B4-BE49-F238E27FC236}">
                <a16:creationId xmlns:a16="http://schemas.microsoft.com/office/drawing/2014/main" id="{921408DB-9CC4-6EBD-4588-4DBF97CC9AF6}"/>
              </a:ext>
            </a:extLst>
          </p:cNvPr>
          <p:cNvSpPr/>
          <p:nvPr/>
        </p:nvSpPr>
        <p:spPr>
          <a:xfrm>
            <a:off x="6629661" y="3694612"/>
            <a:ext cx="96520" cy="32384"/>
          </a:xfrm>
          <a:custGeom>
            <a:avLst/>
            <a:gdLst/>
            <a:ahLst/>
            <a:cxnLst/>
            <a:rect l="l" t="t" r="r" b="b"/>
            <a:pathLst>
              <a:path w="96520" h="32385">
                <a:moveTo>
                  <a:pt x="0" y="0"/>
                </a:moveTo>
                <a:lnTo>
                  <a:pt x="0" y="32003"/>
                </a:lnTo>
                <a:lnTo>
                  <a:pt x="96011" y="1676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3" name="object 310">
            <a:extLst>
              <a:ext uri="{FF2B5EF4-FFF2-40B4-BE49-F238E27FC236}">
                <a16:creationId xmlns:a16="http://schemas.microsoft.com/office/drawing/2014/main" id="{65825B99-31AC-A128-AF05-8A7F4A71ACDB}"/>
              </a:ext>
            </a:extLst>
          </p:cNvPr>
          <p:cNvSpPr/>
          <p:nvPr/>
        </p:nvSpPr>
        <p:spPr>
          <a:xfrm>
            <a:off x="6629661" y="3694612"/>
            <a:ext cx="96520" cy="32384"/>
          </a:xfrm>
          <a:custGeom>
            <a:avLst/>
            <a:gdLst/>
            <a:ahLst/>
            <a:cxnLst/>
            <a:rect l="l" t="t" r="r" b="b"/>
            <a:pathLst>
              <a:path w="96520" h="32385">
                <a:moveTo>
                  <a:pt x="0" y="32003"/>
                </a:moveTo>
                <a:lnTo>
                  <a:pt x="0" y="0"/>
                </a:lnTo>
                <a:lnTo>
                  <a:pt x="96011" y="16763"/>
                </a:lnTo>
                <a:lnTo>
                  <a:pt x="0" y="3200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4" name="object 311">
            <a:extLst>
              <a:ext uri="{FF2B5EF4-FFF2-40B4-BE49-F238E27FC236}">
                <a16:creationId xmlns:a16="http://schemas.microsoft.com/office/drawing/2014/main" id="{8E4A8AB4-B71E-4BE7-1A16-DB34DB81CFC9}"/>
              </a:ext>
            </a:extLst>
          </p:cNvPr>
          <p:cNvSpPr/>
          <p:nvPr/>
        </p:nvSpPr>
        <p:spPr>
          <a:xfrm>
            <a:off x="7185922" y="1699696"/>
            <a:ext cx="0" cy="259079"/>
          </a:xfrm>
          <a:custGeom>
            <a:avLst/>
            <a:gdLst/>
            <a:ahLst/>
            <a:cxnLst/>
            <a:rect l="l" t="t" r="r" b="b"/>
            <a:pathLst>
              <a:path h="259080">
                <a:moveTo>
                  <a:pt x="0" y="0"/>
                </a:moveTo>
                <a:lnTo>
                  <a:pt x="0" y="259079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5" name="object 312">
            <a:extLst>
              <a:ext uri="{FF2B5EF4-FFF2-40B4-BE49-F238E27FC236}">
                <a16:creationId xmlns:a16="http://schemas.microsoft.com/office/drawing/2014/main" id="{3D31F8BE-D366-EA85-37BA-576455B7E790}"/>
              </a:ext>
            </a:extLst>
          </p:cNvPr>
          <p:cNvSpPr/>
          <p:nvPr/>
        </p:nvSpPr>
        <p:spPr>
          <a:xfrm>
            <a:off x="7185922" y="2243764"/>
            <a:ext cx="0" cy="401320"/>
          </a:xfrm>
          <a:custGeom>
            <a:avLst/>
            <a:gdLst/>
            <a:ahLst/>
            <a:cxnLst/>
            <a:rect l="l" t="t" r="r" b="b"/>
            <a:pathLst>
              <a:path h="401319">
                <a:moveTo>
                  <a:pt x="0" y="0"/>
                </a:moveTo>
                <a:lnTo>
                  <a:pt x="0" y="400811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6" name="object 313">
            <a:extLst>
              <a:ext uri="{FF2B5EF4-FFF2-40B4-BE49-F238E27FC236}">
                <a16:creationId xmlns:a16="http://schemas.microsoft.com/office/drawing/2014/main" id="{C1CE3041-A4B7-8B27-E872-83B3E951A1E3}"/>
              </a:ext>
            </a:extLst>
          </p:cNvPr>
          <p:cNvSpPr/>
          <p:nvPr/>
        </p:nvSpPr>
        <p:spPr>
          <a:xfrm>
            <a:off x="7185922" y="2929564"/>
            <a:ext cx="0" cy="638810"/>
          </a:xfrm>
          <a:custGeom>
            <a:avLst/>
            <a:gdLst/>
            <a:ahLst/>
            <a:cxnLst/>
            <a:rect l="l" t="t" r="r" b="b"/>
            <a:pathLst>
              <a:path h="638810">
                <a:moveTo>
                  <a:pt x="0" y="0"/>
                </a:moveTo>
                <a:lnTo>
                  <a:pt x="0" y="638555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8" name="object 315">
            <a:extLst>
              <a:ext uri="{FF2B5EF4-FFF2-40B4-BE49-F238E27FC236}">
                <a16:creationId xmlns:a16="http://schemas.microsoft.com/office/drawing/2014/main" id="{A1FB0386-414C-F4D2-14DC-48EA55590644}"/>
              </a:ext>
            </a:extLst>
          </p:cNvPr>
          <p:cNvSpPr/>
          <p:nvPr/>
        </p:nvSpPr>
        <p:spPr>
          <a:xfrm>
            <a:off x="7170681" y="2548564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4" h="96519">
                <a:moveTo>
                  <a:pt x="32003" y="0"/>
                </a:moveTo>
                <a:lnTo>
                  <a:pt x="0" y="0"/>
                </a:lnTo>
                <a:lnTo>
                  <a:pt x="15239" y="96011"/>
                </a:lnTo>
                <a:lnTo>
                  <a:pt x="3200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9" name="object 316">
            <a:extLst>
              <a:ext uri="{FF2B5EF4-FFF2-40B4-BE49-F238E27FC236}">
                <a16:creationId xmlns:a16="http://schemas.microsoft.com/office/drawing/2014/main" id="{C468F3B7-C8CB-04A4-6AD5-CC86D781F59C}"/>
              </a:ext>
            </a:extLst>
          </p:cNvPr>
          <p:cNvSpPr/>
          <p:nvPr/>
        </p:nvSpPr>
        <p:spPr>
          <a:xfrm>
            <a:off x="7170681" y="2548564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4" h="96519">
                <a:moveTo>
                  <a:pt x="0" y="0"/>
                </a:moveTo>
                <a:lnTo>
                  <a:pt x="32003" y="0"/>
                </a:lnTo>
                <a:lnTo>
                  <a:pt x="15239" y="96011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0" name="object 317">
            <a:extLst>
              <a:ext uri="{FF2B5EF4-FFF2-40B4-BE49-F238E27FC236}">
                <a16:creationId xmlns:a16="http://schemas.microsoft.com/office/drawing/2014/main" id="{34FF77B0-3D05-3B85-6252-CA75CB54E229}"/>
              </a:ext>
            </a:extLst>
          </p:cNvPr>
          <p:cNvSpPr/>
          <p:nvPr/>
        </p:nvSpPr>
        <p:spPr>
          <a:xfrm>
            <a:off x="6510789" y="1161724"/>
            <a:ext cx="0" cy="253365"/>
          </a:xfrm>
          <a:custGeom>
            <a:avLst/>
            <a:gdLst/>
            <a:ahLst/>
            <a:cxnLst/>
            <a:rect l="l" t="t" r="r" b="b"/>
            <a:pathLst>
              <a:path h="253364">
                <a:moveTo>
                  <a:pt x="0" y="0"/>
                </a:moveTo>
                <a:lnTo>
                  <a:pt x="0" y="252983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1" name="object 318">
            <a:extLst>
              <a:ext uri="{FF2B5EF4-FFF2-40B4-BE49-F238E27FC236}">
                <a16:creationId xmlns:a16="http://schemas.microsoft.com/office/drawing/2014/main" id="{876CF8F6-248A-790B-8B47-C90FD2CCCAA6}"/>
              </a:ext>
            </a:extLst>
          </p:cNvPr>
          <p:cNvSpPr/>
          <p:nvPr/>
        </p:nvSpPr>
        <p:spPr>
          <a:xfrm>
            <a:off x="6495549" y="1318696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5" h="96519">
                <a:moveTo>
                  <a:pt x="32003" y="0"/>
                </a:moveTo>
                <a:lnTo>
                  <a:pt x="0" y="0"/>
                </a:lnTo>
                <a:lnTo>
                  <a:pt x="15239" y="96011"/>
                </a:lnTo>
                <a:lnTo>
                  <a:pt x="3200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2" name="object 319">
            <a:extLst>
              <a:ext uri="{FF2B5EF4-FFF2-40B4-BE49-F238E27FC236}">
                <a16:creationId xmlns:a16="http://schemas.microsoft.com/office/drawing/2014/main" id="{C5579264-7E52-6CE0-217C-644F05D91FC5}"/>
              </a:ext>
            </a:extLst>
          </p:cNvPr>
          <p:cNvSpPr/>
          <p:nvPr/>
        </p:nvSpPr>
        <p:spPr>
          <a:xfrm>
            <a:off x="6495549" y="1318696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5" h="96519">
                <a:moveTo>
                  <a:pt x="0" y="0"/>
                </a:moveTo>
                <a:lnTo>
                  <a:pt x="32003" y="0"/>
                </a:lnTo>
                <a:lnTo>
                  <a:pt x="15239" y="96011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3" name="object 320">
            <a:extLst>
              <a:ext uri="{FF2B5EF4-FFF2-40B4-BE49-F238E27FC236}">
                <a16:creationId xmlns:a16="http://schemas.microsoft.com/office/drawing/2014/main" id="{8B6C5736-FE98-ACE5-5A5E-60608E355AE9}"/>
              </a:ext>
            </a:extLst>
          </p:cNvPr>
          <p:cNvSpPr/>
          <p:nvPr/>
        </p:nvSpPr>
        <p:spPr>
          <a:xfrm>
            <a:off x="9485637" y="925504"/>
            <a:ext cx="920750" cy="285115"/>
          </a:xfrm>
          <a:custGeom>
            <a:avLst/>
            <a:gdLst/>
            <a:ahLst/>
            <a:cxnLst/>
            <a:rect l="l" t="t" r="r" b="b"/>
            <a:pathLst>
              <a:path w="920750" h="285115">
                <a:moveTo>
                  <a:pt x="0" y="0"/>
                </a:moveTo>
                <a:lnTo>
                  <a:pt x="0" y="284987"/>
                </a:lnTo>
                <a:lnTo>
                  <a:pt x="920495" y="284987"/>
                </a:lnTo>
                <a:lnTo>
                  <a:pt x="0" y="0"/>
                </a:lnTo>
                <a:close/>
              </a:path>
              <a:path w="920750" h="285115">
                <a:moveTo>
                  <a:pt x="920495" y="0"/>
                </a:moveTo>
                <a:lnTo>
                  <a:pt x="0" y="0"/>
                </a:lnTo>
                <a:lnTo>
                  <a:pt x="920495" y="284987"/>
                </a:lnTo>
                <a:lnTo>
                  <a:pt x="920495" y="0"/>
                </a:lnTo>
                <a:close/>
              </a:path>
            </a:pathLst>
          </a:custGeom>
          <a:solidFill>
            <a:srgbClr val="99FF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4" name="object 321">
            <a:extLst>
              <a:ext uri="{FF2B5EF4-FFF2-40B4-BE49-F238E27FC236}">
                <a16:creationId xmlns:a16="http://schemas.microsoft.com/office/drawing/2014/main" id="{5858F743-00D2-14FC-7275-90E5F47D36F7}"/>
              </a:ext>
            </a:extLst>
          </p:cNvPr>
          <p:cNvSpPr/>
          <p:nvPr/>
        </p:nvSpPr>
        <p:spPr>
          <a:xfrm>
            <a:off x="9485637" y="925504"/>
            <a:ext cx="920750" cy="285115"/>
          </a:xfrm>
          <a:custGeom>
            <a:avLst/>
            <a:gdLst/>
            <a:ahLst/>
            <a:cxnLst/>
            <a:rect l="l" t="t" r="r" b="b"/>
            <a:pathLst>
              <a:path w="920750" h="285115">
                <a:moveTo>
                  <a:pt x="0" y="284987"/>
                </a:moveTo>
                <a:lnTo>
                  <a:pt x="920495" y="284987"/>
                </a:lnTo>
                <a:lnTo>
                  <a:pt x="0" y="0"/>
                </a:lnTo>
                <a:lnTo>
                  <a:pt x="0" y="284987"/>
                </a:lnTo>
                <a:close/>
              </a:path>
            </a:pathLst>
          </a:custGeom>
          <a:ln w="3175">
            <a:solidFill>
              <a:srgbClr val="B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5" name="object 322">
            <a:extLst>
              <a:ext uri="{FF2B5EF4-FFF2-40B4-BE49-F238E27FC236}">
                <a16:creationId xmlns:a16="http://schemas.microsoft.com/office/drawing/2014/main" id="{5ADEAF6D-BDC0-A938-4C79-CA4FE5D76D24}"/>
              </a:ext>
            </a:extLst>
          </p:cNvPr>
          <p:cNvSpPr/>
          <p:nvPr/>
        </p:nvSpPr>
        <p:spPr>
          <a:xfrm>
            <a:off x="9485637" y="925504"/>
            <a:ext cx="920750" cy="285115"/>
          </a:xfrm>
          <a:custGeom>
            <a:avLst/>
            <a:gdLst/>
            <a:ahLst/>
            <a:cxnLst/>
            <a:rect l="l" t="t" r="r" b="b"/>
            <a:pathLst>
              <a:path w="920750" h="285115">
                <a:moveTo>
                  <a:pt x="920495" y="284987"/>
                </a:moveTo>
                <a:lnTo>
                  <a:pt x="0" y="0"/>
                </a:lnTo>
                <a:lnTo>
                  <a:pt x="920495" y="0"/>
                </a:lnTo>
                <a:lnTo>
                  <a:pt x="920495" y="284987"/>
                </a:lnTo>
                <a:close/>
              </a:path>
            </a:pathLst>
          </a:custGeom>
          <a:ln w="3175">
            <a:solidFill>
              <a:srgbClr val="B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6" name="object 323">
            <a:extLst>
              <a:ext uri="{FF2B5EF4-FFF2-40B4-BE49-F238E27FC236}">
                <a16:creationId xmlns:a16="http://schemas.microsoft.com/office/drawing/2014/main" id="{1B544331-5CE7-122B-64A6-3321C327DBF2}"/>
              </a:ext>
            </a:extLst>
          </p:cNvPr>
          <p:cNvSpPr txBox="1"/>
          <p:nvPr/>
        </p:nvSpPr>
        <p:spPr>
          <a:xfrm>
            <a:off x="9552629" y="998234"/>
            <a:ext cx="820802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750" b="1" spc="15" dirty="0">
                <a:latin typeface="Verdana"/>
                <a:cs typeface="Verdana"/>
              </a:rPr>
              <a:t>Балт </a:t>
            </a:r>
            <a:r>
              <a:rPr sz="750" b="1" spc="15" dirty="0">
                <a:latin typeface="Verdana"/>
                <a:cs typeface="Verdana"/>
              </a:rPr>
              <a:t>CB</a:t>
            </a:r>
            <a:r>
              <a:rPr lang="ru-RU" sz="750" b="1" spc="15" dirty="0">
                <a:latin typeface="Verdana"/>
                <a:cs typeface="Verdana"/>
              </a:rPr>
              <a:t> </a:t>
            </a:r>
            <a:r>
              <a:rPr sz="750" b="1" spc="15" dirty="0">
                <a:latin typeface="Verdana"/>
                <a:cs typeface="Verdana"/>
              </a:rPr>
              <a:t>1977</a:t>
            </a:r>
            <a:endParaRPr sz="750" dirty="0">
              <a:latin typeface="Verdana"/>
              <a:cs typeface="Verdana"/>
            </a:endParaRPr>
          </a:p>
        </p:txBody>
      </p:sp>
      <p:sp>
        <p:nvSpPr>
          <p:cNvPr id="327" name="object 324">
            <a:extLst>
              <a:ext uri="{FF2B5EF4-FFF2-40B4-BE49-F238E27FC236}">
                <a16:creationId xmlns:a16="http://schemas.microsoft.com/office/drawing/2014/main" id="{0CEE6418-6C3C-54FB-2DEC-CCF6AFDE7F90}"/>
              </a:ext>
            </a:extLst>
          </p:cNvPr>
          <p:cNvSpPr/>
          <p:nvPr/>
        </p:nvSpPr>
        <p:spPr>
          <a:xfrm>
            <a:off x="9485637" y="925504"/>
            <a:ext cx="920750" cy="285115"/>
          </a:xfrm>
          <a:custGeom>
            <a:avLst/>
            <a:gdLst/>
            <a:ahLst/>
            <a:cxnLst/>
            <a:rect l="l" t="t" r="r" b="b"/>
            <a:pathLst>
              <a:path w="920750" h="285115">
                <a:moveTo>
                  <a:pt x="0" y="0"/>
                </a:moveTo>
                <a:lnTo>
                  <a:pt x="920495" y="0"/>
                </a:lnTo>
                <a:lnTo>
                  <a:pt x="920495" y="284987"/>
                </a:lnTo>
                <a:lnTo>
                  <a:pt x="0" y="284987"/>
                </a:lnTo>
                <a:lnTo>
                  <a:pt x="0" y="0"/>
                </a:lnTo>
              </a:path>
            </a:pathLst>
          </a:custGeom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8" name="object 325">
            <a:extLst>
              <a:ext uri="{FF2B5EF4-FFF2-40B4-BE49-F238E27FC236}">
                <a16:creationId xmlns:a16="http://schemas.microsoft.com/office/drawing/2014/main" id="{488C117A-ED11-C52D-7A42-685367FA86AE}"/>
              </a:ext>
            </a:extLst>
          </p:cNvPr>
          <p:cNvSpPr/>
          <p:nvPr/>
        </p:nvSpPr>
        <p:spPr>
          <a:xfrm>
            <a:off x="9945885" y="1210492"/>
            <a:ext cx="0" cy="204470"/>
          </a:xfrm>
          <a:custGeom>
            <a:avLst/>
            <a:gdLst/>
            <a:ahLst/>
            <a:cxnLst/>
            <a:rect l="l" t="t" r="r" b="b"/>
            <a:pathLst>
              <a:path h="204469">
                <a:moveTo>
                  <a:pt x="0" y="0"/>
                </a:moveTo>
                <a:lnTo>
                  <a:pt x="0" y="204215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9" name="object 326">
            <a:extLst>
              <a:ext uri="{FF2B5EF4-FFF2-40B4-BE49-F238E27FC236}">
                <a16:creationId xmlns:a16="http://schemas.microsoft.com/office/drawing/2014/main" id="{ADE7BE60-BE69-2CFC-A976-C275567DC910}"/>
              </a:ext>
            </a:extLst>
          </p:cNvPr>
          <p:cNvSpPr/>
          <p:nvPr/>
        </p:nvSpPr>
        <p:spPr>
          <a:xfrm>
            <a:off x="8263389" y="1161724"/>
            <a:ext cx="0" cy="253365"/>
          </a:xfrm>
          <a:custGeom>
            <a:avLst/>
            <a:gdLst/>
            <a:ahLst/>
            <a:cxnLst/>
            <a:rect l="l" t="t" r="r" b="b"/>
            <a:pathLst>
              <a:path h="253364">
                <a:moveTo>
                  <a:pt x="0" y="252983"/>
                </a:moveTo>
                <a:lnTo>
                  <a:pt x="0" y="0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0" name="object 327">
            <a:extLst>
              <a:ext uri="{FF2B5EF4-FFF2-40B4-BE49-F238E27FC236}">
                <a16:creationId xmlns:a16="http://schemas.microsoft.com/office/drawing/2014/main" id="{2FD86655-383E-31FA-D3AA-5A6C4DC668B0}"/>
              </a:ext>
            </a:extLst>
          </p:cNvPr>
          <p:cNvSpPr/>
          <p:nvPr/>
        </p:nvSpPr>
        <p:spPr>
          <a:xfrm>
            <a:off x="8246625" y="1318696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4" h="96519">
                <a:moveTo>
                  <a:pt x="32003" y="0"/>
                </a:moveTo>
                <a:lnTo>
                  <a:pt x="0" y="0"/>
                </a:lnTo>
                <a:lnTo>
                  <a:pt x="16763" y="96011"/>
                </a:lnTo>
                <a:lnTo>
                  <a:pt x="3200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1" name="object 328">
            <a:extLst>
              <a:ext uri="{FF2B5EF4-FFF2-40B4-BE49-F238E27FC236}">
                <a16:creationId xmlns:a16="http://schemas.microsoft.com/office/drawing/2014/main" id="{A196DA98-CD07-A7FF-0D1C-947D4BC4A7CE}"/>
              </a:ext>
            </a:extLst>
          </p:cNvPr>
          <p:cNvSpPr/>
          <p:nvPr/>
        </p:nvSpPr>
        <p:spPr>
          <a:xfrm>
            <a:off x="8246625" y="1318696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4" h="96519">
                <a:moveTo>
                  <a:pt x="0" y="0"/>
                </a:moveTo>
                <a:lnTo>
                  <a:pt x="32003" y="0"/>
                </a:lnTo>
                <a:lnTo>
                  <a:pt x="16763" y="96011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2" name="object 329">
            <a:extLst>
              <a:ext uri="{FF2B5EF4-FFF2-40B4-BE49-F238E27FC236}">
                <a16:creationId xmlns:a16="http://schemas.microsoft.com/office/drawing/2014/main" id="{8AE9A8FC-69ED-50D2-7BE3-ED78B00885DB}"/>
              </a:ext>
            </a:extLst>
          </p:cNvPr>
          <p:cNvSpPr/>
          <p:nvPr/>
        </p:nvSpPr>
        <p:spPr>
          <a:xfrm>
            <a:off x="9930646" y="1210492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4" h="96519">
                <a:moveTo>
                  <a:pt x="15239" y="0"/>
                </a:moveTo>
                <a:lnTo>
                  <a:pt x="0" y="96011"/>
                </a:lnTo>
                <a:lnTo>
                  <a:pt x="32003" y="96011"/>
                </a:lnTo>
                <a:lnTo>
                  <a:pt x="152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3" name="object 330">
            <a:extLst>
              <a:ext uri="{FF2B5EF4-FFF2-40B4-BE49-F238E27FC236}">
                <a16:creationId xmlns:a16="http://schemas.microsoft.com/office/drawing/2014/main" id="{D204E410-FDB1-4B3C-EB30-086A93941B8A}"/>
              </a:ext>
            </a:extLst>
          </p:cNvPr>
          <p:cNvSpPr/>
          <p:nvPr/>
        </p:nvSpPr>
        <p:spPr>
          <a:xfrm>
            <a:off x="9930646" y="1210492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4" h="96519">
                <a:moveTo>
                  <a:pt x="32003" y="96011"/>
                </a:moveTo>
                <a:lnTo>
                  <a:pt x="0" y="96011"/>
                </a:lnTo>
                <a:lnTo>
                  <a:pt x="15239" y="0"/>
                </a:lnTo>
                <a:lnTo>
                  <a:pt x="32003" y="96011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4" name="object 331">
            <a:extLst>
              <a:ext uri="{FF2B5EF4-FFF2-40B4-BE49-F238E27FC236}">
                <a16:creationId xmlns:a16="http://schemas.microsoft.com/office/drawing/2014/main" id="{935282A2-6B7E-8EFB-BBCC-461AEED3D60C}"/>
              </a:ext>
            </a:extLst>
          </p:cNvPr>
          <p:cNvSpPr/>
          <p:nvPr/>
        </p:nvSpPr>
        <p:spPr>
          <a:xfrm>
            <a:off x="4662177" y="3270940"/>
            <a:ext cx="2524125" cy="0"/>
          </a:xfrm>
          <a:custGeom>
            <a:avLst/>
            <a:gdLst/>
            <a:ahLst/>
            <a:cxnLst/>
            <a:rect l="l" t="t" r="r" b="b"/>
            <a:pathLst>
              <a:path w="2524125">
                <a:moveTo>
                  <a:pt x="0" y="0"/>
                </a:moveTo>
                <a:lnTo>
                  <a:pt x="2523743" y="0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5" name="object 332">
            <a:extLst>
              <a:ext uri="{FF2B5EF4-FFF2-40B4-BE49-F238E27FC236}">
                <a16:creationId xmlns:a16="http://schemas.microsoft.com/office/drawing/2014/main" id="{06C31B43-4C92-E0D6-DFCF-EBA253EE6348}"/>
              </a:ext>
            </a:extLst>
          </p:cNvPr>
          <p:cNvSpPr/>
          <p:nvPr/>
        </p:nvSpPr>
        <p:spPr>
          <a:xfrm>
            <a:off x="7170681" y="2929564"/>
            <a:ext cx="32384" cy="94615"/>
          </a:xfrm>
          <a:custGeom>
            <a:avLst/>
            <a:gdLst/>
            <a:ahLst/>
            <a:cxnLst/>
            <a:rect l="l" t="t" r="r" b="b"/>
            <a:pathLst>
              <a:path w="32384" h="94614">
                <a:moveTo>
                  <a:pt x="15239" y="0"/>
                </a:moveTo>
                <a:lnTo>
                  <a:pt x="0" y="94487"/>
                </a:lnTo>
                <a:lnTo>
                  <a:pt x="32003" y="94487"/>
                </a:lnTo>
                <a:lnTo>
                  <a:pt x="152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6" name="object 333">
            <a:extLst>
              <a:ext uri="{FF2B5EF4-FFF2-40B4-BE49-F238E27FC236}">
                <a16:creationId xmlns:a16="http://schemas.microsoft.com/office/drawing/2014/main" id="{9C4B9D4A-58F3-D745-DCE8-8F21EADEB6BE}"/>
              </a:ext>
            </a:extLst>
          </p:cNvPr>
          <p:cNvSpPr/>
          <p:nvPr/>
        </p:nvSpPr>
        <p:spPr>
          <a:xfrm>
            <a:off x="7170681" y="2929564"/>
            <a:ext cx="32384" cy="94615"/>
          </a:xfrm>
          <a:custGeom>
            <a:avLst/>
            <a:gdLst/>
            <a:ahLst/>
            <a:cxnLst/>
            <a:rect l="l" t="t" r="r" b="b"/>
            <a:pathLst>
              <a:path w="32384" h="94614">
                <a:moveTo>
                  <a:pt x="32003" y="94487"/>
                </a:moveTo>
                <a:lnTo>
                  <a:pt x="0" y="94487"/>
                </a:lnTo>
                <a:lnTo>
                  <a:pt x="15239" y="0"/>
                </a:lnTo>
                <a:lnTo>
                  <a:pt x="32003" y="94487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7" name="object 334">
            <a:extLst>
              <a:ext uri="{FF2B5EF4-FFF2-40B4-BE49-F238E27FC236}">
                <a16:creationId xmlns:a16="http://schemas.microsoft.com/office/drawing/2014/main" id="{3AF127BF-ADC0-0825-C9C0-186C87A6DBCA}"/>
              </a:ext>
            </a:extLst>
          </p:cNvPr>
          <p:cNvSpPr/>
          <p:nvPr/>
        </p:nvSpPr>
        <p:spPr>
          <a:xfrm>
            <a:off x="4442721" y="1733224"/>
            <a:ext cx="676910" cy="326390"/>
          </a:xfrm>
          <a:custGeom>
            <a:avLst/>
            <a:gdLst/>
            <a:ahLst/>
            <a:cxnLst/>
            <a:rect l="l" t="t" r="r" b="b"/>
            <a:pathLst>
              <a:path w="676910" h="326389">
                <a:moveTo>
                  <a:pt x="0" y="0"/>
                </a:moveTo>
                <a:lnTo>
                  <a:pt x="0" y="326135"/>
                </a:lnTo>
                <a:lnTo>
                  <a:pt x="676655" y="326135"/>
                </a:lnTo>
                <a:lnTo>
                  <a:pt x="0" y="0"/>
                </a:lnTo>
                <a:close/>
              </a:path>
            </a:pathLst>
          </a:custGeom>
          <a:solidFill>
            <a:srgbClr val="7FD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8" name="object 335">
            <a:extLst>
              <a:ext uri="{FF2B5EF4-FFF2-40B4-BE49-F238E27FC236}">
                <a16:creationId xmlns:a16="http://schemas.microsoft.com/office/drawing/2014/main" id="{AFB42765-6BDB-1407-3207-3532FCCE3B09}"/>
              </a:ext>
            </a:extLst>
          </p:cNvPr>
          <p:cNvSpPr/>
          <p:nvPr/>
        </p:nvSpPr>
        <p:spPr>
          <a:xfrm>
            <a:off x="4442721" y="2059360"/>
            <a:ext cx="676910" cy="0"/>
          </a:xfrm>
          <a:custGeom>
            <a:avLst/>
            <a:gdLst/>
            <a:ahLst/>
            <a:cxnLst/>
            <a:rect l="l" t="t" r="r" b="b"/>
            <a:pathLst>
              <a:path w="676910">
                <a:moveTo>
                  <a:pt x="676655" y="0"/>
                </a:moveTo>
                <a:lnTo>
                  <a:pt x="0" y="0"/>
                </a:lnTo>
                <a:lnTo>
                  <a:pt x="676655" y="0"/>
                </a:lnTo>
                <a:close/>
              </a:path>
            </a:pathLst>
          </a:custGeom>
          <a:ln w="3175">
            <a:solidFill>
              <a:srgbClr val="7FD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9" name="object 336">
            <a:extLst>
              <a:ext uri="{FF2B5EF4-FFF2-40B4-BE49-F238E27FC236}">
                <a16:creationId xmlns:a16="http://schemas.microsoft.com/office/drawing/2014/main" id="{659DC8C8-3AAE-ECC5-2E31-E82E6B83D130}"/>
              </a:ext>
            </a:extLst>
          </p:cNvPr>
          <p:cNvSpPr/>
          <p:nvPr/>
        </p:nvSpPr>
        <p:spPr>
          <a:xfrm>
            <a:off x="4442721" y="1733224"/>
            <a:ext cx="676910" cy="326390"/>
          </a:xfrm>
          <a:custGeom>
            <a:avLst/>
            <a:gdLst/>
            <a:ahLst/>
            <a:cxnLst/>
            <a:rect l="l" t="t" r="r" b="b"/>
            <a:pathLst>
              <a:path w="676910" h="326389">
                <a:moveTo>
                  <a:pt x="676655" y="326135"/>
                </a:moveTo>
                <a:lnTo>
                  <a:pt x="0" y="326135"/>
                </a:lnTo>
                <a:lnTo>
                  <a:pt x="0" y="0"/>
                </a:lnTo>
                <a:lnTo>
                  <a:pt x="676655" y="326135"/>
                </a:lnTo>
                <a:close/>
              </a:path>
            </a:pathLst>
          </a:custGeom>
          <a:ln w="3175">
            <a:solidFill>
              <a:srgbClr val="7FD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0" name="object 337">
            <a:extLst>
              <a:ext uri="{FF2B5EF4-FFF2-40B4-BE49-F238E27FC236}">
                <a16:creationId xmlns:a16="http://schemas.microsoft.com/office/drawing/2014/main" id="{0CDEC51F-92BF-DA9B-E141-1343C94D8EA7}"/>
              </a:ext>
            </a:extLst>
          </p:cNvPr>
          <p:cNvSpPr/>
          <p:nvPr/>
        </p:nvSpPr>
        <p:spPr>
          <a:xfrm>
            <a:off x="4442721" y="1733224"/>
            <a:ext cx="676910" cy="326390"/>
          </a:xfrm>
          <a:custGeom>
            <a:avLst/>
            <a:gdLst/>
            <a:ahLst/>
            <a:cxnLst/>
            <a:rect l="l" t="t" r="r" b="b"/>
            <a:pathLst>
              <a:path w="676910" h="326389">
                <a:moveTo>
                  <a:pt x="676655" y="0"/>
                </a:moveTo>
                <a:lnTo>
                  <a:pt x="0" y="0"/>
                </a:lnTo>
                <a:lnTo>
                  <a:pt x="676655" y="326135"/>
                </a:lnTo>
                <a:lnTo>
                  <a:pt x="676655" y="0"/>
                </a:lnTo>
                <a:close/>
              </a:path>
            </a:pathLst>
          </a:custGeom>
          <a:solidFill>
            <a:srgbClr val="7FD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1" name="object 338">
            <a:extLst>
              <a:ext uri="{FF2B5EF4-FFF2-40B4-BE49-F238E27FC236}">
                <a16:creationId xmlns:a16="http://schemas.microsoft.com/office/drawing/2014/main" id="{527D3C72-7F5B-EDA7-0185-CA8210F2FAAF}"/>
              </a:ext>
            </a:extLst>
          </p:cNvPr>
          <p:cNvSpPr/>
          <p:nvPr/>
        </p:nvSpPr>
        <p:spPr>
          <a:xfrm>
            <a:off x="4442721" y="1733224"/>
            <a:ext cx="676910" cy="326390"/>
          </a:xfrm>
          <a:custGeom>
            <a:avLst/>
            <a:gdLst/>
            <a:ahLst/>
            <a:cxnLst/>
            <a:rect l="l" t="t" r="r" b="b"/>
            <a:pathLst>
              <a:path w="676910" h="326389">
                <a:moveTo>
                  <a:pt x="0" y="0"/>
                </a:moveTo>
                <a:lnTo>
                  <a:pt x="676655" y="0"/>
                </a:lnTo>
                <a:lnTo>
                  <a:pt x="676655" y="326135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7FD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2" name="object 339">
            <a:extLst>
              <a:ext uri="{FF2B5EF4-FFF2-40B4-BE49-F238E27FC236}">
                <a16:creationId xmlns:a16="http://schemas.microsoft.com/office/drawing/2014/main" id="{26BE162B-263D-9B7C-93E5-A09095129F15}"/>
              </a:ext>
            </a:extLst>
          </p:cNvPr>
          <p:cNvSpPr/>
          <p:nvPr/>
        </p:nvSpPr>
        <p:spPr>
          <a:xfrm>
            <a:off x="4442721" y="1733224"/>
            <a:ext cx="676910" cy="326390"/>
          </a:xfrm>
          <a:custGeom>
            <a:avLst/>
            <a:gdLst/>
            <a:ahLst/>
            <a:cxnLst/>
            <a:rect l="l" t="t" r="r" b="b"/>
            <a:pathLst>
              <a:path w="676910" h="326389">
                <a:moveTo>
                  <a:pt x="0" y="0"/>
                </a:moveTo>
                <a:lnTo>
                  <a:pt x="676655" y="0"/>
                </a:lnTo>
                <a:lnTo>
                  <a:pt x="676655" y="326135"/>
                </a:lnTo>
                <a:lnTo>
                  <a:pt x="0" y="326135"/>
                </a:lnTo>
                <a:lnTo>
                  <a:pt x="0" y="0"/>
                </a:lnTo>
              </a:path>
            </a:pathLst>
          </a:custGeom>
          <a:solidFill>
            <a:srgbClr val="66CCFF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3" name="object 340">
            <a:extLst>
              <a:ext uri="{FF2B5EF4-FFF2-40B4-BE49-F238E27FC236}">
                <a16:creationId xmlns:a16="http://schemas.microsoft.com/office/drawing/2014/main" id="{B610A229-4B9F-8CA5-AD90-6A685B4EA955}"/>
              </a:ext>
            </a:extLst>
          </p:cNvPr>
          <p:cNvSpPr txBox="1"/>
          <p:nvPr/>
        </p:nvSpPr>
        <p:spPr>
          <a:xfrm>
            <a:off x="4452881" y="1746366"/>
            <a:ext cx="647700" cy="260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900" b="1" dirty="0">
                <a:latin typeface="Verdana"/>
                <a:cs typeface="Verdana"/>
              </a:rPr>
              <a:t>EVRS</a:t>
            </a:r>
            <a:endParaRPr sz="900">
              <a:latin typeface="Verdana"/>
              <a:cs typeface="Verdana"/>
            </a:endParaRPr>
          </a:p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700" b="1" dirty="0">
                <a:latin typeface="Verdana"/>
                <a:cs typeface="Verdana"/>
              </a:rPr>
              <a:t>(EVRF2019)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344" name="object 341">
            <a:extLst>
              <a:ext uri="{FF2B5EF4-FFF2-40B4-BE49-F238E27FC236}">
                <a16:creationId xmlns:a16="http://schemas.microsoft.com/office/drawing/2014/main" id="{AD27FD3A-4146-5E06-54CB-DB8F4B036023}"/>
              </a:ext>
            </a:extLst>
          </p:cNvPr>
          <p:cNvSpPr/>
          <p:nvPr/>
        </p:nvSpPr>
        <p:spPr>
          <a:xfrm>
            <a:off x="5119377" y="1896292"/>
            <a:ext cx="78105" cy="0"/>
          </a:xfrm>
          <a:custGeom>
            <a:avLst/>
            <a:gdLst/>
            <a:ahLst/>
            <a:cxnLst/>
            <a:rect l="l" t="t" r="r" b="b"/>
            <a:pathLst>
              <a:path w="78104">
                <a:moveTo>
                  <a:pt x="0" y="0"/>
                </a:moveTo>
                <a:lnTo>
                  <a:pt x="77723" y="0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5" name="object 342">
            <a:extLst>
              <a:ext uri="{FF2B5EF4-FFF2-40B4-BE49-F238E27FC236}">
                <a16:creationId xmlns:a16="http://schemas.microsoft.com/office/drawing/2014/main" id="{27EEB43C-B40D-6AD1-A3B6-517E42F7BC65}"/>
              </a:ext>
            </a:extLst>
          </p:cNvPr>
          <p:cNvSpPr/>
          <p:nvPr/>
        </p:nvSpPr>
        <p:spPr>
          <a:xfrm>
            <a:off x="5119377" y="1896292"/>
            <a:ext cx="78105" cy="403860"/>
          </a:xfrm>
          <a:custGeom>
            <a:avLst/>
            <a:gdLst/>
            <a:ahLst/>
            <a:cxnLst/>
            <a:rect l="l" t="t" r="r" b="b"/>
            <a:pathLst>
              <a:path w="78104" h="403860">
                <a:moveTo>
                  <a:pt x="0" y="403859"/>
                </a:moveTo>
                <a:lnTo>
                  <a:pt x="77723" y="403859"/>
                </a:lnTo>
                <a:lnTo>
                  <a:pt x="77723" y="0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6" name="object 343">
            <a:extLst>
              <a:ext uri="{FF2B5EF4-FFF2-40B4-BE49-F238E27FC236}">
                <a16:creationId xmlns:a16="http://schemas.microsoft.com/office/drawing/2014/main" id="{9628BB69-850A-0628-23AA-60D417BA08A8}"/>
              </a:ext>
            </a:extLst>
          </p:cNvPr>
          <p:cNvSpPr/>
          <p:nvPr/>
        </p:nvSpPr>
        <p:spPr>
          <a:xfrm>
            <a:off x="9046725" y="3694612"/>
            <a:ext cx="96520" cy="32384"/>
          </a:xfrm>
          <a:custGeom>
            <a:avLst/>
            <a:gdLst/>
            <a:ahLst/>
            <a:cxnLst/>
            <a:rect l="l" t="t" r="r" b="b"/>
            <a:pathLst>
              <a:path w="96520" h="32385">
                <a:moveTo>
                  <a:pt x="96011" y="0"/>
                </a:moveTo>
                <a:lnTo>
                  <a:pt x="0" y="16763"/>
                </a:lnTo>
                <a:lnTo>
                  <a:pt x="96011" y="32003"/>
                </a:lnTo>
                <a:lnTo>
                  <a:pt x="9601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7" name="object 344">
            <a:extLst>
              <a:ext uri="{FF2B5EF4-FFF2-40B4-BE49-F238E27FC236}">
                <a16:creationId xmlns:a16="http://schemas.microsoft.com/office/drawing/2014/main" id="{24A7A18D-395A-EE87-454C-1F0D9294BABC}"/>
              </a:ext>
            </a:extLst>
          </p:cNvPr>
          <p:cNvSpPr/>
          <p:nvPr/>
        </p:nvSpPr>
        <p:spPr>
          <a:xfrm>
            <a:off x="9046725" y="3694612"/>
            <a:ext cx="96520" cy="32384"/>
          </a:xfrm>
          <a:custGeom>
            <a:avLst/>
            <a:gdLst/>
            <a:ahLst/>
            <a:cxnLst/>
            <a:rect l="l" t="t" r="r" b="b"/>
            <a:pathLst>
              <a:path w="96520" h="32385">
                <a:moveTo>
                  <a:pt x="96011" y="0"/>
                </a:moveTo>
                <a:lnTo>
                  <a:pt x="96011" y="32003"/>
                </a:lnTo>
                <a:lnTo>
                  <a:pt x="0" y="16763"/>
                </a:lnTo>
                <a:lnTo>
                  <a:pt x="96011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8" name="object 345">
            <a:extLst>
              <a:ext uri="{FF2B5EF4-FFF2-40B4-BE49-F238E27FC236}">
                <a16:creationId xmlns:a16="http://schemas.microsoft.com/office/drawing/2014/main" id="{EB80C07A-881C-DE40-135F-6C471FF6ABD9}"/>
              </a:ext>
            </a:extLst>
          </p:cNvPr>
          <p:cNvSpPr/>
          <p:nvPr/>
        </p:nvSpPr>
        <p:spPr>
          <a:xfrm>
            <a:off x="5832609" y="5172892"/>
            <a:ext cx="0" cy="481965"/>
          </a:xfrm>
          <a:custGeom>
            <a:avLst/>
            <a:gdLst/>
            <a:ahLst/>
            <a:cxnLst/>
            <a:rect l="l" t="t" r="r" b="b"/>
            <a:pathLst>
              <a:path h="481964">
                <a:moveTo>
                  <a:pt x="0" y="0"/>
                </a:moveTo>
                <a:lnTo>
                  <a:pt x="0" y="481583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9" name="object 346">
            <a:extLst>
              <a:ext uri="{FF2B5EF4-FFF2-40B4-BE49-F238E27FC236}">
                <a16:creationId xmlns:a16="http://schemas.microsoft.com/office/drawing/2014/main" id="{0A51597C-A7E7-AA8E-1F8D-85218B372FE4}"/>
              </a:ext>
            </a:extLst>
          </p:cNvPr>
          <p:cNvSpPr/>
          <p:nvPr/>
        </p:nvSpPr>
        <p:spPr>
          <a:xfrm>
            <a:off x="5815846" y="5416731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5" h="96520">
                <a:moveTo>
                  <a:pt x="16763" y="0"/>
                </a:moveTo>
                <a:lnTo>
                  <a:pt x="0" y="96011"/>
                </a:lnTo>
                <a:lnTo>
                  <a:pt x="32003" y="96011"/>
                </a:lnTo>
                <a:lnTo>
                  <a:pt x="1676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0" name="object 347">
            <a:extLst>
              <a:ext uri="{FF2B5EF4-FFF2-40B4-BE49-F238E27FC236}">
                <a16:creationId xmlns:a16="http://schemas.microsoft.com/office/drawing/2014/main" id="{A32A5476-3BDA-4AC2-A184-F0D8B2DACF94}"/>
              </a:ext>
            </a:extLst>
          </p:cNvPr>
          <p:cNvSpPr/>
          <p:nvPr/>
        </p:nvSpPr>
        <p:spPr>
          <a:xfrm>
            <a:off x="5815846" y="5416731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5" h="96520">
                <a:moveTo>
                  <a:pt x="32003" y="96011"/>
                </a:moveTo>
                <a:lnTo>
                  <a:pt x="0" y="96011"/>
                </a:lnTo>
                <a:lnTo>
                  <a:pt x="16763" y="0"/>
                </a:lnTo>
                <a:lnTo>
                  <a:pt x="32003" y="96011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1" name="object 348">
            <a:extLst>
              <a:ext uri="{FF2B5EF4-FFF2-40B4-BE49-F238E27FC236}">
                <a16:creationId xmlns:a16="http://schemas.microsoft.com/office/drawing/2014/main" id="{111BA8C3-86A7-E4A4-F37B-282F61B06E00}"/>
              </a:ext>
            </a:extLst>
          </p:cNvPr>
          <p:cNvSpPr/>
          <p:nvPr/>
        </p:nvSpPr>
        <p:spPr>
          <a:xfrm>
            <a:off x="4774953" y="4398699"/>
            <a:ext cx="504825" cy="0"/>
          </a:xfrm>
          <a:custGeom>
            <a:avLst/>
            <a:gdLst/>
            <a:ahLst/>
            <a:cxnLst/>
            <a:rect l="l" t="t" r="r" b="b"/>
            <a:pathLst>
              <a:path w="504825">
                <a:moveTo>
                  <a:pt x="0" y="0"/>
                </a:moveTo>
                <a:lnTo>
                  <a:pt x="504443" y="0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2" name="object 349">
            <a:extLst>
              <a:ext uri="{FF2B5EF4-FFF2-40B4-BE49-F238E27FC236}">
                <a16:creationId xmlns:a16="http://schemas.microsoft.com/office/drawing/2014/main" id="{71321403-223F-5C56-4107-E7B2C46F84CF}"/>
              </a:ext>
            </a:extLst>
          </p:cNvPr>
          <p:cNvSpPr/>
          <p:nvPr/>
        </p:nvSpPr>
        <p:spPr>
          <a:xfrm>
            <a:off x="5183385" y="4381936"/>
            <a:ext cx="96520" cy="32384"/>
          </a:xfrm>
          <a:custGeom>
            <a:avLst/>
            <a:gdLst/>
            <a:ahLst/>
            <a:cxnLst/>
            <a:rect l="l" t="t" r="r" b="b"/>
            <a:pathLst>
              <a:path w="96520" h="32385">
                <a:moveTo>
                  <a:pt x="0" y="0"/>
                </a:moveTo>
                <a:lnTo>
                  <a:pt x="0" y="32003"/>
                </a:lnTo>
                <a:lnTo>
                  <a:pt x="96011" y="1676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3" name="object 350">
            <a:extLst>
              <a:ext uri="{FF2B5EF4-FFF2-40B4-BE49-F238E27FC236}">
                <a16:creationId xmlns:a16="http://schemas.microsoft.com/office/drawing/2014/main" id="{416C620A-4E31-CA7A-170F-D93206FB9194}"/>
              </a:ext>
            </a:extLst>
          </p:cNvPr>
          <p:cNvSpPr/>
          <p:nvPr/>
        </p:nvSpPr>
        <p:spPr>
          <a:xfrm>
            <a:off x="5183385" y="4381936"/>
            <a:ext cx="96520" cy="32384"/>
          </a:xfrm>
          <a:custGeom>
            <a:avLst/>
            <a:gdLst/>
            <a:ahLst/>
            <a:cxnLst/>
            <a:rect l="l" t="t" r="r" b="b"/>
            <a:pathLst>
              <a:path w="96520" h="32385">
                <a:moveTo>
                  <a:pt x="0" y="32003"/>
                </a:moveTo>
                <a:lnTo>
                  <a:pt x="0" y="0"/>
                </a:lnTo>
                <a:lnTo>
                  <a:pt x="96011" y="16763"/>
                </a:lnTo>
                <a:lnTo>
                  <a:pt x="0" y="3200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4" name="object 351">
            <a:extLst>
              <a:ext uri="{FF2B5EF4-FFF2-40B4-BE49-F238E27FC236}">
                <a16:creationId xmlns:a16="http://schemas.microsoft.com/office/drawing/2014/main" id="{FC85094E-DA9F-6CBF-6A53-AF32ACAD0D57}"/>
              </a:ext>
            </a:extLst>
          </p:cNvPr>
          <p:cNvSpPr/>
          <p:nvPr/>
        </p:nvSpPr>
        <p:spPr>
          <a:xfrm>
            <a:off x="8723637" y="1541200"/>
            <a:ext cx="96520" cy="32384"/>
          </a:xfrm>
          <a:custGeom>
            <a:avLst/>
            <a:gdLst/>
            <a:ahLst/>
            <a:cxnLst/>
            <a:rect l="l" t="t" r="r" b="b"/>
            <a:pathLst>
              <a:path w="96520" h="32385">
                <a:moveTo>
                  <a:pt x="96011" y="0"/>
                </a:moveTo>
                <a:lnTo>
                  <a:pt x="0" y="15239"/>
                </a:lnTo>
                <a:lnTo>
                  <a:pt x="96011" y="32003"/>
                </a:lnTo>
                <a:lnTo>
                  <a:pt x="9601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5" name="object 352">
            <a:extLst>
              <a:ext uri="{FF2B5EF4-FFF2-40B4-BE49-F238E27FC236}">
                <a16:creationId xmlns:a16="http://schemas.microsoft.com/office/drawing/2014/main" id="{56C8D032-9DCE-FCD5-DBD1-B386E4FAA2F7}"/>
              </a:ext>
            </a:extLst>
          </p:cNvPr>
          <p:cNvSpPr/>
          <p:nvPr/>
        </p:nvSpPr>
        <p:spPr>
          <a:xfrm>
            <a:off x="8723637" y="1541200"/>
            <a:ext cx="96520" cy="32384"/>
          </a:xfrm>
          <a:custGeom>
            <a:avLst/>
            <a:gdLst/>
            <a:ahLst/>
            <a:cxnLst/>
            <a:rect l="l" t="t" r="r" b="b"/>
            <a:pathLst>
              <a:path w="96520" h="32385">
                <a:moveTo>
                  <a:pt x="96011" y="0"/>
                </a:moveTo>
                <a:lnTo>
                  <a:pt x="96011" y="32003"/>
                </a:lnTo>
                <a:lnTo>
                  <a:pt x="0" y="15239"/>
                </a:lnTo>
                <a:lnTo>
                  <a:pt x="96011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6" name="object 353">
            <a:extLst>
              <a:ext uri="{FF2B5EF4-FFF2-40B4-BE49-F238E27FC236}">
                <a16:creationId xmlns:a16="http://schemas.microsoft.com/office/drawing/2014/main" id="{1A3C7C6D-E3BB-F470-CC5F-3C91EA5E2A62}"/>
              </a:ext>
            </a:extLst>
          </p:cNvPr>
          <p:cNvSpPr/>
          <p:nvPr/>
        </p:nvSpPr>
        <p:spPr>
          <a:xfrm>
            <a:off x="8583429" y="3874443"/>
            <a:ext cx="0" cy="139065"/>
          </a:xfrm>
          <a:custGeom>
            <a:avLst/>
            <a:gdLst/>
            <a:ahLst/>
            <a:cxnLst/>
            <a:rect l="l" t="t" r="r" b="b"/>
            <a:pathLst>
              <a:path h="139064">
                <a:moveTo>
                  <a:pt x="0" y="138683"/>
                </a:moveTo>
                <a:lnTo>
                  <a:pt x="0" y="0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7" name="object 354">
            <a:extLst>
              <a:ext uri="{FF2B5EF4-FFF2-40B4-BE49-F238E27FC236}">
                <a16:creationId xmlns:a16="http://schemas.microsoft.com/office/drawing/2014/main" id="{5D2DAE60-4682-501F-DF2A-6D8F6A51C7AC}"/>
              </a:ext>
            </a:extLst>
          </p:cNvPr>
          <p:cNvSpPr/>
          <p:nvPr/>
        </p:nvSpPr>
        <p:spPr>
          <a:xfrm>
            <a:off x="8566665" y="3917116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4" h="96520">
                <a:moveTo>
                  <a:pt x="32003" y="0"/>
                </a:moveTo>
                <a:lnTo>
                  <a:pt x="0" y="0"/>
                </a:lnTo>
                <a:lnTo>
                  <a:pt x="16763" y="96011"/>
                </a:lnTo>
                <a:lnTo>
                  <a:pt x="3200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8" name="object 355">
            <a:extLst>
              <a:ext uri="{FF2B5EF4-FFF2-40B4-BE49-F238E27FC236}">
                <a16:creationId xmlns:a16="http://schemas.microsoft.com/office/drawing/2014/main" id="{35846438-C353-D1DE-FC15-4B4E686AEE72}"/>
              </a:ext>
            </a:extLst>
          </p:cNvPr>
          <p:cNvSpPr/>
          <p:nvPr/>
        </p:nvSpPr>
        <p:spPr>
          <a:xfrm>
            <a:off x="8566665" y="3917116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4" h="96520">
                <a:moveTo>
                  <a:pt x="0" y="0"/>
                </a:moveTo>
                <a:lnTo>
                  <a:pt x="32003" y="0"/>
                </a:lnTo>
                <a:lnTo>
                  <a:pt x="16763" y="96011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9" name="object 356">
            <a:extLst>
              <a:ext uri="{FF2B5EF4-FFF2-40B4-BE49-F238E27FC236}">
                <a16:creationId xmlns:a16="http://schemas.microsoft.com/office/drawing/2014/main" id="{67A201E8-E52F-CDAB-2EA4-EE5635451718}"/>
              </a:ext>
            </a:extLst>
          </p:cNvPr>
          <p:cNvSpPr/>
          <p:nvPr/>
        </p:nvSpPr>
        <p:spPr>
          <a:xfrm>
            <a:off x="8583429" y="4298116"/>
            <a:ext cx="0" cy="152400"/>
          </a:xfrm>
          <a:custGeom>
            <a:avLst/>
            <a:gdLst/>
            <a:ahLst/>
            <a:cxnLst/>
            <a:rect l="l" t="t" r="r" b="b"/>
            <a:pathLst>
              <a:path h="152400">
                <a:moveTo>
                  <a:pt x="0" y="152399"/>
                </a:moveTo>
                <a:lnTo>
                  <a:pt x="0" y="0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0" name="object 357">
            <a:extLst>
              <a:ext uri="{FF2B5EF4-FFF2-40B4-BE49-F238E27FC236}">
                <a16:creationId xmlns:a16="http://schemas.microsoft.com/office/drawing/2014/main" id="{980CA4B6-9D5A-F735-EA84-7CE1069EAFFC}"/>
              </a:ext>
            </a:extLst>
          </p:cNvPr>
          <p:cNvSpPr/>
          <p:nvPr/>
        </p:nvSpPr>
        <p:spPr>
          <a:xfrm>
            <a:off x="8566665" y="4354504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4" h="96520">
                <a:moveTo>
                  <a:pt x="32003" y="0"/>
                </a:moveTo>
                <a:lnTo>
                  <a:pt x="0" y="0"/>
                </a:lnTo>
                <a:lnTo>
                  <a:pt x="16763" y="96011"/>
                </a:lnTo>
                <a:lnTo>
                  <a:pt x="3200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1" name="object 358">
            <a:extLst>
              <a:ext uri="{FF2B5EF4-FFF2-40B4-BE49-F238E27FC236}">
                <a16:creationId xmlns:a16="http://schemas.microsoft.com/office/drawing/2014/main" id="{7445928E-6435-3729-1C05-CD813B5C1CED}"/>
              </a:ext>
            </a:extLst>
          </p:cNvPr>
          <p:cNvSpPr/>
          <p:nvPr/>
        </p:nvSpPr>
        <p:spPr>
          <a:xfrm>
            <a:off x="8566665" y="4354504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4" h="96520">
                <a:moveTo>
                  <a:pt x="0" y="0"/>
                </a:moveTo>
                <a:lnTo>
                  <a:pt x="32003" y="0"/>
                </a:lnTo>
                <a:lnTo>
                  <a:pt x="16763" y="96011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2" name="object 359">
            <a:extLst>
              <a:ext uri="{FF2B5EF4-FFF2-40B4-BE49-F238E27FC236}">
                <a16:creationId xmlns:a16="http://schemas.microsoft.com/office/drawing/2014/main" id="{D7B18B72-5CF4-903C-7D27-DA874E48DD1A}"/>
              </a:ext>
            </a:extLst>
          </p:cNvPr>
          <p:cNvSpPr/>
          <p:nvPr/>
        </p:nvSpPr>
        <p:spPr>
          <a:xfrm>
            <a:off x="8583429" y="4735504"/>
            <a:ext cx="0" cy="643255"/>
          </a:xfrm>
          <a:custGeom>
            <a:avLst/>
            <a:gdLst/>
            <a:ahLst/>
            <a:cxnLst/>
            <a:rect l="l" t="t" r="r" b="b"/>
            <a:pathLst>
              <a:path h="643254">
                <a:moveTo>
                  <a:pt x="0" y="0"/>
                </a:moveTo>
                <a:lnTo>
                  <a:pt x="0" y="643127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3" name="object 360">
            <a:extLst>
              <a:ext uri="{FF2B5EF4-FFF2-40B4-BE49-F238E27FC236}">
                <a16:creationId xmlns:a16="http://schemas.microsoft.com/office/drawing/2014/main" id="{0505B730-5F6B-E79A-D481-755C24286F7D}"/>
              </a:ext>
            </a:extLst>
          </p:cNvPr>
          <p:cNvSpPr/>
          <p:nvPr/>
        </p:nvSpPr>
        <p:spPr>
          <a:xfrm>
            <a:off x="8583429" y="5663619"/>
            <a:ext cx="0" cy="257810"/>
          </a:xfrm>
          <a:custGeom>
            <a:avLst/>
            <a:gdLst/>
            <a:ahLst/>
            <a:cxnLst/>
            <a:rect l="l" t="t" r="r" b="b"/>
            <a:pathLst>
              <a:path h="257810">
                <a:moveTo>
                  <a:pt x="0" y="0"/>
                </a:moveTo>
                <a:lnTo>
                  <a:pt x="0" y="257555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4" name="object 361">
            <a:extLst>
              <a:ext uri="{FF2B5EF4-FFF2-40B4-BE49-F238E27FC236}">
                <a16:creationId xmlns:a16="http://schemas.microsoft.com/office/drawing/2014/main" id="{A3CCC35B-1838-ABA9-C1B5-0FF3BB2F3F8F}"/>
              </a:ext>
            </a:extLst>
          </p:cNvPr>
          <p:cNvSpPr/>
          <p:nvPr/>
        </p:nvSpPr>
        <p:spPr>
          <a:xfrm>
            <a:off x="8432553" y="5031160"/>
            <a:ext cx="151130" cy="0"/>
          </a:xfrm>
          <a:custGeom>
            <a:avLst/>
            <a:gdLst/>
            <a:ahLst/>
            <a:cxnLst/>
            <a:rect l="l" t="t" r="r" b="b"/>
            <a:pathLst>
              <a:path w="151129">
                <a:moveTo>
                  <a:pt x="0" y="0"/>
                </a:moveTo>
                <a:lnTo>
                  <a:pt x="150875" y="0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5" name="object 362">
            <a:extLst>
              <a:ext uri="{FF2B5EF4-FFF2-40B4-BE49-F238E27FC236}">
                <a16:creationId xmlns:a16="http://schemas.microsoft.com/office/drawing/2014/main" id="{D3A8F007-F633-B6AF-9F96-F6F651A32771}"/>
              </a:ext>
            </a:extLst>
          </p:cNvPr>
          <p:cNvSpPr/>
          <p:nvPr/>
        </p:nvSpPr>
        <p:spPr>
          <a:xfrm>
            <a:off x="8432553" y="5015919"/>
            <a:ext cx="96520" cy="32384"/>
          </a:xfrm>
          <a:custGeom>
            <a:avLst/>
            <a:gdLst/>
            <a:ahLst/>
            <a:cxnLst/>
            <a:rect l="l" t="t" r="r" b="b"/>
            <a:pathLst>
              <a:path w="96520" h="32385">
                <a:moveTo>
                  <a:pt x="96011" y="0"/>
                </a:moveTo>
                <a:lnTo>
                  <a:pt x="0" y="15239"/>
                </a:lnTo>
                <a:lnTo>
                  <a:pt x="96011" y="32003"/>
                </a:lnTo>
                <a:lnTo>
                  <a:pt x="9601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6" name="object 363">
            <a:extLst>
              <a:ext uri="{FF2B5EF4-FFF2-40B4-BE49-F238E27FC236}">
                <a16:creationId xmlns:a16="http://schemas.microsoft.com/office/drawing/2014/main" id="{D6C1209D-F44E-D6E9-2C9B-89C17C0C55F9}"/>
              </a:ext>
            </a:extLst>
          </p:cNvPr>
          <p:cNvSpPr/>
          <p:nvPr/>
        </p:nvSpPr>
        <p:spPr>
          <a:xfrm>
            <a:off x="8432553" y="5015919"/>
            <a:ext cx="96520" cy="32384"/>
          </a:xfrm>
          <a:custGeom>
            <a:avLst/>
            <a:gdLst/>
            <a:ahLst/>
            <a:cxnLst/>
            <a:rect l="l" t="t" r="r" b="b"/>
            <a:pathLst>
              <a:path w="96520" h="32385">
                <a:moveTo>
                  <a:pt x="96011" y="0"/>
                </a:moveTo>
                <a:lnTo>
                  <a:pt x="96011" y="32003"/>
                </a:lnTo>
                <a:lnTo>
                  <a:pt x="0" y="15239"/>
                </a:lnTo>
                <a:lnTo>
                  <a:pt x="96011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7" name="object 364">
            <a:extLst>
              <a:ext uri="{FF2B5EF4-FFF2-40B4-BE49-F238E27FC236}">
                <a16:creationId xmlns:a16="http://schemas.microsoft.com/office/drawing/2014/main" id="{4F61E841-1140-EDF2-210C-9A914CB856F0}"/>
              </a:ext>
            </a:extLst>
          </p:cNvPr>
          <p:cNvSpPr/>
          <p:nvPr/>
        </p:nvSpPr>
        <p:spPr>
          <a:xfrm>
            <a:off x="7356610" y="5031160"/>
            <a:ext cx="157480" cy="0"/>
          </a:xfrm>
          <a:custGeom>
            <a:avLst/>
            <a:gdLst/>
            <a:ahLst/>
            <a:cxnLst/>
            <a:rect l="l" t="t" r="r" b="b"/>
            <a:pathLst>
              <a:path w="157479">
                <a:moveTo>
                  <a:pt x="156971" y="0"/>
                </a:moveTo>
                <a:lnTo>
                  <a:pt x="0" y="0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8" name="object 365">
            <a:extLst>
              <a:ext uri="{FF2B5EF4-FFF2-40B4-BE49-F238E27FC236}">
                <a16:creationId xmlns:a16="http://schemas.microsoft.com/office/drawing/2014/main" id="{B6FD6D33-8252-8624-EEE6-DB098EC53BF4}"/>
              </a:ext>
            </a:extLst>
          </p:cNvPr>
          <p:cNvSpPr/>
          <p:nvPr/>
        </p:nvSpPr>
        <p:spPr>
          <a:xfrm>
            <a:off x="9042153" y="4593772"/>
            <a:ext cx="443865" cy="0"/>
          </a:xfrm>
          <a:custGeom>
            <a:avLst/>
            <a:gdLst/>
            <a:ahLst/>
            <a:cxnLst/>
            <a:rect l="l" t="t" r="r" b="b"/>
            <a:pathLst>
              <a:path w="443865">
                <a:moveTo>
                  <a:pt x="443483" y="0"/>
                </a:moveTo>
                <a:lnTo>
                  <a:pt x="0" y="0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9" name="object 366">
            <a:extLst>
              <a:ext uri="{FF2B5EF4-FFF2-40B4-BE49-F238E27FC236}">
                <a16:creationId xmlns:a16="http://schemas.microsoft.com/office/drawing/2014/main" id="{4FCCDBD6-19DB-5553-37D8-B73122684215}"/>
              </a:ext>
            </a:extLst>
          </p:cNvPr>
          <p:cNvSpPr/>
          <p:nvPr/>
        </p:nvSpPr>
        <p:spPr>
          <a:xfrm>
            <a:off x="9389625" y="4577008"/>
            <a:ext cx="96520" cy="32384"/>
          </a:xfrm>
          <a:custGeom>
            <a:avLst/>
            <a:gdLst/>
            <a:ahLst/>
            <a:cxnLst/>
            <a:rect l="l" t="t" r="r" b="b"/>
            <a:pathLst>
              <a:path w="96520" h="32385">
                <a:moveTo>
                  <a:pt x="0" y="0"/>
                </a:moveTo>
                <a:lnTo>
                  <a:pt x="0" y="32003"/>
                </a:lnTo>
                <a:lnTo>
                  <a:pt x="96011" y="16763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0" name="object 367">
            <a:extLst>
              <a:ext uri="{FF2B5EF4-FFF2-40B4-BE49-F238E27FC236}">
                <a16:creationId xmlns:a16="http://schemas.microsoft.com/office/drawing/2014/main" id="{97FCEED8-CB88-BC7B-AB67-51B7356EA3BB}"/>
              </a:ext>
            </a:extLst>
          </p:cNvPr>
          <p:cNvSpPr/>
          <p:nvPr/>
        </p:nvSpPr>
        <p:spPr>
          <a:xfrm>
            <a:off x="9389625" y="4577008"/>
            <a:ext cx="96520" cy="32384"/>
          </a:xfrm>
          <a:custGeom>
            <a:avLst/>
            <a:gdLst/>
            <a:ahLst/>
            <a:cxnLst/>
            <a:rect l="l" t="t" r="r" b="b"/>
            <a:pathLst>
              <a:path w="96520" h="32385">
                <a:moveTo>
                  <a:pt x="0" y="32003"/>
                </a:moveTo>
                <a:lnTo>
                  <a:pt x="0" y="0"/>
                </a:lnTo>
                <a:lnTo>
                  <a:pt x="96011" y="16763"/>
                </a:lnTo>
                <a:lnTo>
                  <a:pt x="0" y="3200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1" name="object 368">
            <a:extLst>
              <a:ext uri="{FF2B5EF4-FFF2-40B4-BE49-F238E27FC236}">
                <a16:creationId xmlns:a16="http://schemas.microsoft.com/office/drawing/2014/main" id="{F4951C48-DEE4-C415-4F3A-193B267236D0}"/>
              </a:ext>
            </a:extLst>
          </p:cNvPr>
          <p:cNvSpPr/>
          <p:nvPr/>
        </p:nvSpPr>
        <p:spPr>
          <a:xfrm>
            <a:off x="7972305" y="3711375"/>
            <a:ext cx="0" cy="1178560"/>
          </a:xfrm>
          <a:custGeom>
            <a:avLst/>
            <a:gdLst/>
            <a:ahLst/>
            <a:cxnLst/>
            <a:rect l="l" t="t" r="r" b="b"/>
            <a:pathLst>
              <a:path h="1178560">
                <a:moveTo>
                  <a:pt x="0" y="1178051"/>
                </a:moveTo>
                <a:lnTo>
                  <a:pt x="0" y="0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2" name="object 369">
            <a:extLst>
              <a:ext uri="{FF2B5EF4-FFF2-40B4-BE49-F238E27FC236}">
                <a16:creationId xmlns:a16="http://schemas.microsoft.com/office/drawing/2014/main" id="{FAF346CE-D206-781E-1A4C-CAECBD4A483B}"/>
              </a:ext>
            </a:extLst>
          </p:cNvPr>
          <p:cNvSpPr/>
          <p:nvPr/>
        </p:nvSpPr>
        <p:spPr>
          <a:xfrm>
            <a:off x="6897885" y="4709596"/>
            <a:ext cx="0" cy="180340"/>
          </a:xfrm>
          <a:custGeom>
            <a:avLst/>
            <a:gdLst/>
            <a:ahLst/>
            <a:cxnLst/>
            <a:rect l="l" t="t" r="r" b="b"/>
            <a:pathLst>
              <a:path h="180339">
                <a:moveTo>
                  <a:pt x="0" y="179831"/>
                </a:moveTo>
                <a:lnTo>
                  <a:pt x="0" y="0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3" name="object 370">
            <a:extLst>
              <a:ext uri="{FF2B5EF4-FFF2-40B4-BE49-F238E27FC236}">
                <a16:creationId xmlns:a16="http://schemas.microsoft.com/office/drawing/2014/main" id="{05EEB5FB-7B25-5117-AD96-6E2DAD8D434B}"/>
              </a:ext>
            </a:extLst>
          </p:cNvPr>
          <p:cNvSpPr/>
          <p:nvPr/>
        </p:nvSpPr>
        <p:spPr>
          <a:xfrm>
            <a:off x="8796789" y="5779443"/>
            <a:ext cx="920750" cy="285115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0" y="0"/>
                </a:moveTo>
                <a:lnTo>
                  <a:pt x="0" y="284987"/>
                </a:lnTo>
                <a:lnTo>
                  <a:pt x="920495" y="284987"/>
                </a:lnTo>
                <a:lnTo>
                  <a:pt x="0" y="0"/>
                </a:lnTo>
                <a:close/>
              </a:path>
              <a:path w="920750" h="285114">
                <a:moveTo>
                  <a:pt x="920495" y="0"/>
                </a:moveTo>
                <a:lnTo>
                  <a:pt x="0" y="0"/>
                </a:lnTo>
                <a:lnTo>
                  <a:pt x="920495" y="284987"/>
                </a:lnTo>
                <a:lnTo>
                  <a:pt x="920495" y="0"/>
                </a:lnTo>
                <a:close/>
              </a:path>
            </a:pathLst>
          </a:custGeom>
          <a:solidFill>
            <a:srgbClr val="BFFF7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4" name="object 371">
            <a:extLst>
              <a:ext uri="{FF2B5EF4-FFF2-40B4-BE49-F238E27FC236}">
                <a16:creationId xmlns:a16="http://schemas.microsoft.com/office/drawing/2014/main" id="{9BA190E8-CDB8-657B-B1F6-78FA9C7CEC9C}"/>
              </a:ext>
            </a:extLst>
          </p:cNvPr>
          <p:cNvSpPr/>
          <p:nvPr/>
        </p:nvSpPr>
        <p:spPr>
          <a:xfrm>
            <a:off x="8796789" y="5779443"/>
            <a:ext cx="920750" cy="285115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0" y="284987"/>
                </a:moveTo>
                <a:lnTo>
                  <a:pt x="920495" y="284987"/>
                </a:lnTo>
                <a:lnTo>
                  <a:pt x="0" y="0"/>
                </a:lnTo>
                <a:lnTo>
                  <a:pt x="0" y="284987"/>
                </a:lnTo>
                <a:close/>
              </a:path>
            </a:pathLst>
          </a:custGeom>
          <a:ln w="3175">
            <a:solidFill>
              <a:srgbClr val="B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5" name="object 372">
            <a:extLst>
              <a:ext uri="{FF2B5EF4-FFF2-40B4-BE49-F238E27FC236}">
                <a16:creationId xmlns:a16="http://schemas.microsoft.com/office/drawing/2014/main" id="{41AC234D-9CC1-517D-0B68-448498FEC096}"/>
              </a:ext>
            </a:extLst>
          </p:cNvPr>
          <p:cNvSpPr/>
          <p:nvPr/>
        </p:nvSpPr>
        <p:spPr>
          <a:xfrm>
            <a:off x="8796789" y="5779443"/>
            <a:ext cx="920750" cy="285115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920495" y="284987"/>
                </a:moveTo>
                <a:lnTo>
                  <a:pt x="0" y="0"/>
                </a:lnTo>
                <a:lnTo>
                  <a:pt x="920495" y="0"/>
                </a:lnTo>
                <a:lnTo>
                  <a:pt x="920495" y="284987"/>
                </a:lnTo>
                <a:close/>
              </a:path>
            </a:pathLst>
          </a:custGeom>
          <a:ln w="3175">
            <a:solidFill>
              <a:srgbClr val="B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6" name="object 373">
            <a:extLst>
              <a:ext uri="{FF2B5EF4-FFF2-40B4-BE49-F238E27FC236}">
                <a16:creationId xmlns:a16="http://schemas.microsoft.com/office/drawing/2014/main" id="{8DED1FB7-EBAB-50EB-810E-4A8AA94D95B4}"/>
              </a:ext>
            </a:extLst>
          </p:cNvPr>
          <p:cNvSpPr/>
          <p:nvPr/>
        </p:nvSpPr>
        <p:spPr>
          <a:xfrm>
            <a:off x="8796789" y="5779443"/>
            <a:ext cx="920750" cy="285115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0" y="0"/>
                </a:moveTo>
                <a:lnTo>
                  <a:pt x="920495" y="0"/>
                </a:lnTo>
                <a:lnTo>
                  <a:pt x="920495" y="284987"/>
                </a:lnTo>
                <a:lnTo>
                  <a:pt x="0" y="284987"/>
                </a:lnTo>
                <a:lnTo>
                  <a:pt x="0" y="0"/>
                </a:lnTo>
              </a:path>
            </a:pathLst>
          </a:custGeom>
          <a:solidFill>
            <a:srgbClr val="99FF66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7" name="object 374">
            <a:extLst>
              <a:ext uri="{FF2B5EF4-FFF2-40B4-BE49-F238E27FC236}">
                <a16:creationId xmlns:a16="http://schemas.microsoft.com/office/drawing/2014/main" id="{A123D4B2-3245-20AD-5214-41EC68B9C0FD}"/>
              </a:ext>
            </a:extLst>
          </p:cNvPr>
          <p:cNvSpPr/>
          <p:nvPr/>
        </p:nvSpPr>
        <p:spPr>
          <a:xfrm>
            <a:off x="8357877" y="5905936"/>
            <a:ext cx="96520" cy="32384"/>
          </a:xfrm>
          <a:custGeom>
            <a:avLst/>
            <a:gdLst/>
            <a:ahLst/>
            <a:cxnLst/>
            <a:rect l="l" t="t" r="r" b="b"/>
            <a:pathLst>
              <a:path w="96520" h="32385">
                <a:moveTo>
                  <a:pt x="96011" y="0"/>
                </a:moveTo>
                <a:lnTo>
                  <a:pt x="0" y="15239"/>
                </a:lnTo>
                <a:lnTo>
                  <a:pt x="96011" y="32003"/>
                </a:lnTo>
                <a:lnTo>
                  <a:pt x="9601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8" name="object 375">
            <a:extLst>
              <a:ext uri="{FF2B5EF4-FFF2-40B4-BE49-F238E27FC236}">
                <a16:creationId xmlns:a16="http://schemas.microsoft.com/office/drawing/2014/main" id="{CB483B79-7A24-8DAE-1794-B9E183B614FE}"/>
              </a:ext>
            </a:extLst>
          </p:cNvPr>
          <p:cNvSpPr/>
          <p:nvPr/>
        </p:nvSpPr>
        <p:spPr>
          <a:xfrm>
            <a:off x="8357877" y="5905936"/>
            <a:ext cx="96520" cy="32384"/>
          </a:xfrm>
          <a:custGeom>
            <a:avLst/>
            <a:gdLst/>
            <a:ahLst/>
            <a:cxnLst/>
            <a:rect l="l" t="t" r="r" b="b"/>
            <a:pathLst>
              <a:path w="96520" h="32385">
                <a:moveTo>
                  <a:pt x="96011" y="0"/>
                </a:moveTo>
                <a:lnTo>
                  <a:pt x="96011" y="32003"/>
                </a:lnTo>
                <a:lnTo>
                  <a:pt x="0" y="15239"/>
                </a:lnTo>
                <a:lnTo>
                  <a:pt x="96011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9" name="object 376">
            <a:extLst>
              <a:ext uri="{FF2B5EF4-FFF2-40B4-BE49-F238E27FC236}">
                <a16:creationId xmlns:a16="http://schemas.microsoft.com/office/drawing/2014/main" id="{1F562A24-13BE-6A47-2B8D-9D1E4FB947E3}"/>
              </a:ext>
            </a:extLst>
          </p:cNvPr>
          <p:cNvSpPr txBox="1"/>
          <p:nvPr/>
        </p:nvSpPr>
        <p:spPr>
          <a:xfrm>
            <a:off x="9111750" y="5855222"/>
            <a:ext cx="264160" cy="1231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50" b="1" spc="10" dirty="0">
                <a:latin typeface="Verdana"/>
                <a:cs typeface="Verdana"/>
              </a:rPr>
              <a:t>MCK</a:t>
            </a:r>
            <a:endParaRPr sz="750">
              <a:latin typeface="Verdana"/>
              <a:cs typeface="Verdana"/>
            </a:endParaRPr>
          </a:p>
        </p:txBody>
      </p:sp>
      <p:sp>
        <p:nvSpPr>
          <p:cNvPr id="380" name="object 377">
            <a:extLst>
              <a:ext uri="{FF2B5EF4-FFF2-40B4-BE49-F238E27FC236}">
                <a16:creationId xmlns:a16="http://schemas.microsoft.com/office/drawing/2014/main" id="{F1C2B366-96CE-6CA2-BF8C-6CD76B4AC18B}"/>
              </a:ext>
            </a:extLst>
          </p:cNvPr>
          <p:cNvSpPr/>
          <p:nvPr/>
        </p:nvSpPr>
        <p:spPr>
          <a:xfrm>
            <a:off x="9717285" y="4820848"/>
            <a:ext cx="228600" cy="1100455"/>
          </a:xfrm>
          <a:custGeom>
            <a:avLst/>
            <a:gdLst/>
            <a:ahLst/>
            <a:cxnLst/>
            <a:rect l="l" t="t" r="r" b="b"/>
            <a:pathLst>
              <a:path w="228600" h="1100454">
                <a:moveTo>
                  <a:pt x="228599" y="0"/>
                </a:moveTo>
                <a:lnTo>
                  <a:pt x="228599" y="1100327"/>
                </a:lnTo>
                <a:lnTo>
                  <a:pt x="0" y="1100327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1" name="object 378">
            <a:extLst>
              <a:ext uri="{FF2B5EF4-FFF2-40B4-BE49-F238E27FC236}">
                <a16:creationId xmlns:a16="http://schemas.microsoft.com/office/drawing/2014/main" id="{3F9896AB-C9B0-8814-6AF0-E7B05D640606}"/>
              </a:ext>
            </a:extLst>
          </p:cNvPr>
          <p:cNvSpPr/>
          <p:nvPr/>
        </p:nvSpPr>
        <p:spPr>
          <a:xfrm>
            <a:off x="9485637" y="4916860"/>
            <a:ext cx="920750" cy="285115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0" y="0"/>
                </a:moveTo>
                <a:lnTo>
                  <a:pt x="0" y="284987"/>
                </a:lnTo>
                <a:lnTo>
                  <a:pt x="920495" y="284987"/>
                </a:lnTo>
                <a:lnTo>
                  <a:pt x="0" y="0"/>
                </a:lnTo>
                <a:close/>
              </a:path>
              <a:path w="920750" h="285114">
                <a:moveTo>
                  <a:pt x="920495" y="0"/>
                </a:moveTo>
                <a:lnTo>
                  <a:pt x="0" y="0"/>
                </a:lnTo>
                <a:lnTo>
                  <a:pt x="920495" y="284987"/>
                </a:lnTo>
                <a:lnTo>
                  <a:pt x="920495" y="0"/>
                </a:lnTo>
                <a:close/>
              </a:path>
            </a:pathLst>
          </a:custGeom>
          <a:solidFill>
            <a:srgbClr val="BFFF7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2" name="object 379">
            <a:extLst>
              <a:ext uri="{FF2B5EF4-FFF2-40B4-BE49-F238E27FC236}">
                <a16:creationId xmlns:a16="http://schemas.microsoft.com/office/drawing/2014/main" id="{CA8D1B18-841E-CB47-7AA7-963695CE369E}"/>
              </a:ext>
            </a:extLst>
          </p:cNvPr>
          <p:cNvSpPr/>
          <p:nvPr/>
        </p:nvSpPr>
        <p:spPr>
          <a:xfrm>
            <a:off x="9485637" y="4916860"/>
            <a:ext cx="920750" cy="285115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0" y="284987"/>
                </a:moveTo>
                <a:lnTo>
                  <a:pt x="920495" y="284987"/>
                </a:lnTo>
                <a:lnTo>
                  <a:pt x="0" y="0"/>
                </a:lnTo>
                <a:lnTo>
                  <a:pt x="0" y="284987"/>
                </a:lnTo>
                <a:close/>
              </a:path>
            </a:pathLst>
          </a:custGeom>
          <a:ln w="3175">
            <a:solidFill>
              <a:srgbClr val="B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3" name="object 380">
            <a:extLst>
              <a:ext uri="{FF2B5EF4-FFF2-40B4-BE49-F238E27FC236}">
                <a16:creationId xmlns:a16="http://schemas.microsoft.com/office/drawing/2014/main" id="{4C92DCF8-671E-C033-AB6A-DD2B8F20286C}"/>
              </a:ext>
            </a:extLst>
          </p:cNvPr>
          <p:cNvSpPr/>
          <p:nvPr/>
        </p:nvSpPr>
        <p:spPr>
          <a:xfrm>
            <a:off x="9485637" y="4916860"/>
            <a:ext cx="920750" cy="285115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920495" y="284987"/>
                </a:moveTo>
                <a:lnTo>
                  <a:pt x="0" y="0"/>
                </a:lnTo>
                <a:lnTo>
                  <a:pt x="920495" y="0"/>
                </a:lnTo>
                <a:lnTo>
                  <a:pt x="920495" y="284987"/>
                </a:lnTo>
                <a:close/>
              </a:path>
            </a:pathLst>
          </a:custGeom>
          <a:ln w="3175">
            <a:solidFill>
              <a:srgbClr val="B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4" name="object 381">
            <a:extLst>
              <a:ext uri="{FF2B5EF4-FFF2-40B4-BE49-F238E27FC236}">
                <a16:creationId xmlns:a16="http://schemas.microsoft.com/office/drawing/2014/main" id="{10F8FBB5-7D88-6A78-1348-465A241B8A33}"/>
              </a:ext>
            </a:extLst>
          </p:cNvPr>
          <p:cNvSpPr/>
          <p:nvPr/>
        </p:nvSpPr>
        <p:spPr>
          <a:xfrm>
            <a:off x="9485637" y="4916860"/>
            <a:ext cx="920750" cy="285115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0" y="0"/>
                </a:moveTo>
                <a:lnTo>
                  <a:pt x="920495" y="0"/>
                </a:lnTo>
                <a:lnTo>
                  <a:pt x="920495" y="284987"/>
                </a:lnTo>
                <a:lnTo>
                  <a:pt x="0" y="284987"/>
                </a:lnTo>
                <a:lnTo>
                  <a:pt x="0" y="0"/>
                </a:lnTo>
              </a:path>
            </a:pathLst>
          </a:custGeom>
          <a:solidFill>
            <a:srgbClr val="99FF66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5" name="object 382">
            <a:extLst>
              <a:ext uri="{FF2B5EF4-FFF2-40B4-BE49-F238E27FC236}">
                <a16:creationId xmlns:a16="http://schemas.microsoft.com/office/drawing/2014/main" id="{DCA16D16-29E1-9C36-B48C-20734DD17951}"/>
              </a:ext>
            </a:extLst>
          </p:cNvPr>
          <p:cNvSpPr txBox="1"/>
          <p:nvPr/>
        </p:nvSpPr>
        <p:spPr>
          <a:xfrm>
            <a:off x="9575046" y="4989590"/>
            <a:ext cx="734060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50" b="1" spc="10" dirty="0">
                <a:latin typeface="Verdana"/>
                <a:cs typeface="Verdana"/>
              </a:rPr>
              <a:t>CK42</a:t>
            </a:r>
            <a:r>
              <a:rPr sz="750" b="1" spc="5" dirty="0">
                <a:latin typeface="Verdana"/>
                <a:cs typeface="Verdana"/>
              </a:rPr>
              <a:t> </a:t>
            </a:r>
            <a:r>
              <a:rPr lang="ru-RU" sz="750" b="1" spc="-15" dirty="0">
                <a:latin typeface="Verdana"/>
                <a:cs typeface="Verdana"/>
              </a:rPr>
              <a:t>(</a:t>
            </a:r>
            <a:r>
              <a:rPr sz="750" b="1" spc="-15" dirty="0">
                <a:latin typeface="Verdana"/>
                <a:cs typeface="Verdana"/>
              </a:rPr>
              <a:t>CK63)</a:t>
            </a:r>
            <a:endParaRPr sz="750" dirty="0">
              <a:latin typeface="Verdana"/>
              <a:cs typeface="Verdana"/>
            </a:endParaRPr>
          </a:p>
        </p:txBody>
      </p:sp>
      <p:sp>
        <p:nvSpPr>
          <p:cNvPr id="386" name="object 383">
            <a:extLst>
              <a:ext uri="{FF2B5EF4-FFF2-40B4-BE49-F238E27FC236}">
                <a16:creationId xmlns:a16="http://schemas.microsoft.com/office/drawing/2014/main" id="{43B34160-F090-092D-5AA6-2E9D72E63549}"/>
              </a:ext>
            </a:extLst>
          </p:cNvPr>
          <p:cNvSpPr/>
          <p:nvPr/>
        </p:nvSpPr>
        <p:spPr>
          <a:xfrm>
            <a:off x="9945885" y="4735504"/>
            <a:ext cx="0" cy="181610"/>
          </a:xfrm>
          <a:custGeom>
            <a:avLst/>
            <a:gdLst/>
            <a:ahLst/>
            <a:cxnLst/>
            <a:rect l="l" t="t" r="r" b="b"/>
            <a:pathLst>
              <a:path h="181610">
                <a:moveTo>
                  <a:pt x="0" y="181355"/>
                </a:moveTo>
                <a:lnTo>
                  <a:pt x="0" y="0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7" name="object 384">
            <a:extLst>
              <a:ext uri="{FF2B5EF4-FFF2-40B4-BE49-F238E27FC236}">
                <a16:creationId xmlns:a16="http://schemas.microsoft.com/office/drawing/2014/main" id="{C6223BCB-80D1-DF67-9832-2B19F24ACE15}"/>
              </a:ext>
            </a:extLst>
          </p:cNvPr>
          <p:cNvSpPr/>
          <p:nvPr/>
        </p:nvSpPr>
        <p:spPr>
          <a:xfrm>
            <a:off x="9930646" y="4820848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4" h="96520">
                <a:moveTo>
                  <a:pt x="32003" y="0"/>
                </a:moveTo>
                <a:lnTo>
                  <a:pt x="0" y="0"/>
                </a:lnTo>
                <a:lnTo>
                  <a:pt x="15239" y="96011"/>
                </a:lnTo>
                <a:lnTo>
                  <a:pt x="3200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8" name="object 385">
            <a:extLst>
              <a:ext uri="{FF2B5EF4-FFF2-40B4-BE49-F238E27FC236}">
                <a16:creationId xmlns:a16="http://schemas.microsoft.com/office/drawing/2014/main" id="{034EF93A-B115-083F-97E3-A1D1DD6AEBAB}"/>
              </a:ext>
            </a:extLst>
          </p:cNvPr>
          <p:cNvSpPr/>
          <p:nvPr/>
        </p:nvSpPr>
        <p:spPr>
          <a:xfrm>
            <a:off x="9930646" y="4820848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4" h="96520">
                <a:moveTo>
                  <a:pt x="0" y="0"/>
                </a:moveTo>
                <a:lnTo>
                  <a:pt x="32003" y="0"/>
                </a:lnTo>
                <a:lnTo>
                  <a:pt x="15239" y="96011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9" name="object 386">
            <a:extLst>
              <a:ext uri="{FF2B5EF4-FFF2-40B4-BE49-F238E27FC236}">
                <a16:creationId xmlns:a16="http://schemas.microsoft.com/office/drawing/2014/main" id="{2E52AFA0-D83E-2BBF-7874-C318B28AC957}"/>
              </a:ext>
            </a:extLst>
          </p:cNvPr>
          <p:cNvSpPr/>
          <p:nvPr/>
        </p:nvSpPr>
        <p:spPr>
          <a:xfrm>
            <a:off x="9485637" y="5378631"/>
            <a:ext cx="920750" cy="285115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0" y="0"/>
                </a:moveTo>
                <a:lnTo>
                  <a:pt x="0" y="284987"/>
                </a:lnTo>
                <a:lnTo>
                  <a:pt x="920495" y="284987"/>
                </a:lnTo>
                <a:lnTo>
                  <a:pt x="0" y="0"/>
                </a:lnTo>
                <a:close/>
              </a:path>
              <a:path w="920750" h="285114">
                <a:moveTo>
                  <a:pt x="920495" y="0"/>
                </a:moveTo>
                <a:lnTo>
                  <a:pt x="0" y="0"/>
                </a:lnTo>
                <a:lnTo>
                  <a:pt x="920495" y="284987"/>
                </a:lnTo>
                <a:lnTo>
                  <a:pt x="920495" y="0"/>
                </a:lnTo>
                <a:close/>
              </a:path>
            </a:pathLst>
          </a:custGeom>
          <a:solidFill>
            <a:srgbClr val="FF99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0" name="object 387">
            <a:extLst>
              <a:ext uri="{FF2B5EF4-FFF2-40B4-BE49-F238E27FC236}">
                <a16:creationId xmlns:a16="http://schemas.microsoft.com/office/drawing/2014/main" id="{816F5265-DFEE-6B16-9EBA-82276059FD1E}"/>
              </a:ext>
            </a:extLst>
          </p:cNvPr>
          <p:cNvSpPr/>
          <p:nvPr/>
        </p:nvSpPr>
        <p:spPr>
          <a:xfrm>
            <a:off x="9485637" y="5378631"/>
            <a:ext cx="920750" cy="285115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0" y="284987"/>
                </a:moveTo>
                <a:lnTo>
                  <a:pt x="920495" y="284987"/>
                </a:lnTo>
                <a:lnTo>
                  <a:pt x="0" y="0"/>
                </a:lnTo>
                <a:lnTo>
                  <a:pt x="0" y="284987"/>
                </a:lnTo>
                <a:close/>
              </a:path>
            </a:pathLst>
          </a:custGeom>
          <a:ln w="3175">
            <a:solidFill>
              <a:srgbClr val="FF9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1" name="object 388">
            <a:extLst>
              <a:ext uri="{FF2B5EF4-FFF2-40B4-BE49-F238E27FC236}">
                <a16:creationId xmlns:a16="http://schemas.microsoft.com/office/drawing/2014/main" id="{993C3ABE-7628-A368-A437-7EFBDA217E8F}"/>
              </a:ext>
            </a:extLst>
          </p:cNvPr>
          <p:cNvSpPr/>
          <p:nvPr/>
        </p:nvSpPr>
        <p:spPr>
          <a:xfrm>
            <a:off x="9485637" y="5378631"/>
            <a:ext cx="920750" cy="285115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920495" y="284987"/>
                </a:moveTo>
                <a:lnTo>
                  <a:pt x="0" y="0"/>
                </a:lnTo>
                <a:lnTo>
                  <a:pt x="920495" y="0"/>
                </a:lnTo>
                <a:lnTo>
                  <a:pt x="920495" y="284987"/>
                </a:lnTo>
                <a:close/>
              </a:path>
            </a:pathLst>
          </a:custGeom>
          <a:ln w="3175">
            <a:solidFill>
              <a:srgbClr val="FF9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2" name="object 389">
            <a:extLst>
              <a:ext uri="{FF2B5EF4-FFF2-40B4-BE49-F238E27FC236}">
                <a16:creationId xmlns:a16="http://schemas.microsoft.com/office/drawing/2014/main" id="{B7AE357A-5F65-4CF4-CBCF-ED517A6CEBBB}"/>
              </a:ext>
            </a:extLst>
          </p:cNvPr>
          <p:cNvSpPr/>
          <p:nvPr/>
        </p:nvSpPr>
        <p:spPr>
          <a:xfrm>
            <a:off x="9485637" y="5378631"/>
            <a:ext cx="920750" cy="285115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0" y="0"/>
                </a:moveTo>
                <a:lnTo>
                  <a:pt x="920495" y="0"/>
                </a:lnTo>
                <a:lnTo>
                  <a:pt x="920495" y="284987"/>
                </a:lnTo>
                <a:lnTo>
                  <a:pt x="0" y="284987"/>
                </a:lnTo>
                <a:lnTo>
                  <a:pt x="0" y="0"/>
                </a:lnTo>
              </a:path>
            </a:pathLst>
          </a:custGeom>
          <a:solidFill>
            <a:srgbClr val="FFCC99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3" name="object 390">
            <a:extLst>
              <a:ext uri="{FF2B5EF4-FFF2-40B4-BE49-F238E27FC236}">
                <a16:creationId xmlns:a16="http://schemas.microsoft.com/office/drawing/2014/main" id="{DF7EBC32-7667-101A-3BF8-FA5855829917}"/>
              </a:ext>
            </a:extLst>
          </p:cNvPr>
          <p:cNvSpPr txBox="1"/>
          <p:nvPr/>
        </p:nvSpPr>
        <p:spPr>
          <a:xfrm>
            <a:off x="9636006" y="5402931"/>
            <a:ext cx="589280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750" b="1" spc="-90" dirty="0">
                <a:latin typeface="Verdana"/>
                <a:cs typeface="Verdana"/>
              </a:rPr>
              <a:t>КЛЮЧИ</a:t>
            </a:r>
          </a:p>
          <a:p>
            <a:pPr marL="12700" algn="ctr">
              <a:lnSpc>
                <a:spcPct val="100000"/>
              </a:lnSpc>
            </a:pPr>
            <a:r>
              <a:rPr lang="ru-RU" sz="750" b="1" spc="-90" dirty="0">
                <a:latin typeface="Verdana"/>
                <a:cs typeface="Verdana"/>
              </a:rPr>
              <a:t>ПЕРЕСЧЕТА</a:t>
            </a:r>
            <a:endParaRPr sz="750" dirty="0">
              <a:latin typeface="Verdana"/>
              <a:cs typeface="Verdana"/>
            </a:endParaRPr>
          </a:p>
        </p:txBody>
      </p:sp>
      <p:sp>
        <p:nvSpPr>
          <p:cNvPr id="395" name="object 392">
            <a:extLst>
              <a:ext uri="{FF2B5EF4-FFF2-40B4-BE49-F238E27FC236}">
                <a16:creationId xmlns:a16="http://schemas.microsoft.com/office/drawing/2014/main" id="{C7EB566C-C618-AF17-79A0-5EBF80C930A3}"/>
              </a:ext>
            </a:extLst>
          </p:cNvPr>
          <p:cNvSpPr/>
          <p:nvPr/>
        </p:nvSpPr>
        <p:spPr>
          <a:xfrm>
            <a:off x="9930646" y="5282619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4" h="96520">
                <a:moveTo>
                  <a:pt x="32003" y="0"/>
                </a:moveTo>
                <a:lnTo>
                  <a:pt x="0" y="0"/>
                </a:lnTo>
                <a:lnTo>
                  <a:pt x="15239" y="96011"/>
                </a:lnTo>
                <a:lnTo>
                  <a:pt x="3200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6" name="object 393">
            <a:extLst>
              <a:ext uri="{FF2B5EF4-FFF2-40B4-BE49-F238E27FC236}">
                <a16:creationId xmlns:a16="http://schemas.microsoft.com/office/drawing/2014/main" id="{F97FA659-74D8-1F2C-DCC5-56AAC3E9E4B3}"/>
              </a:ext>
            </a:extLst>
          </p:cNvPr>
          <p:cNvSpPr/>
          <p:nvPr/>
        </p:nvSpPr>
        <p:spPr>
          <a:xfrm>
            <a:off x="9930646" y="5282619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4" h="96520">
                <a:moveTo>
                  <a:pt x="0" y="0"/>
                </a:moveTo>
                <a:lnTo>
                  <a:pt x="32003" y="0"/>
                </a:lnTo>
                <a:lnTo>
                  <a:pt x="15239" y="96011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7" name="object 394">
            <a:extLst>
              <a:ext uri="{FF2B5EF4-FFF2-40B4-BE49-F238E27FC236}">
                <a16:creationId xmlns:a16="http://schemas.microsoft.com/office/drawing/2014/main" id="{DFBDFF0C-464F-B82B-7727-D79FAF680968}"/>
              </a:ext>
            </a:extLst>
          </p:cNvPr>
          <p:cNvSpPr/>
          <p:nvPr/>
        </p:nvSpPr>
        <p:spPr>
          <a:xfrm>
            <a:off x="9715761" y="5905936"/>
            <a:ext cx="96520" cy="32384"/>
          </a:xfrm>
          <a:custGeom>
            <a:avLst/>
            <a:gdLst/>
            <a:ahLst/>
            <a:cxnLst/>
            <a:rect l="l" t="t" r="r" b="b"/>
            <a:pathLst>
              <a:path w="96520" h="32385">
                <a:moveTo>
                  <a:pt x="96011" y="0"/>
                </a:moveTo>
                <a:lnTo>
                  <a:pt x="0" y="15239"/>
                </a:lnTo>
                <a:lnTo>
                  <a:pt x="96011" y="32003"/>
                </a:lnTo>
                <a:lnTo>
                  <a:pt x="9601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" name="object 395">
            <a:extLst>
              <a:ext uri="{FF2B5EF4-FFF2-40B4-BE49-F238E27FC236}">
                <a16:creationId xmlns:a16="http://schemas.microsoft.com/office/drawing/2014/main" id="{6A3F4BDC-8406-4016-6BBA-5EA9E263FA05}"/>
              </a:ext>
            </a:extLst>
          </p:cNvPr>
          <p:cNvSpPr/>
          <p:nvPr/>
        </p:nvSpPr>
        <p:spPr>
          <a:xfrm>
            <a:off x="9715761" y="5905936"/>
            <a:ext cx="96520" cy="32384"/>
          </a:xfrm>
          <a:custGeom>
            <a:avLst/>
            <a:gdLst/>
            <a:ahLst/>
            <a:cxnLst/>
            <a:rect l="l" t="t" r="r" b="b"/>
            <a:pathLst>
              <a:path w="96520" h="32385">
                <a:moveTo>
                  <a:pt x="96011" y="0"/>
                </a:moveTo>
                <a:lnTo>
                  <a:pt x="96011" y="32003"/>
                </a:lnTo>
                <a:lnTo>
                  <a:pt x="0" y="15239"/>
                </a:lnTo>
                <a:lnTo>
                  <a:pt x="96011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" name="object 396">
            <a:extLst>
              <a:ext uri="{FF2B5EF4-FFF2-40B4-BE49-F238E27FC236}">
                <a16:creationId xmlns:a16="http://schemas.microsoft.com/office/drawing/2014/main" id="{06F9F665-465A-C84F-99A9-F1C2D4CCB9D7}"/>
              </a:ext>
            </a:extLst>
          </p:cNvPr>
          <p:cNvSpPr/>
          <p:nvPr/>
        </p:nvSpPr>
        <p:spPr>
          <a:xfrm>
            <a:off x="8700777" y="5905936"/>
            <a:ext cx="96520" cy="32384"/>
          </a:xfrm>
          <a:custGeom>
            <a:avLst/>
            <a:gdLst/>
            <a:ahLst/>
            <a:cxnLst/>
            <a:rect l="l" t="t" r="r" b="b"/>
            <a:pathLst>
              <a:path w="96520" h="32385">
                <a:moveTo>
                  <a:pt x="0" y="0"/>
                </a:moveTo>
                <a:lnTo>
                  <a:pt x="0" y="32003"/>
                </a:lnTo>
                <a:lnTo>
                  <a:pt x="96011" y="152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0" name="object 397">
            <a:extLst>
              <a:ext uri="{FF2B5EF4-FFF2-40B4-BE49-F238E27FC236}">
                <a16:creationId xmlns:a16="http://schemas.microsoft.com/office/drawing/2014/main" id="{0D317970-ACCD-77E3-1186-9CFE2724633D}"/>
              </a:ext>
            </a:extLst>
          </p:cNvPr>
          <p:cNvSpPr/>
          <p:nvPr/>
        </p:nvSpPr>
        <p:spPr>
          <a:xfrm>
            <a:off x="8700777" y="5905936"/>
            <a:ext cx="96520" cy="32384"/>
          </a:xfrm>
          <a:custGeom>
            <a:avLst/>
            <a:gdLst/>
            <a:ahLst/>
            <a:cxnLst/>
            <a:rect l="l" t="t" r="r" b="b"/>
            <a:pathLst>
              <a:path w="96520" h="32385">
                <a:moveTo>
                  <a:pt x="0" y="32003"/>
                </a:moveTo>
                <a:lnTo>
                  <a:pt x="0" y="0"/>
                </a:lnTo>
                <a:lnTo>
                  <a:pt x="96011" y="15239"/>
                </a:lnTo>
                <a:lnTo>
                  <a:pt x="0" y="3200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1" name="object 398">
            <a:extLst>
              <a:ext uri="{FF2B5EF4-FFF2-40B4-BE49-F238E27FC236}">
                <a16:creationId xmlns:a16="http://schemas.microsoft.com/office/drawing/2014/main" id="{7C37357A-2F10-650A-40B5-9508C047A2F9}"/>
              </a:ext>
            </a:extLst>
          </p:cNvPr>
          <p:cNvSpPr/>
          <p:nvPr/>
        </p:nvSpPr>
        <p:spPr>
          <a:xfrm>
            <a:off x="1778770" y="2303200"/>
            <a:ext cx="0" cy="1710055"/>
          </a:xfrm>
          <a:custGeom>
            <a:avLst/>
            <a:gdLst/>
            <a:ahLst/>
            <a:cxnLst/>
            <a:rect l="l" t="t" r="r" b="b"/>
            <a:pathLst>
              <a:path h="1710054">
                <a:moveTo>
                  <a:pt x="0" y="0"/>
                </a:moveTo>
                <a:lnTo>
                  <a:pt x="0" y="1709927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2" name="object 399">
            <a:extLst>
              <a:ext uri="{FF2B5EF4-FFF2-40B4-BE49-F238E27FC236}">
                <a16:creationId xmlns:a16="http://schemas.microsoft.com/office/drawing/2014/main" id="{D0BB7EBD-DFF0-EBA9-E747-D3B86DA1256C}"/>
              </a:ext>
            </a:extLst>
          </p:cNvPr>
          <p:cNvSpPr/>
          <p:nvPr/>
        </p:nvSpPr>
        <p:spPr>
          <a:xfrm>
            <a:off x="8263389" y="1699696"/>
            <a:ext cx="0" cy="399415"/>
          </a:xfrm>
          <a:custGeom>
            <a:avLst/>
            <a:gdLst/>
            <a:ahLst/>
            <a:cxnLst/>
            <a:rect l="l" t="t" r="r" b="b"/>
            <a:pathLst>
              <a:path h="399414">
                <a:moveTo>
                  <a:pt x="0" y="0"/>
                </a:moveTo>
                <a:lnTo>
                  <a:pt x="0" y="399287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3" name="object 400">
            <a:extLst>
              <a:ext uri="{FF2B5EF4-FFF2-40B4-BE49-F238E27FC236}">
                <a16:creationId xmlns:a16="http://schemas.microsoft.com/office/drawing/2014/main" id="{31E3A75B-6FE9-F5CC-75B9-6D33D0A53400}"/>
              </a:ext>
            </a:extLst>
          </p:cNvPr>
          <p:cNvSpPr/>
          <p:nvPr/>
        </p:nvSpPr>
        <p:spPr>
          <a:xfrm>
            <a:off x="4162305" y="3434008"/>
            <a:ext cx="0" cy="965200"/>
          </a:xfrm>
          <a:custGeom>
            <a:avLst/>
            <a:gdLst/>
            <a:ahLst/>
            <a:cxnLst/>
            <a:rect l="l" t="t" r="r" b="b"/>
            <a:pathLst>
              <a:path h="965200">
                <a:moveTo>
                  <a:pt x="0" y="964691"/>
                </a:moveTo>
                <a:lnTo>
                  <a:pt x="0" y="0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4" name="object 401">
            <a:extLst>
              <a:ext uri="{FF2B5EF4-FFF2-40B4-BE49-F238E27FC236}">
                <a16:creationId xmlns:a16="http://schemas.microsoft.com/office/drawing/2014/main" id="{D79C0A25-EC6E-D556-31A1-D345547378F6}"/>
              </a:ext>
            </a:extLst>
          </p:cNvPr>
          <p:cNvSpPr/>
          <p:nvPr/>
        </p:nvSpPr>
        <p:spPr>
          <a:xfrm>
            <a:off x="4162305" y="1556440"/>
            <a:ext cx="0" cy="1551940"/>
          </a:xfrm>
          <a:custGeom>
            <a:avLst/>
            <a:gdLst/>
            <a:ahLst/>
            <a:cxnLst/>
            <a:rect l="l" t="t" r="r" b="b"/>
            <a:pathLst>
              <a:path h="1551939">
                <a:moveTo>
                  <a:pt x="0" y="1551431"/>
                </a:moveTo>
                <a:lnTo>
                  <a:pt x="0" y="1170431"/>
                </a:lnTo>
                <a:lnTo>
                  <a:pt x="0" y="0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5" name="object 402">
            <a:extLst>
              <a:ext uri="{FF2B5EF4-FFF2-40B4-BE49-F238E27FC236}">
                <a16:creationId xmlns:a16="http://schemas.microsoft.com/office/drawing/2014/main" id="{1283AAE9-0125-5DDB-8CAD-A8F175CBD6E1}"/>
              </a:ext>
            </a:extLst>
          </p:cNvPr>
          <p:cNvSpPr/>
          <p:nvPr/>
        </p:nvSpPr>
        <p:spPr>
          <a:xfrm>
            <a:off x="4465581" y="5172892"/>
            <a:ext cx="1640205" cy="142240"/>
          </a:xfrm>
          <a:custGeom>
            <a:avLst/>
            <a:gdLst/>
            <a:ahLst/>
            <a:cxnLst/>
            <a:rect l="l" t="t" r="r" b="b"/>
            <a:pathLst>
              <a:path w="1640204" h="142239">
                <a:moveTo>
                  <a:pt x="0" y="0"/>
                </a:moveTo>
                <a:lnTo>
                  <a:pt x="0" y="141731"/>
                </a:lnTo>
                <a:lnTo>
                  <a:pt x="1639823" y="141731"/>
                </a:lnTo>
                <a:lnTo>
                  <a:pt x="0" y="0"/>
                </a:lnTo>
                <a:close/>
              </a:path>
              <a:path w="1640204" h="142239">
                <a:moveTo>
                  <a:pt x="1639823" y="0"/>
                </a:moveTo>
                <a:lnTo>
                  <a:pt x="0" y="0"/>
                </a:lnTo>
                <a:lnTo>
                  <a:pt x="1639823" y="141731"/>
                </a:lnTo>
                <a:lnTo>
                  <a:pt x="1639823" y="0"/>
                </a:lnTo>
                <a:close/>
              </a:path>
            </a:pathLst>
          </a:custGeom>
          <a:solidFill>
            <a:srgbClr val="FFFF7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6" name="object 403">
            <a:extLst>
              <a:ext uri="{FF2B5EF4-FFF2-40B4-BE49-F238E27FC236}">
                <a16:creationId xmlns:a16="http://schemas.microsoft.com/office/drawing/2014/main" id="{BE62491A-2CBD-2885-7A38-9345DA75F890}"/>
              </a:ext>
            </a:extLst>
          </p:cNvPr>
          <p:cNvSpPr/>
          <p:nvPr/>
        </p:nvSpPr>
        <p:spPr>
          <a:xfrm>
            <a:off x="4465581" y="5172892"/>
            <a:ext cx="1640205" cy="142240"/>
          </a:xfrm>
          <a:custGeom>
            <a:avLst/>
            <a:gdLst/>
            <a:ahLst/>
            <a:cxnLst/>
            <a:rect l="l" t="t" r="r" b="b"/>
            <a:pathLst>
              <a:path w="1640204" h="142239">
                <a:moveTo>
                  <a:pt x="0" y="141731"/>
                </a:moveTo>
                <a:lnTo>
                  <a:pt x="1639823" y="141731"/>
                </a:lnTo>
                <a:lnTo>
                  <a:pt x="0" y="0"/>
                </a:lnTo>
                <a:lnTo>
                  <a:pt x="0" y="141731"/>
                </a:lnTo>
                <a:close/>
              </a:path>
            </a:pathLst>
          </a:custGeom>
          <a:ln w="3175">
            <a:solidFill>
              <a:srgbClr val="F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7" name="object 404">
            <a:extLst>
              <a:ext uri="{FF2B5EF4-FFF2-40B4-BE49-F238E27FC236}">
                <a16:creationId xmlns:a16="http://schemas.microsoft.com/office/drawing/2014/main" id="{9533831A-03C4-FACC-AA4D-BEB760E0CB8F}"/>
              </a:ext>
            </a:extLst>
          </p:cNvPr>
          <p:cNvSpPr/>
          <p:nvPr/>
        </p:nvSpPr>
        <p:spPr>
          <a:xfrm>
            <a:off x="4465581" y="5172892"/>
            <a:ext cx="1640205" cy="142240"/>
          </a:xfrm>
          <a:custGeom>
            <a:avLst/>
            <a:gdLst/>
            <a:ahLst/>
            <a:cxnLst/>
            <a:rect l="l" t="t" r="r" b="b"/>
            <a:pathLst>
              <a:path w="1640204" h="142239">
                <a:moveTo>
                  <a:pt x="1639823" y="141731"/>
                </a:moveTo>
                <a:lnTo>
                  <a:pt x="0" y="0"/>
                </a:lnTo>
                <a:lnTo>
                  <a:pt x="1639823" y="0"/>
                </a:lnTo>
                <a:lnTo>
                  <a:pt x="1639823" y="141731"/>
                </a:lnTo>
                <a:close/>
              </a:path>
            </a:pathLst>
          </a:custGeom>
          <a:ln w="3175">
            <a:solidFill>
              <a:srgbClr val="F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8" name="object 405">
            <a:extLst>
              <a:ext uri="{FF2B5EF4-FFF2-40B4-BE49-F238E27FC236}">
                <a16:creationId xmlns:a16="http://schemas.microsoft.com/office/drawing/2014/main" id="{8D15B4BB-F70D-427E-788D-9EDCC7E9A34F}"/>
              </a:ext>
            </a:extLst>
          </p:cNvPr>
          <p:cNvSpPr/>
          <p:nvPr/>
        </p:nvSpPr>
        <p:spPr>
          <a:xfrm>
            <a:off x="4465581" y="5172892"/>
            <a:ext cx="1640205" cy="142240"/>
          </a:xfrm>
          <a:custGeom>
            <a:avLst/>
            <a:gdLst/>
            <a:ahLst/>
            <a:cxnLst/>
            <a:rect l="l" t="t" r="r" b="b"/>
            <a:pathLst>
              <a:path w="1640204" h="142239">
                <a:moveTo>
                  <a:pt x="0" y="0"/>
                </a:moveTo>
                <a:lnTo>
                  <a:pt x="1639823" y="0"/>
                </a:lnTo>
                <a:lnTo>
                  <a:pt x="1639823" y="141731"/>
                </a:lnTo>
                <a:lnTo>
                  <a:pt x="0" y="141731"/>
                </a:lnTo>
                <a:lnTo>
                  <a:pt x="0" y="0"/>
                </a:lnTo>
              </a:path>
            </a:pathLst>
          </a:custGeom>
          <a:solidFill>
            <a:srgbClr val="FFFF66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9" name="object 406">
            <a:extLst>
              <a:ext uri="{FF2B5EF4-FFF2-40B4-BE49-F238E27FC236}">
                <a16:creationId xmlns:a16="http://schemas.microsoft.com/office/drawing/2014/main" id="{F9A94255-664C-5271-C121-CAB7CD2A4EE1}"/>
              </a:ext>
            </a:extLst>
          </p:cNvPr>
          <p:cNvSpPr txBox="1"/>
          <p:nvPr/>
        </p:nvSpPr>
        <p:spPr>
          <a:xfrm>
            <a:off x="4873505" y="5175518"/>
            <a:ext cx="895985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750" b="1" spc="-85" dirty="0">
                <a:latin typeface="Verdana"/>
                <a:cs typeface="Verdana"/>
              </a:rPr>
              <a:t>Активная часть</a:t>
            </a:r>
            <a:endParaRPr sz="750" dirty="0">
              <a:latin typeface="Verdana"/>
              <a:cs typeface="Verdana"/>
            </a:endParaRPr>
          </a:p>
        </p:txBody>
      </p:sp>
      <p:sp>
        <p:nvSpPr>
          <p:cNvPr id="410" name="object 407">
            <a:extLst>
              <a:ext uri="{FF2B5EF4-FFF2-40B4-BE49-F238E27FC236}">
                <a16:creationId xmlns:a16="http://schemas.microsoft.com/office/drawing/2014/main" id="{6EC4A749-8514-70BA-03DC-E9AF47C34F07}"/>
              </a:ext>
            </a:extLst>
          </p:cNvPr>
          <p:cNvSpPr/>
          <p:nvPr/>
        </p:nvSpPr>
        <p:spPr>
          <a:xfrm>
            <a:off x="6626614" y="5172892"/>
            <a:ext cx="1640205" cy="142240"/>
          </a:xfrm>
          <a:custGeom>
            <a:avLst/>
            <a:gdLst/>
            <a:ahLst/>
            <a:cxnLst/>
            <a:rect l="l" t="t" r="r" b="b"/>
            <a:pathLst>
              <a:path w="1640204" h="142239">
                <a:moveTo>
                  <a:pt x="0" y="0"/>
                </a:moveTo>
                <a:lnTo>
                  <a:pt x="0" y="141731"/>
                </a:lnTo>
                <a:lnTo>
                  <a:pt x="1639823" y="141731"/>
                </a:lnTo>
                <a:lnTo>
                  <a:pt x="0" y="0"/>
                </a:lnTo>
                <a:close/>
              </a:path>
              <a:path w="1640204" h="142239">
                <a:moveTo>
                  <a:pt x="1639823" y="0"/>
                </a:moveTo>
                <a:lnTo>
                  <a:pt x="0" y="0"/>
                </a:lnTo>
                <a:lnTo>
                  <a:pt x="1639823" y="141731"/>
                </a:lnTo>
                <a:lnTo>
                  <a:pt x="1639823" y="0"/>
                </a:lnTo>
                <a:close/>
              </a:path>
            </a:pathLst>
          </a:custGeom>
          <a:solidFill>
            <a:srgbClr val="FFFF7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1" name="object 408">
            <a:extLst>
              <a:ext uri="{FF2B5EF4-FFF2-40B4-BE49-F238E27FC236}">
                <a16:creationId xmlns:a16="http://schemas.microsoft.com/office/drawing/2014/main" id="{1931DE32-B90D-2AA6-A0E7-5A4150E6E594}"/>
              </a:ext>
            </a:extLst>
          </p:cNvPr>
          <p:cNvSpPr/>
          <p:nvPr/>
        </p:nvSpPr>
        <p:spPr>
          <a:xfrm>
            <a:off x="6626614" y="5172892"/>
            <a:ext cx="1640205" cy="142240"/>
          </a:xfrm>
          <a:custGeom>
            <a:avLst/>
            <a:gdLst/>
            <a:ahLst/>
            <a:cxnLst/>
            <a:rect l="l" t="t" r="r" b="b"/>
            <a:pathLst>
              <a:path w="1640204" h="142239">
                <a:moveTo>
                  <a:pt x="0" y="141731"/>
                </a:moveTo>
                <a:lnTo>
                  <a:pt x="1639823" y="141731"/>
                </a:lnTo>
                <a:lnTo>
                  <a:pt x="0" y="0"/>
                </a:lnTo>
                <a:lnTo>
                  <a:pt x="0" y="141731"/>
                </a:lnTo>
                <a:close/>
              </a:path>
            </a:pathLst>
          </a:custGeom>
          <a:ln w="3175">
            <a:solidFill>
              <a:srgbClr val="F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2" name="object 409">
            <a:extLst>
              <a:ext uri="{FF2B5EF4-FFF2-40B4-BE49-F238E27FC236}">
                <a16:creationId xmlns:a16="http://schemas.microsoft.com/office/drawing/2014/main" id="{84D9F808-8A0B-31F4-6B12-C82761713303}"/>
              </a:ext>
            </a:extLst>
          </p:cNvPr>
          <p:cNvSpPr/>
          <p:nvPr/>
        </p:nvSpPr>
        <p:spPr>
          <a:xfrm>
            <a:off x="6626614" y="5172892"/>
            <a:ext cx="1640205" cy="142240"/>
          </a:xfrm>
          <a:custGeom>
            <a:avLst/>
            <a:gdLst/>
            <a:ahLst/>
            <a:cxnLst/>
            <a:rect l="l" t="t" r="r" b="b"/>
            <a:pathLst>
              <a:path w="1640204" h="142239">
                <a:moveTo>
                  <a:pt x="1639823" y="141731"/>
                </a:moveTo>
                <a:lnTo>
                  <a:pt x="0" y="0"/>
                </a:lnTo>
                <a:lnTo>
                  <a:pt x="1639823" y="0"/>
                </a:lnTo>
                <a:lnTo>
                  <a:pt x="1639823" y="141731"/>
                </a:lnTo>
                <a:close/>
              </a:path>
            </a:pathLst>
          </a:custGeom>
          <a:ln w="3175">
            <a:solidFill>
              <a:srgbClr val="FFF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3" name="object 410">
            <a:extLst>
              <a:ext uri="{FF2B5EF4-FFF2-40B4-BE49-F238E27FC236}">
                <a16:creationId xmlns:a16="http://schemas.microsoft.com/office/drawing/2014/main" id="{33692640-5180-5EC2-B47C-2A72FF80F574}"/>
              </a:ext>
            </a:extLst>
          </p:cNvPr>
          <p:cNvSpPr/>
          <p:nvPr/>
        </p:nvSpPr>
        <p:spPr>
          <a:xfrm>
            <a:off x="6626614" y="5172892"/>
            <a:ext cx="1640205" cy="142240"/>
          </a:xfrm>
          <a:custGeom>
            <a:avLst/>
            <a:gdLst/>
            <a:ahLst/>
            <a:cxnLst/>
            <a:rect l="l" t="t" r="r" b="b"/>
            <a:pathLst>
              <a:path w="1640204" h="142239">
                <a:moveTo>
                  <a:pt x="0" y="0"/>
                </a:moveTo>
                <a:lnTo>
                  <a:pt x="1639823" y="0"/>
                </a:lnTo>
                <a:lnTo>
                  <a:pt x="1639823" y="141731"/>
                </a:lnTo>
                <a:lnTo>
                  <a:pt x="0" y="141731"/>
                </a:lnTo>
                <a:lnTo>
                  <a:pt x="0" y="0"/>
                </a:lnTo>
              </a:path>
            </a:pathLst>
          </a:custGeom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4" name="object 411">
            <a:extLst>
              <a:ext uri="{FF2B5EF4-FFF2-40B4-BE49-F238E27FC236}">
                <a16:creationId xmlns:a16="http://schemas.microsoft.com/office/drawing/2014/main" id="{EDFCB58D-82FF-11CE-F594-3FA4F5C1F162}"/>
              </a:ext>
            </a:extLst>
          </p:cNvPr>
          <p:cNvSpPr txBox="1"/>
          <p:nvPr/>
        </p:nvSpPr>
        <p:spPr>
          <a:xfrm>
            <a:off x="6990596" y="5186050"/>
            <a:ext cx="966469" cy="115416"/>
          </a:xfrm>
          <a:prstGeom prst="rect">
            <a:avLst/>
          </a:prstGeom>
          <a:solidFill>
            <a:srgbClr val="FFFF66"/>
          </a:solidFill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750" b="1" spc="-50" dirty="0">
                <a:latin typeface="Verdana"/>
                <a:cs typeface="Verdana"/>
              </a:rPr>
              <a:t>Пассивная часть</a:t>
            </a:r>
            <a:endParaRPr sz="750" dirty="0">
              <a:latin typeface="Verdana"/>
              <a:cs typeface="Verdana"/>
            </a:endParaRPr>
          </a:p>
        </p:txBody>
      </p:sp>
      <p:sp>
        <p:nvSpPr>
          <p:cNvPr id="415" name="object 412">
            <a:extLst>
              <a:ext uri="{FF2B5EF4-FFF2-40B4-BE49-F238E27FC236}">
                <a16:creationId xmlns:a16="http://schemas.microsoft.com/office/drawing/2014/main" id="{355AE577-5807-B42F-F55F-CEB2C81304C4}"/>
              </a:ext>
            </a:extLst>
          </p:cNvPr>
          <p:cNvSpPr/>
          <p:nvPr/>
        </p:nvSpPr>
        <p:spPr>
          <a:xfrm>
            <a:off x="8246625" y="2002972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4" h="96519">
                <a:moveTo>
                  <a:pt x="32003" y="0"/>
                </a:moveTo>
                <a:lnTo>
                  <a:pt x="0" y="0"/>
                </a:lnTo>
                <a:lnTo>
                  <a:pt x="16763" y="96011"/>
                </a:lnTo>
                <a:lnTo>
                  <a:pt x="3200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6" name="object 413">
            <a:extLst>
              <a:ext uri="{FF2B5EF4-FFF2-40B4-BE49-F238E27FC236}">
                <a16:creationId xmlns:a16="http://schemas.microsoft.com/office/drawing/2014/main" id="{25E14C47-DAB7-A269-2685-11901DA60FFD}"/>
              </a:ext>
            </a:extLst>
          </p:cNvPr>
          <p:cNvSpPr/>
          <p:nvPr/>
        </p:nvSpPr>
        <p:spPr>
          <a:xfrm>
            <a:off x="8246625" y="2002972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4" h="96519">
                <a:moveTo>
                  <a:pt x="0" y="0"/>
                </a:moveTo>
                <a:lnTo>
                  <a:pt x="32003" y="0"/>
                </a:lnTo>
                <a:lnTo>
                  <a:pt x="16763" y="96011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7" name="object 414">
            <a:extLst>
              <a:ext uri="{FF2B5EF4-FFF2-40B4-BE49-F238E27FC236}">
                <a16:creationId xmlns:a16="http://schemas.microsoft.com/office/drawing/2014/main" id="{5C08B638-2164-8B32-22DF-8D9300E9FC88}"/>
              </a:ext>
            </a:extLst>
          </p:cNvPr>
          <p:cNvSpPr/>
          <p:nvPr/>
        </p:nvSpPr>
        <p:spPr>
          <a:xfrm>
            <a:off x="7957065" y="3711375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4" h="96520">
                <a:moveTo>
                  <a:pt x="15239" y="0"/>
                </a:moveTo>
                <a:lnTo>
                  <a:pt x="0" y="96011"/>
                </a:lnTo>
                <a:lnTo>
                  <a:pt x="32003" y="96011"/>
                </a:lnTo>
                <a:lnTo>
                  <a:pt x="152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8" name="object 415">
            <a:extLst>
              <a:ext uri="{FF2B5EF4-FFF2-40B4-BE49-F238E27FC236}">
                <a16:creationId xmlns:a16="http://schemas.microsoft.com/office/drawing/2014/main" id="{9D1AE21F-5584-EA00-3096-B59329F09101}"/>
              </a:ext>
            </a:extLst>
          </p:cNvPr>
          <p:cNvSpPr/>
          <p:nvPr/>
        </p:nvSpPr>
        <p:spPr>
          <a:xfrm>
            <a:off x="7957065" y="3711375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4" h="96520">
                <a:moveTo>
                  <a:pt x="32003" y="96011"/>
                </a:moveTo>
                <a:lnTo>
                  <a:pt x="0" y="96011"/>
                </a:lnTo>
                <a:lnTo>
                  <a:pt x="15239" y="0"/>
                </a:lnTo>
                <a:lnTo>
                  <a:pt x="32003" y="96011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9" name="object 416">
            <a:extLst>
              <a:ext uri="{FF2B5EF4-FFF2-40B4-BE49-F238E27FC236}">
                <a16:creationId xmlns:a16="http://schemas.microsoft.com/office/drawing/2014/main" id="{C6A1FAAC-DD78-562D-DF84-A2D56B66C2C4}"/>
              </a:ext>
            </a:extLst>
          </p:cNvPr>
          <p:cNvSpPr/>
          <p:nvPr/>
        </p:nvSpPr>
        <p:spPr>
          <a:xfrm>
            <a:off x="6715005" y="4246299"/>
            <a:ext cx="920750" cy="285115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0" y="0"/>
                </a:moveTo>
                <a:lnTo>
                  <a:pt x="0" y="284987"/>
                </a:lnTo>
                <a:lnTo>
                  <a:pt x="920495" y="284987"/>
                </a:lnTo>
                <a:lnTo>
                  <a:pt x="0" y="0"/>
                </a:lnTo>
                <a:close/>
              </a:path>
              <a:path w="920750" h="285114">
                <a:moveTo>
                  <a:pt x="920495" y="0"/>
                </a:moveTo>
                <a:lnTo>
                  <a:pt x="0" y="0"/>
                </a:lnTo>
                <a:lnTo>
                  <a:pt x="920495" y="284987"/>
                </a:lnTo>
                <a:lnTo>
                  <a:pt x="920495" y="0"/>
                </a:lnTo>
                <a:close/>
              </a:path>
            </a:pathLst>
          </a:custGeom>
          <a:solidFill>
            <a:srgbClr val="FFDF7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0" name="object 417">
            <a:extLst>
              <a:ext uri="{FF2B5EF4-FFF2-40B4-BE49-F238E27FC236}">
                <a16:creationId xmlns:a16="http://schemas.microsoft.com/office/drawing/2014/main" id="{2839117B-1BFF-343C-1A57-66DB229DB151}"/>
              </a:ext>
            </a:extLst>
          </p:cNvPr>
          <p:cNvSpPr/>
          <p:nvPr/>
        </p:nvSpPr>
        <p:spPr>
          <a:xfrm>
            <a:off x="6715005" y="4246299"/>
            <a:ext cx="920750" cy="285115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0" y="284987"/>
                </a:moveTo>
                <a:lnTo>
                  <a:pt x="920495" y="284987"/>
                </a:lnTo>
                <a:lnTo>
                  <a:pt x="0" y="0"/>
                </a:lnTo>
                <a:lnTo>
                  <a:pt x="0" y="284987"/>
                </a:lnTo>
                <a:close/>
              </a:path>
            </a:pathLst>
          </a:custGeom>
          <a:ln w="3175">
            <a:solidFill>
              <a:srgbClr val="FFD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1" name="object 418">
            <a:extLst>
              <a:ext uri="{FF2B5EF4-FFF2-40B4-BE49-F238E27FC236}">
                <a16:creationId xmlns:a16="http://schemas.microsoft.com/office/drawing/2014/main" id="{A18C505D-6661-114F-EF7F-194693F98319}"/>
              </a:ext>
            </a:extLst>
          </p:cNvPr>
          <p:cNvSpPr/>
          <p:nvPr/>
        </p:nvSpPr>
        <p:spPr>
          <a:xfrm>
            <a:off x="6715005" y="4246299"/>
            <a:ext cx="920750" cy="285115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920495" y="284987"/>
                </a:moveTo>
                <a:lnTo>
                  <a:pt x="0" y="0"/>
                </a:lnTo>
                <a:lnTo>
                  <a:pt x="920495" y="0"/>
                </a:lnTo>
                <a:lnTo>
                  <a:pt x="920495" y="284987"/>
                </a:lnTo>
                <a:close/>
              </a:path>
            </a:pathLst>
          </a:custGeom>
          <a:ln w="3175">
            <a:solidFill>
              <a:srgbClr val="FFDF7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3" name="object 420">
            <a:extLst>
              <a:ext uri="{FF2B5EF4-FFF2-40B4-BE49-F238E27FC236}">
                <a16:creationId xmlns:a16="http://schemas.microsoft.com/office/drawing/2014/main" id="{917733EB-FAA7-48F7-A707-DDA6992885BC}"/>
              </a:ext>
            </a:extLst>
          </p:cNvPr>
          <p:cNvSpPr/>
          <p:nvPr/>
        </p:nvSpPr>
        <p:spPr>
          <a:xfrm>
            <a:off x="6715005" y="4246299"/>
            <a:ext cx="920750" cy="285115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0" y="0"/>
                </a:moveTo>
                <a:lnTo>
                  <a:pt x="920495" y="0"/>
                </a:lnTo>
                <a:lnTo>
                  <a:pt x="920495" y="284987"/>
                </a:lnTo>
                <a:lnTo>
                  <a:pt x="0" y="284987"/>
                </a:lnTo>
                <a:lnTo>
                  <a:pt x="0" y="0"/>
                </a:lnTo>
              </a:path>
            </a:pathLst>
          </a:custGeom>
          <a:solidFill>
            <a:srgbClr val="FFCC00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4" name="object 421">
            <a:extLst>
              <a:ext uri="{FF2B5EF4-FFF2-40B4-BE49-F238E27FC236}">
                <a16:creationId xmlns:a16="http://schemas.microsoft.com/office/drawing/2014/main" id="{35DCA4E2-0CD4-71CE-9E95-48B3F4D20273}"/>
              </a:ext>
            </a:extLst>
          </p:cNvPr>
          <p:cNvSpPr/>
          <p:nvPr/>
        </p:nvSpPr>
        <p:spPr>
          <a:xfrm>
            <a:off x="7185922" y="3853108"/>
            <a:ext cx="0" cy="393700"/>
          </a:xfrm>
          <a:custGeom>
            <a:avLst/>
            <a:gdLst/>
            <a:ahLst/>
            <a:cxnLst/>
            <a:rect l="l" t="t" r="r" b="b"/>
            <a:pathLst>
              <a:path h="393700">
                <a:moveTo>
                  <a:pt x="0" y="0"/>
                </a:moveTo>
                <a:lnTo>
                  <a:pt x="0" y="393191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5" name="object 422">
            <a:extLst>
              <a:ext uri="{FF2B5EF4-FFF2-40B4-BE49-F238E27FC236}">
                <a16:creationId xmlns:a16="http://schemas.microsoft.com/office/drawing/2014/main" id="{9B4A609B-0F2C-ACB5-6678-F9537AD8676F}"/>
              </a:ext>
            </a:extLst>
          </p:cNvPr>
          <p:cNvSpPr/>
          <p:nvPr/>
        </p:nvSpPr>
        <p:spPr>
          <a:xfrm>
            <a:off x="7185922" y="4531287"/>
            <a:ext cx="0" cy="178435"/>
          </a:xfrm>
          <a:custGeom>
            <a:avLst/>
            <a:gdLst/>
            <a:ahLst/>
            <a:cxnLst/>
            <a:rect l="l" t="t" r="r" b="b"/>
            <a:pathLst>
              <a:path h="178435">
                <a:moveTo>
                  <a:pt x="0" y="0"/>
                </a:moveTo>
                <a:lnTo>
                  <a:pt x="0" y="178307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6" name="object 423">
            <a:extLst>
              <a:ext uri="{FF2B5EF4-FFF2-40B4-BE49-F238E27FC236}">
                <a16:creationId xmlns:a16="http://schemas.microsoft.com/office/drawing/2014/main" id="{46F9A132-AAC9-7F6C-A67A-DB2B0585B38B}"/>
              </a:ext>
            </a:extLst>
          </p:cNvPr>
          <p:cNvSpPr/>
          <p:nvPr/>
        </p:nvSpPr>
        <p:spPr>
          <a:xfrm>
            <a:off x="7170681" y="4531287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4" h="96520">
                <a:moveTo>
                  <a:pt x="15239" y="0"/>
                </a:moveTo>
                <a:lnTo>
                  <a:pt x="0" y="96011"/>
                </a:lnTo>
                <a:lnTo>
                  <a:pt x="32003" y="96011"/>
                </a:lnTo>
                <a:lnTo>
                  <a:pt x="152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7" name="object 424">
            <a:extLst>
              <a:ext uri="{FF2B5EF4-FFF2-40B4-BE49-F238E27FC236}">
                <a16:creationId xmlns:a16="http://schemas.microsoft.com/office/drawing/2014/main" id="{3ED70DA1-7E2E-4CDA-27D6-5A66265F57D3}"/>
              </a:ext>
            </a:extLst>
          </p:cNvPr>
          <p:cNvSpPr/>
          <p:nvPr/>
        </p:nvSpPr>
        <p:spPr>
          <a:xfrm>
            <a:off x="7170681" y="4531287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4" h="96520">
                <a:moveTo>
                  <a:pt x="32003" y="96011"/>
                </a:moveTo>
                <a:lnTo>
                  <a:pt x="0" y="96011"/>
                </a:lnTo>
                <a:lnTo>
                  <a:pt x="15239" y="0"/>
                </a:lnTo>
                <a:lnTo>
                  <a:pt x="32003" y="96011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8" name="object 425">
            <a:extLst>
              <a:ext uri="{FF2B5EF4-FFF2-40B4-BE49-F238E27FC236}">
                <a16:creationId xmlns:a16="http://schemas.microsoft.com/office/drawing/2014/main" id="{02D283CA-566E-4355-08C7-A3D23E1D894A}"/>
              </a:ext>
            </a:extLst>
          </p:cNvPr>
          <p:cNvSpPr/>
          <p:nvPr/>
        </p:nvSpPr>
        <p:spPr>
          <a:xfrm>
            <a:off x="7170681" y="3853108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4" h="96520">
                <a:moveTo>
                  <a:pt x="15239" y="0"/>
                </a:moveTo>
                <a:lnTo>
                  <a:pt x="0" y="96011"/>
                </a:lnTo>
                <a:lnTo>
                  <a:pt x="32003" y="96011"/>
                </a:lnTo>
                <a:lnTo>
                  <a:pt x="152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9" name="object 426">
            <a:extLst>
              <a:ext uri="{FF2B5EF4-FFF2-40B4-BE49-F238E27FC236}">
                <a16:creationId xmlns:a16="http://schemas.microsoft.com/office/drawing/2014/main" id="{4FD81D68-477A-A681-16CD-C0E9DC4BCECB}"/>
              </a:ext>
            </a:extLst>
          </p:cNvPr>
          <p:cNvSpPr/>
          <p:nvPr/>
        </p:nvSpPr>
        <p:spPr>
          <a:xfrm>
            <a:off x="7170681" y="3853108"/>
            <a:ext cx="32384" cy="96520"/>
          </a:xfrm>
          <a:custGeom>
            <a:avLst/>
            <a:gdLst/>
            <a:ahLst/>
            <a:cxnLst/>
            <a:rect l="l" t="t" r="r" b="b"/>
            <a:pathLst>
              <a:path w="32384" h="96520">
                <a:moveTo>
                  <a:pt x="32003" y="96011"/>
                </a:moveTo>
                <a:lnTo>
                  <a:pt x="0" y="96011"/>
                </a:lnTo>
                <a:lnTo>
                  <a:pt x="15239" y="0"/>
                </a:lnTo>
                <a:lnTo>
                  <a:pt x="32003" y="96011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0" name="object 427">
            <a:extLst>
              <a:ext uri="{FF2B5EF4-FFF2-40B4-BE49-F238E27FC236}">
                <a16:creationId xmlns:a16="http://schemas.microsoft.com/office/drawing/2014/main" id="{52F0AD7A-03DB-474A-635D-C1FEFCAF6FE3}"/>
              </a:ext>
            </a:extLst>
          </p:cNvPr>
          <p:cNvSpPr txBox="1"/>
          <p:nvPr/>
        </p:nvSpPr>
        <p:spPr>
          <a:xfrm>
            <a:off x="1345445" y="769634"/>
            <a:ext cx="2524760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50" b="1" spc="5" dirty="0">
                <a:latin typeface="Verdana"/>
                <a:cs typeface="Verdana"/>
              </a:rPr>
              <a:t>*) </a:t>
            </a:r>
            <a:r>
              <a:rPr sz="750" b="1" spc="-60" dirty="0" err="1">
                <a:latin typeface="Verdana"/>
                <a:cs typeface="Verdana"/>
              </a:rPr>
              <a:t>rpa</a:t>
            </a:r>
            <a:r>
              <a:rPr lang="ru-RU" sz="750" b="1" spc="-60" dirty="0" err="1">
                <a:latin typeface="Verdana"/>
                <a:cs typeface="Verdana"/>
              </a:rPr>
              <a:t>виметрическая</a:t>
            </a:r>
            <a:r>
              <a:rPr lang="ru-RU" sz="750" b="1" spc="-60" dirty="0">
                <a:latin typeface="Verdana"/>
                <a:cs typeface="Verdana"/>
              </a:rPr>
              <a:t> съемка</a:t>
            </a:r>
            <a:r>
              <a:rPr sz="750" b="1" spc="5" dirty="0">
                <a:latin typeface="Verdana"/>
                <a:cs typeface="Verdana"/>
              </a:rPr>
              <a:t> </a:t>
            </a:r>
            <a:r>
              <a:rPr sz="750" b="1" spc="10" dirty="0">
                <a:latin typeface="Verdana"/>
                <a:cs typeface="Verdana"/>
              </a:rPr>
              <a:t>1952-1980</a:t>
            </a:r>
            <a:r>
              <a:rPr sz="750" b="1" spc="5" dirty="0">
                <a:latin typeface="Verdana"/>
                <a:cs typeface="Verdana"/>
              </a:rPr>
              <a:t> </a:t>
            </a:r>
            <a:r>
              <a:rPr lang="ru-RU" sz="750" b="1" spc="-15" dirty="0">
                <a:latin typeface="Verdana"/>
                <a:cs typeface="Verdana"/>
              </a:rPr>
              <a:t>годов</a:t>
            </a:r>
          </a:p>
          <a:p>
            <a:pPr marL="12700">
              <a:lnSpc>
                <a:spcPct val="100000"/>
              </a:lnSpc>
            </a:pPr>
            <a:r>
              <a:rPr lang="ru-RU" sz="750" b="1" spc="-15" dirty="0">
                <a:latin typeface="Verdana"/>
                <a:cs typeface="Verdana"/>
              </a:rPr>
              <a:t>     в системе </a:t>
            </a:r>
            <a:r>
              <a:rPr lang="en-US" sz="750" b="1" spc="10" dirty="0">
                <a:latin typeface="Verdana"/>
                <a:cs typeface="Verdana"/>
              </a:rPr>
              <a:t>ISGN71</a:t>
            </a:r>
            <a:r>
              <a:rPr lang="ru-RU" sz="750" b="1" spc="-15" dirty="0">
                <a:latin typeface="Verdana"/>
                <a:cs typeface="Verdana"/>
              </a:rPr>
              <a:t> </a:t>
            </a:r>
            <a:endParaRPr sz="750" dirty="0">
              <a:latin typeface="Verdana"/>
              <a:cs typeface="Verdana"/>
            </a:endParaRPr>
          </a:p>
        </p:txBody>
      </p:sp>
      <p:sp>
        <p:nvSpPr>
          <p:cNvPr id="432" name="object 429">
            <a:extLst>
              <a:ext uri="{FF2B5EF4-FFF2-40B4-BE49-F238E27FC236}">
                <a16:creationId xmlns:a16="http://schemas.microsoft.com/office/drawing/2014/main" id="{936C5FB8-59DB-25B2-56CF-F1663619C17C}"/>
              </a:ext>
            </a:extLst>
          </p:cNvPr>
          <p:cNvSpPr/>
          <p:nvPr/>
        </p:nvSpPr>
        <p:spPr>
          <a:xfrm>
            <a:off x="6897885" y="4709596"/>
            <a:ext cx="1074420" cy="0"/>
          </a:xfrm>
          <a:custGeom>
            <a:avLst/>
            <a:gdLst/>
            <a:ahLst/>
            <a:cxnLst/>
            <a:rect l="l" t="t" r="r" b="b"/>
            <a:pathLst>
              <a:path w="1074420">
                <a:moveTo>
                  <a:pt x="0" y="0"/>
                </a:moveTo>
                <a:lnTo>
                  <a:pt x="1074419" y="0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3" name="object 430">
            <a:extLst>
              <a:ext uri="{FF2B5EF4-FFF2-40B4-BE49-F238E27FC236}">
                <a16:creationId xmlns:a16="http://schemas.microsoft.com/office/drawing/2014/main" id="{B0E86C6A-CA9B-9E99-2345-300D25E2E504}"/>
              </a:ext>
            </a:extLst>
          </p:cNvPr>
          <p:cNvSpPr/>
          <p:nvPr/>
        </p:nvSpPr>
        <p:spPr>
          <a:xfrm>
            <a:off x="4103042" y="2726213"/>
            <a:ext cx="120650" cy="59690"/>
          </a:xfrm>
          <a:custGeom>
            <a:avLst/>
            <a:gdLst/>
            <a:ahLst/>
            <a:cxnLst/>
            <a:rect l="l" t="t" r="r" b="b"/>
            <a:pathLst>
              <a:path w="120650" h="59689">
                <a:moveTo>
                  <a:pt x="120223" y="59326"/>
                </a:moveTo>
                <a:lnTo>
                  <a:pt x="105878" y="20325"/>
                </a:lnTo>
                <a:lnTo>
                  <a:pt x="70256" y="0"/>
                </a:lnTo>
                <a:lnTo>
                  <a:pt x="53431" y="1141"/>
                </a:lnTo>
                <a:lnTo>
                  <a:pt x="15584" y="19888"/>
                </a:lnTo>
                <a:lnTo>
                  <a:pt x="2457" y="41888"/>
                </a:lnTo>
                <a:lnTo>
                  <a:pt x="0" y="54760"/>
                </a:lnTo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4" name="object 431">
            <a:extLst>
              <a:ext uri="{FF2B5EF4-FFF2-40B4-BE49-F238E27FC236}">
                <a16:creationId xmlns:a16="http://schemas.microsoft.com/office/drawing/2014/main" id="{D2309096-CC43-3392-A08F-F0246883D27A}"/>
              </a:ext>
            </a:extLst>
          </p:cNvPr>
          <p:cNvSpPr txBox="1"/>
          <p:nvPr/>
        </p:nvSpPr>
        <p:spPr>
          <a:xfrm>
            <a:off x="8923655" y="6694908"/>
            <a:ext cx="3268345" cy="1231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spc="40" dirty="0">
                <a:latin typeface="Verdana"/>
                <a:cs typeface="Verdana"/>
              </a:rPr>
              <a:t>©</a:t>
            </a:r>
            <a:r>
              <a:rPr sz="800" spc="15" dirty="0">
                <a:latin typeface="Verdana"/>
                <a:cs typeface="Verdana"/>
              </a:rPr>
              <a:t> </a:t>
            </a:r>
            <a:r>
              <a:rPr lang="ru-RU" sz="750" b="1" spc="-15" dirty="0">
                <a:latin typeface="Verdana"/>
                <a:cs typeface="Verdana"/>
              </a:rPr>
              <a:t>Государственное предприятие </a:t>
            </a:r>
            <a:r>
              <a:rPr sz="750" b="1" spc="5" dirty="0">
                <a:latin typeface="Verdana"/>
                <a:cs typeface="Verdana"/>
              </a:rPr>
              <a:t>"</a:t>
            </a:r>
            <a:r>
              <a:rPr lang="ru-RU" sz="750" b="1" spc="-15" dirty="0">
                <a:latin typeface="Verdana"/>
                <a:cs typeface="Verdana"/>
              </a:rPr>
              <a:t>БЕЛГЕОДЕЗИЯ</a:t>
            </a:r>
            <a:r>
              <a:rPr sz="750" b="1" spc="5" dirty="0">
                <a:latin typeface="Verdana"/>
                <a:cs typeface="Verdana"/>
              </a:rPr>
              <a:t>"</a:t>
            </a:r>
            <a:r>
              <a:rPr sz="750" b="1" dirty="0">
                <a:latin typeface="Verdana"/>
                <a:cs typeface="Verdana"/>
              </a:rPr>
              <a:t> </a:t>
            </a:r>
            <a:r>
              <a:rPr sz="750" b="1" spc="10" dirty="0">
                <a:latin typeface="Verdana"/>
                <a:cs typeface="Verdana"/>
              </a:rPr>
              <a:t>2023</a:t>
            </a:r>
            <a:r>
              <a:rPr sz="750" b="1" spc="5" dirty="0">
                <a:latin typeface="Verdana"/>
                <a:cs typeface="Verdana"/>
              </a:rPr>
              <a:t> </a:t>
            </a:r>
            <a:r>
              <a:rPr sz="750" b="1" spc="15" dirty="0">
                <a:latin typeface="Verdana"/>
                <a:cs typeface="Verdana"/>
              </a:rPr>
              <a:t>r.</a:t>
            </a:r>
            <a:endParaRPr sz="750" dirty="0">
              <a:latin typeface="Verdana"/>
              <a:cs typeface="Verdana"/>
            </a:endParaRPr>
          </a:p>
        </p:txBody>
      </p:sp>
      <p:sp>
        <p:nvSpPr>
          <p:cNvPr id="437" name="object 188">
            <a:extLst>
              <a:ext uri="{FF2B5EF4-FFF2-40B4-BE49-F238E27FC236}">
                <a16:creationId xmlns:a16="http://schemas.microsoft.com/office/drawing/2014/main" id="{48DA8AB5-A5D6-20DB-59E2-0A8360FF2521}"/>
              </a:ext>
            </a:extLst>
          </p:cNvPr>
          <p:cNvSpPr txBox="1"/>
          <p:nvPr/>
        </p:nvSpPr>
        <p:spPr>
          <a:xfrm>
            <a:off x="6761106" y="4272505"/>
            <a:ext cx="864235" cy="2165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67640">
              <a:lnSpc>
                <a:spcPct val="105300"/>
              </a:lnSpc>
            </a:pPr>
            <a:r>
              <a:rPr sz="700" b="1" spc="25" dirty="0">
                <a:latin typeface="Verdana"/>
                <a:cs typeface="Verdana"/>
              </a:rPr>
              <a:t>CTPO</a:t>
            </a:r>
            <a:r>
              <a:rPr lang="ru-RU" sz="700" b="1" spc="25" dirty="0">
                <a:latin typeface="Verdana"/>
                <a:cs typeface="Verdana"/>
              </a:rPr>
              <a:t>Г</a:t>
            </a:r>
            <a:r>
              <a:rPr sz="700" b="1" spc="25" dirty="0">
                <a:latin typeface="Verdana"/>
                <a:cs typeface="Verdana"/>
              </a:rPr>
              <a:t>OE </a:t>
            </a:r>
            <a:r>
              <a:rPr lang="ru-RU" sz="700" b="1" spc="25" dirty="0">
                <a:latin typeface="Verdana"/>
                <a:cs typeface="Verdana"/>
              </a:rPr>
              <a:t>У</a:t>
            </a:r>
            <a:r>
              <a:rPr sz="700" b="1" spc="25" dirty="0">
                <a:latin typeface="Verdana"/>
                <a:cs typeface="Verdana"/>
              </a:rPr>
              <a:t>PABH</a:t>
            </a:r>
            <a:r>
              <a:rPr lang="ru-RU" sz="700" b="1" spc="25" dirty="0">
                <a:latin typeface="Verdana"/>
                <a:cs typeface="Verdana"/>
              </a:rPr>
              <a:t>И</a:t>
            </a:r>
            <a:r>
              <a:rPr sz="700" b="1" spc="25" dirty="0">
                <a:latin typeface="Verdana"/>
                <a:cs typeface="Verdana"/>
              </a:rPr>
              <a:t>BAH</a:t>
            </a:r>
            <a:r>
              <a:rPr lang="ru-RU" sz="700" b="1" spc="25" dirty="0">
                <a:latin typeface="Verdana"/>
                <a:cs typeface="Verdana"/>
              </a:rPr>
              <a:t>И</a:t>
            </a:r>
            <a:r>
              <a:rPr sz="700" b="1" spc="25" dirty="0">
                <a:latin typeface="Verdana"/>
                <a:cs typeface="Verdana"/>
              </a:rPr>
              <a:t>E</a:t>
            </a:r>
            <a:endParaRPr sz="700" dirty="0">
              <a:latin typeface="Verdana"/>
              <a:cs typeface="Verdana"/>
            </a:endParaRPr>
          </a:p>
        </p:txBody>
      </p:sp>
      <p:sp>
        <p:nvSpPr>
          <p:cNvPr id="445" name="object 390">
            <a:extLst>
              <a:ext uri="{FF2B5EF4-FFF2-40B4-BE49-F238E27FC236}">
                <a16:creationId xmlns:a16="http://schemas.microsoft.com/office/drawing/2014/main" id="{E7AE846A-258F-19BD-0F68-CF1DD34142C4}"/>
              </a:ext>
            </a:extLst>
          </p:cNvPr>
          <p:cNvSpPr txBox="1"/>
          <p:nvPr/>
        </p:nvSpPr>
        <p:spPr>
          <a:xfrm>
            <a:off x="8279009" y="5402931"/>
            <a:ext cx="589280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ru-RU" sz="750" b="1" spc="-90" dirty="0">
                <a:latin typeface="Verdana"/>
                <a:cs typeface="Verdana"/>
              </a:rPr>
              <a:t>КЛЮЧИ</a:t>
            </a:r>
          </a:p>
          <a:p>
            <a:pPr marL="12700" algn="ctr">
              <a:lnSpc>
                <a:spcPct val="100000"/>
              </a:lnSpc>
            </a:pPr>
            <a:r>
              <a:rPr lang="ru-RU" sz="750" b="1" spc="-90" dirty="0">
                <a:latin typeface="Verdana"/>
                <a:cs typeface="Verdana"/>
              </a:rPr>
              <a:t>ПЕРЕСЧЕТА</a:t>
            </a:r>
            <a:endParaRPr sz="750" dirty="0">
              <a:latin typeface="Verdana"/>
              <a:cs typeface="Verdana"/>
            </a:endParaRPr>
          </a:p>
        </p:txBody>
      </p:sp>
      <p:sp>
        <p:nvSpPr>
          <p:cNvPr id="443" name="object 48">
            <a:extLst>
              <a:ext uri="{FF2B5EF4-FFF2-40B4-BE49-F238E27FC236}">
                <a16:creationId xmlns:a16="http://schemas.microsoft.com/office/drawing/2014/main" id="{1545280D-5F01-DEC4-8771-B5C2CEF0A0BA}"/>
              </a:ext>
            </a:extLst>
          </p:cNvPr>
          <p:cNvSpPr/>
          <p:nvPr/>
        </p:nvSpPr>
        <p:spPr>
          <a:xfrm>
            <a:off x="8753871" y="6288041"/>
            <a:ext cx="1254575" cy="356539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0" y="0"/>
                </a:moveTo>
                <a:lnTo>
                  <a:pt x="920495" y="0"/>
                </a:lnTo>
                <a:lnTo>
                  <a:pt x="920495" y="284987"/>
                </a:lnTo>
                <a:lnTo>
                  <a:pt x="0" y="284987"/>
                </a:lnTo>
                <a:lnTo>
                  <a:pt x="0" y="0"/>
                </a:lnTo>
              </a:path>
            </a:pathLst>
          </a:custGeom>
          <a:solidFill>
            <a:srgbClr val="FFCC00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4" name="object 189">
            <a:extLst>
              <a:ext uri="{FF2B5EF4-FFF2-40B4-BE49-F238E27FC236}">
                <a16:creationId xmlns:a16="http://schemas.microsoft.com/office/drawing/2014/main" id="{3A6EF1F4-E6E7-4644-F098-2EE964548481}"/>
              </a:ext>
            </a:extLst>
          </p:cNvPr>
          <p:cNvSpPr txBox="1"/>
          <p:nvPr/>
        </p:nvSpPr>
        <p:spPr>
          <a:xfrm>
            <a:off x="8811474" y="6390626"/>
            <a:ext cx="1106805" cy="1154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750" b="1" spc="-65" dirty="0">
                <a:latin typeface="Verdana"/>
                <a:cs typeface="Verdana"/>
              </a:rPr>
              <a:t>ПРОЦЕССЫ</a:t>
            </a:r>
            <a:endParaRPr lang="ru-RU" sz="750" dirty="0">
              <a:latin typeface="Verdana"/>
              <a:cs typeface="Verdana"/>
            </a:endParaRPr>
          </a:p>
        </p:txBody>
      </p:sp>
      <p:sp>
        <p:nvSpPr>
          <p:cNvPr id="446" name="object 48">
            <a:extLst>
              <a:ext uri="{FF2B5EF4-FFF2-40B4-BE49-F238E27FC236}">
                <a16:creationId xmlns:a16="http://schemas.microsoft.com/office/drawing/2014/main" id="{D76935D7-1E1E-0C2A-079E-EF8DFA4DB254}"/>
              </a:ext>
            </a:extLst>
          </p:cNvPr>
          <p:cNvSpPr/>
          <p:nvPr/>
        </p:nvSpPr>
        <p:spPr>
          <a:xfrm>
            <a:off x="6925451" y="6295369"/>
            <a:ext cx="1254575" cy="356539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0" y="0"/>
                </a:moveTo>
                <a:lnTo>
                  <a:pt x="920495" y="0"/>
                </a:lnTo>
                <a:lnTo>
                  <a:pt x="920495" y="284987"/>
                </a:lnTo>
                <a:lnTo>
                  <a:pt x="0" y="284987"/>
                </a:lnTo>
                <a:lnTo>
                  <a:pt x="0" y="0"/>
                </a:lnTo>
              </a:path>
            </a:pathLst>
          </a:custGeom>
          <a:solidFill>
            <a:srgbClr val="FFCC99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7" name="object 189">
            <a:extLst>
              <a:ext uri="{FF2B5EF4-FFF2-40B4-BE49-F238E27FC236}">
                <a16:creationId xmlns:a16="http://schemas.microsoft.com/office/drawing/2014/main" id="{2713B132-7DEB-84FD-3C36-28933C3A7499}"/>
              </a:ext>
            </a:extLst>
          </p:cNvPr>
          <p:cNvSpPr txBox="1"/>
          <p:nvPr/>
        </p:nvSpPr>
        <p:spPr>
          <a:xfrm>
            <a:off x="6992519" y="6347553"/>
            <a:ext cx="1106805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750" b="1" spc="-65" dirty="0">
                <a:latin typeface="Verdana"/>
                <a:cs typeface="Verdana"/>
              </a:rPr>
              <a:t>МОДЕЛИ И ПАРАМЕТРЫ</a:t>
            </a:r>
            <a:endParaRPr lang="ru-RU" sz="750" dirty="0">
              <a:latin typeface="Verdana"/>
              <a:cs typeface="Verdana"/>
            </a:endParaRPr>
          </a:p>
        </p:txBody>
      </p:sp>
      <p:sp>
        <p:nvSpPr>
          <p:cNvPr id="449" name="object 48">
            <a:extLst>
              <a:ext uri="{FF2B5EF4-FFF2-40B4-BE49-F238E27FC236}">
                <a16:creationId xmlns:a16="http://schemas.microsoft.com/office/drawing/2014/main" id="{E6B4931C-D64A-AB78-B83F-F6199A60A191}"/>
              </a:ext>
            </a:extLst>
          </p:cNvPr>
          <p:cNvSpPr/>
          <p:nvPr/>
        </p:nvSpPr>
        <p:spPr>
          <a:xfrm>
            <a:off x="5097031" y="6288041"/>
            <a:ext cx="1254575" cy="356539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0" y="0"/>
                </a:moveTo>
                <a:lnTo>
                  <a:pt x="920495" y="0"/>
                </a:lnTo>
                <a:lnTo>
                  <a:pt x="920495" y="284987"/>
                </a:lnTo>
                <a:lnTo>
                  <a:pt x="0" y="284987"/>
                </a:lnTo>
                <a:lnTo>
                  <a:pt x="0" y="0"/>
                </a:lnTo>
              </a:path>
            </a:pathLst>
          </a:custGeom>
          <a:solidFill>
            <a:srgbClr val="FFFF66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pPr algn="ctr"/>
            <a:endParaRPr dirty="0"/>
          </a:p>
        </p:txBody>
      </p:sp>
      <p:sp>
        <p:nvSpPr>
          <p:cNvPr id="450" name="object 189">
            <a:extLst>
              <a:ext uri="{FF2B5EF4-FFF2-40B4-BE49-F238E27FC236}">
                <a16:creationId xmlns:a16="http://schemas.microsoft.com/office/drawing/2014/main" id="{96B1B937-F9FE-1BF1-F1B7-56A28A8795E8}"/>
              </a:ext>
            </a:extLst>
          </p:cNvPr>
          <p:cNvSpPr txBox="1"/>
          <p:nvPr/>
        </p:nvSpPr>
        <p:spPr>
          <a:xfrm>
            <a:off x="5075347" y="6282516"/>
            <a:ext cx="1279459" cy="3462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750" b="1" spc="-65" dirty="0">
                <a:latin typeface="Verdana"/>
                <a:cs typeface="Verdana"/>
              </a:rPr>
              <a:t>Геодезические сети</a:t>
            </a:r>
          </a:p>
          <a:p>
            <a:pPr algn="ctr">
              <a:lnSpc>
                <a:spcPct val="100000"/>
              </a:lnSpc>
            </a:pPr>
            <a:r>
              <a:rPr lang="ru-RU" sz="750" b="1" spc="-65" dirty="0">
                <a:latin typeface="Verdana"/>
                <a:cs typeface="Verdana"/>
              </a:rPr>
              <a:t>и пункты их реализующие</a:t>
            </a:r>
            <a:endParaRPr lang="ru-RU" sz="750" dirty="0">
              <a:latin typeface="Verdana"/>
              <a:cs typeface="Verdana"/>
            </a:endParaRPr>
          </a:p>
        </p:txBody>
      </p:sp>
      <p:sp>
        <p:nvSpPr>
          <p:cNvPr id="451" name="object 48">
            <a:extLst>
              <a:ext uri="{FF2B5EF4-FFF2-40B4-BE49-F238E27FC236}">
                <a16:creationId xmlns:a16="http://schemas.microsoft.com/office/drawing/2014/main" id="{28B64493-1919-D96B-6DA4-7696070C151D}"/>
              </a:ext>
            </a:extLst>
          </p:cNvPr>
          <p:cNvSpPr/>
          <p:nvPr/>
        </p:nvSpPr>
        <p:spPr>
          <a:xfrm>
            <a:off x="5591145" y="1421631"/>
            <a:ext cx="1929800" cy="272350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0" y="0"/>
                </a:moveTo>
                <a:lnTo>
                  <a:pt x="920495" y="0"/>
                </a:lnTo>
                <a:lnTo>
                  <a:pt x="920495" y="284987"/>
                </a:lnTo>
                <a:lnTo>
                  <a:pt x="0" y="284987"/>
                </a:lnTo>
                <a:lnTo>
                  <a:pt x="0" y="0"/>
                </a:lnTo>
              </a:path>
            </a:pathLst>
          </a:custGeom>
          <a:solidFill>
            <a:srgbClr val="FFFF66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2" name="object 189">
            <a:extLst>
              <a:ext uri="{FF2B5EF4-FFF2-40B4-BE49-F238E27FC236}">
                <a16:creationId xmlns:a16="http://schemas.microsoft.com/office/drawing/2014/main" id="{2A07A7B1-16C2-9F91-4C9E-0D03E2634791}"/>
              </a:ext>
            </a:extLst>
          </p:cNvPr>
          <p:cNvSpPr txBox="1"/>
          <p:nvPr/>
        </p:nvSpPr>
        <p:spPr>
          <a:xfrm>
            <a:off x="5695069" y="1458168"/>
            <a:ext cx="1668795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750" b="1" spc="-65" dirty="0">
                <a:latin typeface="Verdana"/>
                <a:cs typeface="Verdana"/>
              </a:rPr>
              <a:t>ГЛАВНАЯ ВЫСОТНАЯ ОСНОВА</a:t>
            </a:r>
          </a:p>
          <a:p>
            <a:pPr algn="ctr">
              <a:lnSpc>
                <a:spcPct val="100000"/>
              </a:lnSpc>
            </a:pPr>
            <a:r>
              <a:rPr lang="ru-RU" sz="750" b="1" spc="-65" dirty="0">
                <a:latin typeface="Verdana"/>
                <a:cs typeface="Verdana"/>
              </a:rPr>
              <a:t>(</a:t>
            </a:r>
            <a:r>
              <a:rPr lang="en-US" sz="750" b="1" spc="-65" dirty="0">
                <a:latin typeface="Verdana"/>
                <a:cs typeface="Verdana"/>
              </a:rPr>
              <a:t>I</a:t>
            </a:r>
            <a:r>
              <a:rPr lang="ru-RU" sz="750" b="1" spc="-65" dirty="0">
                <a:latin typeface="Verdana"/>
                <a:cs typeface="Verdana"/>
              </a:rPr>
              <a:t> </a:t>
            </a:r>
            <a:r>
              <a:rPr lang="en-US" sz="750" b="1" spc="-65" dirty="0">
                <a:latin typeface="Verdana"/>
                <a:cs typeface="Verdana"/>
              </a:rPr>
              <a:t>-</a:t>
            </a:r>
            <a:r>
              <a:rPr lang="ru-RU" sz="750" b="1" spc="-65" dirty="0">
                <a:latin typeface="Verdana"/>
                <a:cs typeface="Verdana"/>
              </a:rPr>
              <a:t> </a:t>
            </a:r>
            <a:r>
              <a:rPr lang="en-US" sz="750" b="1" spc="-65" dirty="0">
                <a:latin typeface="Verdana"/>
                <a:cs typeface="Verdana"/>
              </a:rPr>
              <a:t>II </a:t>
            </a:r>
            <a:r>
              <a:rPr lang="ru-RU" sz="750" b="1" spc="-65" dirty="0">
                <a:latin typeface="Verdana"/>
                <a:cs typeface="Verdana"/>
              </a:rPr>
              <a:t>классы)</a:t>
            </a:r>
            <a:endParaRPr lang="ru-RU" sz="750" dirty="0">
              <a:latin typeface="Verdana"/>
              <a:cs typeface="Verdana"/>
            </a:endParaRPr>
          </a:p>
        </p:txBody>
      </p:sp>
      <p:sp>
        <p:nvSpPr>
          <p:cNvPr id="454" name="object 48">
            <a:extLst>
              <a:ext uri="{FF2B5EF4-FFF2-40B4-BE49-F238E27FC236}">
                <a16:creationId xmlns:a16="http://schemas.microsoft.com/office/drawing/2014/main" id="{C68099F4-FEB5-9AFC-C04E-C54C667C1EB5}"/>
              </a:ext>
            </a:extLst>
          </p:cNvPr>
          <p:cNvSpPr/>
          <p:nvPr/>
        </p:nvSpPr>
        <p:spPr>
          <a:xfrm>
            <a:off x="3284293" y="6295369"/>
            <a:ext cx="1254575" cy="356539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0" y="0"/>
                </a:moveTo>
                <a:lnTo>
                  <a:pt x="920495" y="0"/>
                </a:lnTo>
                <a:lnTo>
                  <a:pt x="920495" y="284987"/>
                </a:lnTo>
                <a:lnTo>
                  <a:pt x="0" y="284987"/>
                </a:lnTo>
                <a:lnTo>
                  <a:pt x="0" y="0"/>
                </a:lnTo>
              </a:path>
            </a:pathLst>
          </a:custGeom>
          <a:solidFill>
            <a:srgbClr val="99FF66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5" name="object 189">
            <a:extLst>
              <a:ext uri="{FF2B5EF4-FFF2-40B4-BE49-F238E27FC236}">
                <a16:creationId xmlns:a16="http://schemas.microsoft.com/office/drawing/2014/main" id="{09FFBE13-9784-E057-9C15-DADF483F6ABC}"/>
              </a:ext>
            </a:extLst>
          </p:cNvPr>
          <p:cNvSpPr txBox="1"/>
          <p:nvPr/>
        </p:nvSpPr>
        <p:spPr>
          <a:xfrm>
            <a:off x="3351361" y="6347553"/>
            <a:ext cx="1106805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750" b="1" spc="-65" dirty="0">
                <a:latin typeface="Verdana"/>
                <a:cs typeface="Verdana"/>
              </a:rPr>
              <a:t>ГОСУДАРСТВЕННЫЕ СИСТЕМЫ ОТСЧЕТА</a:t>
            </a:r>
            <a:endParaRPr lang="ru-RU" sz="750" dirty="0">
              <a:latin typeface="Verdana"/>
              <a:cs typeface="Verdana"/>
            </a:endParaRPr>
          </a:p>
        </p:txBody>
      </p:sp>
      <p:sp>
        <p:nvSpPr>
          <p:cNvPr id="456" name="object 48">
            <a:extLst>
              <a:ext uri="{FF2B5EF4-FFF2-40B4-BE49-F238E27FC236}">
                <a16:creationId xmlns:a16="http://schemas.microsoft.com/office/drawing/2014/main" id="{C37B80A2-B898-D2AE-25BB-EC0C498C4FB5}"/>
              </a:ext>
            </a:extLst>
          </p:cNvPr>
          <p:cNvSpPr/>
          <p:nvPr/>
        </p:nvSpPr>
        <p:spPr>
          <a:xfrm>
            <a:off x="1335798" y="6295369"/>
            <a:ext cx="1254575" cy="356539"/>
          </a:xfrm>
          <a:custGeom>
            <a:avLst/>
            <a:gdLst/>
            <a:ahLst/>
            <a:cxnLst/>
            <a:rect l="l" t="t" r="r" b="b"/>
            <a:pathLst>
              <a:path w="920750" h="285114">
                <a:moveTo>
                  <a:pt x="0" y="0"/>
                </a:moveTo>
                <a:lnTo>
                  <a:pt x="920495" y="0"/>
                </a:lnTo>
                <a:lnTo>
                  <a:pt x="920495" y="284987"/>
                </a:lnTo>
                <a:lnTo>
                  <a:pt x="0" y="284987"/>
                </a:lnTo>
                <a:lnTo>
                  <a:pt x="0" y="0"/>
                </a:lnTo>
              </a:path>
            </a:pathLst>
          </a:custGeom>
          <a:solidFill>
            <a:srgbClr val="66CCFF"/>
          </a:solidFill>
          <a:ln w="106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7" name="object 189">
            <a:extLst>
              <a:ext uri="{FF2B5EF4-FFF2-40B4-BE49-F238E27FC236}">
                <a16:creationId xmlns:a16="http://schemas.microsoft.com/office/drawing/2014/main" id="{7F96A2F4-26A5-BF8C-62A6-B064795788ED}"/>
              </a:ext>
            </a:extLst>
          </p:cNvPr>
          <p:cNvSpPr txBox="1"/>
          <p:nvPr/>
        </p:nvSpPr>
        <p:spPr>
          <a:xfrm>
            <a:off x="1402866" y="6347553"/>
            <a:ext cx="1106805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750" b="1" spc="-65" dirty="0">
                <a:latin typeface="Verdana"/>
                <a:cs typeface="Verdana"/>
              </a:rPr>
              <a:t>МЕЖДУНАРОДНЫЕ СИСТЕМЫ ОТСЧЕТА</a:t>
            </a:r>
            <a:endParaRPr lang="ru-RU" sz="750" dirty="0"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8374177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>
            <a:extLst>
              <a:ext uri="{FF2B5EF4-FFF2-40B4-BE49-F238E27FC236}">
                <a16:creationId xmlns:a16="http://schemas.microsoft.com/office/drawing/2014/main" id="{F0ED1DAF-0C17-4238-B7EE-DB871A2925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04836" y="235248"/>
            <a:ext cx="5751615" cy="646331"/>
          </a:xfrm>
        </p:spPr>
        <p:txBody>
          <a:bodyPr>
            <a:noAutofit/>
          </a:bodyPr>
          <a:lstStyle/>
          <a:p>
            <a:r>
              <a:rPr lang="ru-RU" altLang="ru-BY" sz="24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Метрологическое обеспечение</a:t>
            </a:r>
            <a:br>
              <a:rPr lang="en-GB" altLang="ru-BY" sz="24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br>
              <a:rPr lang="en-US" sz="2400" b="0" i="1" dirty="0">
                <a:solidFill>
                  <a:schemeClr val="tx2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en-US" sz="2400" i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FB04EF-B840-E781-C742-C0D9A735FE0A}"/>
              </a:ext>
            </a:extLst>
          </p:cNvPr>
          <p:cNvSpPr txBox="1"/>
          <p:nvPr/>
        </p:nvSpPr>
        <p:spPr>
          <a:xfrm>
            <a:off x="4295993" y="1130816"/>
            <a:ext cx="3769299" cy="3024280"/>
          </a:xfrm>
          <a:prstGeom prst="rect">
            <a:avLst/>
          </a:prstGeom>
          <a:noFill/>
        </p:spPr>
        <p:txBody>
          <a:bodyPr wrap="square" lIns="36000" tIns="36000" rIns="36000" bIns="36000" rtlCol="0" anchor="t" anchorCtr="0">
            <a:spAutoFit/>
          </a:bodyPr>
          <a:lstStyle/>
          <a:p>
            <a:pPr algn="ctr"/>
            <a:r>
              <a:rPr lang="ru-RU" sz="1400" b="1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Услуги по метрологической оценке, предоставляемые государственным предприятием </a:t>
            </a:r>
            <a:r>
              <a:rPr lang="en-US" sz="1400" b="1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”</a:t>
            </a:r>
            <a:r>
              <a:rPr lang="ru-RU" sz="1400" b="1" dirty="0" err="1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Белгеодезия</a:t>
            </a:r>
            <a:r>
              <a:rPr lang="en-US" sz="1400" b="1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“</a:t>
            </a:r>
            <a:r>
              <a:rPr lang="ru-RU" sz="1400" b="1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:</a:t>
            </a:r>
          </a:p>
          <a:p>
            <a:pPr algn="ctr"/>
            <a:endParaRPr lang="ru-RU" sz="1400" b="1" dirty="0">
              <a:latin typeface="Verdana" panose="020B0604030504040204" pitchFamily="34" charset="0"/>
              <a:ea typeface="Verdana" panose="020B0604030504040204" pitchFamily="34" charset="0"/>
              <a:cs typeface="Montserrat" charset="0"/>
            </a:endParaRPr>
          </a:p>
          <a:p>
            <a:pPr marL="285750" indent="-285750" eaLnBrk="1" hangingPunct="1">
              <a:lnSpc>
                <a:spcPct val="110000"/>
              </a:lnSpc>
              <a:spcBef>
                <a:spcPts val="0"/>
              </a:spcBef>
              <a:buClr>
                <a:srgbClr val="A50021"/>
              </a:buClr>
              <a:buFont typeface="Wingdings" panose="05000000000000000000" pitchFamily="2" charset="2"/>
              <a:buChar char="Ø"/>
            </a:pP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Нивелиры – поверка;</a:t>
            </a:r>
          </a:p>
          <a:p>
            <a:pPr marL="285750" indent="-285750" eaLnBrk="1" hangingPunct="1">
              <a:lnSpc>
                <a:spcPct val="110000"/>
              </a:lnSpc>
              <a:spcBef>
                <a:spcPts val="0"/>
              </a:spcBef>
              <a:buClr>
                <a:srgbClr val="A50021"/>
              </a:buClr>
              <a:buFont typeface="Wingdings" panose="05000000000000000000" pitchFamily="2" charset="2"/>
              <a:buChar char="Ø"/>
            </a:pP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Рейки нивелирные – поверка/калибровка;</a:t>
            </a:r>
          </a:p>
          <a:p>
            <a:pPr marL="285750" indent="-285750" eaLnBrk="1" hangingPunct="1">
              <a:lnSpc>
                <a:spcPct val="110000"/>
              </a:lnSpc>
              <a:spcBef>
                <a:spcPts val="0"/>
              </a:spcBef>
              <a:buClr>
                <a:srgbClr val="A50021"/>
              </a:buClr>
              <a:buFont typeface="Wingdings" panose="05000000000000000000" pitchFamily="2" charset="2"/>
              <a:buChar char="Ø"/>
            </a:pP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Теодолиты – поверка/калибровка; </a:t>
            </a:r>
          </a:p>
          <a:p>
            <a:pPr marL="285750" indent="-285750" eaLnBrk="1" hangingPunct="1">
              <a:lnSpc>
                <a:spcPct val="110000"/>
              </a:lnSpc>
              <a:spcBef>
                <a:spcPts val="0"/>
              </a:spcBef>
              <a:buClr>
                <a:srgbClr val="A50021"/>
              </a:buClr>
              <a:buFont typeface="Wingdings" panose="05000000000000000000" pitchFamily="2" charset="2"/>
              <a:buChar char="Ø"/>
            </a:pP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Тахеометры – поверка/калибровка; </a:t>
            </a:r>
          </a:p>
          <a:p>
            <a:pPr marL="285750" indent="-285750" eaLnBrk="1" hangingPunct="1">
              <a:lnSpc>
                <a:spcPct val="110000"/>
              </a:lnSpc>
              <a:spcBef>
                <a:spcPts val="0"/>
              </a:spcBef>
              <a:buClr>
                <a:srgbClr val="A50021"/>
              </a:buClr>
              <a:buFont typeface="Wingdings" panose="05000000000000000000" pitchFamily="2" charset="2"/>
              <a:buChar char="Ø"/>
            </a:pP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Дальномеры – поверка/калибровка; </a:t>
            </a:r>
          </a:p>
          <a:p>
            <a:pPr marL="285750" indent="-285750" eaLnBrk="1" hangingPunct="1">
              <a:lnSpc>
                <a:spcPct val="110000"/>
              </a:lnSpc>
              <a:spcBef>
                <a:spcPts val="0"/>
              </a:spcBef>
              <a:buClr>
                <a:srgbClr val="A50021"/>
              </a:buClr>
              <a:buFont typeface="Wingdings" panose="05000000000000000000" pitchFamily="2" charset="2"/>
              <a:buChar char="Ø"/>
            </a:pPr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GNSS</a:t>
            </a: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-аппаратура – поверка.</a:t>
            </a:r>
            <a:endParaRPr lang="ru-RU" altLang="ru-RU" sz="1400" dirty="0"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marL="171450" indent="-171450" algn="l">
              <a:buFont typeface="Arial" panose="020B0604020202020204" pitchFamily="34" charset="0"/>
              <a:buChar char="•"/>
            </a:pPr>
            <a:endParaRPr lang="ru-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135222B-229D-B3FE-6408-E4C2970E28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6395" y="1130816"/>
            <a:ext cx="3562447" cy="503913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15DBABF-423F-3819-6B1B-E980BFB988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68" y="899824"/>
            <a:ext cx="4212165" cy="595817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4E05835-3D73-63F2-9358-6A7289CB31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8517" y="4155096"/>
            <a:ext cx="1876791" cy="1775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0107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>
            <a:extLst>
              <a:ext uri="{FF2B5EF4-FFF2-40B4-BE49-F238E27FC236}">
                <a16:creationId xmlns:a16="http://schemas.microsoft.com/office/drawing/2014/main" id="{F0ED1DAF-0C17-4238-B7EE-DB871A2925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04836" y="235248"/>
            <a:ext cx="5751615" cy="646331"/>
          </a:xfrm>
        </p:spPr>
        <p:txBody>
          <a:bodyPr>
            <a:noAutofit/>
          </a:bodyPr>
          <a:lstStyle/>
          <a:p>
            <a:r>
              <a:rPr lang="ru-RU" altLang="ru-BY" sz="24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Метрологическое обеспечение</a:t>
            </a:r>
            <a:br>
              <a:rPr lang="en-GB" altLang="ru-BY" sz="24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br>
              <a:rPr lang="en-US" sz="2400" b="0" i="1" dirty="0">
                <a:solidFill>
                  <a:schemeClr val="tx2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en-US" sz="2400" i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2DE4B4A-0940-5FFB-B2EB-9563C5FEB4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5812" y="1705621"/>
            <a:ext cx="6077712" cy="4443984"/>
          </a:xfrm>
          <a:prstGeom prst="rect">
            <a:avLst/>
          </a:prstGeom>
        </p:spPr>
      </p:pic>
      <p:sp>
        <p:nvSpPr>
          <p:cNvPr id="5" name="Title 3">
            <a:extLst>
              <a:ext uri="{FF2B5EF4-FFF2-40B4-BE49-F238E27FC236}">
                <a16:creationId xmlns:a16="http://schemas.microsoft.com/office/drawing/2014/main" id="{34ABA631-400F-4473-B306-DD6F62A028BF}"/>
              </a:ext>
            </a:extLst>
          </p:cNvPr>
          <p:cNvSpPr txBox="1">
            <a:spLocks/>
          </p:cNvSpPr>
          <p:nvPr/>
        </p:nvSpPr>
        <p:spPr>
          <a:xfrm>
            <a:off x="3304835" y="836064"/>
            <a:ext cx="5751616" cy="45753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ru-RU" sz="2000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Базис линейный "Белгеодезия-2012"</a:t>
            </a:r>
            <a:endParaRPr lang="en-US" sz="2000" i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CD7BF93-65B7-B890-699C-51F61E8035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720" y="1617229"/>
            <a:ext cx="4522865" cy="4518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4618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>
            <a:extLst>
              <a:ext uri="{FF2B5EF4-FFF2-40B4-BE49-F238E27FC236}">
                <a16:creationId xmlns:a16="http://schemas.microsoft.com/office/drawing/2014/main" id="{F0ED1DAF-0C17-4238-B7EE-DB871A2925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04836" y="235248"/>
            <a:ext cx="5751615" cy="646331"/>
          </a:xfrm>
        </p:spPr>
        <p:txBody>
          <a:bodyPr>
            <a:noAutofit/>
          </a:bodyPr>
          <a:lstStyle/>
          <a:p>
            <a:r>
              <a:rPr lang="ru-RU" altLang="ru-BY" sz="24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Метрологическое обеспечение</a:t>
            </a:r>
            <a:br>
              <a:rPr lang="en-GB" altLang="ru-BY" sz="24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br>
              <a:rPr lang="en-US" sz="2400" b="0" i="1" dirty="0">
                <a:solidFill>
                  <a:schemeClr val="tx2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en-US" sz="2400" i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" name="Title 3">
            <a:extLst>
              <a:ext uri="{FF2B5EF4-FFF2-40B4-BE49-F238E27FC236}">
                <a16:creationId xmlns:a16="http://schemas.microsoft.com/office/drawing/2014/main" id="{F56D17B0-2F3A-8210-089F-DCC7C3130D77}"/>
              </a:ext>
            </a:extLst>
          </p:cNvPr>
          <p:cNvSpPr txBox="1">
            <a:spLocks/>
          </p:cNvSpPr>
          <p:nvPr/>
        </p:nvSpPr>
        <p:spPr>
          <a:xfrm>
            <a:off x="626808" y="869538"/>
            <a:ext cx="5267598" cy="81441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pPr algn="just"/>
            <a:r>
              <a:rPr lang="ru-RU" sz="1800" dirty="0">
                <a:latin typeface="Verdana" panose="020B0604030504040204" pitchFamily="34" charset="0"/>
                <a:ea typeface="Verdana" panose="020B0604030504040204" pitchFamily="34" charset="0"/>
              </a:rPr>
              <a:t>Эталонный геопространственный полигон высокоточной спутниковой геодезической сети №235</a:t>
            </a:r>
            <a:endParaRPr lang="en-US" sz="1800" i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B986AC9-9D3A-FE56-59F2-686ADD270ED3}"/>
              </a:ext>
            </a:extLst>
          </p:cNvPr>
          <p:cNvSpPr txBox="1">
            <a:spLocks/>
          </p:cNvSpPr>
          <p:nvPr/>
        </p:nvSpPr>
        <p:spPr>
          <a:xfrm>
            <a:off x="5900029" y="892207"/>
            <a:ext cx="6312844" cy="43486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ru-RU" altLang="ru-BY" sz="1800" dirty="0">
                <a:latin typeface="Verdana" panose="020B0604030504040204" pitchFamily="34" charset="0"/>
                <a:ea typeface="Verdana" panose="020B0604030504040204" pitchFamily="34" charset="0"/>
              </a:rPr>
              <a:t>Метрологический гравиметрический полигон</a:t>
            </a:r>
            <a:br>
              <a:rPr lang="en-US" sz="1800" b="0" i="1" dirty="0"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en-US" sz="1800" i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1DC03E2-6AD5-1490-A8B3-94BF8962A5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951" y="1799070"/>
            <a:ext cx="2813503" cy="462401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E05F0AC-7203-71FB-E6F4-75815559E3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7439" y="1327074"/>
            <a:ext cx="3198023" cy="5319053"/>
          </a:xfrm>
          <a:prstGeom prst="rect">
            <a:avLst/>
          </a:prstGeom>
        </p:spPr>
      </p:pic>
      <p:sp>
        <p:nvSpPr>
          <p:cNvPr id="9" name="Title 3">
            <a:extLst>
              <a:ext uri="{FF2B5EF4-FFF2-40B4-BE49-F238E27FC236}">
                <a16:creationId xmlns:a16="http://schemas.microsoft.com/office/drawing/2014/main" id="{D2362A65-6C28-C3C7-B551-884C1A88EE8C}"/>
              </a:ext>
            </a:extLst>
          </p:cNvPr>
          <p:cNvSpPr txBox="1">
            <a:spLocks/>
          </p:cNvSpPr>
          <p:nvPr/>
        </p:nvSpPr>
        <p:spPr>
          <a:xfrm>
            <a:off x="9880501" y="1276746"/>
            <a:ext cx="709493" cy="33255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ru-RU" altLang="ru-BY" sz="1200" b="0" dirty="0">
                <a:latin typeface="Verdana" panose="020B0604030504040204" pitchFamily="34" charset="0"/>
                <a:ea typeface="Verdana" panose="020B0604030504040204" pitchFamily="34" charset="0"/>
              </a:rPr>
              <a:t>ГП</a:t>
            </a:r>
            <a:r>
              <a:rPr lang="en-US" altLang="ru-BY" sz="1200" b="0" dirty="0">
                <a:latin typeface="Verdana" panose="020B0604030504040204" pitchFamily="34" charset="0"/>
                <a:ea typeface="Verdana" panose="020B0604030504040204" pitchFamily="34" charset="0"/>
              </a:rPr>
              <a:t>I</a:t>
            </a:r>
            <a:br>
              <a:rPr lang="en-US" sz="1200" b="0" i="1" dirty="0"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en-US" sz="1200" i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FD79C182-08E6-D3F0-0778-B9C7BD54E600}"/>
              </a:ext>
            </a:extLst>
          </p:cNvPr>
          <p:cNvSpPr txBox="1">
            <a:spLocks/>
          </p:cNvSpPr>
          <p:nvPr/>
        </p:nvSpPr>
        <p:spPr>
          <a:xfrm>
            <a:off x="10404542" y="4111552"/>
            <a:ext cx="709493" cy="33255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ru-RU" altLang="ru-BY" sz="1200" b="0" dirty="0">
                <a:latin typeface="Verdana" panose="020B0604030504040204" pitchFamily="34" charset="0"/>
                <a:ea typeface="Verdana" panose="020B0604030504040204" pitchFamily="34" charset="0"/>
              </a:rPr>
              <a:t>ГП</a:t>
            </a:r>
            <a:r>
              <a:rPr lang="en-US" altLang="ru-BY" sz="1200" b="0" dirty="0">
                <a:latin typeface="Verdana" panose="020B0604030504040204" pitchFamily="34" charset="0"/>
                <a:ea typeface="Verdana" panose="020B0604030504040204" pitchFamily="34" charset="0"/>
              </a:rPr>
              <a:t>II</a:t>
            </a:r>
            <a:br>
              <a:rPr lang="en-US" sz="1200" b="0" i="1" dirty="0"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en-US" sz="1200" i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Title 3">
            <a:extLst>
              <a:ext uri="{FF2B5EF4-FFF2-40B4-BE49-F238E27FC236}">
                <a16:creationId xmlns:a16="http://schemas.microsoft.com/office/drawing/2014/main" id="{17A39DA6-7270-4468-3445-69C4CE9E8A61}"/>
              </a:ext>
            </a:extLst>
          </p:cNvPr>
          <p:cNvSpPr txBox="1">
            <a:spLocks/>
          </p:cNvSpPr>
          <p:nvPr/>
        </p:nvSpPr>
        <p:spPr>
          <a:xfrm>
            <a:off x="10608376" y="6309060"/>
            <a:ext cx="709493" cy="33255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ru-RU" altLang="ru-BY" sz="1200" b="0" dirty="0">
                <a:latin typeface="Verdana" panose="020B0604030504040204" pitchFamily="34" charset="0"/>
                <a:ea typeface="Verdana" panose="020B0604030504040204" pitchFamily="34" charset="0"/>
              </a:rPr>
              <a:t>ГП</a:t>
            </a:r>
            <a:r>
              <a:rPr lang="en-US" altLang="ru-BY" sz="1200" b="0" dirty="0">
                <a:latin typeface="Verdana" panose="020B0604030504040204" pitchFamily="34" charset="0"/>
                <a:ea typeface="Verdana" panose="020B0604030504040204" pitchFamily="34" charset="0"/>
              </a:rPr>
              <a:t>III</a:t>
            </a:r>
            <a:br>
              <a:rPr lang="en-US" sz="1200" b="0" i="1" dirty="0"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en-US" sz="1200" i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4024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>
            <a:extLst>
              <a:ext uri="{FF2B5EF4-FFF2-40B4-BE49-F238E27FC236}">
                <a16:creationId xmlns:a16="http://schemas.microsoft.com/office/drawing/2014/main" id="{F0ED1DAF-0C17-4238-B7EE-DB871A2925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04836" y="235248"/>
            <a:ext cx="5751615" cy="646331"/>
          </a:xfrm>
        </p:spPr>
        <p:txBody>
          <a:bodyPr>
            <a:noAutofit/>
          </a:bodyPr>
          <a:lstStyle/>
          <a:p>
            <a:r>
              <a:rPr lang="ru-RU" altLang="ru-BY" sz="24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Метрологическое обеспечение</a:t>
            </a:r>
            <a:br>
              <a:rPr lang="en-GB" altLang="ru-BY" sz="24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br>
              <a:rPr lang="en-US" sz="2400" b="0" i="1" dirty="0">
                <a:solidFill>
                  <a:schemeClr val="tx2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en-US" sz="2400" i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B986AC9-9D3A-FE56-59F2-686ADD270ED3}"/>
              </a:ext>
            </a:extLst>
          </p:cNvPr>
          <p:cNvSpPr txBox="1">
            <a:spLocks/>
          </p:cNvSpPr>
          <p:nvPr/>
        </p:nvSpPr>
        <p:spPr>
          <a:xfrm>
            <a:off x="3363015" y="805529"/>
            <a:ext cx="6187696" cy="43486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ru-RU" altLang="ru-BY" sz="1800" dirty="0">
                <a:latin typeface="Verdana" panose="020B0604030504040204" pitchFamily="34" charset="0"/>
                <a:ea typeface="Verdana" panose="020B0604030504040204" pitchFamily="34" charset="0"/>
              </a:rPr>
              <a:t>Геопространственный полигон №20241</a:t>
            </a:r>
            <a:br>
              <a:rPr lang="en-US" sz="1800" b="0" i="1" dirty="0"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en-US" sz="1800" i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FE22D93-3E53-F637-1B09-00EAF0FF79C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5" t="-295" r="861" b="6561"/>
          <a:stretch/>
        </p:blipFill>
        <p:spPr>
          <a:xfrm>
            <a:off x="347870" y="1515656"/>
            <a:ext cx="4806446" cy="480644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832B52B-B9E8-ECB6-14C4-92CDD1FD51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9217" y="1515656"/>
            <a:ext cx="4361311" cy="4925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1349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147565" y="217979"/>
            <a:ext cx="5232167" cy="646331"/>
          </a:xfrm>
        </p:spPr>
        <p:txBody>
          <a:bodyPr>
            <a:noAutofit/>
          </a:bodyPr>
          <a:lstStyle/>
          <a:p>
            <a:r>
              <a:rPr lang="ru-RU" sz="2400" i="0" dirty="0">
                <a:solidFill>
                  <a:schemeClr val="tx2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Историческая справка</a:t>
            </a:r>
            <a:br>
              <a:rPr lang="en-US" sz="2400" b="0" i="1" dirty="0">
                <a:solidFill>
                  <a:schemeClr val="tx2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en-US" sz="2400" i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9868C2-3125-4819-A062-E228081212EF}"/>
              </a:ext>
            </a:extLst>
          </p:cNvPr>
          <p:cNvSpPr txBox="1"/>
          <p:nvPr/>
        </p:nvSpPr>
        <p:spPr>
          <a:xfrm>
            <a:off x="4888446" y="732696"/>
            <a:ext cx="7271128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1947-1962 гг. - Западное аэрогеодезическое предприятие               		 (ГУГК СМ СССР, ГУГК МВД СССР)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;</a:t>
            </a:r>
            <a:endParaRPr lang="ru-RU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US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1962-1990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гг.-	Предприятие №5 (ГУГК </a:t>
            </a:r>
            <a:r>
              <a:rPr lang="ru-RU" dirty="0" err="1">
                <a:latin typeface="Verdana" panose="020B0604030504040204" pitchFamily="34" charset="0"/>
                <a:ea typeface="Verdana" panose="020B0604030504040204" pitchFamily="34" charset="0"/>
              </a:rPr>
              <a:t>МГиОН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 СССР, 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                      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ГУГК СМ СССР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);</a:t>
            </a:r>
            <a:endParaRPr lang="ru-RU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US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1990-1992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гг.-	Западное аэрогеодезическое 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            </a:t>
            </a:r>
          </a:p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                      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предприятие (ГУГК СМ СССР)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;</a:t>
            </a:r>
            <a:endParaRPr lang="ru-RU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ru-RU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1992-1995 гг.-	Белорусское картографо-</a:t>
            </a:r>
            <a:endParaRPr lang="en-US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		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геодезическое предприятие </a:t>
            </a:r>
            <a:endParaRPr lang="en-US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		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(Комитета геодезии при СМ РБ)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;</a:t>
            </a:r>
            <a:endParaRPr lang="ru-RU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US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1995-2001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гг.-	Белорусское картографо-</a:t>
            </a:r>
            <a:endParaRPr lang="en-US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		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геодезическое объединение </a:t>
            </a:r>
            <a:endParaRPr lang="en-US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		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(</a:t>
            </a:r>
            <a:r>
              <a:rPr lang="ru-RU" dirty="0" err="1">
                <a:latin typeface="Verdana" panose="020B0604030504040204" pitchFamily="34" charset="0"/>
                <a:ea typeface="Verdana" panose="020B0604030504040204" pitchFamily="34" charset="0"/>
              </a:rPr>
              <a:t>Минстройархитектуры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ru-RU" dirty="0" err="1">
                <a:latin typeface="Verdana" panose="020B0604030504040204" pitchFamily="34" charset="0"/>
                <a:ea typeface="Verdana" panose="020B0604030504040204" pitchFamily="34" charset="0"/>
              </a:rPr>
              <a:t>Госкомзема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)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;</a:t>
            </a:r>
            <a:endParaRPr lang="ru-RU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ru-RU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с 18 апреля-	Топографо-геодезическое </a:t>
            </a:r>
          </a:p>
          <a:p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		республиканское унитарное </a:t>
            </a:r>
          </a:p>
          <a:p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		предприятие 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“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БЕЛГЕОДЕЗИЯ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”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  <a:p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		(Госкомзем, Госкомимущество).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D5DB33-02B3-4DE7-ADD5-9FBFBAD20FEB}"/>
              </a:ext>
            </a:extLst>
          </p:cNvPr>
          <p:cNvSpPr txBox="1"/>
          <p:nvPr/>
        </p:nvSpPr>
        <p:spPr>
          <a:xfrm>
            <a:off x="4888446" y="5729999"/>
            <a:ext cx="16391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2001 г. по </a:t>
            </a:r>
          </a:p>
          <a:p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настоящее</a:t>
            </a:r>
          </a:p>
          <a:p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время</a:t>
            </a:r>
            <a:endParaRPr lang="en-US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FD0C540-DBC5-4D46-BF5A-076CAC02CE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423" y="912758"/>
            <a:ext cx="3527219" cy="256130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535AC35-4039-45BA-86FB-B1F65DAB20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423" y="3921535"/>
            <a:ext cx="3527219" cy="2591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9921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>
            <a:extLst>
              <a:ext uri="{FF2B5EF4-FFF2-40B4-BE49-F238E27FC236}">
                <a16:creationId xmlns:a16="http://schemas.microsoft.com/office/drawing/2014/main" id="{F0ED1DAF-0C17-4238-B7EE-DB871A2925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960" y="293615"/>
            <a:ext cx="9039564" cy="455416"/>
          </a:xfrm>
        </p:spPr>
        <p:txBody>
          <a:bodyPr>
            <a:noAutofit/>
          </a:bodyPr>
          <a:lstStyle/>
          <a:p>
            <a:r>
              <a:rPr lang="ru-RU" altLang="ru-BY" sz="24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Государственное картографическое обеспечение</a:t>
            </a:r>
            <a:br>
              <a:rPr lang="en-GB" altLang="ru-BY" sz="24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br>
              <a:rPr lang="en-US" sz="2400" b="0" i="1" dirty="0">
                <a:solidFill>
                  <a:schemeClr val="tx2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en-US" sz="2400" i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6855708-02D3-A3DE-F41C-2AB797512A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0101" y="1350564"/>
            <a:ext cx="4584099" cy="352254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C102E7D-2B09-34E5-0B73-0B3E81F1CB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3855" y="1360717"/>
            <a:ext cx="4341400" cy="3379597"/>
          </a:xfrm>
          <a:prstGeom prst="rect">
            <a:avLst/>
          </a:prstGeom>
        </p:spPr>
      </p:pic>
      <p:sp useBgFill="1">
        <p:nvSpPr>
          <p:cNvPr id="4" name="TextBox 3">
            <a:extLst>
              <a:ext uri="{FF2B5EF4-FFF2-40B4-BE49-F238E27FC236}">
                <a16:creationId xmlns:a16="http://schemas.microsoft.com/office/drawing/2014/main" id="{7E6C0E06-E933-169C-EA02-0867E677D1BA}"/>
              </a:ext>
            </a:extLst>
          </p:cNvPr>
          <p:cNvSpPr txBox="1"/>
          <p:nvPr/>
        </p:nvSpPr>
        <p:spPr>
          <a:xfrm>
            <a:off x="1925587" y="845881"/>
            <a:ext cx="2357935" cy="27699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ЦТП масштаба 1:10 000</a:t>
            </a:r>
          </a:p>
        </p:txBody>
      </p:sp>
      <p:sp useBgFill="1">
        <p:nvSpPr>
          <p:cNvPr id="5" name="TextBox 4">
            <a:extLst>
              <a:ext uri="{FF2B5EF4-FFF2-40B4-BE49-F238E27FC236}">
                <a16:creationId xmlns:a16="http://schemas.microsoft.com/office/drawing/2014/main" id="{393D542E-B147-4EA4-CFF5-D8DAF1CABC6D}"/>
              </a:ext>
            </a:extLst>
          </p:cNvPr>
          <p:cNvSpPr txBox="1"/>
          <p:nvPr/>
        </p:nvSpPr>
        <p:spPr>
          <a:xfrm>
            <a:off x="8357926" y="845881"/>
            <a:ext cx="2148448" cy="27699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ЦТК масштаба 1:50 000</a:t>
            </a:r>
          </a:p>
        </p:txBody>
      </p:sp>
      <p:graphicFrame>
        <p:nvGraphicFramePr>
          <p:cNvPr id="10" name="Table 5">
            <a:extLst>
              <a:ext uri="{FF2B5EF4-FFF2-40B4-BE49-F238E27FC236}">
                <a16:creationId xmlns:a16="http://schemas.microsoft.com/office/drawing/2014/main" id="{ADE8D129-A578-58CD-2AB8-B66FA3F700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13755022"/>
              </p:ext>
            </p:extLst>
          </p:nvPr>
        </p:nvGraphicFramePr>
        <p:xfrm>
          <a:off x="2286980" y="5693370"/>
          <a:ext cx="7819265" cy="883935"/>
        </p:xfrm>
        <a:graphic>
          <a:graphicData uri="http://schemas.openxmlformats.org/drawingml/2006/table">
            <a:tbl>
              <a:tblPr/>
              <a:tblGrid>
                <a:gridCol w="1008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86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86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70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7700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70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6233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3529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200" b="1" strike="noStrike" spc="-1" dirty="0">
                          <a:solidFill>
                            <a:schemeClr val="tx1"/>
                          </a:solidFill>
                          <a:latin typeface="Montserrat"/>
                          <a:ea typeface="DejaVu Sans"/>
                          <a:cs typeface="Arial" pitchFamily="34" charset="0"/>
                        </a:rPr>
                        <a:t>1 : 10 000</a:t>
                      </a:r>
                      <a:endParaRPr lang="en-US" sz="1200" b="1" strike="noStrike" spc="-1" dirty="0">
                        <a:solidFill>
                          <a:schemeClr val="tx1"/>
                        </a:solidFill>
                        <a:latin typeface="Montserrat"/>
                        <a:cs typeface="Arial" pitchFamily="34" charset="0"/>
                      </a:endParaRPr>
                    </a:p>
                  </a:txBody>
                  <a:tcP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200" b="1" strike="noStrike" spc="-1" dirty="0">
                          <a:solidFill>
                            <a:schemeClr val="tx1"/>
                          </a:solidFill>
                          <a:latin typeface="Montserrat"/>
                          <a:ea typeface="DejaVu Sans"/>
                          <a:cs typeface="Arial" pitchFamily="34" charset="0"/>
                        </a:rPr>
                        <a:t>1 : 25 000</a:t>
                      </a:r>
                      <a:endParaRPr lang="en-US" sz="1200" b="1" strike="noStrike" spc="-1" dirty="0">
                        <a:solidFill>
                          <a:schemeClr val="tx1"/>
                        </a:solidFill>
                        <a:latin typeface="Montserrat"/>
                        <a:cs typeface="Arial" pitchFamily="34" charset="0"/>
                      </a:endParaRPr>
                    </a:p>
                  </a:txBody>
                  <a:tcP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200" b="1" strike="noStrike" spc="-1" dirty="0">
                          <a:solidFill>
                            <a:schemeClr val="tx1"/>
                          </a:solidFill>
                          <a:latin typeface="Montserrat"/>
                          <a:ea typeface="DejaVu Sans"/>
                          <a:cs typeface="Arial" pitchFamily="34" charset="0"/>
                        </a:rPr>
                        <a:t>1 : 50 000</a:t>
                      </a:r>
                      <a:endParaRPr lang="en-US" sz="1200" b="1" strike="noStrike" spc="-1" dirty="0">
                        <a:solidFill>
                          <a:schemeClr val="tx1"/>
                        </a:solidFill>
                        <a:latin typeface="Montserrat"/>
                        <a:cs typeface="Arial" pitchFamily="34" charset="0"/>
                      </a:endParaRPr>
                    </a:p>
                  </a:txBody>
                  <a:tcP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200" b="1" strike="noStrike" spc="-1" dirty="0">
                          <a:solidFill>
                            <a:schemeClr val="tx1"/>
                          </a:solidFill>
                          <a:latin typeface="Montserrat"/>
                          <a:ea typeface="DejaVu Sans"/>
                          <a:cs typeface="Arial" pitchFamily="34" charset="0"/>
                        </a:rPr>
                        <a:t>1 : 100 000</a:t>
                      </a:r>
                      <a:endParaRPr lang="en-US" sz="1200" b="1" strike="noStrike" spc="-1" dirty="0">
                        <a:solidFill>
                          <a:schemeClr val="tx1"/>
                        </a:solidFill>
                        <a:latin typeface="Montserrat"/>
                        <a:cs typeface="Arial" pitchFamily="34" charset="0"/>
                      </a:endParaRPr>
                    </a:p>
                  </a:txBody>
                  <a:tcP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200" b="1" strike="noStrike" spc="-1" dirty="0">
                          <a:solidFill>
                            <a:schemeClr val="tx1"/>
                          </a:solidFill>
                          <a:latin typeface="Montserrat"/>
                          <a:ea typeface="DejaVu Sans"/>
                          <a:cs typeface="Arial" pitchFamily="34" charset="0"/>
                        </a:rPr>
                        <a:t>1 : 200 000</a:t>
                      </a:r>
                      <a:endParaRPr lang="en-US" sz="1200" b="1" strike="noStrike" spc="-1" dirty="0">
                        <a:solidFill>
                          <a:schemeClr val="tx1"/>
                        </a:solidFill>
                        <a:latin typeface="Montserrat"/>
                        <a:cs typeface="Arial" pitchFamily="34" charset="0"/>
                      </a:endParaRPr>
                    </a:p>
                  </a:txBody>
                  <a:tcP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200" b="1" strike="noStrike" spc="-1" dirty="0">
                          <a:solidFill>
                            <a:schemeClr val="tx1"/>
                          </a:solidFill>
                          <a:latin typeface="Montserrat"/>
                          <a:ea typeface="DejaVu Sans"/>
                          <a:cs typeface="Arial" pitchFamily="34" charset="0"/>
                        </a:rPr>
                        <a:t>1 : 500 000</a:t>
                      </a:r>
                      <a:endParaRPr lang="en-US" sz="1200" b="1" strike="noStrike" spc="-1" dirty="0">
                        <a:solidFill>
                          <a:schemeClr val="tx1"/>
                        </a:solidFill>
                        <a:latin typeface="Montserrat"/>
                        <a:cs typeface="Arial" pitchFamily="34" charset="0"/>
                      </a:endParaRPr>
                    </a:p>
                  </a:txBody>
                  <a:tcP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200" b="1" strike="noStrike" spc="-1" dirty="0">
                          <a:solidFill>
                            <a:schemeClr val="tx1"/>
                          </a:solidFill>
                          <a:latin typeface="Montserrat"/>
                          <a:ea typeface="DejaVu Sans"/>
                          <a:cs typeface="Arial" pitchFamily="34" charset="0"/>
                        </a:rPr>
                        <a:t>1 : 1 000 000</a:t>
                      </a:r>
                      <a:endParaRPr lang="en-US" sz="1200" b="1" strike="noStrike" spc="-1" dirty="0">
                        <a:solidFill>
                          <a:schemeClr val="tx1"/>
                        </a:solidFill>
                        <a:latin typeface="Montserrat"/>
                        <a:cs typeface="Arial" pitchFamily="34" charset="0"/>
                      </a:endParaRPr>
                    </a:p>
                  </a:txBody>
                  <a:tcP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66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200" b="1" strike="noStrike" spc="-1" dirty="0">
                          <a:solidFill>
                            <a:schemeClr val="tx1"/>
                          </a:solidFill>
                          <a:latin typeface="Montserrat"/>
                          <a:ea typeface="DejaVu Sans"/>
                          <a:cs typeface="Arial" pitchFamily="34" charset="0"/>
                        </a:rPr>
                        <a:t>11 </a:t>
                      </a:r>
                      <a:r>
                        <a:rPr lang="ru-RU" sz="1200" b="1" strike="noStrike" spc="-1" dirty="0">
                          <a:solidFill>
                            <a:schemeClr val="tx1"/>
                          </a:solidFill>
                          <a:latin typeface="Montserrat"/>
                          <a:ea typeface="DejaVu Sans"/>
                          <a:cs typeface="Arial" pitchFamily="34" charset="0"/>
                        </a:rPr>
                        <a:t>241</a:t>
                      </a:r>
                      <a:endParaRPr lang="en-US" sz="1200" b="1" strike="noStrike" spc="-1" dirty="0">
                        <a:solidFill>
                          <a:schemeClr val="tx1"/>
                        </a:solidFill>
                        <a:latin typeface="Montserrat"/>
                        <a:cs typeface="Arial" pitchFamily="34" charset="0"/>
                      </a:endParaRPr>
                    </a:p>
                  </a:txBody>
                  <a:tcPr>
                    <a:lnT w="12240">
                      <a:solidFill>
                        <a:srgbClr val="000000"/>
                      </a:solidFill>
                    </a:lnT>
                    <a:lnB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200" b="1" strike="noStrike" spc="-1" dirty="0">
                          <a:solidFill>
                            <a:schemeClr val="tx1"/>
                          </a:solidFill>
                          <a:latin typeface="Montserrat"/>
                          <a:ea typeface="DejaVu Sans"/>
                          <a:cs typeface="Arial" pitchFamily="34" charset="0"/>
                        </a:rPr>
                        <a:t>2 </a:t>
                      </a:r>
                      <a:r>
                        <a:rPr lang="ru-RU" sz="1200" b="1" strike="noStrike" spc="-1" dirty="0">
                          <a:solidFill>
                            <a:schemeClr val="tx1"/>
                          </a:solidFill>
                          <a:latin typeface="Montserrat"/>
                          <a:ea typeface="DejaVu Sans"/>
                          <a:cs typeface="Arial" pitchFamily="34" charset="0"/>
                        </a:rPr>
                        <a:t>906</a:t>
                      </a:r>
                      <a:endParaRPr lang="en-US" sz="1200" b="1" strike="noStrike" spc="-1" dirty="0">
                        <a:solidFill>
                          <a:schemeClr val="tx1"/>
                        </a:solidFill>
                        <a:latin typeface="Montserrat"/>
                        <a:cs typeface="Arial" pitchFamily="34" charset="0"/>
                      </a:endParaRPr>
                    </a:p>
                  </a:txBody>
                  <a:tcPr>
                    <a:lnT w="12240">
                      <a:solidFill>
                        <a:srgbClr val="000000"/>
                      </a:solidFill>
                    </a:lnT>
                    <a:lnB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200" b="1" strike="noStrike" spc="-1" dirty="0">
                          <a:solidFill>
                            <a:schemeClr val="tx1"/>
                          </a:solidFill>
                          <a:latin typeface="Montserrat"/>
                          <a:ea typeface="DejaVu Sans"/>
                          <a:cs typeface="Arial" pitchFamily="34" charset="0"/>
                        </a:rPr>
                        <a:t>76</a:t>
                      </a:r>
                      <a:r>
                        <a:rPr lang="ru-RU" sz="1200" b="1" strike="noStrike" spc="-1" dirty="0">
                          <a:solidFill>
                            <a:schemeClr val="tx1"/>
                          </a:solidFill>
                          <a:latin typeface="Montserrat"/>
                          <a:ea typeface="DejaVu Sans"/>
                          <a:cs typeface="Arial" pitchFamily="34" charset="0"/>
                        </a:rPr>
                        <a:t>5</a:t>
                      </a:r>
                      <a:endParaRPr lang="en-US" sz="1200" b="1" strike="noStrike" spc="-1" dirty="0">
                        <a:solidFill>
                          <a:schemeClr val="tx1"/>
                        </a:solidFill>
                        <a:latin typeface="Montserrat"/>
                        <a:cs typeface="Arial" pitchFamily="34" charset="0"/>
                      </a:endParaRPr>
                    </a:p>
                  </a:txBody>
                  <a:tcPr>
                    <a:lnT w="12240">
                      <a:solidFill>
                        <a:srgbClr val="000000"/>
                      </a:solidFill>
                    </a:lnT>
                    <a:lnB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 dirty="0">
                          <a:solidFill>
                            <a:schemeClr val="tx1"/>
                          </a:solidFill>
                          <a:latin typeface="Montserrat"/>
                          <a:ea typeface="DejaVu Sans"/>
                          <a:cs typeface="Arial" pitchFamily="34" charset="0"/>
                        </a:rPr>
                        <a:t>210</a:t>
                      </a:r>
                      <a:endParaRPr lang="en-US" sz="1200" b="1" strike="noStrike" spc="-1" dirty="0">
                        <a:solidFill>
                          <a:schemeClr val="tx1"/>
                        </a:solidFill>
                        <a:latin typeface="Montserrat"/>
                        <a:cs typeface="Arial" pitchFamily="34" charset="0"/>
                      </a:endParaRPr>
                    </a:p>
                  </a:txBody>
                  <a:tcPr>
                    <a:lnT w="12240">
                      <a:solidFill>
                        <a:srgbClr val="000000"/>
                      </a:solidFill>
                    </a:lnT>
                    <a:lnB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200" b="1" strike="noStrike" spc="-1" dirty="0">
                          <a:solidFill>
                            <a:schemeClr val="tx1"/>
                          </a:solidFill>
                          <a:latin typeface="Montserrat"/>
                          <a:ea typeface="DejaVu Sans"/>
                          <a:cs typeface="Arial" pitchFamily="34" charset="0"/>
                        </a:rPr>
                        <a:t>61</a:t>
                      </a:r>
                      <a:endParaRPr lang="en-US" sz="1200" b="1" strike="noStrike" spc="-1" dirty="0">
                        <a:solidFill>
                          <a:schemeClr val="tx1"/>
                        </a:solidFill>
                        <a:latin typeface="Montserrat"/>
                        <a:cs typeface="Arial" pitchFamily="34" charset="0"/>
                      </a:endParaRPr>
                    </a:p>
                  </a:txBody>
                  <a:tcPr>
                    <a:lnT w="12240">
                      <a:solidFill>
                        <a:srgbClr val="000000"/>
                      </a:solidFill>
                    </a:lnT>
                    <a:lnB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200" b="1" strike="noStrike" spc="-1" dirty="0">
                          <a:solidFill>
                            <a:schemeClr val="tx1"/>
                          </a:solidFill>
                          <a:latin typeface="Montserrat"/>
                          <a:ea typeface="DejaVu Sans"/>
                          <a:cs typeface="Arial" pitchFamily="34" charset="0"/>
                        </a:rPr>
                        <a:t>12</a:t>
                      </a:r>
                      <a:endParaRPr lang="en-US" sz="1200" b="1" strike="noStrike" spc="-1" dirty="0">
                        <a:solidFill>
                          <a:schemeClr val="tx1"/>
                        </a:solidFill>
                        <a:latin typeface="Montserrat"/>
                        <a:cs typeface="Arial" pitchFamily="34" charset="0"/>
                      </a:endParaRPr>
                    </a:p>
                  </a:txBody>
                  <a:tcPr>
                    <a:lnT w="12240">
                      <a:solidFill>
                        <a:srgbClr val="000000"/>
                      </a:solidFill>
                    </a:lnT>
                    <a:lnB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200" b="1" strike="noStrike" spc="-1" dirty="0">
                          <a:solidFill>
                            <a:schemeClr val="tx1"/>
                          </a:solidFill>
                          <a:latin typeface="Montserrat"/>
                          <a:ea typeface="DejaVu Sans"/>
                          <a:cs typeface="Arial" pitchFamily="34" charset="0"/>
                        </a:rPr>
                        <a:t>7</a:t>
                      </a:r>
                      <a:endParaRPr lang="en-US" sz="1200" b="1" strike="noStrike" spc="-1" dirty="0">
                        <a:solidFill>
                          <a:schemeClr val="tx1"/>
                        </a:solidFill>
                        <a:latin typeface="Montserrat"/>
                        <a:cs typeface="Arial" pitchFamily="34" charset="0"/>
                      </a:endParaRPr>
                    </a:p>
                  </a:txBody>
                  <a:tcPr>
                    <a:lnT w="12240">
                      <a:solidFill>
                        <a:srgbClr val="000000"/>
                      </a:solidFill>
                    </a:lnT>
                    <a:lnB w="1224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566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 dirty="0">
                          <a:solidFill>
                            <a:schemeClr val="tx1"/>
                          </a:solidFill>
                          <a:latin typeface="Montserrat"/>
                          <a:cs typeface="Arial" pitchFamily="34" charset="0"/>
                        </a:rPr>
                        <a:t>15 %</a:t>
                      </a:r>
                      <a:endParaRPr lang="en-US" sz="1200" b="1" strike="noStrike" spc="-1" dirty="0">
                        <a:solidFill>
                          <a:schemeClr val="tx1"/>
                        </a:solidFill>
                        <a:latin typeface="Montserrat"/>
                        <a:cs typeface="Arial" pitchFamily="34" charset="0"/>
                      </a:endParaRPr>
                    </a:p>
                  </a:txBody>
                  <a:tcP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chemeClr val="bg1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 dirty="0">
                          <a:solidFill>
                            <a:schemeClr val="tx1"/>
                          </a:solidFill>
                          <a:latin typeface="Montserrat"/>
                          <a:cs typeface="Arial" pitchFamily="34" charset="0"/>
                        </a:rPr>
                        <a:t>14 %</a:t>
                      </a:r>
                      <a:endParaRPr lang="en-US" sz="1200" b="1" strike="noStrike" spc="-1" dirty="0">
                        <a:solidFill>
                          <a:schemeClr val="tx1"/>
                        </a:solidFill>
                        <a:latin typeface="Montserrat"/>
                        <a:cs typeface="Arial" pitchFamily="34" charset="0"/>
                      </a:endParaRPr>
                    </a:p>
                  </a:txBody>
                  <a:tcP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chemeClr val="bg1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 dirty="0">
                          <a:solidFill>
                            <a:schemeClr val="tx1"/>
                          </a:solidFill>
                          <a:latin typeface="Montserrat"/>
                          <a:cs typeface="Arial" pitchFamily="34" charset="0"/>
                        </a:rPr>
                        <a:t>91 %</a:t>
                      </a:r>
                      <a:endParaRPr lang="en-US" sz="1200" b="1" strike="noStrike" spc="-1" dirty="0">
                        <a:solidFill>
                          <a:schemeClr val="tx1"/>
                        </a:solidFill>
                        <a:latin typeface="Montserrat"/>
                        <a:cs typeface="Arial" pitchFamily="34" charset="0"/>
                      </a:endParaRPr>
                    </a:p>
                  </a:txBody>
                  <a:tcP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chemeClr val="bg1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 dirty="0">
                          <a:solidFill>
                            <a:schemeClr val="tx1"/>
                          </a:solidFill>
                          <a:latin typeface="Montserrat"/>
                          <a:cs typeface="Arial" pitchFamily="34" charset="0"/>
                        </a:rPr>
                        <a:t>67 %</a:t>
                      </a:r>
                      <a:endParaRPr lang="en-US" sz="1200" b="1" strike="noStrike" spc="-1" dirty="0">
                        <a:solidFill>
                          <a:schemeClr val="tx1"/>
                        </a:solidFill>
                        <a:latin typeface="Montserrat"/>
                        <a:cs typeface="Arial" pitchFamily="34" charset="0"/>
                      </a:endParaRPr>
                    </a:p>
                  </a:txBody>
                  <a:tcP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chemeClr val="bg1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 dirty="0">
                          <a:solidFill>
                            <a:schemeClr val="tx1"/>
                          </a:solidFill>
                          <a:latin typeface="Montserrat"/>
                          <a:cs typeface="Arial" pitchFamily="34" charset="0"/>
                        </a:rPr>
                        <a:t>57 %</a:t>
                      </a:r>
                      <a:endParaRPr lang="en-US" sz="1200" b="1" strike="noStrike" spc="-1" dirty="0">
                        <a:solidFill>
                          <a:schemeClr val="tx1"/>
                        </a:solidFill>
                        <a:latin typeface="Montserrat"/>
                        <a:cs typeface="Arial" pitchFamily="34" charset="0"/>
                      </a:endParaRPr>
                    </a:p>
                  </a:txBody>
                  <a:tcP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chemeClr val="bg1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 dirty="0">
                          <a:solidFill>
                            <a:schemeClr val="tx1"/>
                          </a:solidFill>
                          <a:latin typeface="Montserrat"/>
                          <a:cs typeface="Arial" pitchFamily="34" charset="0"/>
                        </a:rPr>
                        <a:t>17 %</a:t>
                      </a:r>
                      <a:endParaRPr lang="en-US" sz="1200" b="1" strike="noStrike" spc="-1" dirty="0">
                        <a:solidFill>
                          <a:schemeClr val="tx1"/>
                        </a:solidFill>
                        <a:latin typeface="Montserrat"/>
                        <a:cs typeface="Arial" pitchFamily="34" charset="0"/>
                      </a:endParaRPr>
                    </a:p>
                  </a:txBody>
                  <a:tcP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chemeClr val="bg1"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strike="noStrike" spc="-1" dirty="0">
                          <a:solidFill>
                            <a:schemeClr val="tx1"/>
                          </a:solidFill>
                          <a:latin typeface="Montserrat"/>
                          <a:cs typeface="Arial" pitchFamily="34" charset="0"/>
                        </a:rPr>
                        <a:t>-</a:t>
                      </a:r>
                      <a:endParaRPr lang="en-US" sz="1200" b="1" strike="noStrike" spc="-1" dirty="0">
                        <a:solidFill>
                          <a:schemeClr val="tx1"/>
                        </a:solidFill>
                        <a:latin typeface="Montserrat"/>
                        <a:cs typeface="Arial" pitchFamily="34" charset="0"/>
                      </a:endParaRPr>
                    </a:p>
                  </a:txBody>
                  <a:tcP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chemeClr val="bg1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1" name="CustomShape 4">
            <a:extLst>
              <a:ext uri="{FF2B5EF4-FFF2-40B4-BE49-F238E27FC236}">
                <a16:creationId xmlns:a16="http://schemas.microsoft.com/office/drawing/2014/main" id="{A7BCD35E-53BE-15D3-1C13-D5F986FEB14F}"/>
              </a:ext>
            </a:extLst>
          </p:cNvPr>
          <p:cNvSpPr/>
          <p:nvPr/>
        </p:nvSpPr>
        <p:spPr>
          <a:xfrm>
            <a:off x="76200" y="4894104"/>
            <a:ext cx="12039600" cy="74362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en-US" sz="1400" b="1" spc="-1" dirty="0" err="1">
                <a:latin typeface="Verdana" panose="020B0604030504040204" pitchFamily="34" charset="0"/>
                <a:ea typeface="Verdana" panose="020B0604030504040204" pitchFamily="34" charset="0"/>
              </a:rPr>
              <a:t>Постановление</a:t>
            </a:r>
            <a:r>
              <a:rPr lang="ru-RU" sz="1400" b="1" spc="-1" dirty="0">
                <a:latin typeface="Verdana" panose="020B0604030504040204" pitchFamily="34" charset="0"/>
                <a:ea typeface="Verdana" panose="020B0604030504040204" pitchFamily="34" charset="0"/>
              </a:rPr>
              <a:t>м</a:t>
            </a:r>
            <a:r>
              <a:rPr lang="en-US" sz="1400" b="1" spc="-1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400" b="1" spc="-1" dirty="0" err="1">
                <a:latin typeface="Verdana" panose="020B0604030504040204" pitchFamily="34" charset="0"/>
                <a:ea typeface="Verdana" panose="020B0604030504040204" pitchFamily="34" charset="0"/>
              </a:rPr>
              <a:t>Совета</a:t>
            </a:r>
            <a:r>
              <a:rPr lang="en-US" sz="1400" b="1" spc="-1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400" b="1" spc="-1" dirty="0" err="1">
                <a:latin typeface="Verdana" panose="020B0604030504040204" pitchFamily="34" charset="0"/>
                <a:ea typeface="Verdana" panose="020B0604030504040204" pitchFamily="34" charset="0"/>
              </a:rPr>
              <a:t>Министров</a:t>
            </a:r>
            <a:r>
              <a:rPr lang="en-US" sz="1400" b="1" spc="-1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400" b="1" spc="-1" dirty="0" err="1">
                <a:latin typeface="Verdana" panose="020B0604030504040204" pitchFamily="34" charset="0"/>
                <a:ea typeface="Verdana" panose="020B0604030504040204" pitchFamily="34" charset="0"/>
              </a:rPr>
              <a:t>Республики</a:t>
            </a:r>
            <a:r>
              <a:rPr lang="en-US" sz="1400" b="1" spc="-1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400" b="1" spc="-1" dirty="0" err="1">
                <a:latin typeface="Verdana" panose="020B0604030504040204" pitchFamily="34" charset="0"/>
                <a:ea typeface="Verdana" panose="020B0604030504040204" pitchFamily="34" charset="0"/>
              </a:rPr>
              <a:t>Беларусь</a:t>
            </a:r>
            <a:r>
              <a:rPr lang="en-US" sz="1400" b="1" spc="-1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400" b="1" spc="-1" dirty="0" err="1">
                <a:latin typeface="Verdana" panose="020B0604030504040204" pitchFamily="34" charset="0"/>
                <a:ea typeface="Verdana" panose="020B0604030504040204" pitchFamily="34" charset="0"/>
              </a:rPr>
              <a:t>от</a:t>
            </a:r>
            <a:r>
              <a:rPr lang="en-US" sz="1400" b="1" spc="-1" dirty="0">
                <a:latin typeface="Verdana" panose="020B0604030504040204" pitchFamily="34" charset="0"/>
                <a:ea typeface="Verdana" panose="020B0604030504040204" pitchFamily="34" charset="0"/>
              </a:rPr>
              <a:t> 25.10.2022 №725</a:t>
            </a:r>
            <a:r>
              <a:rPr lang="ru-RU" sz="1400" b="1" spc="-1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RU" sz="1400" spc="-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у</a:t>
            </a:r>
            <a:r>
              <a:rPr lang="en-US" sz="1400" spc="-1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становлены</a:t>
            </a:r>
            <a:r>
              <a:rPr lang="be-BY" sz="1400" spc="-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н</a:t>
            </a:r>
            <a:r>
              <a:rPr lang="en-US" sz="1400" b="0" strike="noStrike" spc="-1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ормы</a:t>
            </a:r>
            <a:r>
              <a:rPr lang="en-US" sz="1400" b="0" strike="noStrike" spc="-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периодичности</a:t>
            </a:r>
            <a:r>
              <a:rPr lang="en-US" sz="1400" b="0" strike="noStrike" spc="-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обновления</a:t>
            </a:r>
            <a:r>
              <a:rPr lang="en-US" sz="1400" b="0" strike="noStrike" spc="-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государственных</a:t>
            </a:r>
            <a:r>
              <a:rPr lang="en-US" sz="1400" b="0" strike="noStrike" spc="-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топографических</a:t>
            </a:r>
            <a:r>
              <a:rPr lang="en-US" sz="1400" b="0" strike="noStrike" spc="-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400" b="0" strike="noStrike" spc="-1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карт</a:t>
            </a:r>
            <a:r>
              <a:rPr lang="en-US" sz="1400" b="0" strike="noStrike" spc="-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be-BY" sz="1400" spc="-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в</a:t>
            </a:r>
            <a:r>
              <a:rPr lang="ru-RU" altLang="ru-RU" sz="1400" spc="-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зависимости от важности и экономической освоенности территории, которые составляют </a:t>
            </a:r>
            <a:r>
              <a:rPr lang="en-US" sz="1400" b="1" strike="noStrike" spc="-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6-10 </a:t>
            </a:r>
            <a:r>
              <a:rPr lang="en-US" sz="1400" b="1" strike="noStrike" spc="-1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лет</a:t>
            </a:r>
            <a:endParaRPr lang="ru-RU" sz="1400" b="1" strike="noStrike" spc="-1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>
              <a:lnSpc>
                <a:spcPct val="100000"/>
              </a:lnSpc>
            </a:pPr>
            <a:endParaRPr lang="ru-RU" sz="1400" b="1" strike="noStrike" spc="-1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>
              <a:lnSpc>
                <a:spcPct val="100000"/>
              </a:lnSpc>
            </a:pPr>
            <a:endParaRPr lang="en-US" sz="1400" b="0" strike="noStrike" spc="-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04965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>
            <a:extLst>
              <a:ext uri="{FF2B5EF4-FFF2-40B4-BE49-F238E27FC236}">
                <a16:creationId xmlns:a16="http://schemas.microsoft.com/office/drawing/2014/main" id="{F0ED1DAF-0C17-4238-B7EE-DB871A2925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960" y="293615"/>
            <a:ext cx="9039564" cy="455416"/>
          </a:xfrm>
        </p:spPr>
        <p:txBody>
          <a:bodyPr>
            <a:noAutofit/>
          </a:bodyPr>
          <a:lstStyle/>
          <a:p>
            <a:r>
              <a:rPr lang="ru-RU" altLang="ru-BY" sz="24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Государственное картографическое обеспечение</a:t>
            </a:r>
            <a:br>
              <a:rPr lang="en-GB" altLang="ru-BY" sz="24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br>
              <a:rPr lang="en-US" sz="2400" b="0" i="1" dirty="0">
                <a:solidFill>
                  <a:schemeClr val="tx2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en-US" sz="2400" i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57094A12-2166-93BA-A1B9-581661FB2B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7990800"/>
              </p:ext>
            </p:extLst>
          </p:nvPr>
        </p:nvGraphicFramePr>
        <p:xfrm>
          <a:off x="163205" y="2598897"/>
          <a:ext cx="3790604" cy="16602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21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84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74610">
                <a:tc>
                  <a:txBody>
                    <a:bodyPr/>
                    <a:lstStyle/>
                    <a:p>
                      <a:pPr algn="ctr"/>
                      <a:r>
                        <a:rPr lang="ru-RU" sz="1600" b="1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с 1985 г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. 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Создание цифровых карт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в формате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F20S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7246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с 2001 г. 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Выходным форматом определен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SXF</a:t>
                      </a:r>
                      <a:endParaRPr lang="ru-RU" sz="16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Содержимое 3">
            <a:extLst>
              <a:ext uri="{FF2B5EF4-FFF2-40B4-BE49-F238E27FC236}">
                <a16:creationId xmlns:a16="http://schemas.microsoft.com/office/drawing/2014/main" id="{E98A22E8-D3D2-85A3-16C2-C9D541A5D0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0031342"/>
              </p:ext>
            </p:extLst>
          </p:nvPr>
        </p:nvGraphicFramePr>
        <p:xfrm>
          <a:off x="3858844" y="4185827"/>
          <a:ext cx="6619486" cy="17264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Точечный рисунок" r:id="rId2" imgW="8467560" imgH="1847880" progId="Paint.Picture">
                  <p:embed/>
                </p:oleObj>
              </mc:Choice>
              <mc:Fallback>
                <p:oleObj name="Точечный рисунок" r:id="rId2" imgW="8467560" imgH="1847880" progId="Paint.Picture">
                  <p:embed/>
                  <p:pic>
                    <p:nvPicPr>
                      <p:cNvPr id="29" name="Содержимое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8844" y="4185827"/>
                        <a:ext cx="6619486" cy="1726423"/>
                      </a:xfrm>
                      <a:prstGeom prst="rect">
                        <a:avLst/>
                      </a:prstGeom>
                      <a:noFill/>
                      <a:effectLst>
                        <a:outerShdw dist="56796" dir="1593903" algn="ctr" rotWithShape="0">
                          <a:schemeClr val="bg2">
                            <a:alpha val="50000"/>
                          </a:schemeClr>
                        </a:outerShdw>
                      </a:effec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>
            <a:extLst>
              <a:ext uri="{FF2B5EF4-FFF2-40B4-BE49-F238E27FC236}">
                <a16:creationId xmlns:a16="http://schemas.microsoft.com/office/drawing/2014/main" id="{2F58361F-2F39-67CD-870B-AA6F63139F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4367792"/>
              </p:ext>
            </p:extLst>
          </p:nvPr>
        </p:nvGraphicFramePr>
        <p:xfrm>
          <a:off x="3803073" y="3292930"/>
          <a:ext cx="6941766" cy="2064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Точечный рисунок" r:id="rId4" imgW="3672720" imgH="1303200" progId="PBrush">
                  <p:embed/>
                </p:oleObj>
              </mc:Choice>
              <mc:Fallback>
                <p:oleObj name="Точечный рисунок" r:id="rId4" imgW="3672720" imgH="1303200" progId="PBrush">
                  <p:embed/>
                  <p:pic>
                    <p:nvPicPr>
                      <p:cNvPr id="30" name="Объект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3073" y="3292930"/>
                        <a:ext cx="6941766" cy="2064322"/>
                      </a:xfrm>
                      <a:prstGeom prst="rect">
                        <a:avLst/>
                      </a:prstGeom>
                      <a:noFill/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Объект 11">
            <a:extLst>
              <a:ext uri="{FF2B5EF4-FFF2-40B4-BE49-F238E27FC236}">
                <a16:creationId xmlns:a16="http://schemas.microsoft.com/office/drawing/2014/main" id="{B6D995B5-7F5C-9FBA-4DAE-F1F27C9241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647584"/>
              </p:ext>
            </p:extLst>
          </p:nvPr>
        </p:nvGraphicFramePr>
        <p:xfrm>
          <a:off x="3907826" y="2694579"/>
          <a:ext cx="6542430" cy="17069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Точечный рисунок" r:id="rId6" imgW="6606720" imgH="2225160" progId="PBrush">
                  <p:embed/>
                </p:oleObj>
              </mc:Choice>
              <mc:Fallback>
                <p:oleObj name="Точечный рисунок" r:id="rId6" imgW="6606720" imgH="2225160" progId="PBrush">
                  <p:embed/>
                  <p:pic>
                    <p:nvPicPr>
                      <p:cNvPr id="31" name="Объект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clrChange>
                          <a:clrFrom>
                            <a:srgbClr val="FF0000"/>
                          </a:clrFrom>
                          <a:clrTo>
                            <a:srgbClr val="FF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7826" y="2694579"/>
                        <a:ext cx="6542430" cy="1706920"/>
                      </a:xfrm>
                      <a:prstGeom prst="rect">
                        <a:avLst/>
                      </a:prstGeom>
                      <a:noFill/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>
            <a:extLst>
              <a:ext uri="{FF2B5EF4-FFF2-40B4-BE49-F238E27FC236}">
                <a16:creationId xmlns:a16="http://schemas.microsoft.com/office/drawing/2014/main" id="{E0CFC1DC-44B0-4C8A-9859-C3319785D5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9119904"/>
              </p:ext>
            </p:extLst>
          </p:nvPr>
        </p:nvGraphicFramePr>
        <p:xfrm>
          <a:off x="4055347" y="2035216"/>
          <a:ext cx="6115200" cy="16016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Точечный рисунок" r:id="rId8" imgW="8306960" imgH="2381582" progId="PBrush">
                  <p:embed/>
                </p:oleObj>
              </mc:Choice>
              <mc:Fallback>
                <p:oleObj name="Точечный рисунок" r:id="rId8" imgW="8306960" imgH="2381582" progId="PBrush">
                  <p:embed/>
                  <p:pic>
                    <p:nvPicPr>
                      <p:cNvPr id="32" name="Объект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clrChange>
                          <a:clrFrom>
                            <a:srgbClr val="FF0000"/>
                          </a:clrFrom>
                          <a:clrTo>
                            <a:srgbClr val="FF000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55347" y="2035216"/>
                        <a:ext cx="6115200" cy="1601622"/>
                      </a:xfrm>
                      <a:prstGeom prst="rect">
                        <a:avLst/>
                      </a:prstGeom>
                      <a:noFill/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E17B5C63-6C4E-5C05-DE28-97991B64E55D}"/>
              </a:ext>
            </a:extLst>
          </p:cNvPr>
          <p:cNvSpPr/>
          <p:nvPr/>
        </p:nvSpPr>
        <p:spPr>
          <a:xfrm>
            <a:off x="10292568" y="3696672"/>
            <a:ext cx="1680268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1400" b="1" dirty="0">
                <a:solidFill>
                  <a:srgbClr val="0033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ГИС Панорама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FE06FAA3-3D07-FC73-CD62-E77317410E85}"/>
              </a:ext>
            </a:extLst>
          </p:cNvPr>
          <p:cNvSpPr/>
          <p:nvPr/>
        </p:nvSpPr>
        <p:spPr>
          <a:xfrm>
            <a:off x="10699731" y="5538630"/>
            <a:ext cx="1273105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14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400" b="1" dirty="0" err="1">
                <a:solidFill>
                  <a:srgbClr val="0033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Photomod</a:t>
            </a:r>
            <a:endParaRPr lang="ru-RU" sz="1400" b="1" dirty="0">
              <a:solidFill>
                <a:srgbClr val="0033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16" name="Объект 15">
            <a:extLst>
              <a:ext uri="{FF2B5EF4-FFF2-40B4-BE49-F238E27FC236}">
                <a16:creationId xmlns:a16="http://schemas.microsoft.com/office/drawing/2014/main" id="{9F5DDF90-C2CE-1294-C59D-299CE2F4D2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6494399"/>
              </p:ext>
            </p:extLst>
          </p:nvPr>
        </p:nvGraphicFramePr>
        <p:xfrm>
          <a:off x="4094131" y="1498103"/>
          <a:ext cx="6198437" cy="13056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Точечный рисунок" r:id="rId10" imgW="9047619" imgH="2419048" progId="PBrush">
                  <p:embed/>
                </p:oleObj>
              </mc:Choice>
              <mc:Fallback>
                <p:oleObj name="Точечный рисунок" r:id="rId10" imgW="9047619" imgH="2419048" progId="PBrush">
                  <p:embed/>
                  <p:pic>
                    <p:nvPicPr>
                      <p:cNvPr id="35" name="Объект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clrChange>
                          <a:clrFrom>
                            <a:srgbClr val="FF0000"/>
                          </a:clrFrom>
                          <a:clrTo>
                            <a:srgbClr val="FF000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4131" y="1498103"/>
                        <a:ext cx="6198437" cy="13056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B3944D86-0CFD-F94E-5A9C-D4BCCCCC4048}"/>
              </a:ext>
            </a:extLst>
          </p:cNvPr>
          <p:cNvSpPr txBox="1"/>
          <p:nvPr/>
        </p:nvSpPr>
        <p:spPr>
          <a:xfrm>
            <a:off x="9424329" y="2561598"/>
            <a:ext cx="2552302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srgbClr val="0033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ПИК «Составление-Ц»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6B2DE34-8902-7D23-9793-394AC2AC0A8E}"/>
              </a:ext>
            </a:extLst>
          </p:cNvPr>
          <p:cNvSpPr/>
          <p:nvPr/>
        </p:nvSpPr>
        <p:spPr>
          <a:xfrm>
            <a:off x="9821160" y="1372189"/>
            <a:ext cx="2163317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400" b="1" dirty="0">
                <a:solidFill>
                  <a:srgbClr val="0033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itchFamily="18" charset="0"/>
              </a:rPr>
              <a:t>Adobe</a:t>
            </a:r>
            <a:r>
              <a:rPr lang="ru-RU" sz="1400" b="1" dirty="0">
                <a:solidFill>
                  <a:srgbClr val="0033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itchFamily="18" charset="0"/>
              </a:rPr>
              <a:t>  </a:t>
            </a:r>
            <a:r>
              <a:rPr lang="en-US" sz="1400" b="1" dirty="0">
                <a:solidFill>
                  <a:srgbClr val="0033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itchFamily="18" charset="0"/>
              </a:rPr>
              <a:t>Illustrator</a:t>
            </a:r>
            <a:endParaRPr lang="ru-RU" sz="1400" b="1" dirty="0">
              <a:solidFill>
                <a:srgbClr val="0033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93673A40-E661-CD5D-9A8F-E9C20D0C266C}"/>
              </a:ext>
            </a:extLst>
          </p:cNvPr>
          <p:cNvSpPr/>
          <p:nvPr/>
        </p:nvSpPr>
        <p:spPr>
          <a:xfrm>
            <a:off x="9821160" y="1833015"/>
            <a:ext cx="2163316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 </a:t>
            </a:r>
            <a:r>
              <a:rPr lang="ru-RU" sz="1400" b="1" dirty="0">
                <a:solidFill>
                  <a:srgbClr val="0033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ПИК «Издание»</a:t>
            </a:r>
          </a:p>
        </p:txBody>
      </p:sp>
    </p:spTree>
    <p:extLst>
      <p:ext uri="{BB962C8B-B14F-4D97-AF65-F5344CB8AC3E}">
        <p14:creationId xmlns:p14="http://schemas.microsoft.com/office/powerpoint/2010/main" val="90750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B917604-F39A-2748-A696-44C58A7704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117" y="2416629"/>
            <a:ext cx="3660941" cy="25021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758B9E7-65A5-9EB9-4F32-223A1905A9A9}"/>
              </a:ext>
            </a:extLst>
          </p:cNvPr>
          <p:cNvSpPr txBox="1"/>
          <p:nvPr/>
        </p:nvSpPr>
        <p:spPr>
          <a:xfrm>
            <a:off x="316859" y="5149645"/>
            <a:ext cx="5691136" cy="1488475"/>
          </a:xfrm>
          <a:prstGeom prst="rect">
            <a:avLst/>
          </a:prstGeom>
          <a:noFill/>
        </p:spPr>
        <p:txBody>
          <a:bodyPr wrap="square" lIns="36000" tIns="36000" rIns="36000" bIns="36000" rtlCol="0" anchor="t" anchorCtr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ru-RU" b="1" dirty="0">
                <a:solidFill>
                  <a:srgbClr val="FF0000"/>
                </a:solidFill>
                <a:latin typeface="Montserrat" panose="00000500000000000000" pitchFamily="2" charset="-52"/>
                <a:ea typeface="Montserrat" charset="0"/>
                <a:cs typeface="Arial" panose="020B0604020202020204" pitchFamily="34" charset="0"/>
              </a:rPr>
              <a:t>НЕОБХОДИМО</a:t>
            </a:r>
            <a:r>
              <a:rPr lang="en-US" b="1" dirty="0">
                <a:solidFill>
                  <a:srgbClr val="FF0000"/>
                </a:solidFill>
                <a:latin typeface="Montserrat" panose="00000500000000000000" pitchFamily="2" charset="-52"/>
                <a:ea typeface="Montserrat" charset="0"/>
                <a:cs typeface="Arial" panose="020B0604020202020204" pitchFamily="34" charset="0"/>
              </a:rPr>
              <a:t>:</a:t>
            </a:r>
            <a:endParaRPr lang="ru-RU" b="1" dirty="0">
              <a:solidFill>
                <a:srgbClr val="FF0000"/>
              </a:solidFill>
              <a:effectLst/>
              <a:latin typeface="Montserrat" panose="00000500000000000000" pitchFamily="2" charset="-52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spcAft>
                <a:spcPts val="1200"/>
              </a:spcAft>
              <a:buClr>
                <a:srgbClr val="3356FA"/>
              </a:buClr>
              <a:buFont typeface="Wingdings" panose="05000000000000000000" pitchFamily="2" charset="2"/>
              <a:buChar char="v"/>
            </a:pPr>
            <a:r>
              <a:rPr lang="ru-RU" sz="1600" dirty="0">
                <a:latin typeface="Montserrat" panose="00000500000000000000" pitchFamily="2" charset="-52"/>
                <a:ea typeface="Calibri" panose="020F0502020204030204" pitchFamily="34" charset="0"/>
                <a:cs typeface="Arial" panose="020B0604020202020204" pitchFamily="34" charset="0"/>
              </a:rPr>
              <a:t>создать порядка </a:t>
            </a:r>
            <a:r>
              <a:rPr lang="ru-RU" sz="1600" b="1" dirty="0">
                <a:latin typeface="Montserrat" panose="00000500000000000000" pitchFamily="2" charset="-52"/>
                <a:ea typeface="Calibri" panose="020F0502020204030204" pitchFamily="34" charset="0"/>
                <a:cs typeface="Arial" panose="020B0604020202020204" pitchFamily="34" charset="0"/>
              </a:rPr>
              <a:t>6 000 НЛ </a:t>
            </a:r>
            <a:r>
              <a:rPr lang="ru-RU" sz="1600" dirty="0">
                <a:latin typeface="Montserrat" panose="00000500000000000000" pitchFamily="2" charset="-52"/>
                <a:ea typeface="Calibri" panose="020F0502020204030204" pitchFamily="34" charset="0"/>
                <a:cs typeface="Arial" panose="020B0604020202020204" pitchFamily="34" charset="0"/>
              </a:rPr>
              <a:t>базового масштаба             </a:t>
            </a:r>
            <a:r>
              <a:rPr lang="en-US" sz="1600" dirty="0">
                <a:latin typeface="Montserrat" panose="00000500000000000000" pitchFamily="2" charset="-52"/>
                <a:ea typeface="Calibri" panose="020F0502020204030204" pitchFamily="34" charset="0"/>
                <a:cs typeface="Arial" panose="020B0604020202020204" pitchFamily="34" charset="0"/>
              </a:rPr>
              <a:t>1: </a:t>
            </a:r>
            <a:r>
              <a:rPr lang="ru-RU" sz="1600" dirty="0">
                <a:latin typeface="Montserrat" panose="00000500000000000000" pitchFamily="2" charset="-52"/>
                <a:ea typeface="Calibri" panose="020F0502020204030204" pitchFamily="34" charset="0"/>
                <a:cs typeface="Arial" panose="020B0604020202020204" pitchFamily="34" charset="0"/>
              </a:rPr>
              <a:t>10 000 с обязательным использованием стереофотограмметрического метода (</a:t>
            </a:r>
            <a:r>
              <a:rPr lang="ru-RU" sz="1600" dirty="0" err="1">
                <a:latin typeface="Montserrat" panose="00000500000000000000" pitchFamily="2" charset="-52"/>
                <a:ea typeface="Calibri" panose="020F0502020204030204" pitchFamily="34" charset="0"/>
                <a:cs typeface="Arial" panose="020B0604020202020204" pitchFamily="34" charset="0"/>
              </a:rPr>
              <a:t>лидарной</a:t>
            </a:r>
            <a:r>
              <a:rPr lang="ru-RU" sz="1600" dirty="0">
                <a:latin typeface="Montserrat" panose="00000500000000000000" pitchFamily="2" charset="-52"/>
                <a:ea typeface="Calibri" panose="020F0502020204030204" pitchFamily="34" charset="0"/>
                <a:cs typeface="Arial" panose="020B0604020202020204" pitchFamily="34" charset="0"/>
              </a:rPr>
              <a:t> съемки).</a:t>
            </a:r>
            <a:endParaRPr lang="ru-RU" sz="1600" i="1" dirty="0">
              <a:latin typeface="Montserrat" panose="00000500000000000000" pitchFamily="2" charset="-52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трелка: вправо 5">
            <a:extLst>
              <a:ext uri="{FF2B5EF4-FFF2-40B4-BE49-F238E27FC236}">
                <a16:creationId xmlns:a16="http://schemas.microsoft.com/office/drawing/2014/main" id="{F1F6E0F4-28EF-3102-519F-483A3C77EB67}"/>
              </a:ext>
            </a:extLst>
          </p:cNvPr>
          <p:cNvSpPr/>
          <p:nvPr/>
        </p:nvSpPr>
        <p:spPr>
          <a:xfrm>
            <a:off x="4419516" y="3408764"/>
            <a:ext cx="1291037" cy="517848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BY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207629A-A8F1-5817-2B06-E40B6DC13C01}"/>
              </a:ext>
            </a:extLst>
          </p:cNvPr>
          <p:cNvSpPr txBox="1"/>
          <p:nvPr/>
        </p:nvSpPr>
        <p:spPr>
          <a:xfrm>
            <a:off x="4698510" y="3008390"/>
            <a:ext cx="679758" cy="349702"/>
          </a:xfrm>
          <a:prstGeom prst="rect">
            <a:avLst/>
          </a:prstGeom>
          <a:noFill/>
        </p:spPr>
        <p:txBody>
          <a:bodyPr wrap="square" lIns="36000" tIns="36000" rIns="36000" bIns="36000" rtlCol="0" anchor="t" anchorCtr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ru-RU" b="1" dirty="0">
                <a:solidFill>
                  <a:schemeClr val="accent1"/>
                </a:solidFill>
                <a:latin typeface="Montserrat" panose="00000500000000000000" pitchFamily="2" charset="-52"/>
                <a:ea typeface="Montserrat" charset="0"/>
                <a:cs typeface="Arial" panose="020B0604020202020204" pitchFamily="34" charset="0"/>
              </a:rPr>
              <a:t>ПИК</a:t>
            </a:r>
            <a:r>
              <a:rPr lang="ru-RU" b="1" dirty="0">
                <a:latin typeface="Montserrat" panose="00000500000000000000" pitchFamily="2" charset="-52"/>
                <a:ea typeface="Montserrat" charset="0"/>
                <a:cs typeface="Arial" panose="020B0604020202020204" pitchFamily="34" charset="0"/>
              </a:rPr>
              <a:t> </a:t>
            </a:r>
            <a:endParaRPr lang="ru-RU" i="1" dirty="0">
              <a:latin typeface="Montserrat" panose="00000500000000000000" pitchFamily="2" charset="-52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705C75-EB55-6E2C-AC7D-F8BE3E5161B1}"/>
              </a:ext>
            </a:extLst>
          </p:cNvPr>
          <p:cNvSpPr txBox="1"/>
          <p:nvPr/>
        </p:nvSpPr>
        <p:spPr>
          <a:xfrm>
            <a:off x="4172135" y="4009247"/>
            <a:ext cx="1863036" cy="318924"/>
          </a:xfrm>
          <a:prstGeom prst="rect">
            <a:avLst/>
          </a:prstGeom>
          <a:noFill/>
        </p:spPr>
        <p:txBody>
          <a:bodyPr wrap="square" lIns="36000" tIns="36000" rIns="36000" bIns="36000" rtlCol="0" anchor="t" anchorCtr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ru-RU" sz="1600" b="1" dirty="0">
                <a:solidFill>
                  <a:schemeClr val="accent1"/>
                </a:solidFill>
                <a:latin typeface="Montserrat" panose="00000500000000000000" pitchFamily="2" charset="-52"/>
                <a:ea typeface="Montserrat" charset="0"/>
                <a:cs typeface="Arial" panose="020B0604020202020204" pitchFamily="34" charset="0"/>
              </a:rPr>
              <a:t>Составление Ц</a:t>
            </a:r>
            <a:r>
              <a:rPr lang="ru-RU" sz="1600" b="1" dirty="0">
                <a:latin typeface="Montserrat" panose="00000500000000000000" pitchFamily="2" charset="-52"/>
                <a:ea typeface="Montserrat" charset="0"/>
                <a:cs typeface="Arial" panose="020B0604020202020204" pitchFamily="34" charset="0"/>
              </a:rPr>
              <a:t> </a:t>
            </a:r>
            <a:endParaRPr lang="ru-RU" sz="1600" i="1" dirty="0">
              <a:latin typeface="Montserrat" panose="00000500000000000000" pitchFamily="2" charset="-52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" name="Стрелка: вправо 9">
            <a:extLst>
              <a:ext uri="{FF2B5EF4-FFF2-40B4-BE49-F238E27FC236}">
                <a16:creationId xmlns:a16="http://schemas.microsoft.com/office/drawing/2014/main" id="{1B40929C-5D93-3AAC-565B-566B700CFDDE}"/>
              </a:ext>
            </a:extLst>
          </p:cNvPr>
          <p:cNvSpPr/>
          <p:nvPr/>
        </p:nvSpPr>
        <p:spPr>
          <a:xfrm rot="5400000">
            <a:off x="6702159" y="3415273"/>
            <a:ext cx="4320070" cy="661932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BY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836DFDD-6F28-414F-1745-12747712944B}"/>
              </a:ext>
            </a:extLst>
          </p:cNvPr>
          <p:cNvSpPr txBox="1"/>
          <p:nvPr/>
        </p:nvSpPr>
        <p:spPr>
          <a:xfrm rot="16200000">
            <a:off x="7414122" y="3036704"/>
            <a:ext cx="2896143" cy="349702"/>
          </a:xfrm>
          <a:prstGeom prst="rect">
            <a:avLst/>
          </a:prstGeom>
          <a:noFill/>
        </p:spPr>
        <p:txBody>
          <a:bodyPr wrap="square" lIns="36000" tIns="36000" rIns="36000" bIns="36000" rtlCol="0" anchor="t" anchorCtr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ru-RU" b="1" dirty="0">
                <a:latin typeface="Montserrat" panose="00000500000000000000" pitchFamily="2" charset="-52"/>
                <a:ea typeface="Montserrat" charset="0"/>
                <a:cs typeface="Arial" panose="020B0604020202020204" pitchFamily="34" charset="0"/>
              </a:rPr>
              <a:t>Снижение затрат </a:t>
            </a:r>
            <a:endParaRPr lang="ru-RU" i="1" dirty="0">
              <a:latin typeface="Montserrat" panose="00000500000000000000" pitchFamily="2" charset="-52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E265AD4-24B6-3B06-C7AE-DE847540F3A2}"/>
              </a:ext>
            </a:extLst>
          </p:cNvPr>
          <p:cNvSpPr txBox="1"/>
          <p:nvPr/>
        </p:nvSpPr>
        <p:spPr>
          <a:xfrm>
            <a:off x="9037046" y="1473497"/>
            <a:ext cx="3023858" cy="4689352"/>
          </a:xfrm>
          <a:prstGeom prst="rect">
            <a:avLst/>
          </a:prstGeom>
          <a:noFill/>
        </p:spPr>
        <p:txBody>
          <a:bodyPr wrap="square" lIns="36000" tIns="36000" rIns="36000" bIns="36000" rtlCol="0" anchor="t" anchorCtr="0">
            <a:spAutoFit/>
          </a:bodyPr>
          <a:lstStyle/>
          <a:p>
            <a:pPr algn="ctr">
              <a:spcAft>
                <a:spcPts val="1200"/>
              </a:spcAft>
              <a:buClr>
                <a:srgbClr val="3356FA"/>
              </a:buClr>
            </a:pPr>
            <a:r>
              <a:rPr lang="ru-RU" b="1" dirty="0">
                <a:solidFill>
                  <a:srgbClr val="00B050"/>
                </a:solidFill>
                <a:effectLst/>
                <a:latin typeface="Montserrat" panose="00000500000000000000" pitchFamily="2" charset="-52"/>
                <a:ea typeface="Calibri" panose="020F0502020204030204" pitchFamily="34" charset="0"/>
                <a:cs typeface="Arial" panose="020B0604020202020204" pitchFamily="34" charset="0"/>
              </a:rPr>
              <a:t>ПРЕИМУЩЕСТВА</a:t>
            </a:r>
            <a:r>
              <a:rPr lang="en-US" b="1" dirty="0">
                <a:solidFill>
                  <a:srgbClr val="00B050"/>
                </a:solidFill>
                <a:effectLst/>
                <a:latin typeface="Montserrat" panose="00000500000000000000" pitchFamily="2" charset="-52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  <a:endParaRPr lang="ru-RU" b="1" dirty="0">
              <a:solidFill>
                <a:srgbClr val="00B050"/>
              </a:solidFill>
              <a:effectLst/>
              <a:latin typeface="Montserrat" panose="00000500000000000000" pitchFamily="2" charset="-52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spcAft>
                <a:spcPts val="1200"/>
              </a:spcAft>
              <a:buClr>
                <a:srgbClr val="3356FA"/>
              </a:buClr>
              <a:buFont typeface="Wingdings" panose="05000000000000000000" pitchFamily="2" charset="2"/>
              <a:buChar char="v"/>
            </a:pPr>
            <a:r>
              <a:rPr lang="ru-RU" sz="1600" dirty="0">
                <a:latin typeface="Montserrat" panose="00000500000000000000" pitchFamily="2" charset="-52"/>
                <a:ea typeface="Calibri" panose="020F0502020204030204" pitchFamily="34" charset="0"/>
                <a:cs typeface="Arial" panose="020B0604020202020204" pitchFamily="34" charset="0"/>
              </a:rPr>
              <a:t>Применение тарифов только по обновлению, а не по созданию базового масштаба ЦТК</a:t>
            </a:r>
            <a:r>
              <a:rPr lang="en-US" sz="1600" dirty="0">
                <a:latin typeface="Montserrat" panose="00000500000000000000" pitchFamily="2" charset="-52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ru-RU" sz="1600" dirty="0">
              <a:latin typeface="Montserrat" panose="00000500000000000000" pitchFamily="2" charset="-52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spcAft>
                <a:spcPts val="1200"/>
              </a:spcAft>
              <a:buClr>
                <a:srgbClr val="3356FA"/>
              </a:buClr>
              <a:buFont typeface="Wingdings" panose="05000000000000000000" pitchFamily="2" charset="2"/>
              <a:buChar char="v"/>
            </a:pPr>
            <a:r>
              <a:rPr lang="ru-RU" sz="1600" dirty="0">
                <a:latin typeface="Montserrat" panose="00000500000000000000" pitchFamily="2" charset="-52"/>
                <a:ea typeface="Calibri" panose="020F0502020204030204" pitchFamily="34" charset="0"/>
                <a:cs typeface="Arial" panose="020B0604020202020204" pitchFamily="34" charset="0"/>
              </a:rPr>
              <a:t>Применение тарифа на создание ЦТК производных масштабов только  с использованием ПИК </a:t>
            </a:r>
            <a:r>
              <a:rPr lang="en-US" sz="1600" dirty="0">
                <a:latin typeface="Montserrat" panose="00000500000000000000" pitchFamily="2" charset="-52"/>
                <a:ea typeface="Calibri" panose="020F0502020204030204" pitchFamily="34" charset="0"/>
                <a:cs typeface="Arial" panose="020B0604020202020204" pitchFamily="34" charset="0"/>
              </a:rPr>
              <a:t>”</a:t>
            </a:r>
            <a:r>
              <a:rPr lang="ru-RU" sz="1600" dirty="0">
                <a:latin typeface="Montserrat" panose="00000500000000000000" pitchFamily="2" charset="-52"/>
                <a:ea typeface="Calibri" panose="020F0502020204030204" pitchFamily="34" charset="0"/>
                <a:cs typeface="Arial" panose="020B0604020202020204" pitchFamily="34" charset="0"/>
              </a:rPr>
              <a:t>Составление-Ц</a:t>
            </a:r>
            <a:r>
              <a:rPr lang="en-US" sz="1600" dirty="0">
                <a:latin typeface="Montserrat" panose="00000500000000000000" pitchFamily="2" charset="-52"/>
                <a:ea typeface="Calibri" panose="020F0502020204030204" pitchFamily="34" charset="0"/>
                <a:cs typeface="Arial" panose="020B0604020202020204" pitchFamily="34" charset="0"/>
              </a:rPr>
              <a:t>”</a:t>
            </a:r>
            <a:r>
              <a:rPr lang="ru-RU" sz="1600" dirty="0">
                <a:latin typeface="Montserrat" panose="00000500000000000000" pitchFamily="2" charset="-52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 algn="just">
              <a:spcAft>
                <a:spcPts val="1200"/>
              </a:spcAft>
              <a:buClr>
                <a:srgbClr val="3356FA"/>
              </a:buClr>
              <a:buFont typeface="Wingdings" panose="05000000000000000000" pitchFamily="2" charset="2"/>
              <a:buChar char="v"/>
            </a:pPr>
            <a:r>
              <a:rPr lang="ru-RU" sz="1600" b="1" dirty="0">
                <a:latin typeface="Montserrat" panose="00000500000000000000" pitchFamily="2" charset="-52"/>
                <a:ea typeface="Calibri" panose="020F0502020204030204" pitchFamily="34" charset="0"/>
                <a:cs typeface="Arial" panose="020B0604020202020204" pitchFamily="34" charset="0"/>
              </a:rPr>
              <a:t>Обеспечение всех ведомств полным государственным масштабным рядом!!!</a:t>
            </a:r>
          </a:p>
          <a:p>
            <a:pPr marL="285750" indent="-285750" algn="just">
              <a:spcAft>
                <a:spcPts val="1200"/>
              </a:spcAft>
              <a:buClr>
                <a:srgbClr val="3356FA"/>
              </a:buClr>
              <a:buFont typeface="Wingdings" panose="05000000000000000000" pitchFamily="2" charset="2"/>
              <a:buChar char="v"/>
            </a:pPr>
            <a:endParaRPr lang="ru-RU" dirty="0">
              <a:latin typeface="Montserrat" panose="00000500000000000000" pitchFamily="2" charset="-52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B278399-CFCF-8A6E-0945-6C6D04D952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1842" y="1217084"/>
            <a:ext cx="2185034" cy="94452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DEDA41B-F489-6F30-0117-878BC7770F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98" y="2259683"/>
            <a:ext cx="2190278" cy="911699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E8D0030-2376-1EDA-9BEB-D8176EB88D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6598" y="3282784"/>
            <a:ext cx="2185034" cy="89531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500D8E7C-F7C0-80DC-1726-ADB831C4FA5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82836" y="4287071"/>
            <a:ext cx="2188796" cy="1083047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856380DF-82D5-6AE1-651F-AF7682D8E1B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88080" y="5474668"/>
            <a:ext cx="2188796" cy="105206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A20AE25-392A-36D7-F3AC-D2D9281D4F6C}"/>
              </a:ext>
            </a:extLst>
          </p:cNvPr>
          <p:cNvSpPr txBox="1"/>
          <p:nvPr/>
        </p:nvSpPr>
        <p:spPr>
          <a:xfrm>
            <a:off x="609216" y="1918572"/>
            <a:ext cx="3562919" cy="349702"/>
          </a:xfrm>
          <a:prstGeom prst="rect">
            <a:avLst/>
          </a:prstGeom>
          <a:noFill/>
        </p:spPr>
        <p:txBody>
          <a:bodyPr wrap="square" lIns="36000" tIns="36000" rIns="36000" bIns="36000" rtlCol="0" anchor="t" anchorCtr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ru-RU" b="1" dirty="0">
                <a:solidFill>
                  <a:schemeClr val="accent1"/>
                </a:solidFill>
                <a:latin typeface="Montserrat" panose="00000500000000000000" pitchFamily="2" charset="-52"/>
                <a:ea typeface="Montserrat" charset="0"/>
                <a:cs typeface="Arial" panose="020B0604020202020204" pitchFamily="34" charset="0"/>
              </a:rPr>
              <a:t>Базовый масштаб 1</a:t>
            </a:r>
            <a:r>
              <a:rPr lang="en-US" b="1" dirty="0">
                <a:solidFill>
                  <a:schemeClr val="accent1"/>
                </a:solidFill>
                <a:latin typeface="Montserrat" panose="00000500000000000000" pitchFamily="2" charset="-52"/>
                <a:ea typeface="Montserrat" charset="0"/>
                <a:cs typeface="Arial" panose="020B0604020202020204" pitchFamily="34" charset="0"/>
              </a:rPr>
              <a:t>:</a:t>
            </a:r>
            <a:r>
              <a:rPr lang="ru-RU" b="1" dirty="0">
                <a:solidFill>
                  <a:schemeClr val="accent1"/>
                </a:solidFill>
                <a:latin typeface="Montserrat" panose="00000500000000000000" pitchFamily="2" charset="-52"/>
                <a:ea typeface="Montserrat" charset="0"/>
                <a:cs typeface="Arial" panose="020B0604020202020204" pitchFamily="34" charset="0"/>
              </a:rPr>
              <a:t>10 000</a:t>
            </a:r>
            <a:r>
              <a:rPr lang="ru-RU" b="1" dirty="0">
                <a:latin typeface="Montserrat" panose="00000500000000000000" pitchFamily="2" charset="-52"/>
                <a:ea typeface="Montserrat" charset="0"/>
                <a:cs typeface="Arial" panose="020B0604020202020204" pitchFamily="34" charset="0"/>
              </a:rPr>
              <a:t> </a:t>
            </a:r>
            <a:endParaRPr lang="ru-RU" i="1" dirty="0">
              <a:latin typeface="Montserrat" panose="00000500000000000000" pitchFamily="2" charset="-52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itle 3">
            <a:extLst>
              <a:ext uri="{FF2B5EF4-FFF2-40B4-BE49-F238E27FC236}">
                <a16:creationId xmlns:a16="http://schemas.microsoft.com/office/drawing/2014/main" id="{913F48D4-3583-F17A-4286-1C383520B0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960" y="293615"/>
            <a:ext cx="9039564" cy="455416"/>
          </a:xfrm>
        </p:spPr>
        <p:txBody>
          <a:bodyPr>
            <a:noAutofit/>
          </a:bodyPr>
          <a:lstStyle/>
          <a:p>
            <a:r>
              <a:rPr lang="ru-RU" altLang="ru-BY" sz="24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Государственное картографическое обеспечение</a:t>
            </a:r>
            <a:br>
              <a:rPr lang="en-GB" altLang="ru-BY" sz="24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br>
              <a:rPr lang="en-US" sz="2400" b="0" i="1" dirty="0">
                <a:solidFill>
                  <a:schemeClr val="tx2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en-US" sz="2400" i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66162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3">
            <a:extLst>
              <a:ext uri="{FF2B5EF4-FFF2-40B4-BE49-F238E27FC236}">
                <a16:creationId xmlns:a16="http://schemas.microsoft.com/office/drawing/2014/main" id="{913F48D4-3583-F17A-4286-1C383520B0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15730" y="274159"/>
            <a:ext cx="6315819" cy="455416"/>
          </a:xfrm>
        </p:spPr>
        <p:txBody>
          <a:bodyPr>
            <a:noAutofit/>
          </a:bodyPr>
          <a:lstStyle/>
          <a:p>
            <a:r>
              <a:rPr lang="ru-RU" altLang="ru-BY" sz="24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Геоинформационное обеспечение</a:t>
            </a:r>
            <a:br>
              <a:rPr lang="en-GB" altLang="ru-BY" sz="24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br>
              <a:rPr lang="en-US" sz="2400" b="0" i="1" dirty="0">
                <a:solidFill>
                  <a:schemeClr val="tx2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en-US" sz="2400" i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6FCF690-D93C-B58A-222E-5F259F253C6E}"/>
              </a:ext>
            </a:extLst>
          </p:cNvPr>
          <p:cNvSpPr txBox="1"/>
          <p:nvPr/>
        </p:nvSpPr>
        <p:spPr>
          <a:xfrm>
            <a:off x="572752" y="826210"/>
            <a:ext cx="11294570" cy="6247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Verdana" panose="020B0604030504040204" pitchFamily="34" charset="0"/>
                <a:ea typeface="Verdana" panose="020B0604030504040204" pitchFamily="34" charset="0"/>
              </a:rPr>
              <a:t>Геоинформационное обеспечение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− развивающийся на основе компьютерных технологий, вид деятельности по удовлетворению экономических и общественных потребностей в </a:t>
            </a:r>
            <a:r>
              <a:rPr lang="ru-RU" dirty="0" err="1">
                <a:latin typeface="Verdana" panose="020B0604030504040204" pitchFamily="34" charset="0"/>
                <a:ea typeface="Verdana" panose="020B0604030504040204" pitchFamily="34" charset="0"/>
              </a:rPr>
              <a:t>геоинформации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 для определенной территории, путем ее </a:t>
            </a:r>
            <a:r>
              <a:rPr lang="ru-RU" b="1" dirty="0">
                <a:latin typeface="Verdana" panose="020B0604030504040204" pitchFamily="34" charset="0"/>
                <a:ea typeface="Verdana" panose="020B0604030504040204" pitchFamily="34" charset="0"/>
              </a:rPr>
              <a:t>сбора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ru-RU" b="1" dirty="0">
                <a:latin typeface="Verdana" panose="020B0604030504040204" pitchFamily="34" charset="0"/>
                <a:ea typeface="Verdana" panose="020B0604030504040204" pitchFamily="34" charset="0"/>
              </a:rPr>
              <a:t>моделирования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RU" dirty="0" err="1">
                <a:latin typeface="Verdana" panose="020B0604030504040204" pitchFamily="34" charset="0"/>
                <a:ea typeface="Verdana" panose="020B0604030504040204" pitchFamily="34" charset="0"/>
              </a:rPr>
              <a:t>геопространства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, пространственного </a:t>
            </a:r>
            <a:r>
              <a:rPr lang="ru-RU" b="1" dirty="0">
                <a:latin typeface="Verdana" panose="020B0604030504040204" pitchFamily="34" charset="0"/>
                <a:ea typeface="Verdana" panose="020B0604030504040204" pitchFamily="34" charset="0"/>
              </a:rPr>
              <a:t>анализа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, подготовки пространственных решений, интеграции и </a:t>
            </a:r>
            <a:r>
              <a:rPr lang="ru-RU" b="1" dirty="0">
                <a:latin typeface="Verdana" panose="020B0604030504040204" pitchFamily="34" charset="0"/>
                <a:ea typeface="Verdana" panose="020B0604030504040204" pitchFamily="34" charset="0"/>
              </a:rPr>
              <a:t>распространения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 с использованием геоинформационных систем. </a:t>
            </a:r>
          </a:p>
          <a:p>
            <a:pPr algn="just"/>
            <a:r>
              <a:rPr lang="ru-RU" sz="1600" i="1" dirty="0">
                <a:latin typeface="Verdana" panose="020B0604030504040204" pitchFamily="34" charset="0"/>
                <a:ea typeface="Verdana" panose="020B0604030504040204" pitchFamily="34" charset="0"/>
              </a:rPr>
              <a:t>(А.П. </a:t>
            </a:r>
            <a:r>
              <a:rPr lang="ru-RU" sz="1600" i="1" dirty="0" err="1">
                <a:latin typeface="Verdana" panose="020B0604030504040204" pitchFamily="34" charset="0"/>
                <a:ea typeface="Verdana" panose="020B0604030504040204" pitchFamily="34" charset="0"/>
              </a:rPr>
              <a:t>Карпик</a:t>
            </a:r>
            <a:r>
              <a:rPr lang="ru-RU" sz="1600" i="1" dirty="0"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en-US" sz="1600" i="1" dirty="0">
                <a:latin typeface="Verdana" panose="020B0604030504040204" pitchFamily="34" charset="0"/>
                <a:ea typeface="Verdana" panose="020B0604030504040204" pitchFamily="34" charset="0"/>
              </a:rPr>
              <a:t>“</a:t>
            </a:r>
            <a:r>
              <a:rPr lang="ru-RU" sz="1600" i="1" dirty="0">
                <a:latin typeface="Verdana" panose="020B0604030504040204" pitchFamily="34" charset="0"/>
                <a:ea typeface="Verdana" panose="020B0604030504040204" pitchFamily="34" charset="0"/>
              </a:rPr>
              <a:t>Методологические и технологические основы геоинформационного обеспечения территорий</a:t>
            </a:r>
            <a:r>
              <a:rPr lang="en-US" sz="1600" i="1" dirty="0">
                <a:latin typeface="Verdana" panose="020B0604030504040204" pitchFamily="34" charset="0"/>
                <a:ea typeface="Verdana" panose="020B0604030504040204" pitchFamily="34" charset="0"/>
              </a:rPr>
              <a:t>”</a:t>
            </a:r>
            <a:r>
              <a:rPr lang="ru-RU" sz="1600" i="1" dirty="0">
                <a:latin typeface="Verdana" panose="020B0604030504040204" pitchFamily="34" charset="0"/>
                <a:ea typeface="Verdana" panose="020B0604030504040204" pitchFamily="34" charset="0"/>
              </a:rPr>
              <a:t>. Монография, Новосибирск, 2004).</a:t>
            </a:r>
          </a:p>
          <a:p>
            <a:pPr algn="just"/>
            <a:endParaRPr lang="ru-RU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ru-RU" b="1" dirty="0">
                <a:latin typeface="Verdana" panose="020B0604030504040204" pitchFamily="34" charset="0"/>
                <a:ea typeface="Verdana" panose="020B0604030504040204" pitchFamily="34" charset="0"/>
              </a:rPr>
              <a:t>Г</a:t>
            </a:r>
            <a:r>
              <a:rPr lang="ru-RU" sz="1800" b="1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еографическая информационная система </a:t>
            </a:r>
            <a:r>
              <a:rPr lang="ru-RU" sz="18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– автоматизированная информационная система, предназначенная для </a:t>
            </a:r>
            <a:r>
              <a:rPr lang="ru-RU" sz="1800" b="1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сбора</a:t>
            </a:r>
            <a:r>
              <a:rPr lang="ru-RU" sz="18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, обработки, поиска, </a:t>
            </a:r>
            <a:r>
              <a:rPr lang="ru-RU" sz="1800" b="1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анализа</a:t>
            </a:r>
            <a:r>
              <a:rPr lang="ru-RU" sz="18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ru-RU" sz="1800" b="1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моделирования</a:t>
            </a:r>
            <a:r>
              <a:rPr lang="ru-RU" sz="18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, визуализации и </a:t>
            </a:r>
            <a:r>
              <a:rPr lang="ru-RU" sz="1800" b="1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предоставления</a:t>
            </a:r>
            <a:r>
              <a:rPr lang="ru-RU" sz="18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 пространственных данных, а также для решения информационных и расчетных задач с использованием цифровой картографической, </a:t>
            </a:r>
            <a:r>
              <a:rPr lang="ru-BY" sz="18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аналоговой и текстовой информации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algn="just"/>
            <a:r>
              <a:rPr lang="ru-RU" sz="1600" i="1" dirty="0">
                <a:latin typeface="Verdana" panose="020B0604030504040204" pitchFamily="34" charset="0"/>
                <a:ea typeface="Verdana" panose="020B0604030504040204" pitchFamily="34" charset="0"/>
              </a:rPr>
              <a:t>(</a:t>
            </a:r>
            <a:r>
              <a:rPr lang="ru-RU" sz="1600" b="0" i="1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Закон Республики Беларусь от 14 июля 2008 г. № 396-З «О геодезической </a:t>
            </a:r>
            <a:r>
              <a:rPr lang="ru-BY" sz="1600" b="0" i="1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и картографической</a:t>
            </a:r>
            <a:r>
              <a:rPr lang="ru-RU" sz="1600" b="0" i="1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BY" sz="1600" b="0" i="1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деятельности»</a:t>
            </a:r>
            <a:r>
              <a:rPr lang="ru-RU" sz="1600" b="0" i="1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).</a:t>
            </a:r>
          </a:p>
          <a:p>
            <a:pPr algn="just"/>
            <a:endParaRPr lang="ru-RU" sz="1600" i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ru-RU" sz="1800" b="1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Географический информационный ресурс </a:t>
            </a:r>
            <a:r>
              <a:rPr lang="ru-RU" sz="18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– организованная совокупность пространственных данных, включающая базы таких данных, другие совокупности взаимосвязанной информации в географических информационных.</a:t>
            </a:r>
          </a:p>
          <a:p>
            <a:pPr algn="just"/>
            <a:r>
              <a:rPr lang="ru-RU" sz="1600" i="1" dirty="0">
                <a:latin typeface="Verdana" panose="020B0604030504040204" pitchFamily="34" charset="0"/>
                <a:ea typeface="Verdana" panose="020B0604030504040204" pitchFamily="34" charset="0"/>
              </a:rPr>
              <a:t>(</a:t>
            </a:r>
            <a:r>
              <a:rPr lang="ru-RU" sz="1600" b="0" i="1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Закон Республики Беларусь от 14 июля 2008 г. № 396-З «О геодезической </a:t>
            </a:r>
            <a:r>
              <a:rPr lang="ru-BY" sz="1600" b="0" i="1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и картографической</a:t>
            </a:r>
            <a:r>
              <a:rPr lang="ru-RU" sz="1600" b="0" i="1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BY" sz="1600" b="0" i="1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деятельности»</a:t>
            </a:r>
            <a:r>
              <a:rPr lang="ru-RU" sz="1600" b="0" i="1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).</a:t>
            </a:r>
          </a:p>
          <a:p>
            <a:pPr algn="l"/>
            <a:endParaRPr lang="ru-BY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3026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819CC77-5C11-D02E-5786-AB4AB3EE77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897" y="1347671"/>
            <a:ext cx="4975808" cy="421451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7E49F0F-CFF7-18C9-48B3-2D0C92528055}"/>
              </a:ext>
            </a:extLst>
          </p:cNvPr>
          <p:cNvSpPr txBox="1"/>
          <p:nvPr/>
        </p:nvSpPr>
        <p:spPr>
          <a:xfrm>
            <a:off x="282823" y="5577913"/>
            <a:ext cx="5495992" cy="811367"/>
          </a:xfrm>
          <a:prstGeom prst="rect">
            <a:avLst/>
          </a:prstGeom>
          <a:noFill/>
        </p:spPr>
        <p:txBody>
          <a:bodyPr wrap="square" lIns="36000" tIns="36000" rIns="36000" bIns="36000" rtlCol="0" anchor="t" anchorCtr="0">
            <a:spAutoFit/>
          </a:bodyPr>
          <a:lstStyle/>
          <a:p>
            <a:pPr marL="285750" indent="-285750">
              <a:buClr>
                <a:srgbClr val="3356FA"/>
              </a:buClr>
              <a:buFont typeface="Wingdings" panose="05000000000000000000" pitchFamily="2" charset="2"/>
              <a:buChar char="v"/>
            </a:pPr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</a:rPr>
              <a:t>Предоставление информации в формате 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RINEX</a:t>
            </a:r>
            <a:r>
              <a:rPr lang="ru-RU" sz="16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. </a:t>
            </a:r>
          </a:p>
          <a:p>
            <a:pPr marL="285750" indent="-285750">
              <a:buClr>
                <a:srgbClr val="3356FA"/>
              </a:buClr>
              <a:buFont typeface="Wingdings" panose="05000000000000000000" pitchFamily="2" charset="2"/>
              <a:buChar char="v"/>
            </a:pPr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</a:rPr>
              <a:t>Предоставление информации в режиме 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</a:rPr>
              <a:t>RTK</a:t>
            </a:r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  <a:endParaRPr lang="ru-RU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rgbClr val="3356FA"/>
              </a:buClr>
              <a:buFont typeface="Wingdings" panose="05000000000000000000" pitchFamily="2" charset="2"/>
              <a:buChar char="v"/>
            </a:pPr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Более </a:t>
            </a:r>
            <a:r>
              <a:rPr lang="en-US" sz="1600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2 000 </a:t>
            </a:r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активных пользователей.</a:t>
            </a:r>
            <a:endParaRPr lang="ru-RU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1A887872-D369-9420-191D-3682E58D80EE}"/>
              </a:ext>
            </a:extLst>
          </p:cNvPr>
          <p:cNvSpPr txBox="1">
            <a:spLocks/>
          </p:cNvSpPr>
          <p:nvPr/>
        </p:nvSpPr>
        <p:spPr>
          <a:xfrm>
            <a:off x="775915" y="874403"/>
            <a:ext cx="4509809" cy="45753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ru-RU" sz="2000" dirty="0">
                <a:latin typeface="Verdana" panose="020B0604030504040204" pitchFamily="34" charset="0"/>
                <a:ea typeface="Verdana" panose="020B0604030504040204" pitchFamily="34" charset="0"/>
              </a:rPr>
              <a:t>ССТП Республики Беларусь</a:t>
            </a:r>
            <a:endParaRPr lang="en-US" sz="2000" i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D4FAEA1C-93DF-DBA8-0006-7F9EA2BE0097}"/>
              </a:ext>
            </a:extLst>
          </p:cNvPr>
          <p:cNvSpPr txBox="1">
            <a:spLocks/>
          </p:cNvSpPr>
          <p:nvPr/>
        </p:nvSpPr>
        <p:spPr>
          <a:xfrm>
            <a:off x="1772730" y="295016"/>
            <a:ext cx="9836174" cy="45541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ru-RU" altLang="ru-BY" sz="24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Геоинформационное обеспечение в области геодезии</a:t>
            </a:r>
            <a:br>
              <a:rPr lang="en-GB" altLang="ru-BY" sz="24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br>
              <a:rPr lang="en-US" sz="2400" b="0" i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en-US" sz="2400" i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Title 3">
            <a:extLst>
              <a:ext uri="{FF2B5EF4-FFF2-40B4-BE49-F238E27FC236}">
                <a16:creationId xmlns:a16="http://schemas.microsoft.com/office/drawing/2014/main" id="{CBDC430F-7A02-83BD-2E18-063A45D4C7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90817" y="899596"/>
            <a:ext cx="5381964" cy="434867"/>
          </a:xfrm>
        </p:spPr>
        <p:txBody>
          <a:bodyPr>
            <a:noAutofit/>
          </a:bodyPr>
          <a:lstStyle/>
          <a:p>
            <a:r>
              <a:rPr lang="ru-RU" altLang="ru-BY" sz="2000" dirty="0">
                <a:latin typeface="Verdana" panose="020B0604030504040204" pitchFamily="34" charset="0"/>
                <a:ea typeface="Verdana" panose="020B0604030504040204" pitchFamily="34" charset="0"/>
              </a:rPr>
              <a:t>Сервис пересчета координат</a:t>
            </a:r>
            <a:br>
              <a:rPr lang="en-GB" altLang="ru-BY" sz="2000" b="1" dirty="0">
                <a:latin typeface="Verdana" panose="020B0604030504040204" pitchFamily="34" charset="0"/>
                <a:ea typeface="Verdana" panose="020B0604030504040204" pitchFamily="34" charset="0"/>
              </a:rPr>
            </a:br>
            <a:br>
              <a:rPr lang="en-US" sz="2000" b="0" i="1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en-US" sz="2000" i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EA4BB72-53F3-8885-FD3B-EC6A4E1BD7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8727" y="1575809"/>
            <a:ext cx="5566376" cy="354171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265233B-D91A-D282-5C5E-EC2E7E615FDC}"/>
              </a:ext>
            </a:extLst>
          </p:cNvPr>
          <p:cNvSpPr txBox="1"/>
          <p:nvPr/>
        </p:nvSpPr>
        <p:spPr>
          <a:xfrm>
            <a:off x="6432400" y="5537219"/>
            <a:ext cx="5495992" cy="1303809"/>
          </a:xfrm>
          <a:prstGeom prst="rect">
            <a:avLst/>
          </a:prstGeom>
          <a:noFill/>
        </p:spPr>
        <p:txBody>
          <a:bodyPr wrap="square" lIns="36000" tIns="36000" rIns="36000" bIns="36000" rtlCol="0" anchor="t" anchorCtr="0">
            <a:spAutoFit/>
          </a:bodyPr>
          <a:lstStyle/>
          <a:p>
            <a:pPr marL="285750" indent="-285750" algn="just">
              <a:buClr>
                <a:srgbClr val="3356FA"/>
              </a:buClr>
              <a:buFont typeface="Wingdings" panose="05000000000000000000" pitchFamily="2" charset="2"/>
              <a:buChar char="v"/>
            </a:pPr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</a:rPr>
              <a:t>Пересчет координат в (из)  СК-42 (СК-63),               СК-95,</a:t>
            </a:r>
            <a:r>
              <a:rPr lang="en-US" altLang="ru-BY" sz="1600" dirty="0">
                <a:latin typeface="Verdana" panose="020B0604030504040204" pitchFamily="34" charset="0"/>
                <a:ea typeface="Verdana" panose="020B0604030504040204" pitchFamily="34" charset="0"/>
              </a:rPr>
              <a:t> ITRF</a:t>
            </a:r>
            <a:r>
              <a:rPr lang="ru-RU" altLang="ru-BY" sz="1600" dirty="0">
                <a:latin typeface="Verdana" panose="020B0604030504040204" pitchFamily="34" charset="0"/>
                <a:ea typeface="Verdana" panose="020B0604030504040204" pitchFamily="34" charset="0"/>
              </a:rPr>
              <a:t>2005 (</a:t>
            </a:r>
            <a:r>
              <a:rPr lang="en-US" altLang="ru-BY" sz="1600" dirty="0">
                <a:latin typeface="Verdana" panose="020B0604030504040204" pitchFamily="34" charset="0"/>
                <a:ea typeface="Verdana" panose="020B0604030504040204" pitchFamily="34" charset="0"/>
              </a:rPr>
              <a:t>WGS</a:t>
            </a:r>
            <a:r>
              <a:rPr lang="ru-RU" altLang="ru-BY" sz="1600" dirty="0">
                <a:latin typeface="Verdana" panose="020B0604030504040204" pitchFamily="34" charset="0"/>
                <a:ea typeface="Verdana" panose="020B0604030504040204" pitchFamily="34" charset="0"/>
              </a:rPr>
              <a:t>-84), в МСК городов Беларуси, образованных от СК-42 и СК-95 с использованием</a:t>
            </a:r>
            <a:r>
              <a:rPr lang="ru-RU" sz="16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локальной модели </a:t>
            </a:r>
            <a:r>
              <a:rPr lang="ru-RU" sz="1600" dirty="0" err="1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квазигеоида</a:t>
            </a:r>
            <a:r>
              <a:rPr lang="ru-RU" sz="16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1600" b="1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EGM</a:t>
            </a:r>
            <a:r>
              <a:rPr lang="ru-RU" sz="1600" b="1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08_</a:t>
            </a:r>
            <a:r>
              <a:rPr lang="en-US" sz="1600" b="1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BEL</a:t>
            </a:r>
            <a:r>
              <a:rPr lang="ru-RU" sz="1600" b="1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15.</a:t>
            </a:r>
            <a:r>
              <a:rPr lang="ru-RU" altLang="ru-BY" sz="16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endParaRPr lang="ru-RU" sz="1600" dirty="0"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7C640B3-FC2B-1CE1-258A-9394E36FB052}"/>
              </a:ext>
            </a:extLst>
          </p:cNvPr>
          <p:cNvSpPr txBox="1"/>
          <p:nvPr/>
        </p:nvSpPr>
        <p:spPr>
          <a:xfrm>
            <a:off x="1031183" y="6423274"/>
            <a:ext cx="364198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BY" sz="16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https://geo.by/services/sstp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9CB48D0-7D20-8C37-9ED5-B327352EC352}"/>
              </a:ext>
            </a:extLst>
          </p:cNvPr>
          <p:cNvSpPr txBox="1"/>
          <p:nvPr/>
        </p:nvSpPr>
        <p:spPr>
          <a:xfrm>
            <a:off x="5745661" y="5173484"/>
            <a:ext cx="651836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BY" sz="14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https://geo.by/services/goskartgeofond/perevychislenie-koordinat-1</a:t>
            </a:r>
          </a:p>
        </p:txBody>
      </p:sp>
    </p:spTree>
    <p:extLst>
      <p:ext uri="{BB962C8B-B14F-4D97-AF65-F5344CB8AC3E}">
        <p14:creationId xmlns:p14="http://schemas.microsoft.com/office/powerpoint/2010/main" val="11430299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>
            <a:extLst>
              <a:ext uri="{FF2B5EF4-FFF2-40B4-BE49-F238E27FC236}">
                <a16:creationId xmlns:a16="http://schemas.microsoft.com/office/drawing/2014/main" id="{1A887872-D369-9420-191D-3682E58D80EE}"/>
              </a:ext>
            </a:extLst>
          </p:cNvPr>
          <p:cNvSpPr txBox="1">
            <a:spLocks/>
          </p:cNvSpPr>
          <p:nvPr/>
        </p:nvSpPr>
        <p:spPr>
          <a:xfrm>
            <a:off x="3841095" y="760131"/>
            <a:ext cx="4509809" cy="45753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ru-RU" sz="2000" dirty="0">
                <a:latin typeface="Verdana" panose="020B0604030504040204" pitchFamily="34" charset="0"/>
                <a:ea typeface="Verdana" panose="020B0604030504040204" pitchFamily="34" charset="0"/>
              </a:rPr>
              <a:t>База геодезических данных</a:t>
            </a:r>
            <a:endParaRPr lang="en-US" sz="2000" i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D4FAEA1C-93DF-DBA8-0006-7F9EA2BE0097}"/>
              </a:ext>
            </a:extLst>
          </p:cNvPr>
          <p:cNvSpPr txBox="1">
            <a:spLocks/>
          </p:cNvSpPr>
          <p:nvPr/>
        </p:nvSpPr>
        <p:spPr>
          <a:xfrm>
            <a:off x="1772730" y="295016"/>
            <a:ext cx="9836174" cy="45541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ru-RU" altLang="ru-BY" sz="24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Геоинформационное обеспечение в области геодезии</a:t>
            </a:r>
            <a:br>
              <a:rPr lang="en-GB" altLang="ru-BY" sz="24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en-US" sz="2400" i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Скругленный прямоугольник 10">
            <a:extLst>
              <a:ext uri="{FF2B5EF4-FFF2-40B4-BE49-F238E27FC236}">
                <a16:creationId xmlns:a16="http://schemas.microsoft.com/office/drawing/2014/main" id="{01C03529-D4BA-05AC-04E0-B1C4A97AA182}"/>
              </a:ext>
            </a:extLst>
          </p:cNvPr>
          <p:cNvSpPr/>
          <p:nvPr/>
        </p:nvSpPr>
        <p:spPr>
          <a:xfrm>
            <a:off x="2600602" y="3443018"/>
            <a:ext cx="3491945" cy="955418"/>
          </a:xfrm>
          <a:prstGeom prst="round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itchFamily="18" charset="0"/>
              </a:rPr>
              <a:t>Описание государственной гравиметрической системы отсчета, сведения о пунктах </a:t>
            </a:r>
            <a:r>
              <a:rPr lang="ru-RU" sz="1200" dirty="0" err="1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itchFamily="18" charset="0"/>
              </a:rPr>
              <a:t>ГГрС</a:t>
            </a:r>
            <a:r>
              <a:rPr lang="ru-RU" sz="1200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itchFamily="18" charset="0"/>
              </a:rPr>
              <a:t>, сгруппированные в соответствии с классом гравиметрической сети</a:t>
            </a:r>
          </a:p>
        </p:txBody>
      </p:sp>
      <p:sp>
        <p:nvSpPr>
          <p:cNvPr id="13" name="Скругленный прямоугольник 10">
            <a:extLst>
              <a:ext uri="{FF2B5EF4-FFF2-40B4-BE49-F238E27FC236}">
                <a16:creationId xmlns:a16="http://schemas.microsoft.com/office/drawing/2014/main" id="{44583943-0AB8-834D-4C8F-D8499BF873E0}"/>
              </a:ext>
            </a:extLst>
          </p:cNvPr>
          <p:cNvSpPr/>
          <p:nvPr/>
        </p:nvSpPr>
        <p:spPr>
          <a:xfrm>
            <a:off x="2600603" y="2341968"/>
            <a:ext cx="3491947" cy="959645"/>
          </a:xfrm>
          <a:prstGeom prst="round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itchFamily="18" charset="0"/>
              </a:rPr>
              <a:t>Описание государственной системы отсчета высот, сведения о пунктах ГНС, сгруппированные в соответствии с классом сети нивелирования, модель высот </a:t>
            </a:r>
            <a:r>
              <a:rPr lang="ru-RU" sz="1200" dirty="0" err="1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itchFamily="18" charset="0"/>
              </a:rPr>
              <a:t>квазигеоида</a:t>
            </a:r>
            <a:r>
              <a:rPr lang="ru-RU" sz="1200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itchFamily="18" charset="0"/>
              </a:rPr>
              <a:t> </a:t>
            </a:r>
          </a:p>
        </p:txBody>
      </p:sp>
      <p:sp>
        <p:nvSpPr>
          <p:cNvPr id="15" name="Скругленный прямоугольник 10">
            <a:extLst>
              <a:ext uri="{FF2B5EF4-FFF2-40B4-BE49-F238E27FC236}">
                <a16:creationId xmlns:a16="http://schemas.microsoft.com/office/drawing/2014/main" id="{49C78820-30FB-B21C-6AB5-8B36204E73F4}"/>
              </a:ext>
            </a:extLst>
          </p:cNvPr>
          <p:cNvSpPr/>
          <p:nvPr/>
        </p:nvSpPr>
        <p:spPr>
          <a:xfrm>
            <a:off x="2600603" y="1336583"/>
            <a:ext cx="3491946" cy="956933"/>
          </a:xfrm>
          <a:prstGeom prst="round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itchFamily="18" charset="0"/>
              </a:rPr>
              <a:t>Описание государственных систем отсчета координат и параметров связи между ними, сведения о пунктах ГГС, сгруппированные в соответствии с классом ГГС </a:t>
            </a:r>
          </a:p>
        </p:txBody>
      </p:sp>
      <p:sp>
        <p:nvSpPr>
          <p:cNvPr id="16" name="Скругленный прямоугольник 10">
            <a:extLst>
              <a:ext uri="{FF2B5EF4-FFF2-40B4-BE49-F238E27FC236}">
                <a16:creationId xmlns:a16="http://schemas.microsoft.com/office/drawing/2014/main" id="{E4DCEAA6-4CB5-93B3-DCD2-69FDA0C2A642}"/>
              </a:ext>
            </a:extLst>
          </p:cNvPr>
          <p:cNvSpPr/>
          <p:nvPr/>
        </p:nvSpPr>
        <p:spPr>
          <a:xfrm>
            <a:off x="260782" y="1309428"/>
            <a:ext cx="2286399" cy="984088"/>
          </a:xfrm>
          <a:prstGeom prst="roundRect">
            <a:avLst/>
          </a:prstGeom>
          <a:solidFill>
            <a:srgbClr val="558ED5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itchFamily="18" charset="0"/>
              </a:rPr>
              <a:t>Государственная координатная основа</a:t>
            </a:r>
          </a:p>
        </p:txBody>
      </p:sp>
      <p:sp>
        <p:nvSpPr>
          <p:cNvPr id="17" name="Скругленный прямоугольник 10">
            <a:extLst>
              <a:ext uri="{FF2B5EF4-FFF2-40B4-BE49-F238E27FC236}">
                <a16:creationId xmlns:a16="http://schemas.microsoft.com/office/drawing/2014/main" id="{8FCFB296-20B3-749C-FC10-303D10F65799}"/>
              </a:ext>
            </a:extLst>
          </p:cNvPr>
          <p:cNvSpPr/>
          <p:nvPr/>
        </p:nvSpPr>
        <p:spPr>
          <a:xfrm>
            <a:off x="260782" y="2362072"/>
            <a:ext cx="2286399" cy="940295"/>
          </a:xfrm>
          <a:prstGeom prst="roundRect">
            <a:avLst/>
          </a:prstGeom>
          <a:solidFill>
            <a:srgbClr val="558ED5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itchFamily="18" charset="0"/>
              </a:rPr>
              <a:t>Государственная высотная основа</a:t>
            </a:r>
          </a:p>
        </p:txBody>
      </p:sp>
      <p:sp>
        <p:nvSpPr>
          <p:cNvPr id="18" name="Скругленный прямоугольник 10">
            <a:extLst>
              <a:ext uri="{FF2B5EF4-FFF2-40B4-BE49-F238E27FC236}">
                <a16:creationId xmlns:a16="http://schemas.microsoft.com/office/drawing/2014/main" id="{0AB9D9D5-D19C-89BE-F64D-76CF50131930}"/>
              </a:ext>
            </a:extLst>
          </p:cNvPr>
          <p:cNvSpPr/>
          <p:nvPr/>
        </p:nvSpPr>
        <p:spPr>
          <a:xfrm>
            <a:off x="263546" y="3443018"/>
            <a:ext cx="2283635" cy="955418"/>
          </a:xfrm>
          <a:prstGeom prst="roundRect">
            <a:avLst/>
          </a:prstGeom>
          <a:solidFill>
            <a:srgbClr val="558ED5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itchFamily="18" charset="0"/>
              </a:rPr>
              <a:t>Государственная гравиметрическая основа</a:t>
            </a:r>
          </a:p>
        </p:txBody>
      </p:sp>
      <p:sp>
        <p:nvSpPr>
          <p:cNvPr id="19" name="Скругленный прямоугольник 10">
            <a:extLst>
              <a:ext uri="{FF2B5EF4-FFF2-40B4-BE49-F238E27FC236}">
                <a16:creationId xmlns:a16="http://schemas.microsoft.com/office/drawing/2014/main" id="{FF997572-F600-B95F-0F13-ABC7A5438A3F}"/>
              </a:ext>
            </a:extLst>
          </p:cNvPr>
          <p:cNvSpPr/>
          <p:nvPr/>
        </p:nvSpPr>
        <p:spPr>
          <a:xfrm>
            <a:off x="263546" y="4539840"/>
            <a:ext cx="2283635" cy="956611"/>
          </a:xfrm>
          <a:prstGeom prst="roundRect">
            <a:avLst/>
          </a:prstGeom>
          <a:solidFill>
            <a:srgbClr val="558ED5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itchFamily="18" charset="0"/>
              </a:rPr>
              <a:t>Локальные геодезические сети</a:t>
            </a:r>
          </a:p>
        </p:txBody>
      </p:sp>
      <p:sp>
        <p:nvSpPr>
          <p:cNvPr id="20" name="Скругленный прямоугольник 10">
            <a:extLst>
              <a:ext uri="{FF2B5EF4-FFF2-40B4-BE49-F238E27FC236}">
                <a16:creationId xmlns:a16="http://schemas.microsoft.com/office/drawing/2014/main" id="{D8F8315D-7FC0-3E82-C39C-2BCD472D67E2}"/>
              </a:ext>
            </a:extLst>
          </p:cNvPr>
          <p:cNvSpPr/>
          <p:nvPr/>
        </p:nvSpPr>
        <p:spPr>
          <a:xfrm>
            <a:off x="260782" y="5636664"/>
            <a:ext cx="2283635" cy="955418"/>
          </a:xfrm>
          <a:prstGeom prst="roundRect">
            <a:avLst/>
          </a:prstGeom>
          <a:solidFill>
            <a:srgbClr val="558ED5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itchFamily="18" charset="0"/>
              </a:rPr>
              <a:t>Изученность</a:t>
            </a:r>
          </a:p>
        </p:txBody>
      </p:sp>
      <p:sp>
        <p:nvSpPr>
          <p:cNvPr id="21" name="Скругленный прямоугольник 10">
            <a:extLst>
              <a:ext uri="{FF2B5EF4-FFF2-40B4-BE49-F238E27FC236}">
                <a16:creationId xmlns:a16="http://schemas.microsoft.com/office/drawing/2014/main" id="{37DE083F-AB85-5C88-2DBC-7ECE7DFFEDD2}"/>
              </a:ext>
            </a:extLst>
          </p:cNvPr>
          <p:cNvSpPr/>
          <p:nvPr/>
        </p:nvSpPr>
        <p:spPr>
          <a:xfrm>
            <a:off x="2600605" y="4539841"/>
            <a:ext cx="3491945" cy="956611"/>
          </a:xfrm>
          <a:prstGeom prst="round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itchFamily="18" charset="0"/>
              </a:rPr>
              <a:t>Описание способа образования МСК и параметров связи с государственной системой отсчета координат, сведения о пунктах локальных геодезических сетей, реализующих МСК</a:t>
            </a:r>
          </a:p>
        </p:txBody>
      </p:sp>
      <p:sp>
        <p:nvSpPr>
          <p:cNvPr id="22" name="Скругленный прямоугольник 10">
            <a:extLst>
              <a:ext uri="{FF2B5EF4-FFF2-40B4-BE49-F238E27FC236}">
                <a16:creationId xmlns:a16="http://schemas.microsoft.com/office/drawing/2014/main" id="{6E1FBC9C-55FC-46F4-A3D9-75B2A80DDB35}"/>
              </a:ext>
            </a:extLst>
          </p:cNvPr>
          <p:cNvSpPr/>
          <p:nvPr/>
        </p:nvSpPr>
        <p:spPr>
          <a:xfrm>
            <a:off x="2600602" y="5635472"/>
            <a:ext cx="3491945" cy="956610"/>
          </a:xfrm>
          <a:prstGeom prst="round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itchFamily="18" charset="0"/>
              </a:rPr>
              <a:t>Геодезическая изученность территории Республики Беларусь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933F10D2-20EF-8340-4F66-D4290AB18E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5861" y="1104066"/>
            <a:ext cx="3824011" cy="23654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21FADE58-DF95-D2D3-E8A3-6A58D53660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9491" y="2925710"/>
            <a:ext cx="3824011" cy="1939287"/>
          </a:xfrm>
          <a:prstGeom prst="rect">
            <a:avLst/>
          </a:prstGeom>
        </p:spPr>
      </p:pic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D219C72C-79C3-75FF-6CC4-CECF00BF0AE6}"/>
              </a:ext>
            </a:extLst>
          </p:cNvPr>
          <p:cNvGrpSpPr/>
          <p:nvPr/>
        </p:nvGrpSpPr>
        <p:grpSpPr>
          <a:xfrm>
            <a:off x="6541730" y="4362589"/>
            <a:ext cx="4182592" cy="2267723"/>
            <a:chOff x="-1" y="411510"/>
            <a:chExt cx="9153621" cy="4726585"/>
          </a:xfrm>
        </p:grpSpPr>
        <p:pic>
          <p:nvPicPr>
            <p:cNvPr id="26" name="Рисунок 25">
              <a:extLst>
                <a:ext uri="{FF2B5EF4-FFF2-40B4-BE49-F238E27FC236}">
                  <a16:creationId xmlns:a16="http://schemas.microsoft.com/office/drawing/2014/main" id="{8A22D5DF-E103-4938-77F2-984DFB0486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" y="411510"/>
              <a:ext cx="9153621" cy="4726585"/>
            </a:xfrm>
            <a:prstGeom prst="rect">
              <a:avLst/>
            </a:prstGeom>
          </p:spPr>
        </p:pic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id="{EAF21700-DA7C-6B14-5D35-AF59445B82DD}"/>
                </a:ext>
              </a:extLst>
            </p:cNvPr>
            <p:cNvSpPr/>
            <p:nvPr/>
          </p:nvSpPr>
          <p:spPr>
            <a:xfrm>
              <a:off x="6588224" y="3867894"/>
              <a:ext cx="2448272" cy="288032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9507258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2EA6643-02C7-5FAE-1D1A-36A12C15CF9B}"/>
              </a:ext>
            </a:extLst>
          </p:cNvPr>
          <p:cNvSpPr txBox="1">
            <a:spLocks/>
          </p:cNvSpPr>
          <p:nvPr/>
        </p:nvSpPr>
        <p:spPr>
          <a:xfrm>
            <a:off x="1414921" y="301797"/>
            <a:ext cx="10551793" cy="45541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ru-RU" altLang="ru-BY" sz="24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Геоинформационное обеспечение в области картографии</a:t>
            </a:r>
            <a:br>
              <a:rPr lang="en-US" sz="2400" b="0" i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en-US" sz="2400" i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F631E43-5B20-1595-BAB3-D8C78F359E2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8" b="1"/>
          <a:stretch/>
        </p:blipFill>
        <p:spPr>
          <a:xfrm>
            <a:off x="656376" y="1331939"/>
            <a:ext cx="4416821" cy="3762290"/>
          </a:xfrm>
          <a:prstGeom prst="rect">
            <a:avLst/>
          </a:prstGeom>
        </p:spPr>
      </p:pic>
      <p:sp>
        <p:nvSpPr>
          <p:cNvPr id="13" name="Title 3">
            <a:extLst>
              <a:ext uri="{FF2B5EF4-FFF2-40B4-BE49-F238E27FC236}">
                <a16:creationId xmlns:a16="http://schemas.microsoft.com/office/drawing/2014/main" id="{9CD37407-AE6B-2D47-7A72-8D722CD7C4C2}"/>
              </a:ext>
            </a:extLst>
          </p:cNvPr>
          <p:cNvSpPr txBox="1">
            <a:spLocks/>
          </p:cNvSpPr>
          <p:nvPr/>
        </p:nvSpPr>
        <p:spPr>
          <a:xfrm>
            <a:off x="1272350" y="869538"/>
            <a:ext cx="3547607" cy="45753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ru-RU" sz="2000" dirty="0">
                <a:latin typeface="Verdana" panose="020B0604030504040204" pitchFamily="34" charset="0"/>
                <a:ea typeface="Verdana" panose="020B0604030504040204" pitchFamily="34" charset="0"/>
              </a:rPr>
              <a:t>Навигационная карта</a:t>
            </a:r>
            <a:endParaRPr lang="en-US" sz="2000" i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24FB2D7-B772-0EF9-3670-AC9FA0EA100B}"/>
              </a:ext>
            </a:extLst>
          </p:cNvPr>
          <p:cNvSpPr txBox="1"/>
          <p:nvPr/>
        </p:nvSpPr>
        <p:spPr>
          <a:xfrm>
            <a:off x="150086" y="4998712"/>
            <a:ext cx="6097656" cy="19697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v"/>
              <a:tabLst>
                <a:tab pos="450215" algn="l"/>
              </a:tabLst>
            </a:pPr>
            <a:r>
              <a:rPr lang="ru-RU" sz="16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Разработано </a:t>
            </a:r>
            <a:r>
              <a:rPr lang="en-US" sz="16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API </a:t>
            </a:r>
            <a:r>
              <a:rPr lang="ru-RU" sz="16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для предоставления функционала Навигационной карты (поиск адресов, маршрутизация, </a:t>
            </a:r>
            <a:r>
              <a:rPr lang="ru-RU" sz="1600" dirty="0" err="1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геокодирование</a:t>
            </a:r>
            <a:r>
              <a:rPr lang="ru-RU" sz="16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).</a:t>
            </a:r>
            <a:endParaRPr lang="ru-RU" sz="16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 algn="just"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v"/>
              <a:tabLst>
                <a:tab pos="450215" algn="l"/>
              </a:tabLst>
            </a:pPr>
            <a:r>
              <a:rPr lang="ru-RU" sz="16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Реализовано предоставление картографических сервисов Навигационной карты (</a:t>
            </a:r>
            <a:r>
              <a:rPr lang="en-US" sz="16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WMS</a:t>
            </a:r>
            <a:r>
              <a:rPr lang="ru-RU" sz="16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en-US" sz="16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WMTS</a:t>
            </a:r>
            <a:r>
              <a:rPr lang="ru-RU" sz="16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en-US" sz="16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WFS</a:t>
            </a:r>
            <a:r>
              <a:rPr lang="ru-RU" sz="16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).</a:t>
            </a:r>
            <a:r>
              <a:rPr lang="en-US" sz="1600" b="1" dirty="0">
                <a:solidFill>
                  <a:schemeClr val="accent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BY" sz="16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https://</a:t>
            </a:r>
            <a:r>
              <a:rPr lang="en-US" sz="1600" b="1" dirty="0">
                <a:solidFill>
                  <a:schemeClr val="accent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geo</a:t>
            </a:r>
            <a:r>
              <a:rPr lang="ru-RU" sz="1600" b="1" dirty="0">
                <a:solidFill>
                  <a:schemeClr val="accent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  <a:r>
              <a:rPr lang="en-US" sz="1600" b="1" dirty="0">
                <a:solidFill>
                  <a:schemeClr val="accent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maps</a:t>
            </a:r>
            <a:r>
              <a:rPr lang="ru-RU" sz="1600" b="1" dirty="0">
                <a:solidFill>
                  <a:schemeClr val="accent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  <a:r>
              <a:rPr lang="en-US" sz="1600" b="1" dirty="0">
                <a:solidFill>
                  <a:schemeClr val="accent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by</a:t>
            </a:r>
            <a:endParaRPr lang="ru-BY" sz="1600" b="1" dirty="0">
              <a:solidFill>
                <a:schemeClr val="accent1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 algn="just"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v"/>
              <a:tabLst>
                <a:tab pos="450215" algn="l"/>
              </a:tabLst>
            </a:pPr>
            <a:endParaRPr lang="ru-RU" sz="16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E65C1B1E-31DC-E4BC-0295-6022D01A0B53}"/>
              </a:ext>
            </a:extLst>
          </p:cNvPr>
          <p:cNvSpPr txBox="1">
            <a:spLocks/>
          </p:cNvSpPr>
          <p:nvPr/>
        </p:nvSpPr>
        <p:spPr>
          <a:xfrm>
            <a:off x="6873577" y="869538"/>
            <a:ext cx="4442650" cy="45753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ru-RU" sz="2000" dirty="0">
                <a:latin typeface="Verdana" panose="020B0604030504040204" pitchFamily="34" charset="0"/>
                <a:ea typeface="Verdana" panose="020B0604030504040204" pitchFamily="34" charset="0"/>
              </a:rPr>
              <a:t>Дежурная справочная карта</a:t>
            </a:r>
            <a:endParaRPr lang="en-US" sz="2000" i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810B13-4705-8E86-8AC2-7D8793DB7839}"/>
              </a:ext>
            </a:extLst>
          </p:cNvPr>
          <p:cNvSpPr txBox="1"/>
          <p:nvPr/>
        </p:nvSpPr>
        <p:spPr>
          <a:xfrm>
            <a:off x="6249825" y="5044822"/>
            <a:ext cx="5734737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000" indent="-342000" algn="just">
              <a:buClr>
                <a:schemeClr val="tx2"/>
              </a:buClr>
              <a:buFont typeface="Wingdings" panose="05000000000000000000" pitchFamily="2" charset="2"/>
              <a:buChar char="v"/>
            </a:pPr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</a:rPr>
              <a:t>ГИР</a:t>
            </a:r>
            <a:r>
              <a:rPr lang="ru-BY" sz="16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,</a:t>
            </a:r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RU" sz="16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используемый при создании и обновлении карт и планов Республики Беларусь в качестве дежурного картографического справочного ресурса, в котором в установленном порядке учитываются происходящие изменения пространственных объектов.</a:t>
            </a:r>
            <a:endParaRPr lang="ru-BY" sz="16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000" indent="-342000" algn="just"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v"/>
              <a:tabLst>
                <a:tab pos="450215" algn="l"/>
              </a:tabLst>
            </a:pPr>
            <a:endParaRPr lang="ru-BY" sz="16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7" name="Рисунок 4">
            <a:extLst>
              <a:ext uri="{FF2B5EF4-FFF2-40B4-BE49-F238E27FC236}">
                <a16:creationId xmlns:a16="http://schemas.microsoft.com/office/drawing/2014/main" id="{33650EE8-13A3-200B-954B-C2BC7CF6C37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7302989" y="1561382"/>
            <a:ext cx="3583825" cy="1468169"/>
          </a:xfrm>
          <a:prstGeom prst="rect">
            <a:avLst/>
          </a:prstGeom>
          <a:ln>
            <a:noFill/>
          </a:ln>
        </p:spPr>
      </p:pic>
      <p:pic>
        <p:nvPicPr>
          <p:cNvPr id="8" name="Рисунок 6">
            <a:extLst>
              <a:ext uri="{FF2B5EF4-FFF2-40B4-BE49-F238E27FC236}">
                <a16:creationId xmlns:a16="http://schemas.microsoft.com/office/drawing/2014/main" id="{ABDB428A-365F-81E5-AF64-4022ECA940A5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7302988" y="3417048"/>
            <a:ext cx="3583826" cy="1468169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311307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2EA6643-02C7-5FAE-1D1A-36A12C15CF9B}"/>
              </a:ext>
            </a:extLst>
          </p:cNvPr>
          <p:cNvSpPr txBox="1">
            <a:spLocks/>
          </p:cNvSpPr>
          <p:nvPr/>
        </p:nvSpPr>
        <p:spPr>
          <a:xfrm>
            <a:off x="1414921" y="301797"/>
            <a:ext cx="10551793" cy="45541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ru-RU" altLang="ru-BY" sz="24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Геоинформационное обеспечение в области картографии</a:t>
            </a:r>
            <a:br>
              <a:rPr lang="en-US" sz="2400" b="0" i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en-US" sz="2400" i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793B12E5-D3CE-90E2-CBB4-EBB90A49A81E}"/>
              </a:ext>
            </a:extLst>
          </p:cNvPr>
          <p:cNvSpPr txBox="1">
            <a:spLocks/>
          </p:cNvSpPr>
          <p:nvPr/>
        </p:nvSpPr>
        <p:spPr>
          <a:xfrm>
            <a:off x="3345408" y="839995"/>
            <a:ext cx="5501183" cy="43486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ru-RU" altLang="ru-BY" sz="2000" dirty="0">
                <a:latin typeface="Verdana" panose="020B0604030504040204" pitchFamily="34" charset="0"/>
                <a:ea typeface="Verdana" panose="020B0604030504040204" pitchFamily="34" charset="0"/>
              </a:rPr>
              <a:t>Открытая </a:t>
            </a:r>
            <a:r>
              <a:rPr lang="ru-RU" altLang="ru-BY" sz="2000" dirty="0" err="1">
                <a:latin typeface="Verdana" panose="020B0604030504040204" pitchFamily="34" charset="0"/>
                <a:ea typeface="Verdana" panose="020B0604030504040204" pitchFamily="34" charset="0"/>
              </a:rPr>
              <a:t>мультимасштабная</a:t>
            </a:r>
            <a:r>
              <a:rPr lang="ru-RU" altLang="ru-BY" sz="2000" dirty="0">
                <a:latin typeface="Verdana" panose="020B0604030504040204" pitchFamily="34" charset="0"/>
                <a:ea typeface="Verdana" panose="020B0604030504040204" pitchFamily="34" charset="0"/>
              </a:rPr>
              <a:t> карта</a:t>
            </a:r>
            <a:endParaRPr lang="en-US" sz="2000" i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C96F2D9-0ADC-2321-3C44-5E63AB342391}"/>
              </a:ext>
            </a:extLst>
          </p:cNvPr>
          <p:cNvSpPr/>
          <p:nvPr/>
        </p:nvSpPr>
        <p:spPr>
          <a:xfrm>
            <a:off x="1783115" y="1429979"/>
            <a:ext cx="3806733" cy="16651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 algn="just">
              <a:buFont typeface="Arial" pitchFamily="34" charset="0"/>
              <a:buChar char="•"/>
            </a:pPr>
            <a:r>
              <a:rPr lang="ru-RU" sz="12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Согласование цветовой палитры и создание легенды.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2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Унификация  архивных ЦТК и ЦТП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2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Приведение ЦТК и ЦТП к открытому опубликованию.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2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Создание отмывки рельефа для каждого масштаба.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2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Публикация WMS-сервиса.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D672EAF-CF8D-41F9-36C3-D0E15C0F03E7}"/>
              </a:ext>
            </a:extLst>
          </p:cNvPr>
          <p:cNvSpPr/>
          <p:nvPr/>
        </p:nvSpPr>
        <p:spPr>
          <a:xfrm>
            <a:off x="2306795" y="5606167"/>
            <a:ext cx="2798088" cy="971330"/>
          </a:xfrm>
          <a:prstGeom prst="rect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algn="just">
              <a:spcAft>
                <a:spcPts val="600"/>
              </a:spcAft>
              <a:buFont typeface="Arial" pitchFamily="34" charset="0"/>
              <a:buChar char="•"/>
            </a:pPr>
            <a:r>
              <a:rPr lang="ru-RU" sz="12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Создание легенды, приближенной к легенде топографической карты.</a:t>
            </a:r>
          </a:p>
          <a:p>
            <a:pPr marL="171450" indent="-171450" algn="just">
              <a:spcAft>
                <a:spcPts val="600"/>
              </a:spcAft>
              <a:buFont typeface="Arial" pitchFamily="34" charset="0"/>
              <a:buChar char="•"/>
            </a:pPr>
            <a:r>
              <a:rPr lang="ru-RU" sz="12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Публикация WMS-сервиса.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32993963-7C3F-243C-B91D-A90F1E1BBA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8123" y="3270672"/>
            <a:ext cx="1127299" cy="1080000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C64FF1B3-3106-6499-CEBE-B918D5FCD702}"/>
              </a:ext>
            </a:extLst>
          </p:cNvPr>
          <p:cNvSpPr/>
          <p:nvPr/>
        </p:nvSpPr>
        <p:spPr>
          <a:xfrm>
            <a:off x="2868977" y="4288327"/>
            <a:ext cx="1635006" cy="726082"/>
          </a:xfrm>
          <a:prstGeom prst="rect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2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Формирование и  публикация объединенного WMS-сервиса</a:t>
            </a:r>
          </a:p>
        </p:txBody>
      </p:sp>
      <p:sp>
        <p:nvSpPr>
          <p:cNvPr id="18" name="Стрелка вправо 12">
            <a:extLst>
              <a:ext uri="{FF2B5EF4-FFF2-40B4-BE49-F238E27FC236}">
                <a16:creationId xmlns:a16="http://schemas.microsoft.com/office/drawing/2014/main" id="{76C1315F-F4E3-6FA8-4789-51BEFFEAB205}"/>
              </a:ext>
            </a:extLst>
          </p:cNvPr>
          <p:cNvSpPr/>
          <p:nvPr/>
        </p:nvSpPr>
        <p:spPr>
          <a:xfrm>
            <a:off x="4198924" y="3442204"/>
            <a:ext cx="536169" cy="484632"/>
          </a:xfrm>
          <a:prstGeom prst="rightArrow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9" name="Стрелка вверх 13">
            <a:extLst>
              <a:ext uri="{FF2B5EF4-FFF2-40B4-BE49-F238E27FC236}">
                <a16:creationId xmlns:a16="http://schemas.microsoft.com/office/drawing/2014/main" id="{96A91EC8-55A5-DB94-9E14-EE40DDF69DFB}"/>
              </a:ext>
            </a:extLst>
          </p:cNvPr>
          <p:cNvSpPr/>
          <p:nvPr/>
        </p:nvSpPr>
        <p:spPr>
          <a:xfrm>
            <a:off x="3492712" y="5138239"/>
            <a:ext cx="426254" cy="381176"/>
          </a:xfrm>
          <a:prstGeom prst="upArrow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8AB3EC27-CE20-365A-0F9E-CD4B620192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417" y="1623686"/>
            <a:ext cx="962069" cy="144000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502F9C49-29F8-8E46-7546-FADBF32FC6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309" y="5774537"/>
            <a:ext cx="1080000" cy="634590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268C1CB3-41B5-0007-9B3E-77B51C4FB1E8}"/>
              </a:ext>
            </a:extLst>
          </p:cNvPr>
          <p:cNvSpPr/>
          <p:nvPr/>
        </p:nvSpPr>
        <p:spPr>
          <a:xfrm rot="19733256">
            <a:off x="716141" y="5692302"/>
            <a:ext cx="532855" cy="424356"/>
          </a:xfrm>
          <a:prstGeom prst="rect">
            <a:avLst/>
          </a:prstGeom>
        </p:spPr>
        <p:txBody>
          <a:bodyPr wrap="square" lIns="36000" tIns="0" rIns="36000" bIns="0" anchor="ctr" anchorCtr="0">
            <a:noAutofit/>
          </a:bodyPr>
          <a:lstStyle/>
          <a:p>
            <a:pPr algn="ctr"/>
            <a:r>
              <a:rPr lang="ru-RU" sz="800" b="1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ЗИС</a:t>
            </a:r>
            <a:endParaRPr lang="en-US" sz="800" b="1" dirty="0"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3" name="Стрелка вверх 20">
            <a:extLst>
              <a:ext uri="{FF2B5EF4-FFF2-40B4-BE49-F238E27FC236}">
                <a16:creationId xmlns:a16="http://schemas.microsoft.com/office/drawing/2014/main" id="{23221489-8521-BB24-60D1-355991B089AD}"/>
              </a:ext>
            </a:extLst>
          </p:cNvPr>
          <p:cNvSpPr/>
          <p:nvPr/>
        </p:nvSpPr>
        <p:spPr>
          <a:xfrm rot="10800000">
            <a:off x="3418396" y="3244417"/>
            <a:ext cx="536169" cy="805559"/>
          </a:xfrm>
          <a:prstGeom prst="upArrow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C3E676A6-D7CA-0D34-B870-CFBDCDF3B03B}"/>
              </a:ext>
            </a:extLst>
          </p:cNvPr>
          <p:cNvSpPr/>
          <p:nvPr/>
        </p:nvSpPr>
        <p:spPr>
          <a:xfrm rot="19733256">
            <a:off x="447797" y="1391177"/>
            <a:ext cx="532855" cy="424356"/>
          </a:xfrm>
          <a:prstGeom prst="rect">
            <a:avLst/>
          </a:prstGeom>
        </p:spPr>
        <p:txBody>
          <a:bodyPr wrap="square" lIns="36000" tIns="0" rIns="36000" bIns="0" anchor="ctr" anchorCtr="0">
            <a:noAutofit/>
          </a:bodyPr>
          <a:lstStyle/>
          <a:p>
            <a:pPr algn="ctr"/>
            <a:r>
              <a:rPr lang="ru-RU" sz="800" b="1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ЦТК и ЦТП</a:t>
            </a:r>
            <a:endParaRPr lang="en-US" sz="800" b="1" dirty="0"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E2142358-8805-C833-E518-0EBC0083663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8639" y="2199576"/>
            <a:ext cx="4952272" cy="2666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476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stomShape 3"/>
          <p:cNvSpPr/>
          <p:nvPr/>
        </p:nvSpPr>
        <p:spPr>
          <a:xfrm>
            <a:off x="2799862" y="236935"/>
            <a:ext cx="7019999" cy="47547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58564" tIns="79282" rIns="158564" bIns="79282"/>
          <a:lstStyle/>
          <a:p>
            <a:pPr marL="1903" algn="ctr" defTabSz="1610990"/>
            <a:r>
              <a:rPr lang="ru-RU" sz="2400" b="1" spc="-2" dirty="0">
                <a:solidFill>
                  <a:srgbClr val="0000FF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Пример </a:t>
            </a:r>
            <a:r>
              <a:rPr lang="ru-RU" sz="2400" b="1" spc="-2" dirty="0" err="1">
                <a:solidFill>
                  <a:srgbClr val="0000FF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мультимасштабной</a:t>
            </a:r>
            <a:r>
              <a:rPr lang="ru-RU" sz="2400" b="1" spc="-2" dirty="0">
                <a:solidFill>
                  <a:srgbClr val="0000FF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itchFamily="34" charset="0"/>
              </a:rPr>
              <a:t> карты</a:t>
            </a:r>
            <a:endParaRPr lang="en-US" sz="2400" spc="-2" dirty="0">
              <a:solidFill>
                <a:srgbClr val="0000FF"/>
              </a:solidFill>
              <a:latin typeface="Verdana" panose="020B0604030504040204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marL="1903" algn="ctr" defTabSz="1610990">
              <a:spcAft>
                <a:spcPts val="759"/>
              </a:spcAft>
            </a:pPr>
            <a:endParaRPr lang="en-US" sz="2400" spc="-2" dirty="0">
              <a:solidFill>
                <a:srgbClr val="0000F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1903" algn="ctr" defTabSz="1610990">
              <a:spcAft>
                <a:spcPts val="759"/>
              </a:spcAft>
            </a:pPr>
            <a:endParaRPr lang="en-US" sz="2400" spc="-2" dirty="0">
              <a:solidFill>
                <a:srgbClr val="0000F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1903" algn="ctr" defTabSz="1610990">
              <a:spcAft>
                <a:spcPts val="759"/>
              </a:spcAft>
            </a:pPr>
            <a:endParaRPr lang="en-US" sz="2400" spc="-2" dirty="0">
              <a:solidFill>
                <a:srgbClr val="0000F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1903" algn="ctr" defTabSz="1610990">
              <a:spcAft>
                <a:spcPts val="759"/>
              </a:spcAft>
            </a:pPr>
            <a:endParaRPr lang="en-US" sz="2400" spc="-2" dirty="0">
              <a:solidFill>
                <a:srgbClr val="0000F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957" y="878227"/>
            <a:ext cx="10601091" cy="5708320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956" y="878227"/>
            <a:ext cx="10599835" cy="5708320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2556" y="878227"/>
            <a:ext cx="10600424" cy="570832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0828" y="878227"/>
            <a:ext cx="10602152" cy="5708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1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A9A0B218-DEC5-58B5-663E-D0951E46A6B4}"/>
              </a:ext>
            </a:extLst>
          </p:cNvPr>
          <p:cNvSpPr txBox="1">
            <a:spLocks/>
          </p:cNvSpPr>
          <p:nvPr/>
        </p:nvSpPr>
        <p:spPr>
          <a:xfrm>
            <a:off x="447402" y="869538"/>
            <a:ext cx="5734737" cy="45753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ru-RU" sz="2000" dirty="0">
                <a:latin typeface="Verdana" panose="020B0604030504040204" pitchFamily="34" charset="0"/>
                <a:ea typeface="Verdana" panose="020B0604030504040204" pitchFamily="34" charset="0"/>
              </a:rPr>
              <a:t>Земельно-информационная система</a:t>
            </a:r>
            <a:endParaRPr lang="en-US" sz="2000" i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7A19EED-9E36-5DB1-C76C-49902B3F7A48}"/>
              </a:ext>
            </a:extLst>
          </p:cNvPr>
          <p:cNvSpPr txBox="1">
            <a:spLocks/>
          </p:cNvSpPr>
          <p:nvPr/>
        </p:nvSpPr>
        <p:spPr>
          <a:xfrm>
            <a:off x="6690817" y="865827"/>
            <a:ext cx="5501183" cy="43486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ru-RU" altLang="ru-BY" sz="2000" dirty="0">
                <a:latin typeface="Verdana" panose="020B0604030504040204" pitchFamily="34" charset="0"/>
                <a:ea typeface="Verdana" panose="020B0604030504040204" pitchFamily="34" charset="0"/>
              </a:rPr>
              <a:t>Геоинформационный ресурс ДДЗ</a:t>
            </a:r>
            <a:br>
              <a:rPr lang="en-US" sz="2000" b="0" i="1" dirty="0"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en-US" sz="2000" i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5B18895-42B3-C937-809D-AC52E005ACAF}"/>
              </a:ext>
            </a:extLst>
          </p:cNvPr>
          <p:cNvSpPr txBox="1"/>
          <p:nvPr/>
        </p:nvSpPr>
        <p:spPr>
          <a:xfrm>
            <a:off x="120928" y="5081670"/>
            <a:ext cx="573473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v"/>
              <a:tabLst>
                <a:tab pos="450215" algn="l"/>
              </a:tabLst>
            </a:pPr>
            <a:r>
              <a:rPr lang="ru-RU" sz="16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ГИС обеспечивающая автоматизацию накопления, обработки, хранения и предоставления сведений о состоянии, распределении и использовании земельных ресурсов. </a:t>
            </a:r>
            <a:endParaRPr lang="ru-BY" sz="16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A501C-897E-A797-68DC-F99F61C8EC8C}"/>
              </a:ext>
            </a:extLst>
          </p:cNvPr>
          <p:cNvSpPr txBox="1"/>
          <p:nvPr/>
        </p:nvSpPr>
        <p:spPr>
          <a:xfrm>
            <a:off x="6336335" y="5085298"/>
            <a:ext cx="5734737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v"/>
              <a:tabLst>
                <a:tab pos="450215" algn="l"/>
              </a:tabLst>
            </a:pPr>
            <a:r>
              <a:rPr lang="ru-RU" sz="16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ГИР предоставляющий с использованием глобальной компьютерной сети Интернет удаленный</a:t>
            </a:r>
            <a:r>
              <a:rPr lang="en-US" sz="16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BY" sz="16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доступ к </a:t>
            </a:r>
            <a:r>
              <a:rPr lang="ru-BY" sz="1600" b="0" i="0" u="none" strike="noStrike" baseline="0" dirty="0" err="1">
                <a:latin typeface="Verdana" panose="020B0604030504040204" pitchFamily="34" charset="0"/>
                <a:ea typeface="Verdana" panose="020B0604030504040204" pitchFamily="34" charset="0"/>
              </a:rPr>
              <a:t>ортоизображению</a:t>
            </a:r>
            <a:r>
              <a:rPr lang="ru-RU" sz="16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. </a:t>
            </a:r>
            <a:endParaRPr lang="ru-BY" sz="16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 algn="just"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v"/>
              <a:tabLst>
                <a:tab pos="450215" algn="l"/>
              </a:tabLst>
            </a:pPr>
            <a:endParaRPr lang="ru-BY" sz="16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2" name="Title 3">
            <a:extLst>
              <a:ext uri="{FF2B5EF4-FFF2-40B4-BE49-F238E27FC236}">
                <a16:creationId xmlns:a16="http://schemas.microsoft.com/office/drawing/2014/main" id="{E76F2B28-CB64-4254-7C94-5B8D02094209}"/>
              </a:ext>
            </a:extLst>
          </p:cNvPr>
          <p:cNvSpPr txBox="1">
            <a:spLocks/>
          </p:cNvSpPr>
          <p:nvPr/>
        </p:nvSpPr>
        <p:spPr>
          <a:xfrm>
            <a:off x="1700635" y="344289"/>
            <a:ext cx="9572812" cy="45541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ru-RU" altLang="ru-BY" sz="20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Геоинформационное обеспечение в области землеустройства</a:t>
            </a:r>
            <a:br>
              <a:rPr lang="en-US" sz="2000" b="0" i="1" dirty="0">
                <a:solidFill>
                  <a:srgbClr val="FFC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en-US" sz="2000" i="1" dirty="0">
              <a:solidFill>
                <a:srgbClr val="FFC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9BDC189-0385-A5A4-43ED-CC1E407B1F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28" y="1628243"/>
            <a:ext cx="6248400" cy="3155886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F2278BF4-9B94-74F4-5E82-25D8BF3524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7041" y="2290794"/>
            <a:ext cx="5584031" cy="249333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D921D96-8469-5D0C-BCD5-5AD675BDA544}"/>
              </a:ext>
            </a:extLst>
          </p:cNvPr>
          <p:cNvSpPr txBox="1"/>
          <p:nvPr/>
        </p:nvSpPr>
        <p:spPr>
          <a:xfrm>
            <a:off x="1734723" y="6364096"/>
            <a:ext cx="250714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BY" sz="1600" b="1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https://gismap.by</a:t>
            </a:r>
            <a:endParaRPr lang="ru-BY" sz="1600" b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321502-3EDE-0D95-E81E-1A86123A1267}"/>
              </a:ext>
            </a:extLst>
          </p:cNvPr>
          <p:cNvSpPr txBox="1"/>
          <p:nvPr/>
        </p:nvSpPr>
        <p:spPr>
          <a:xfrm>
            <a:off x="7527538" y="6371352"/>
            <a:ext cx="38277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BY" sz="16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https://www.dzz.by/izuchdzz/</a:t>
            </a:r>
          </a:p>
        </p:txBody>
      </p:sp>
    </p:spTree>
    <p:extLst>
      <p:ext uri="{BB962C8B-B14F-4D97-AF65-F5344CB8AC3E}">
        <p14:creationId xmlns:p14="http://schemas.microsoft.com/office/powerpoint/2010/main" val="14336393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id="{A07F039C-D282-417C-BFB1-B22104B150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19224" y="249196"/>
            <a:ext cx="3153552" cy="646331"/>
          </a:xfrm>
        </p:spPr>
        <p:txBody>
          <a:bodyPr>
            <a:normAutofit/>
          </a:bodyPr>
          <a:lstStyle/>
          <a:p>
            <a:r>
              <a:rPr lang="ru-RU" sz="2800" i="0" dirty="0" err="1">
                <a:solidFill>
                  <a:schemeClr val="tx2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Белгеодезия</a:t>
            </a:r>
            <a:endParaRPr lang="en-US" sz="2800" i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BE6389A-612A-45A8-B0B2-7061226B43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102" y="2600606"/>
            <a:ext cx="1006111" cy="961339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EF0B478C-FBF4-D1E5-4449-290FA9703FCE}"/>
              </a:ext>
            </a:extLst>
          </p:cNvPr>
          <p:cNvSpPr txBox="1">
            <a:spLocks/>
          </p:cNvSpPr>
          <p:nvPr/>
        </p:nvSpPr>
        <p:spPr>
          <a:xfrm>
            <a:off x="2441648" y="1964269"/>
            <a:ext cx="8839197" cy="27341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Medium" charset="0"/>
                <a:ea typeface="Montserrat Medium" charset="0"/>
                <a:cs typeface="Montserrat Medium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Medium" charset="0"/>
                <a:ea typeface="Montserrat Medium" charset="0"/>
                <a:cs typeface="Montserrat Medium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Medium" charset="0"/>
                <a:ea typeface="Montserrat Medium" charset="0"/>
                <a:cs typeface="Montserrat Medium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Medium" charset="0"/>
                <a:ea typeface="Montserrat Medium" charset="0"/>
                <a:cs typeface="Montserrat Medium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Medium" charset="0"/>
                <a:ea typeface="Montserrat Medium" charset="0"/>
                <a:cs typeface="Montserrat Medium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800"/>
              </a:spcBef>
              <a:spcAft>
                <a:spcPts val="800"/>
              </a:spcAft>
            </a:pPr>
            <a:r>
              <a:rPr lang="ru-RU" sz="2200" dirty="0">
                <a:latin typeface="Verdana" panose="020B0604030504040204" pitchFamily="34" charset="0"/>
                <a:ea typeface="Verdana" panose="020B0604030504040204" pitchFamily="34" charset="0"/>
              </a:rPr>
              <a:t>Государственная специализированная организация, уполномоченная Государственным комитетом по имуществу на выполнение геодезических </a:t>
            </a:r>
            <a:r>
              <a:rPr lang="ru-RU" sz="2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и картографических работ государственного назначения.</a:t>
            </a:r>
          </a:p>
          <a:p>
            <a:pPr algn="just">
              <a:spcBef>
                <a:spcPts val="800"/>
              </a:spcBef>
              <a:spcAft>
                <a:spcPts val="800"/>
              </a:spcAft>
            </a:pPr>
            <a:endParaRPr lang="ru-RU" sz="2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ru-RU" sz="220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Офис цифровизации в сфере геодезической и картографической деятельности. </a:t>
            </a:r>
            <a:endParaRPr lang="en-US" sz="2200" i="0" u="none" strike="noStrike" baseline="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>
              <a:spcBef>
                <a:spcPts val="800"/>
              </a:spcBef>
              <a:spcAft>
                <a:spcPts val="800"/>
              </a:spcAft>
            </a:pPr>
            <a:r>
              <a:rPr lang="ru-RU" sz="2200" dirty="0">
                <a:effectLst/>
                <a:latin typeface="Montserrat Medium" panose="00000600000000000000" pitchFamily="2" charset="-52"/>
                <a:ea typeface="Times New Roman" panose="02020603050405020304" pitchFamily="18" charset="0"/>
              </a:rPr>
              <a:t> </a:t>
            </a:r>
            <a:endParaRPr lang="ru-BY" sz="2200" dirty="0">
              <a:effectLst/>
              <a:latin typeface="Montserrat Medium" panose="00000600000000000000" pitchFamily="2" charset="-52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213624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6963FC2B-8626-AC4C-A61E-BE8C27471D0A}"/>
              </a:ext>
            </a:extLst>
          </p:cNvPr>
          <p:cNvSpPr txBox="1">
            <a:spLocks/>
          </p:cNvSpPr>
          <p:nvPr/>
        </p:nvSpPr>
        <p:spPr>
          <a:xfrm>
            <a:off x="1673339" y="301797"/>
            <a:ext cx="10094591" cy="45541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ru-RU" altLang="ru-BY" sz="2000" dirty="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Геоинформационное обеспечение в области земельного кадастра</a:t>
            </a:r>
            <a:endParaRPr lang="en-US" sz="2000" i="1" dirty="0">
              <a:solidFill>
                <a:schemeClr val="accent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80DC2AC-6EB2-96A2-AF43-DCED03487647}"/>
              </a:ext>
            </a:extLst>
          </p:cNvPr>
          <p:cNvSpPr/>
          <p:nvPr/>
        </p:nvSpPr>
        <p:spPr>
          <a:xfrm>
            <a:off x="6659078" y="4813312"/>
            <a:ext cx="18473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CC"/>
              </a:buClr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Roboto" panose="020B0604020202020204" charset="0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CC"/>
              </a:buClr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Roboto" panose="020B0604020202020204" charset="0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CC"/>
              </a:buClr>
              <a:buSzTx/>
              <a:buFontTx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Roboto" panose="020B060402020202020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10B07A4-6DF0-A523-3A32-A031C58B3437}"/>
              </a:ext>
            </a:extLst>
          </p:cNvPr>
          <p:cNvSpPr/>
          <p:nvPr/>
        </p:nvSpPr>
        <p:spPr>
          <a:xfrm>
            <a:off x="2888266" y="5182644"/>
            <a:ext cx="50829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Roboto" panose="020B0604020202020204" charset="0"/>
              </a:rPr>
              <a:t>ГРАНИЦЫ областей, районов, населенных пунктов, ООПТ, земель историко-культурного назначения и др.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Roboto" panose="020B0604020202020204" charset="0"/>
              </a:rPr>
              <a:t>Реестр АТЕ и ТЕ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Roboto" panose="020B0604020202020204" charset="0"/>
              </a:rPr>
              <a:t>- часть земельного кадастра и основа адресной системы: наименования, размеры, границы АТЕ, ТЕ и административных центров.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36A9CC7-5361-9DCE-978E-6C9754C67527}"/>
              </a:ext>
            </a:extLst>
          </p:cNvPr>
          <p:cNvSpPr/>
          <p:nvPr/>
        </p:nvSpPr>
        <p:spPr>
          <a:xfrm>
            <a:off x="456583" y="3400683"/>
            <a:ext cx="343170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Roboto" panose="020B0604020202020204" charset="0"/>
              </a:rPr>
              <a:t>АДРЕСА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Roboto" panose="020B0604020202020204" charset="0"/>
              </a:rPr>
              <a:t>Реестр адресов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Roboto" panose="020B0604020202020204" charset="0"/>
              </a:rPr>
              <a:t>- часть земельного кадастра: </a:t>
            </a:r>
            <a:r>
              <a:rPr kumimoji="0" lang="ru-RU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Roboto" panose="020B0604020202020204" charset="0"/>
              </a:rPr>
              <a:t>пространственно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Roboto" panose="020B0604020202020204" charset="0"/>
              </a:rPr>
              <a:t> - привязанная и обновляемая информация об адресах (</a:t>
            </a:r>
            <a:r>
              <a:rPr kumimoji="0" lang="ru-RU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Roboto" panose="020B0604020202020204" charset="0"/>
              </a:rPr>
              <a:t>геокоды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Roboto" panose="020B0604020202020204" charset="0"/>
              </a:rPr>
              <a:t>) + почтовое зонирование Беларуси</a:t>
            </a:r>
            <a:r>
              <a:rPr lang="ru-RU" sz="1400" kern="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Roboto" panose="020B0604020202020204" charset="0"/>
              </a:rPr>
              <a:t>.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Roboto" panose="020B060402020202020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7757B76-9C68-4FB2-5C05-D4CF86AA43A4}"/>
              </a:ext>
            </a:extLst>
          </p:cNvPr>
          <p:cNvSpPr/>
          <p:nvPr/>
        </p:nvSpPr>
        <p:spPr>
          <a:xfrm>
            <a:off x="8135739" y="2815907"/>
            <a:ext cx="351721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Roboto" panose="020B0604020202020204" charset="0"/>
              </a:rPr>
              <a:t>УЛИЦЫ, СТ, ГАРАЖИ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Roboto" panose="020B0604020202020204" charset="0"/>
              </a:rPr>
              <a:t>Реестр улиц и дорог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Roboto" panose="020B0604020202020204" charset="0"/>
              </a:rPr>
              <a:t>- часть реестра адресов: улицы, садоводческие товарищества, дачные и гаражные кооперативы, остановочные пункты </a:t>
            </a:r>
            <a:r>
              <a:rPr kumimoji="0" lang="ru-RU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Roboto" panose="020B0604020202020204" charset="0"/>
              </a:rPr>
              <a:t>БелЖД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Roboto" panose="020B0604020202020204" charset="0"/>
              </a:rPr>
              <a:t>.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FAC3D4D-D4A8-4096-EF0C-CAEA6CCFE3A6}"/>
              </a:ext>
            </a:extLst>
          </p:cNvPr>
          <p:cNvSpPr/>
          <p:nvPr/>
        </p:nvSpPr>
        <p:spPr>
          <a:xfrm>
            <a:off x="4243171" y="985645"/>
            <a:ext cx="370565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Roboto" panose="020B0604020202020204" charset="0"/>
              </a:rPr>
              <a:t>ЗЕМЕЛЬНЫЕ УЧАСТКИ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Roboto" panose="020B0604020202020204" charset="0"/>
              </a:rPr>
              <a:t>Регистр недвижимости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Roboto" panose="020B0604020202020204" charset="0"/>
              </a:rPr>
              <a:t>– базовый информационный ресурс: сведения и документы о зарегистрированных объектах недвижимости.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C6B9076-7039-1E7F-9E8E-07FBFCC607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217" y="1106803"/>
            <a:ext cx="3365816" cy="205425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5A2143A-1E53-A578-BC33-4A76A6F670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50" y="2946426"/>
            <a:ext cx="3673062" cy="202313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5118AEC-D8C5-117B-8906-530B320E95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5739" y="757213"/>
            <a:ext cx="3294274" cy="197745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F3FD6A6-8FCD-8E3F-0B54-160B092C45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35739" y="4262662"/>
            <a:ext cx="3294274" cy="2005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3422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6963FC2B-8626-AC4C-A61E-BE8C27471D0A}"/>
              </a:ext>
            </a:extLst>
          </p:cNvPr>
          <p:cNvSpPr txBox="1">
            <a:spLocks/>
          </p:cNvSpPr>
          <p:nvPr/>
        </p:nvSpPr>
        <p:spPr>
          <a:xfrm>
            <a:off x="1673339" y="301797"/>
            <a:ext cx="10094591" cy="45541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ru-RU" altLang="ru-BY" sz="2000" dirty="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Геоинформационное обеспечение в области земельного кадастра</a:t>
            </a:r>
            <a:endParaRPr lang="en-US" sz="2000" i="1" dirty="0">
              <a:solidFill>
                <a:schemeClr val="accent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B6DA274-739F-5F22-9F6D-DCF376193AC0}"/>
              </a:ext>
            </a:extLst>
          </p:cNvPr>
          <p:cNvSpPr/>
          <p:nvPr/>
        </p:nvSpPr>
        <p:spPr>
          <a:xfrm>
            <a:off x="172686" y="1528399"/>
            <a:ext cx="568863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Публичная кадастровая карта</a:t>
            </a: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 – современная геоинформационная система, предназначена для доступа к пространственным данным из реестров и регистров государственного земельного кадастра Республики Беларусь, а также к иным данным государственных органов и организаций.</a:t>
            </a:r>
          </a:p>
        </p:txBody>
      </p:sp>
      <p:sp>
        <p:nvSpPr>
          <p:cNvPr id="14" name="Google Shape;160;p7">
            <a:extLst>
              <a:ext uri="{FF2B5EF4-FFF2-40B4-BE49-F238E27FC236}">
                <a16:creationId xmlns:a16="http://schemas.microsoft.com/office/drawing/2014/main" id="{CBBDC9A0-9C74-4422-3FC4-798073330A57}"/>
              </a:ext>
            </a:extLst>
          </p:cNvPr>
          <p:cNvSpPr txBox="1"/>
          <p:nvPr/>
        </p:nvSpPr>
        <p:spPr bwMode="auto">
          <a:xfrm>
            <a:off x="6261254" y="1193029"/>
            <a:ext cx="5758060" cy="24196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ct val="85714"/>
              <a:buFontTx/>
              <a:buNone/>
              <a:tabLst/>
              <a:defRPr/>
            </a:pP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-</a:t>
            </a: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srgbClr val="0D47A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 владелец </a:t>
            </a: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- Государственный комитет по имуществу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ct val="85714"/>
              <a:buFontTx/>
              <a:buNone/>
              <a:tabLst/>
              <a:defRPr/>
            </a:pP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- </a:t>
            </a: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srgbClr val="0D47A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оператор</a:t>
            </a: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rPr>
              <a:t> - </a:t>
            </a: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ГУП «Национальное кадастровое агентство»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ct val="85714"/>
              <a:buFontTx/>
              <a:buNone/>
              <a:tabLst/>
              <a:defRPr/>
            </a:pP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- ПКК функционирует </a:t>
            </a: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srgbClr val="0D47A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с 2014 года</a:t>
            </a:r>
            <a:endParaRPr kumimoji="0" lang="ru-RU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ct val="85714"/>
              <a:buFontTx/>
              <a:buNone/>
              <a:tabLst/>
              <a:defRPr/>
            </a:pP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- </a:t>
            </a: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srgbClr val="0D47A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4 000 </a:t>
            </a: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посещений </a:t>
            </a: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srgbClr val="0D47A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ежедневно</a:t>
            </a:r>
            <a:endParaRPr kumimoji="0" lang="ru-RU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ct val="85714"/>
              <a:buFontTx/>
              <a:buNone/>
              <a:tabLst/>
              <a:defRPr/>
            </a:pP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-</a:t>
            </a: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srgbClr val="0D47A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 730 130 </a:t>
            </a: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запросов</a:t>
            </a: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solidFill>
                  <a:srgbClr val="0D47A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</a:rPr>
              <a:t> в текущем году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5493C91-8819-ECC5-577A-F0E1595CDDFD}"/>
              </a:ext>
            </a:extLst>
          </p:cNvPr>
          <p:cNvSpPr/>
          <p:nvPr/>
        </p:nvSpPr>
        <p:spPr bwMode="auto">
          <a:xfrm>
            <a:off x="6168008" y="1108107"/>
            <a:ext cx="5688632" cy="2167682"/>
          </a:xfrm>
          <a:prstGeom prst="rect">
            <a:avLst/>
          </a:prstGeom>
          <a:noFill/>
          <a:ln>
            <a:solidFill>
              <a:srgbClr val="0A4E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0" i="0" u="none" strike="noStrike" kern="1200" cap="none" spc="0" normalizeH="0" baseline="0" noProof="0">
              <a:ln>
                <a:noFill/>
              </a:ln>
              <a:solidFill>
                <a:srgbClr val="0A4ECF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</a:endParaRPr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3EB02961-3520-7643-F923-82FE394A1085}"/>
              </a:ext>
            </a:extLst>
          </p:cNvPr>
          <p:cNvSpPr txBox="1">
            <a:spLocks/>
          </p:cNvSpPr>
          <p:nvPr/>
        </p:nvSpPr>
        <p:spPr bwMode="auto">
          <a:xfrm>
            <a:off x="8132540" y="921017"/>
            <a:ext cx="1486206" cy="3607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e-BY" sz="1500" b="1" i="0" u="none" strike="noStrike" kern="1200" cap="none" spc="0" normalizeH="0" baseline="0" noProof="0" dirty="0">
                <a:ln>
                  <a:noFill/>
                </a:ln>
                <a:solidFill>
                  <a:srgbClr val="3F61A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Roboto" panose="020B0604020202020204" charset="0"/>
              </a:rPr>
              <a:t>информация</a:t>
            </a:r>
          </a:p>
        </p:txBody>
      </p:sp>
      <p:pic>
        <p:nvPicPr>
          <p:cNvPr id="17" name="Рисунок 18">
            <a:extLst>
              <a:ext uri="{FF2B5EF4-FFF2-40B4-BE49-F238E27FC236}">
                <a16:creationId xmlns:a16="http://schemas.microsoft.com/office/drawing/2014/main" id="{C1ECEC8A-F63A-6AD6-2136-DDECE56327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211" y="3841500"/>
            <a:ext cx="6118225" cy="2908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4">
            <a:extLst>
              <a:ext uri="{FF2B5EF4-FFF2-40B4-BE49-F238E27FC236}">
                <a16:creationId xmlns:a16="http://schemas.microsoft.com/office/drawing/2014/main" id="{509169AC-67EA-FDF1-3F8C-BDA6CBC09E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753" y="4348491"/>
            <a:ext cx="2207236" cy="1962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279B1FBA-5EA3-575D-11A2-1E31552CBF2F}"/>
              </a:ext>
            </a:extLst>
          </p:cNvPr>
          <p:cNvSpPr txBox="1"/>
          <p:nvPr/>
        </p:nvSpPr>
        <p:spPr>
          <a:xfrm>
            <a:off x="424897" y="5331872"/>
            <a:ext cx="266662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BY" sz="16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https://map.nca.by</a:t>
            </a:r>
          </a:p>
        </p:txBody>
      </p:sp>
    </p:spTree>
    <p:extLst>
      <p:ext uri="{BB962C8B-B14F-4D97-AF65-F5344CB8AC3E}">
        <p14:creationId xmlns:p14="http://schemas.microsoft.com/office/powerpoint/2010/main" val="78346297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6912091" y="619202"/>
            <a:ext cx="4128459" cy="1395021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Verdana" panose="020B0604030504040204" pitchFamily="34" charset="0"/>
                <a:ea typeface="Verdana" panose="020B0604030504040204" pitchFamily="34" charset="0"/>
              </a:rPr>
              <a:t>Национальная инфраструктура пространственных данны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х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862113" y="43684"/>
            <a:ext cx="10704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Основные задачи, решаемые при создании НИПД</a:t>
            </a:r>
            <a:endParaRPr lang="en-US" sz="2400" b="1" dirty="0">
              <a:solidFill>
                <a:schemeClr val="accent1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0" t="2707" r="2938" b="2586"/>
          <a:stretch/>
        </p:blipFill>
        <p:spPr>
          <a:xfrm>
            <a:off x="5903979" y="2718167"/>
            <a:ext cx="6144683" cy="397519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888"/>
            <a:ext cx="1391891" cy="579907"/>
          </a:xfrm>
          <a:prstGeom prst="rect">
            <a:avLst/>
          </a:prstGeom>
        </p:spPr>
      </p:pic>
      <p:sp>
        <p:nvSpPr>
          <p:cNvPr id="5" name="Стрелка: вправо 4">
            <a:extLst>
              <a:ext uri="{FF2B5EF4-FFF2-40B4-BE49-F238E27FC236}">
                <a16:creationId xmlns:a16="http://schemas.microsoft.com/office/drawing/2014/main" id="{E352232C-D2A3-8CB2-0674-B0F04C1C9868}"/>
              </a:ext>
            </a:extLst>
          </p:cNvPr>
          <p:cNvSpPr/>
          <p:nvPr/>
        </p:nvSpPr>
        <p:spPr>
          <a:xfrm>
            <a:off x="5964049" y="988128"/>
            <a:ext cx="935765" cy="646176"/>
          </a:xfrm>
          <a:prstGeom prst="rightArrow">
            <a:avLst/>
          </a:prstGeom>
          <a:gradFill>
            <a:gsLst>
              <a:gs pos="0">
                <a:srgbClr val="FFFFFF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schemeClr val="tx1"/>
              </a:solidFill>
            </a:endParaRPr>
          </a:p>
        </p:txBody>
      </p:sp>
      <p:sp>
        <p:nvSpPr>
          <p:cNvPr id="14" name="Правая круглая скобка 13">
            <a:extLst>
              <a:ext uri="{FF2B5EF4-FFF2-40B4-BE49-F238E27FC236}">
                <a16:creationId xmlns:a16="http://schemas.microsoft.com/office/drawing/2014/main" id="{9A21438C-C168-F781-0902-004BD75EDB49}"/>
              </a:ext>
            </a:extLst>
          </p:cNvPr>
          <p:cNvSpPr/>
          <p:nvPr/>
        </p:nvSpPr>
        <p:spPr>
          <a:xfrm>
            <a:off x="5029987" y="740701"/>
            <a:ext cx="806789" cy="5760640"/>
          </a:xfrm>
          <a:prstGeom prst="rightBracket">
            <a:avLst/>
          </a:prstGeom>
          <a:ln w="63500">
            <a:solidFill>
              <a:srgbClr val="9DE1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5" name="Стрелка: вниз 14">
            <a:extLst>
              <a:ext uri="{FF2B5EF4-FFF2-40B4-BE49-F238E27FC236}">
                <a16:creationId xmlns:a16="http://schemas.microsoft.com/office/drawing/2014/main" id="{687D54B5-BAA5-94B9-6F11-1471B24D325C}"/>
              </a:ext>
            </a:extLst>
          </p:cNvPr>
          <p:cNvSpPr/>
          <p:nvPr/>
        </p:nvSpPr>
        <p:spPr>
          <a:xfrm>
            <a:off x="8653232" y="2097542"/>
            <a:ext cx="646176" cy="537305"/>
          </a:xfrm>
          <a:prstGeom prst="downArrow">
            <a:avLst/>
          </a:prstGeom>
          <a:gradFill>
            <a:gsLst>
              <a:gs pos="0">
                <a:srgbClr val="FFFFFF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schemeClr val="tx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7447240-23F3-7DD6-5B5E-4FAF198824D1}"/>
              </a:ext>
            </a:extLst>
          </p:cNvPr>
          <p:cNvSpPr txBox="1"/>
          <p:nvPr/>
        </p:nvSpPr>
        <p:spPr>
          <a:xfrm>
            <a:off x="5347243" y="988417"/>
            <a:ext cx="375919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4267" b="1" dirty="0">
                <a:solidFill>
                  <a:srgbClr val="05FF76"/>
                </a:solidFill>
                <a:latin typeface="Montserrat" panose="00000500000000000000" pitchFamily="2" charset="-52"/>
              </a:rPr>
              <a:t>√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11091" y="836712"/>
            <a:ext cx="5088000" cy="96000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just"/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</a:rPr>
              <a:t>1. Определить перечень обязательных наборов пространственных данных, порядок и ответственных за их создание, поддержание в актуальном состоянии и предоставление.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0EB5238-3212-7BAA-6B9D-72FBBF56D6C6}"/>
              </a:ext>
            </a:extLst>
          </p:cNvPr>
          <p:cNvSpPr txBox="1"/>
          <p:nvPr/>
        </p:nvSpPr>
        <p:spPr>
          <a:xfrm>
            <a:off x="5336039" y="2084851"/>
            <a:ext cx="375919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4267" b="1" dirty="0">
                <a:solidFill>
                  <a:srgbClr val="05FF76"/>
                </a:solidFill>
                <a:latin typeface="Montserrat" panose="00000500000000000000" pitchFamily="2" charset="-52"/>
              </a:rPr>
              <a:t>√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F94537C-A72C-3A3B-9694-31316436DE68}"/>
              </a:ext>
            </a:extLst>
          </p:cNvPr>
          <p:cNvSpPr txBox="1"/>
          <p:nvPr/>
        </p:nvSpPr>
        <p:spPr>
          <a:xfrm>
            <a:off x="5336039" y="3060442"/>
            <a:ext cx="375919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4267" b="1" dirty="0">
                <a:solidFill>
                  <a:srgbClr val="05FF76"/>
                </a:solidFill>
                <a:latin typeface="Montserrat" panose="00000500000000000000" pitchFamily="2" charset="-52"/>
              </a:rPr>
              <a:t>√</a:t>
            </a:r>
          </a:p>
        </p:txBody>
      </p:sp>
      <p:sp>
        <p:nvSpPr>
          <p:cNvPr id="4" name="Скругленный прямоугольник 28">
            <a:extLst>
              <a:ext uri="{FF2B5EF4-FFF2-40B4-BE49-F238E27FC236}">
                <a16:creationId xmlns:a16="http://schemas.microsoft.com/office/drawing/2014/main" id="{AD83DCCF-44AC-90D5-C5D0-137685CAFBD8}"/>
              </a:ext>
            </a:extLst>
          </p:cNvPr>
          <p:cNvSpPr/>
          <p:nvPr/>
        </p:nvSpPr>
        <p:spPr>
          <a:xfrm>
            <a:off x="259091" y="3166696"/>
            <a:ext cx="5040000" cy="72000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just"/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</a:rPr>
              <a:t>3. Определить правила обращения пространственной информации, права и обязанности субъектов НИПД.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5B18BA1-5DF9-5A18-B55D-AF0B39C34EEB}"/>
              </a:ext>
            </a:extLst>
          </p:cNvPr>
          <p:cNvSpPr txBox="1"/>
          <p:nvPr/>
        </p:nvSpPr>
        <p:spPr>
          <a:xfrm>
            <a:off x="5326591" y="3999454"/>
            <a:ext cx="385367" cy="65665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ru-RU" sz="4267" b="1" dirty="0">
                <a:solidFill>
                  <a:srgbClr val="FFC000"/>
                </a:solidFill>
                <a:latin typeface="Montserrat" panose="00000500000000000000" pitchFamily="2" charset="-52"/>
              </a:rPr>
              <a:t>√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4216358-86A6-8853-CE26-EA9E9E8160F9}"/>
              </a:ext>
            </a:extLst>
          </p:cNvPr>
          <p:cNvSpPr txBox="1"/>
          <p:nvPr/>
        </p:nvSpPr>
        <p:spPr>
          <a:xfrm>
            <a:off x="5326592" y="4773150"/>
            <a:ext cx="405737" cy="65665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ru-RU" sz="4267" b="1" dirty="0">
                <a:solidFill>
                  <a:srgbClr val="FFC000"/>
                </a:solidFill>
                <a:latin typeface="Montserrat" panose="00000500000000000000" pitchFamily="2" charset="-52"/>
              </a:rPr>
              <a:t>√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59091" y="4081225"/>
            <a:ext cx="5040000" cy="57600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just"/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</a:rPr>
              <a:t>4. Создать Национальный </a:t>
            </a:r>
            <a:r>
              <a:rPr lang="ru-RU" sz="1600" dirty="0" err="1">
                <a:latin typeface="Verdana" panose="020B0604030504040204" pitchFamily="34" charset="0"/>
                <a:ea typeface="Verdana" panose="020B0604030504040204" pitchFamily="34" charset="0"/>
              </a:rPr>
              <a:t>геопортал</a:t>
            </a:r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259091" y="5659799"/>
            <a:ext cx="5040000" cy="72000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just"/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</a:rPr>
              <a:t>6. Сформировать обязательные наборы пространственных данных и сервисы для этих наборов.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59091" y="1985259"/>
            <a:ext cx="5040000" cy="960107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just"/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</a:rPr>
              <a:t>2. Определить порядок формирования и предоставления наборов пространственных данных, включаемых в НИПД, сервисов и метаданных для этих наборов.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59091" y="4875587"/>
            <a:ext cx="5040000" cy="57600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just"/>
            <a:r>
              <a:rPr lang="ru-RU" sz="1600" dirty="0">
                <a:latin typeface="Verdana" panose="020B0604030504040204" pitchFamily="34" charset="0"/>
                <a:ea typeface="Verdana" panose="020B0604030504040204" pitchFamily="34" charset="0"/>
              </a:rPr>
              <a:t>5. Сформировать единый банк метаданных пространственных данных.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CF73D3A-EFA4-5290-CAE8-26ECAF8487EC}"/>
              </a:ext>
            </a:extLst>
          </p:cNvPr>
          <p:cNvSpPr txBox="1"/>
          <p:nvPr/>
        </p:nvSpPr>
        <p:spPr>
          <a:xfrm>
            <a:off x="5363837" y="5512033"/>
            <a:ext cx="405737" cy="65665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ru-RU" sz="4267" b="1" dirty="0">
                <a:solidFill>
                  <a:srgbClr val="FFC000"/>
                </a:solidFill>
                <a:latin typeface="Montserrat" panose="00000500000000000000" pitchFamily="2" charset="-52"/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427181858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09C862D7-87CA-5EBF-F247-14CA3F5F1FE2}"/>
              </a:ext>
            </a:extLst>
          </p:cNvPr>
          <p:cNvSpPr/>
          <p:nvPr/>
        </p:nvSpPr>
        <p:spPr>
          <a:xfrm>
            <a:off x="1381589" y="301321"/>
            <a:ext cx="9428821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400" b="1" dirty="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Поставщики наборов пространственных данных</a:t>
            </a:r>
            <a:endParaRPr lang="en-US" sz="2400" b="1" dirty="0">
              <a:solidFill>
                <a:schemeClr val="accent1"/>
              </a:solidFill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67" name="Рисунок 66">
            <a:extLst>
              <a:ext uri="{FF2B5EF4-FFF2-40B4-BE49-F238E27FC236}">
                <a16:creationId xmlns:a16="http://schemas.microsoft.com/office/drawing/2014/main" id="{FC4DA6D7-145B-5E6D-F465-2FCC777869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191" y="787749"/>
            <a:ext cx="10466962" cy="5785118"/>
          </a:xfrm>
          <a:prstGeom prst="rect">
            <a:avLst/>
          </a:prstGeom>
        </p:spPr>
      </p:pic>
      <p:sp>
        <p:nvSpPr>
          <p:cNvPr id="68" name="Прямоугольник 67">
            <a:extLst>
              <a:ext uri="{FF2B5EF4-FFF2-40B4-BE49-F238E27FC236}">
                <a16:creationId xmlns:a16="http://schemas.microsoft.com/office/drawing/2014/main" id="{D793B545-2A3B-DA0D-3304-F67A07D203B7}"/>
              </a:ext>
            </a:extLst>
          </p:cNvPr>
          <p:cNvSpPr/>
          <p:nvPr/>
        </p:nvSpPr>
        <p:spPr>
          <a:xfrm>
            <a:off x="719847" y="6326646"/>
            <a:ext cx="11046454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marL="0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Постановление Совета Министров Республики Беларусь №32 от 16.01.2024</a:t>
            </a:r>
          </a:p>
          <a:p>
            <a:pPr algn="ctr"/>
            <a:r>
              <a:rPr lang="en-US" sz="1600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“</a:t>
            </a:r>
            <a:r>
              <a:rPr lang="ru-RU" sz="1600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О создании и функционировании Национальной инфраструктуры пространственных  данных</a:t>
            </a:r>
            <a:r>
              <a:rPr lang="en-US" sz="1600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3191866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888"/>
            <a:ext cx="1391891" cy="579907"/>
          </a:xfrm>
          <a:prstGeom prst="rect">
            <a:avLst/>
          </a:prstGeom>
        </p:spPr>
      </p:pic>
      <p:graphicFrame>
        <p:nvGraphicFramePr>
          <p:cNvPr id="17" name="Диаграмма 16">
            <a:extLst>
              <a:ext uri="{FF2B5EF4-FFF2-40B4-BE49-F238E27FC236}">
                <a16:creationId xmlns:a16="http://schemas.microsoft.com/office/drawing/2014/main" id="{6AEC3DDA-4D27-4FC3-8A38-455F0079AB9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11212072"/>
              </p:ext>
            </p:extLst>
          </p:nvPr>
        </p:nvGraphicFramePr>
        <p:xfrm>
          <a:off x="1306274" y="582795"/>
          <a:ext cx="10394461" cy="54903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4CD0CCF-FBAE-6C68-E1CA-342650F54737}"/>
              </a:ext>
            </a:extLst>
          </p:cNvPr>
          <p:cNvSpPr/>
          <p:nvPr/>
        </p:nvSpPr>
        <p:spPr>
          <a:xfrm>
            <a:off x="1600614" y="172719"/>
            <a:ext cx="9600652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000" b="1" dirty="0">
                <a:solidFill>
                  <a:srgbClr val="0000FF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Поставляемые обязательные наборы пространственных данных в разрезе госорганов</a:t>
            </a:r>
            <a:endParaRPr lang="en-US" sz="2000" b="1" dirty="0">
              <a:solidFill>
                <a:srgbClr val="0000FF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3F5C08D-FCE6-FC4E-0C67-E2C8316C840F}"/>
              </a:ext>
            </a:extLst>
          </p:cNvPr>
          <p:cNvSpPr txBox="1"/>
          <p:nvPr/>
        </p:nvSpPr>
        <p:spPr>
          <a:xfrm>
            <a:off x="1600615" y="5813541"/>
            <a:ext cx="873608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ВСЕГО - 29 обязательных наборов пространственных данных, из них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: </a:t>
            </a:r>
            <a:endParaRPr lang="ru-RU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16 - </a:t>
            </a:r>
            <a:r>
              <a:rPr lang="ru-RU" sz="18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базовых наборов пространственных данных</a:t>
            </a:r>
            <a:r>
              <a:rPr lang="en-US" sz="18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;</a:t>
            </a:r>
            <a:r>
              <a:rPr lang="ru-RU" sz="18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  <a:p>
            <a:pPr algn="ctr"/>
            <a:r>
              <a:rPr lang="en-US" sz="18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13 -</a:t>
            </a:r>
            <a:r>
              <a:rPr lang="ru-RU" sz="18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 тематических наборов</a:t>
            </a:r>
            <a:r>
              <a:rPr lang="en-US" sz="18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BY" sz="18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пространственных данных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  <a:endParaRPr lang="ru-BY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559750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888"/>
            <a:ext cx="1391891" cy="579907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4CD0CCF-FBAE-6C68-E1CA-342650F54737}"/>
              </a:ext>
            </a:extLst>
          </p:cNvPr>
          <p:cNvSpPr/>
          <p:nvPr/>
        </p:nvSpPr>
        <p:spPr>
          <a:xfrm>
            <a:off x="1600614" y="172719"/>
            <a:ext cx="9600652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rgbClr val="0000FF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Обязательные наборы пространственных данных</a:t>
            </a:r>
            <a:endParaRPr lang="en-US" sz="2400" b="1" dirty="0">
              <a:solidFill>
                <a:srgbClr val="0000FF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BD7E740-80DC-63C4-D2B4-F5D338D35AB0}"/>
              </a:ext>
            </a:extLst>
          </p:cNvPr>
          <p:cNvSpPr txBox="1">
            <a:spLocks/>
          </p:cNvSpPr>
          <p:nvPr/>
        </p:nvSpPr>
        <p:spPr>
          <a:xfrm>
            <a:off x="1799125" y="864769"/>
            <a:ext cx="2842450" cy="45753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ru-RU" sz="2000" dirty="0">
                <a:latin typeface="Verdana" panose="020B0604030504040204" pitchFamily="34" charset="0"/>
                <a:ea typeface="Verdana" panose="020B0604030504040204" pitchFamily="34" charset="0"/>
              </a:rPr>
              <a:t>Базовые наборы</a:t>
            </a:r>
            <a:endParaRPr lang="en-US" sz="2000" i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7CE9D3DA-7CFA-A1B3-98A7-9D669E77FBBF}"/>
              </a:ext>
            </a:extLst>
          </p:cNvPr>
          <p:cNvSpPr txBox="1">
            <a:spLocks/>
          </p:cNvSpPr>
          <p:nvPr/>
        </p:nvSpPr>
        <p:spPr>
          <a:xfrm>
            <a:off x="7345159" y="864769"/>
            <a:ext cx="3727032" cy="45753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ru-RU" sz="2000" dirty="0">
                <a:latin typeface="Verdana" panose="020B0604030504040204" pitchFamily="34" charset="0"/>
                <a:ea typeface="Verdana" panose="020B0604030504040204" pitchFamily="34" charset="0"/>
              </a:rPr>
              <a:t>Тематические наборы</a:t>
            </a:r>
            <a:endParaRPr lang="en-US" sz="2000" i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AB8822B-D156-82AF-F720-106B8330DCB0}"/>
              </a:ext>
            </a:extLst>
          </p:cNvPr>
          <p:cNvSpPr/>
          <p:nvPr/>
        </p:nvSpPr>
        <p:spPr>
          <a:xfrm>
            <a:off x="370459" y="1389037"/>
            <a:ext cx="5433993" cy="5296244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r>
              <a:rPr lang="ru" sz="1400" spc="-14" dirty="0">
                <a:latin typeface="Verdana" panose="020B0604030504040204" pitchFamily="34" charset="0"/>
                <a:ea typeface="Verdana" panose="020B0604030504040204" pitchFamily="34" charset="0"/>
              </a:rPr>
              <a:t>Системы отсчета координат, высот, гравиметрических измерений, используемых на территории Республики Беларусь.</a:t>
            </a: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r>
              <a:rPr lang="ru" sz="1400" spc="-14" dirty="0">
                <a:latin typeface="Verdana" panose="020B0604030504040204" pitchFamily="34" charset="0"/>
                <a:ea typeface="Verdana" panose="020B0604030504040204" pitchFamily="34" charset="0"/>
              </a:rPr>
              <a:t>Геодезические пункты.</a:t>
            </a: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r>
              <a:rPr lang="ru" sz="1400" spc="-14" dirty="0">
                <a:latin typeface="Verdana" panose="020B0604030504040204" pitchFamily="34" charset="0"/>
                <a:ea typeface="Verdana" panose="020B0604030504040204" pitchFamily="34" charset="0"/>
              </a:rPr>
              <a:t>Картографические проекции.</a:t>
            </a: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r>
              <a:rPr lang="ru" sz="1400" dirty="0">
                <a:latin typeface="Verdana" panose="020B0604030504040204" pitchFamily="34" charset="0"/>
                <a:ea typeface="Verdana" panose="020B0604030504040204" pitchFamily="34" charset="0"/>
              </a:rPr>
              <a:t>Государственная граница Республики Беларусь.</a:t>
            </a: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r>
              <a:rPr lang="ru" sz="1400" dirty="0">
                <a:latin typeface="Verdana" panose="020B0604030504040204" pitchFamily="34" charset="0"/>
                <a:ea typeface="Verdana" panose="020B0604030504040204" pitchFamily="34" charset="0"/>
              </a:rPr>
              <a:t>Административно-территориальные единицы и территориальные единицы Республики Беларусь (наименования и границы).</a:t>
            </a: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r>
              <a:rPr lang="ru" sz="1400" dirty="0">
                <a:latin typeface="Verdana" panose="020B0604030504040204" pitchFamily="34" charset="0"/>
                <a:ea typeface="Verdana" panose="020B0604030504040204" pitchFamily="34" charset="0"/>
              </a:rPr>
              <a:t>Объекты гидрографии, в том числе гидротехнические сооружения.</a:t>
            </a: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r>
              <a:rPr lang="ru" sz="1400" dirty="0">
                <a:latin typeface="Verdana" panose="020B0604030504040204" pitchFamily="34" charset="0"/>
                <a:ea typeface="Verdana" panose="020B0604030504040204" pitchFamily="34" charset="0"/>
              </a:rPr>
              <a:t>Транспортные сети и объекты транспортной инфраструктуры.</a:t>
            </a: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r>
              <a:rPr lang="ru" sz="1400" dirty="0">
                <a:latin typeface="Verdana" panose="020B0604030504040204" pitchFamily="34" charset="0"/>
                <a:ea typeface="Verdana" panose="020B0604030504040204" pitchFamily="34" charset="0"/>
              </a:rPr>
              <a:t>Растительный покров.</a:t>
            </a: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r>
              <a:rPr lang="ru" sz="1400" dirty="0">
                <a:latin typeface="Verdana" panose="020B0604030504040204" pitchFamily="34" charset="0"/>
                <a:ea typeface="Verdana" panose="020B0604030504040204" pitchFamily="34" charset="0"/>
              </a:rPr>
              <a:t>Цифровая модель рельефа.</a:t>
            </a: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r>
              <a:rPr lang="ru" sz="1400" dirty="0">
                <a:latin typeface="Verdana" panose="020B0604030504040204" pitchFamily="34" charset="0"/>
                <a:ea typeface="Verdana" panose="020B0604030504040204" pitchFamily="34" charset="0"/>
              </a:rPr>
              <a:t>Материалы и данные дистанционного зондирования Земли.</a:t>
            </a: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r>
              <a:rPr lang="ru" sz="1400" dirty="0">
                <a:latin typeface="Verdana" panose="020B0604030504040204" pitchFamily="34" charset="0"/>
                <a:ea typeface="Verdana" panose="020B0604030504040204" pitchFamily="34" charset="0"/>
              </a:rPr>
              <a:t>Наименования географических объектов.</a:t>
            </a: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r>
              <a:rPr lang="ru" sz="1400" dirty="0">
                <a:latin typeface="Verdana" panose="020B0604030504040204" pitchFamily="34" charset="0"/>
                <a:ea typeface="Verdana" panose="020B0604030504040204" pitchFamily="34" charset="0"/>
              </a:rPr>
              <a:t>Адреса, в том числе наименования элементов улично-дорожной сети.</a:t>
            </a: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r>
              <a:rPr lang="ru" sz="1400" dirty="0">
                <a:latin typeface="Verdana" panose="020B0604030504040204" pitchFamily="34" charset="0"/>
                <a:ea typeface="Verdana" panose="020B0604030504040204" pitchFamily="34" charset="0"/>
              </a:rPr>
              <a:t>Земельные участки.</a:t>
            </a: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r>
              <a:rPr lang="ru" sz="1400" dirty="0">
                <a:latin typeface="Verdana" panose="020B0604030504040204" pitchFamily="34" charset="0"/>
                <a:ea typeface="Verdana" panose="020B0604030504040204" pitchFamily="34" charset="0"/>
              </a:rPr>
              <a:t>Виды земель.</a:t>
            </a: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r>
              <a:rPr lang="ru" sz="1400" dirty="0">
                <a:latin typeface="Verdana" panose="020B0604030504040204" pitchFamily="34" charset="0"/>
                <a:ea typeface="Verdana" panose="020B0604030504040204" pitchFamily="34" charset="0"/>
              </a:rPr>
              <a:t>Территории специального режима использования.</a:t>
            </a: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r>
              <a:rPr lang="ru" sz="1400" dirty="0">
                <a:latin typeface="Verdana" panose="020B0604030504040204" pitchFamily="34" charset="0"/>
                <a:ea typeface="Verdana" panose="020B0604030504040204" pitchFamily="34" charset="0"/>
              </a:rPr>
              <a:t>Капитальные строения (здания, сооружения), в том числе инженерные коммуникации.</a:t>
            </a: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b="1" spc="-14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b="1" spc="-14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b="1" spc="-14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b="1" spc="-14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9EE66AC2-CCCB-1F1D-43EC-D3AC7D89C272}"/>
              </a:ext>
            </a:extLst>
          </p:cNvPr>
          <p:cNvSpPr/>
          <p:nvPr/>
        </p:nvSpPr>
        <p:spPr>
          <a:xfrm>
            <a:off x="6491678" y="1333672"/>
            <a:ext cx="5433993" cy="3208511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r>
              <a:rPr lang="ru-BY" sz="14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Здоровье и</a:t>
            </a:r>
            <a:r>
              <a:rPr lang="ru-RU" sz="14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BY" sz="14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безопасность</a:t>
            </a: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BY" sz="14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жизнедеятельности</a:t>
            </a:r>
            <a:r>
              <a:rPr lang="ru-RU" sz="14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</a:rPr>
              <a:t>Демография.</a:t>
            </a: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r>
              <a:rPr lang="ru-RU" sz="14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Почвы.</a:t>
            </a: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</a:rPr>
              <a:t>Недра.</a:t>
            </a: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r>
              <a:rPr lang="ru-RU" sz="14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Биологическое разнообразие.</a:t>
            </a: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</a:rPr>
              <a:t>Отходы.</a:t>
            </a: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r>
              <a:rPr lang="ru-RU" sz="14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Атмосферный воздух.</a:t>
            </a: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</a:rPr>
              <a:t>Чрезвычайные ситуации.</a:t>
            </a: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r>
              <a:rPr lang="ru-RU" sz="14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Туристические ресурсы.</a:t>
            </a: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r>
              <a:rPr lang="ru-BY" sz="14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Недвижимые материальные</a:t>
            </a: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BY" sz="14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историко-культурные ценности</a:t>
            </a:r>
            <a:r>
              <a:rPr lang="ru-RU" sz="14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</a:rPr>
              <a:t>Рыболовство и рыбоводство.</a:t>
            </a: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r>
              <a:rPr lang="ru-BY" sz="14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Последствия</a:t>
            </a:r>
            <a:r>
              <a:rPr lang="ru-RU" sz="14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BY" sz="14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катастрофы на</a:t>
            </a:r>
            <a:r>
              <a:rPr lang="ru-RU" sz="14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BY" sz="14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Чернобыльской</a:t>
            </a: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BY" sz="14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АЭС</a:t>
            </a:r>
            <a:r>
              <a:rPr lang="ru-RU" sz="14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</a:rPr>
              <a:t>Доступная среда.</a:t>
            </a:r>
            <a:endParaRPr lang="ru-RU" sz="1400" b="0" i="0" u="none" strike="noStrike" baseline="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-BY" sz="1800" b="0" i="0" u="none" strike="noStrike" baseline="0" dirty="0">
              <a:latin typeface="TimesNewRomanPSMT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b="1" spc="-14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b="1" spc="-14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b="1" spc="-14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 algn="just">
              <a:buClr>
                <a:srgbClr val="0000FF"/>
              </a:buClr>
              <a:buFont typeface="Wingdings" panose="05000000000000000000" pitchFamily="2" charset="2"/>
              <a:buChar char="v"/>
            </a:pPr>
            <a:endParaRPr lang="ru" sz="1400" b="1" spc="-14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53934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842792" y="42300"/>
            <a:ext cx="85650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Этапы создания Национального </a:t>
            </a:r>
            <a:r>
              <a:rPr lang="ru-RU" sz="2400" b="1" dirty="0" err="1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геопортала</a:t>
            </a:r>
            <a:endParaRPr lang="en-US" sz="2400" b="1" dirty="0">
              <a:solidFill>
                <a:schemeClr val="accent1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888"/>
            <a:ext cx="1391891" cy="57990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AEEAFFD-D965-4D4D-956C-0FFD64F5D41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457" y="880015"/>
            <a:ext cx="11717679" cy="5200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98037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38020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7">
            <a:extLst>
              <a:ext uri="{FF2B5EF4-FFF2-40B4-BE49-F238E27FC236}">
                <a16:creationId xmlns:a16="http://schemas.microsoft.com/office/drawing/2014/main" id="{71F2559B-9054-411D-97E6-DC519C40E7D8}"/>
              </a:ext>
            </a:extLst>
          </p:cNvPr>
          <p:cNvSpPr/>
          <p:nvPr/>
        </p:nvSpPr>
        <p:spPr>
          <a:xfrm>
            <a:off x="385147" y="3121825"/>
            <a:ext cx="2357023" cy="59869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buClr>
                <a:srgbClr val="FF0000"/>
              </a:buClr>
              <a:buSzPct val="80000"/>
            </a:pPr>
            <a:r>
              <a:rPr lang="ru-RU" altLang="ru-BY" sz="1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Государственная геодезическая сеть</a:t>
            </a:r>
            <a:endParaRPr lang="en-GB" altLang="ru-BY" sz="16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F0ED1DAF-0C17-4238-B7EE-DB871A2925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03483" y="295301"/>
            <a:ext cx="7087635" cy="646331"/>
          </a:xfrm>
        </p:spPr>
        <p:txBody>
          <a:bodyPr>
            <a:noAutofit/>
          </a:bodyPr>
          <a:lstStyle/>
          <a:p>
            <a:r>
              <a:rPr lang="ru-RU" sz="2400" i="0" dirty="0">
                <a:solidFill>
                  <a:schemeClr val="tx2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Основные направления деятельности</a:t>
            </a:r>
            <a:br>
              <a:rPr lang="en-US" sz="2400" b="0" i="1" dirty="0">
                <a:solidFill>
                  <a:schemeClr val="tx2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en-US" sz="2400" i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4" name="Скругленный прямоугольник 7">
            <a:extLst>
              <a:ext uri="{FF2B5EF4-FFF2-40B4-BE49-F238E27FC236}">
                <a16:creationId xmlns:a16="http://schemas.microsoft.com/office/drawing/2014/main" id="{9E64A906-749A-4560-9B6F-2813A5C8C0F5}"/>
              </a:ext>
            </a:extLst>
          </p:cNvPr>
          <p:cNvSpPr/>
          <p:nvPr/>
        </p:nvSpPr>
        <p:spPr>
          <a:xfrm>
            <a:off x="367379" y="1777904"/>
            <a:ext cx="3103788" cy="131316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buClr>
                <a:srgbClr val="FF0000"/>
              </a:buClr>
              <a:buSzPct val="80000"/>
            </a:pPr>
            <a:r>
              <a:rPr lang="ru-RU" altLang="ru-BY" sz="1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Установление и распространение систем отсчета координат, высот и гравиметрических измерений</a:t>
            </a:r>
            <a:endParaRPr lang="en-GB" altLang="ru-BY" sz="16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5" name="Скругленный прямоугольник 7">
            <a:extLst>
              <a:ext uri="{FF2B5EF4-FFF2-40B4-BE49-F238E27FC236}">
                <a16:creationId xmlns:a16="http://schemas.microsoft.com/office/drawing/2014/main" id="{9E512952-324C-48A7-92BB-53BFB9021E6E}"/>
              </a:ext>
            </a:extLst>
          </p:cNvPr>
          <p:cNvSpPr/>
          <p:nvPr/>
        </p:nvSpPr>
        <p:spPr>
          <a:xfrm>
            <a:off x="362413" y="5217595"/>
            <a:ext cx="2441070" cy="55406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buClr>
                <a:srgbClr val="FF0000"/>
              </a:buClr>
              <a:buSzPct val="80000"/>
            </a:pPr>
            <a:r>
              <a:rPr lang="ru-RU" altLang="ru-BY" sz="1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Национальная модель </a:t>
            </a:r>
            <a:r>
              <a:rPr lang="ru-RU" altLang="ru-BY" sz="1600" dirty="0" err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квазигеоида</a:t>
            </a:r>
            <a:endParaRPr lang="en-GB" altLang="ru-BY" sz="16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7" name="Скругленный прямоугольник 7">
            <a:extLst>
              <a:ext uri="{FF2B5EF4-FFF2-40B4-BE49-F238E27FC236}">
                <a16:creationId xmlns:a16="http://schemas.microsoft.com/office/drawing/2014/main" id="{FA6A46B6-A665-4206-B988-1C4034551CC1}"/>
              </a:ext>
            </a:extLst>
          </p:cNvPr>
          <p:cNvSpPr/>
          <p:nvPr/>
        </p:nvSpPr>
        <p:spPr>
          <a:xfrm>
            <a:off x="367382" y="1001861"/>
            <a:ext cx="2441069" cy="646331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buClr>
                <a:srgbClr val="FF0000"/>
              </a:buClr>
              <a:buSzPct val="80000"/>
            </a:pPr>
            <a:r>
              <a:rPr lang="ru-RU" altLang="ru-BY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Геодезическое обеспечение</a:t>
            </a:r>
            <a:endParaRPr lang="en-GB" altLang="ru-BY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9" name="Скругленный прямоугольник 7">
            <a:extLst>
              <a:ext uri="{FF2B5EF4-FFF2-40B4-BE49-F238E27FC236}">
                <a16:creationId xmlns:a16="http://schemas.microsoft.com/office/drawing/2014/main" id="{C3B30C41-429C-4311-988D-75333E82FA0D}"/>
              </a:ext>
            </a:extLst>
          </p:cNvPr>
          <p:cNvSpPr/>
          <p:nvPr/>
        </p:nvSpPr>
        <p:spPr>
          <a:xfrm>
            <a:off x="367382" y="5856138"/>
            <a:ext cx="3148466" cy="78257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buClr>
                <a:srgbClr val="FF0000"/>
              </a:buClr>
              <a:buSzPct val="80000"/>
            </a:pPr>
            <a:r>
              <a:rPr lang="ru-RU" altLang="ru-BY" sz="1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Локальные геодезические сети и местные системы координат</a:t>
            </a:r>
            <a:endParaRPr lang="en-GB" altLang="ru-BY" sz="16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3" name="Скругленный прямоугольник 7">
            <a:extLst>
              <a:ext uri="{FF2B5EF4-FFF2-40B4-BE49-F238E27FC236}">
                <a16:creationId xmlns:a16="http://schemas.microsoft.com/office/drawing/2014/main" id="{915FEA1D-5DE9-4600-947C-18178EBF41B6}"/>
              </a:ext>
            </a:extLst>
          </p:cNvPr>
          <p:cNvSpPr/>
          <p:nvPr/>
        </p:nvSpPr>
        <p:spPr>
          <a:xfrm>
            <a:off x="3799405" y="1774049"/>
            <a:ext cx="3843356" cy="1046123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buClr>
                <a:srgbClr val="FF0000"/>
              </a:buClr>
              <a:buSzPct val="80000"/>
            </a:pPr>
            <a:r>
              <a:rPr lang="ru-RU" altLang="ru-BY" sz="1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Создание и обновление цифровых топографических карт государственного масштабного ряда (М 1</a:t>
            </a:r>
            <a:r>
              <a:rPr lang="en-US" altLang="ru-BY" sz="1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:</a:t>
            </a:r>
            <a:r>
              <a:rPr lang="ru-RU" altLang="ru-BY" sz="1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10 000 – 1</a:t>
            </a:r>
            <a:r>
              <a:rPr lang="en-US" altLang="ru-BY" sz="1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:</a:t>
            </a:r>
            <a:r>
              <a:rPr lang="ru-RU" altLang="ru-BY" sz="1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1 000 000)</a:t>
            </a:r>
            <a:endParaRPr lang="en-GB" altLang="ru-BY" sz="16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6" name="Скругленный прямоугольник 7">
            <a:extLst>
              <a:ext uri="{FF2B5EF4-FFF2-40B4-BE49-F238E27FC236}">
                <a16:creationId xmlns:a16="http://schemas.microsoft.com/office/drawing/2014/main" id="{FA0D1C00-21E4-4BA8-BDCF-CF59E6C67C55}"/>
              </a:ext>
            </a:extLst>
          </p:cNvPr>
          <p:cNvSpPr/>
          <p:nvPr/>
        </p:nvSpPr>
        <p:spPr>
          <a:xfrm>
            <a:off x="3794162" y="1001861"/>
            <a:ext cx="2830374" cy="64633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buClr>
                <a:srgbClr val="FF0000"/>
              </a:buClr>
              <a:buSzPct val="80000"/>
            </a:pPr>
            <a:r>
              <a:rPr lang="ru-RU" altLang="ru-BY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Картографическое обеспечение</a:t>
            </a:r>
            <a:endParaRPr lang="en-GB" altLang="ru-BY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8" name="Скругленный прямоугольник 7">
            <a:extLst>
              <a:ext uri="{FF2B5EF4-FFF2-40B4-BE49-F238E27FC236}">
                <a16:creationId xmlns:a16="http://schemas.microsoft.com/office/drawing/2014/main" id="{7DAF8FB2-6108-44BB-AE87-EC5088C48BA1}"/>
              </a:ext>
            </a:extLst>
          </p:cNvPr>
          <p:cNvSpPr/>
          <p:nvPr/>
        </p:nvSpPr>
        <p:spPr>
          <a:xfrm>
            <a:off x="3794162" y="5461027"/>
            <a:ext cx="3476650" cy="55406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buClr>
                <a:srgbClr val="FF0000"/>
              </a:buClr>
              <a:buSzPct val="80000"/>
            </a:pPr>
            <a:r>
              <a:rPr lang="ru-RU" altLang="ru-BY" sz="1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Поверка и ремонт геодезического оборудования</a:t>
            </a:r>
            <a:endParaRPr lang="en-GB" altLang="ru-BY" sz="16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9" name="Скругленный прямоугольник 7">
            <a:extLst>
              <a:ext uri="{FF2B5EF4-FFF2-40B4-BE49-F238E27FC236}">
                <a16:creationId xmlns:a16="http://schemas.microsoft.com/office/drawing/2014/main" id="{5EDBEA7A-8F38-4165-BA14-2CF3E1C1E17A}"/>
              </a:ext>
            </a:extLst>
          </p:cNvPr>
          <p:cNvSpPr/>
          <p:nvPr/>
        </p:nvSpPr>
        <p:spPr>
          <a:xfrm>
            <a:off x="3794162" y="2944545"/>
            <a:ext cx="3103788" cy="73662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buClr>
                <a:srgbClr val="FF0000"/>
              </a:buClr>
              <a:buSzPct val="80000"/>
            </a:pPr>
            <a:r>
              <a:rPr lang="ru-RU" altLang="ru-BY" sz="1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Создание и обновление цифровых планов городов М 1</a:t>
            </a:r>
            <a:r>
              <a:rPr lang="en-US" altLang="ru-BY" sz="1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:</a:t>
            </a:r>
            <a:r>
              <a:rPr lang="ru-RU" altLang="ru-BY" sz="1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10 000</a:t>
            </a:r>
            <a:endParaRPr lang="en-GB" altLang="ru-BY" sz="16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0" name="Скругленный прямоугольник 7">
            <a:extLst>
              <a:ext uri="{FF2B5EF4-FFF2-40B4-BE49-F238E27FC236}">
                <a16:creationId xmlns:a16="http://schemas.microsoft.com/office/drawing/2014/main" id="{D69B7D49-0E25-49AE-90FC-BF831278E9C2}"/>
              </a:ext>
            </a:extLst>
          </p:cNvPr>
          <p:cNvSpPr/>
          <p:nvPr/>
        </p:nvSpPr>
        <p:spPr>
          <a:xfrm>
            <a:off x="3799405" y="3806338"/>
            <a:ext cx="3843356" cy="73662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buClr>
                <a:srgbClr val="FF0000"/>
              </a:buClr>
              <a:buSzPct val="80000"/>
            </a:pPr>
            <a:r>
              <a:rPr lang="ru-RU" altLang="ru-BY" sz="1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Создание и обновление государственной навигационной карты М 1</a:t>
            </a:r>
            <a:r>
              <a:rPr lang="en-US" altLang="ru-BY" sz="1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:</a:t>
            </a:r>
            <a:r>
              <a:rPr lang="ru-RU" altLang="ru-BY" sz="1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10 000, М 1</a:t>
            </a:r>
            <a:r>
              <a:rPr lang="en-US" altLang="ru-BY" sz="1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:</a:t>
            </a:r>
            <a:r>
              <a:rPr lang="ru-RU" altLang="ru-BY" sz="1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100 000</a:t>
            </a:r>
            <a:endParaRPr lang="en-GB" altLang="ru-BY" sz="16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1" name="Скругленный прямоугольник 7">
            <a:extLst>
              <a:ext uri="{FF2B5EF4-FFF2-40B4-BE49-F238E27FC236}">
                <a16:creationId xmlns:a16="http://schemas.microsoft.com/office/drawing/2014/main" id="{FD302ED8-EF75-46CD-B555-E63F8EFA9E60}"/>
              </a:ext>
            </a:extLst>
          </p:cNvPr>
          <p:cNvSpPr/>
          <p:nvPr/>
        </p:nvSpPr>
        <p:spPr>
          <a:xfrm>
            <a:off x="3794162" y="4685780"/>
            <a:ext cx="2668782" cy="64633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buClr>
                <a:srgbClr val="FF0000"/>
              </a:buClr>
              <a:buSzPct val="80000"/>
            </a:pPr>
            <a:r>
              <a:rPr lang="ru-RU" altLang="ru-BY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Метрологическое обеспечение*</a:t>
            </a:r>
            <a:endParaRPr lang="en-GB" altLang="ru-BY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2" name="Скругленный прямоугольник 7">
            <a:extLst>
              <a:ext uri="{FF2B5EF4-FFF2-40B4-BE49-F238E27FC236}">
                <a16:creationId xmlns:a16="http://schemas.microsoft.com/office/drawing/2014/main" id="{4C2C66B6-626F-41B2-8A08-5E421A82A99F}"/>
              </a:ext>
            </a:extLst>
          </p:cNvPr>
          <p:cNvSpPr/>
          <p:nvPr/>
        </p:nvSpPr>
        <p:spPr>
          <a:xfrm>
            <a:off x="3794162" y="6120544"/>
            <a:ext cx="3032766" cy="55406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buClr>
                <a:srgbClr val="FF0000"/>
              </a:buClr>
              <a:buSzPct val="80000"/>
            </a:pPr>
            <a:r>
              <a:rPr lang="ru-RU" altLang="ru-BY" sz="1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Сертификация эталонных полигонов</a:t>
            </a:r>
            <a:endParaRPr lang="en-GB" altLang="ru-BY" sz="16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" name="Скругленный прямоугольник 7">
            <a:extLst>
              <a:ext uri="{FF2B5EF4-FFF2-40B4-BE49-F238E27FC236}">
                <a16:creationId xmlns:a16="http://schemas.microsoft.com/office/drawing/2014/main" id="{81397425-AD9A-660A-6CB1-AC259DDDF670}"/>
              </a:ext>
            </a:extLst>
          </p:cNvPr>
          <p:cNvSpPr/>
          <p:nvPr/>
        </p:nvSpPr>
        <p:spPr>
          <a:xfrm>
            <a:off x="362413" y="3759852"/>
            <a:ext cx="2357023" cy="59869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buClr>
                <a:srgbClr val="FF0000"/>
              </a:buClr>
              <a:buSzPct val="80000"/>
            </a:pPr>
            <a:r>
              <a:rPr lang="ru-RU" altLang="ru-BY" sz="1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Государственная нивелирная сеть</a:t>
            </a:r>
            <a:endParaRPr lang="en-GB" altLang="ru-BY" sz="16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Скругленный прямоугольник 7">
            <a:extLst>
              <a:ext uri="{FF2B5EF4-FFF2-40B4-BE49-F238E27FC236}">
                <a16:creationId xmlns:a16="http://schemas.microsoft.com/office/drawing/2014/main" id="{DBB0510D-8E09-769D-2C51-1128D3B466F6}"/>
              </a:ext>
            </a:extLst>
          </p:cNvPr>
          <p:cNvSpPr/>
          <p:nvPr/>
        </p:nvSpPr>
        <p:spPr>
          <a:xfrm>
            <a:off x="372625" y="4413261"/>
            <a:ext cx="2357023" cy="72510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buClr>
                <a:srgbClr val="FF0000"/>
              </a:buClr>
              <a:buSzPct val="80000"/>
            </a:pPr>
            <a:r>
              <a:rPr lang="ru-RU" altLang="ru-BY" sz="16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Государственная гравиметрическая сеть</a:t>
            </a:r>
            <a:endParaRPr lang="en-GB" altLang="ru-BY" sz="16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3" name="Скругленный прямоугольник 7">
            <a:extLst>
              <a:ext uri="{FF2B5EF4-FFF2-40B4-BE49-F238E27FC236}">
                <a16:creationId xmlns:a16="http://schemas.microsoft.com/office/drawing/2014/main" id="{1F7C593E-17E2-9233-28E1-E8A08CC57CFC}"/>
              </a:ext>
            </a:extLst>
          </p:cNvPr>
          <p:cNvSpPr/>
          <p:nvPr/>
        </p:nvSpPr>
        <p:spPr>
          <a:xfrm>
            <a:off x="7892989" y="5332349"/>
            <a:ext cx="3834741" cy="1306368"/>
          </a:xfrm>
          <a:prstGeom prst="roundRect">
            <a:avLst/>
          </a:prstGeom>
          <a:solidFill>
            <a:srgbClr val="CC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Clr>
                <a:srgbClr val="FF0000"/>
              </a:buClr>
              <a:buSzPct val="80000"/>
            </a:pPr>
            <a:r>
              <a:rPr lang="ru-RU" altLang="ru-BY" sz="1600" dirty="0">
                <a:solidFill>
                  <a:schemeClr val="tx1"/>
                </a:solidFill>
                <a:latin typeface="Montserrat" panose="00000500000000000000" pitchFamily="2" charset="-52"/>
              </a:rPr>
              <a:t>Геодезическое и  картографическое обеспечение делимитации, демаркации и </a:t>
            </a:r>
          </a:p>
          <a:p>
            <a:pPr algn="ctr" eaLnBrk="1" hangingPunct="1">
              <a:buClr>
                <a:srgbClr val="FF0000"/>
              </a:buClr>
              <a:buSzPct val="80000"/>
            </a:pPr>
            <a:r>
              <a:rPr lang="ru-RU" altLang="ru-BY" sz="1600" dirty="0">
                <a:solidFill>
                  <a:schemeClr val="tx1"/>
                </a:solidFill>
                <a:latin typeface="Montserrat" panose="00000500000000000000" pitchFamily="2" charset="-52"/>
              </a:rPr>
              <a:t>проверки прохождения линии Государственной границы</a:t>
            </a:r>
            <a:endParaRPr lang="en-GB" altLang="ru-BY" sz="1600" dirty="0">
              <a:solidFill>
                <a:schemeClr val="tx1"/>
              </a:solidFill>
              <a:latin typeface="Montserrat" panose="00000500000000000000" pitchFamily="2" charset="-52"/>
            </a:endParaRPr>
          </a:p>
        </p:txBody>
      </p:sp>
      <p:sp>
        <p:nvSpPr>
          <p:cNvPr id="16" name="Скругленный прямоугольник 7">
            <a:extLst>
              <a:ext uri="{FF2B5EF4-FFF2-40B4-BE49-F238E27FC236}">
                <a16:creationId xmlns:a16="http://schemas.microsoft.com/office/drawing/2014/main" id="{0155EA68-FD92-4BA4-3C79-F98ECF0A78FE}"/>
              </a:ext>
            </a:extLst>
          </p:cNvPr>
          <p:cNvSpPr/>
          <p:nvPr/>
        </p:nvSpPr>
        <p:spPr>
          <a:xfrm>
            <a:off x="8147636" y="1641941"/>
            <a:ext cx="3580094" cy="989663"/>
          </a:xfrm>
          <a:prstGeom prst="roundRect">
            <a:avLst/>
          </a:prstGeom>
          <a:solidFill>
            <a:srgbClr val="FFC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buClr>
                <a:srgbClr val="FF0000"/>
              </a:buClr>
              <a:buSzPct val="80000"/>
            </a:pPr>
            <a:r>
              <a:rPr lang="ru-RU" altLang="ru-BY" sz="1600" dirty="0">
                <a:solidFill>
                  <a:schemeClr val="tx1"/>
                </a:solidFill>
                <a:latin typeface="Verdana" panose="020B0604030504040204" pitchFamily="34" charset="0"/>
              </a:rPr>
              <a:t>Формирование, ведение и предоставление материалов государственного картографо-геодезического фонда</a:t>
            </a:r>
            <a:endParaRPr lang="en-GB" altLang="ru-BY" sz="1600" dirty="0">
              <a:solidFill>
                <a:schemeClr val="tx1"/>
              </a:solidFill>
              <a:latin typeface="Verdana" panose="020B0604030504040204" pitchFamily="34" charset="0"/>
            </a:endParaRPr>
          </a:p>
        </p:txBody>
      </p:sp>
      <p:sp>
        <p:nvSpPr>
          <p:cNvPr id="18" name="Скругленный прямоугольник 7">
            <a:extLst>
              <a:ext uri="{FF2B5EF4-FFF2-40B4-BE49-F238E27FC236}">
                <a16:creationId xmlns:a16="http://schemas.microsoft.com/office/drawing/2014/main" id="{0B2ED266-3D1E-10BB-6C45-1D8AB618FC7B}"/>
              </a:ext>
            </a:extLst>
          </p:cNvPr>
          <p:cNvSpPr/>
          <p:nvPr/>
        </p:nvSpPr>
        <p:spPr>
          <a:xfrm>
            <a:off x="8163910" y="1029498"/>
            <a:ext cx="2557007" cy="478712"/>
          </a:xfrm>
          <a:prstGeom prst="roundRect">
            <a:avLst/>
          </a:prstGeom>
          <a:solidFill>
            <a:srgbClr val="FF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Clr>
                <a:srgbClr val="FF0000"/>
              </a:buClr>
              <a:buSzPct val="80000"/>
            </a:pPr>
            <a:r>
              <a:rPr lang="ru-RU" altLang="ru-BY" sz="1600" b="1" dirty="0">
                <a:solidFill>
                  <a:schemeClr val="tx1"/>
                </a:solidFill>
                <a:latin typeface="Verdana" panose="020B0604030504040204" pitchFamily="34" charset="0"/>
              </a:rPr>
              <a:t>ГОСГЕОЦЕНТР</a:t>
            </a:r>
            <a:endParaRPr lang="en-GB" altLang="ru-BY" sz="1600" b="1" dirty="0">
              <a:solidFill>
                <a:schemeClr val="tx1"/>
              </a:solidFill>
              <a:latin typeface="Verdana" panose="020B0604030504040204" pitchFamily="34" charset="0"/>
            </a:endParaRPr>
          </a:p>
        </p:txBody>
      </p:sp>
      <p:sp>
        <p:nvSpPr>
          <p:cNvPr id="20" name="Скругленный прямоугольник 7">
            <a:extLst>
              <a:ext uri="{FF2B5EF4-FFF2-40B4-BE49-F238E27FC236}">
                <a16:creationId xmlns:a16="http://schemas.microsoft.com/office/drawing/2014/main" id="{9EA0D0CD-C98E-82BA-4AD1-D7D817EAA834}"/>
              </a:ext>
            </a:extLst>
          </p:cNvPr>
          <p:cNvSpPr/>
          <p:nvPr/>
        </p:nvSpPr>
        <p:spPr>
          <a:xfrm>
            <a:off x="8163910" y="2804578"/>
            <a:ext cx="2419154" cy="554060"/>
          </a:xfrm>
          <a:prstGeom prst="roundRect">
            <a:avLst/>
          </a:prstGeom>
          <a:solidFill>
            <a:srgbClr val="FFC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buClr>
                <a:srgbClr val="FF0000"/>
              </a:buClr>
              <a:buSzPct val="80000"/>
            </a:pPr>
            <a:r>
              <a:rPr lang="ru-RU" altLang="ru-BY" sz="1600" dirty="0">
                <a:solidFill>
                  <a:schemeClr val="tx1"/>
                </a:solidFill>
                <a:latin typeface="Verdana" panose="020B0604030504040204" pitchFamily="34" charset="0"/>
              </a:rPr>
              <a:t>ГИС </a:t>
            </a:r>
            <a:r>
              <a:rPr lang="ru-RU" altLang="ru-BY" sz="1600" dirty="0" err="1">
                <a:solidFill>
                  <a:schemeClr val="tx1"/>
                </a:solidFill>
                <a:latin typeface="Verdana" panose="020B0604030504040204" pitchFamily="34" charset="0"/>
              </a:rPr>
              <a:t>Госкартгеофонда</a:t>
            </a:r>
            <a:endParaRPr lang="en-GB" altLang="ru-BY" sz="1600" dirty="0">
              <a:solidFill>
                <a:schemeClr val="tx1"/>
              </a:solidFill>
              <a:latin typeface="Verdana" panose="020B0604030504040204" pitchFamily="34" charset="0"/>
            </a:endParaRPr>
          </a:p>
        </p:txBody>
      </p:sp>
      <p:sp>
        <p:nvSpPr>
          <p:cNvPr id="22" name="Скругленный прямоугольник 7">
            <a:extLst>
              <a:ext uri="{FF2B5EF4-FFF2-40B4-BE49-F238E27FC236}">
                <a16:creationId xmlns:a16="http://schemas.microsoft.com/office/drawing/2014/main" id="{57A0A597-3403-6433-B0AF-7976F7BE6111}"/>
              </a:ext>
            </a:extLst>
          </p:cNvPr>
          <p:cNvSpPr/>
          <p:nvPr/>
        </p:nvSpPr>
        <p:spPr>
          <a:xfrm>
            <a:off x="8163910" y="3530046"/>
            <a:ext cx="3207232" cy="809644"/>
          </a:xfrm>
          <a:prstGeom prst="roundRect">
            <a:avLst/>
          </a:prstGeom>
          <a:solidFill>
            <a:srgbClr val="FFC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buClr>
                <a:srgbClr val="FF0000"/>
              </a:buClr>
              <a:buSzPct val="80000"/>
            </a:pPr>
            <a:r>
              <a:rPr lang="ru-RU" altLang="ru-BY" sz="1600" dirty="0">
                <a:solidFill>
                  <a:schemeClr val="tx1"/>
                </a:solidFill>
                <a:latin typeface="Verdana" panose="020B0604030504040204" pitchFamily="34" charset="0"/>
              </a:rPr>
              <a:t>Создание национальной инфраструктуры пространственных данных</a:t>
            </a:r>
            <a:endParaRPr lang="en-GB" altLang="ru-BY" sz="1600" dirty="0">
              <a:solidFill>
                <a:schemeClr val="tx1"/>
              </a:solidFill>
              <a:latin typeface="Verdana" panose="020B0604030504040204" pitchFamily="34" charset="0"/>
            </a:endParaRPr>
          </a:p>
        </p:txBody>
      </p:sp>
      <p:sp>
        <p:nvSpPr>
          <p:cNvPr id="24" name="Скругленный прямоугольник 7">
            <a:extLst>
              <a:ext uri="{FF2B5EF4-FFF2-40B4-BE49-F238E27FC236}">
                <a16:creationId xmlns:a16="http://schemas.microsoft.com/office/drawing/2014/main" id="{38D8A0AE-2AEE-AA56-16AB-414940B38041}"/>
              </a:ext>
            </a:extLst>
          </p:cNvPr>
          <p:cNvSpPr/>
          <p:nvPr/>
        </p:nvSpPr>
        <p:spPr>
          <a:xfrm>
            <a:off x="8163910" y="4487893"/>
            <a:ext cx="2419154" cy="554060"/>
          </a:xfrm>
          <a:prstGeom prst="roundRect">
            <a:avLst/>
          </a:prstGeom>
          <a:solidFill>
            <a:srgbClr val="FFCC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buClr>
                <a:srgbClr val="FF0000"/>
              </a:buClr>
              <a:buSzPct val="80000"/>
            </a:pPr>
            <a:r>
              <a:rPr lang="ru-RU" altLang="ru-BY" sz="1600" dirty="0">
                <a:solidFill>
                  <a:schemeClr val="tx1"/>
                </a:solidFill>
                <a:latin typeface="Verdana" panose="020B0604030504040204" pitchFamily="34" charset="0"/>
              </a:rPr>
              <a:t>Национальный </a:t>
            </a:r>
            <a:r>
              <a:rPr lang="ru-RU" altLang="ru-BY" sz="1600" dirty="0" err="1">
                <a:solidFill>
                  <a:schemeClr val="tx1"/>
                </a:solidFill>
                <a:latin typeface="Verdana" panose="020B0604030504040204" pitchFamily="34" charset="0"/>
              </a:rPr>
              <a:t>геопортал</a:t>
            </a:r>
            <a:endParaRPr lang="en-GB" altLang="ru-BY" sz="1600" dirty="0">
              <a:solidFill>
                <a:schemeClr val="tx1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61671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>
            <a:extLst>
              <a:ext uri="{FF2B5EF4-FFF2-40B4-BE49-F238E27FC236}">
                <a16:creationId xmlns:a16="http://schemas.microsoft.com/office/drawing/2014/main" id="{F0ED1DAF-0C17-4238-B7EE-DB871A2925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25649" y="300799"/>
            <a:ext cx="8490896" cy="646331"/>
          </a:xfrm>
        </p:spPr>
        <p:txBody>
          <a:bodyPr>
            <a:noAutofit/>
          </a:bodyPr>
          <a:lstStyle/>
          <a:p>
            <a:r>
              <a:rPr lang="ru-RU" altLang="ru-BY" sz="24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Государственное геодезическое обеспечение</a:t>
            </a:r>
            <a:br>
              <a:rPr lang="en-GB" altLang="ru-BY" sz="24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br>
              <a:rPr lang="en-US" sz="2400" b="0" i="1" dirty="0">
                <a:solidFill>
                  <a:schemeClr val="tx2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en-US" sz="2400" i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D6F3176A-6344-5E9E-9DF2-BB0CC725A52E}"/>
              </a:ext>
            </a:extLst>
          </p:cNvPr>
          <p:cNvSpPr txBox="1">
            <a:spLocks/>
          </p:cNvSpPr>
          <p:nvPr/>
        </p:nvSpPr>
        <p:spPr>
          <a:xfrm>
            <a:off x="771324" y="959399"/>
            <a:ext cx="10999545" cy="55978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Medium" charset="0"/>
                <a:ea typeface="Montserrat Medium" charset="0"/>
                <a:cs typeface="Montserrat Medium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Medium" charset="0"/>
                <a:ea typeface="Montserrat Medium" charset="0"/>
                <a:cs typeface="Montserrat Medium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Medium" charset="0"/>
                <a:ea typeface="Montserrat Medium" charset="0"/>
                <a:cs typeface="Montserrat Medium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Medium" charset="0"/>
                <a:ea typeface="Montserrat Medium" charset="0"/>
                <a:cs typeface="Montserrat Medium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Medium" charset="0"/>
                <a:ea typeface="Montserrat Medium" charset="0"/>
                <a:cs typeface="Montserrat Medium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45720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</a:rPr>
              <a:t>Г</a:t>
            </a:r>
            <a:r>
              <a:rPr lang="ru-RU" sz="2400" b="0" i="0" u="none" strike="noStrike" baseline="0" dirty="0">
                <a:latin typeface="Verdana" panose="020B0604030504040204" pitchFamily="34" charset="0"/>
                <a:ea typeface="Verdana" panose="020B0604030504040204" pitchFamily="34" charset="0"/>
              </a:rPr>
              <a:t>осударственная система отсчета координат, государственная система отсчета высот, государственная система отсчета гравиметрических измерений.</a:t>
            </a:r>
          </a:p>
          <a:p>
            <a:pPr marL="285750" indent="45720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Ø"/>
            </a:pPr>
            <a:endParaRPr lang="ru-RU" sz="2400" b="0" i="0" u="none" strike="noStrike" baseline="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457200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ru-RU" altLang="ru-BY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Государственная геодезическая сеть.</a:t>
            </a:r>
          </a:p>
          <a:p>
            <a:pPr marL="285750" indent="457200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Ø"/>
            </a:pPr>
            <a:endParaRPr lang="ru-RU" altLang="ru-BY" sz="2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457200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ru-RU" altLang="ru-BY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Государственная нивелирная сеть.</a:t>
            </a:r>
          </a:p>
          <a:p>
            <a:pPr marL="285750" indent="457200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Ø"/>
            </a:pPr>
            <a:endParaRPr lang="ru-RU" altLang="ru-BY" sz="2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457200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ru-RU" altLang="ru-BY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Государственная гравиметрическая сеть.</a:t>
            </a:r>
          </a:p>
          <a:p>
            <a:pPr marL="285750" indent="457200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Ø"/>
            </a:pPr>
            <a:endParaRPr lang="ru-RU" altLang="ru-BY" sz="2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457200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ru-RU" altLang="ru-BY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Национальная модель высот </a:t>
            </a:r>
            <a:r>
              <a:rPr lang="ru-RU" altLang="ru-BY" sz="2400" dirty="0" err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квазигеоида</a:t>
            </a:r>
            <a:r>
              <a:rPr lang="ru-RU" altLang="ru-BY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marL="285750" indent="457200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Ø"/>
            </a:pPr>
            <a:endParaRPr lang="ru-RU" altLang="ru-BY" sz="2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457200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ru-RU" altLang="ru-BY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Сервис пересчета координат (геодезический калькулятор).</a:t>
            </a:r>
          </a:p>
          <a:p>
            <a:pPr marL="285750" indent="457200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Ø"/>
            </a:pPr>
            <a:endParaRPr lang="ru-RU" altLang="ru-BY" sz="2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457200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Ø"/>
            </a:pPr>
            <a:r>
              <a:rPr lang="ru-RU" altLang="ru-BY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НПА и ТНПА.</a:t>
            </a:r>
          </a:p>
          <a:p>
            <a:pPr marL="285750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</a:pPr>
            <a:endParaRPr lang="ru-RU" altLang="ru-BY" sz="2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457200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Ø"/>
            </a:pPr>
            <a:endParaRPr lang="en-GB" altLang="ru-BY" sz="2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457200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Ø"/>
            </a:pPr>
            <a:endParaRPr lang="en-GB" altLang="ru-BY" sz="2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457200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Ø"/>
            </a:pPr>
            <a:endParaRPr lang="en-GB" altLang="ru-BY" sz="2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457200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Ø"/>
            </a:pPr>
            <a:endParaRPr lang="en-GB" altLang="ru-BY" sz="24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45720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Ø"/>
            </a:pPr>
            <a:endParaRPr lang="ru-RU" sz="2400" b="0" i="0" u="none" strike="noStrike" baseline="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45720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Ø"/>
            </a:pPr>
            <a:endParaRPr lang="ru-RU" sz="2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indent="457200" algn="just">
              <a:spcBef>
                <a:spcPts val="800"/>
              </a:spcBef>
              <a:spcAft>
                <a:spcPts val="800"/>
              </a:spcAft>
            </a:pPr>
            <a:r>
              <a:rPr lang="ru-RU" sz="24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endParaRPr lang="ru-BY" sz="240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12579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74E87604-A803-B8C9-DC9B-8A4270FF74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99028" y="262267"/>
            <a:ext cx="6010342" cy="646331"/>
          </a:xfrm>
        </p:spPr>
        <p:txBody>
          <a:bodyPr>
            <a:normAutofit/>
          </a:bodyPr>
          <a:lstStyle/>
          <a:p>
            <a:r>
              <a:rPr lang="ru-RU" altLang="ru-BY" sz="24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Национальные системы отсчета</a:t>
            </a:r>
            <a:endParaRPr lang="en-US" sz="2400" i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A962C68-A671-8943-50EE-24FA904E0C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58" y="720213"/>
            <a:ext cx="12034684" cy="5417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8732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>
            <a:extLst>
              <a:ext uri="{FF2B5EF4-FFF2-40B4-BE49-F238E27FC236}">
                <a16:creationId xmlns:a16="http://schemas.microsoft.com/office/drawing/2014/main" id="{F0ED1DAF-0C17-4238-B7EE-DB871A2925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38450" y="272065"/>
            <a:ext cx="7165604" cy="329516"/>
          </a:xfrm>
          <a:noFill/>
        </p:spPr>
        <p:txBody>
          <a:bodyPr>
            <a:noAutofit/>
          </a:bodyPr>
          <a:lstStyle/>
          <a:p>
            <a:r>
              <a:rPr lang="ru-RU" altLang="ru-BY" sz="24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Государственная геодезическая сеть</a:t>
            </a:r>
            <a:br>
              <a:rPr lang="en-GB" altLang="ru-BY" sz="24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br>
              <a:rPr lang="en-US" sz="2400" b="0" i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en-US" sz="2400" i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" name="Скругленный прямоугольник 109">
            <a:extLst>
              <a:ext uri="{FF2B5EF4-FFF2-40B4-BE49-F238E27FC236}">
                <a16:creationId xmlns:a16="http://schemas.microsoft.com/office/drawing/2014/main" id="{D41ECCDC-4077-3840-E809-E50DA19687EB}"/>
              </a:ext>
            </a:extLst>
          </p:cNvPr>
          <p:cNvSpPr/>
          <p:nvPr/>
        </p:nvSpPr>
        <p:spPr>
          <a:xfrm>
            <a:off x="7548827" y="1559478"/>
            <a:ext cx="1304730" cy="829913"/>
          </a:xfrm>
          <a:prstGeom prst="roundRect">
            <a:avLst>
              <a:gd name="adj" fmla="val 11222"/>
            </a:avLst>
          </a:prstGeom>
          <a:solidFill>
            <a:schemeClr val="accent6">
              <a:lumMod val="75000"/>
            </a:schemeClr>
          </a:solidFill>
          <a:ln w="12700" cap="flat" cmpd="sng" algn="ctr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50875" eaLnBrk="1" hangingPunct="1">
              <a:defRPr/>
            </a:pPr>
            <a:r>
              <a:rPr lang="ru-RU" altLang="ru-RU" sz="1400" b="1" kern="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1 ФАГС*+ 9 ВГС</a:t>
            </a:r>
          </a:p>
        </p:txBody>
      </p:sp>
      <p:sp>
        <p:nvSpPr>
          <p:cNvPr id="3" name="Скругленный прямоугольник 110">
            <a:extLst>
              <a:ext uri="{FF2B5EF4-FFF2-40B4-BE49-F238E27FC236}">
                <a16:creationId xmlns:a16="http://schemas.microsoft.com/office/drawing/2014/main" id="{9C330EF2-E0C6-0D51-C387-136247E75688}"/>
              </a:ext>
            </a:extLst>
          </p:cNvPr>
          <p:cNvSpPr/>
          <p:nvPr/>
        </p:nvSpPr>
        <p:spPr>
          <a:xfrm>
            <a:off x="7548827" y="2494164"/>
            <a:ext cx="1304730" cy="1164079"/>
          </a:xfrm>
          <a:prstGeom prst="roundRect">
            <a:avLst>
              <a:gd name="adj" fmla="val 11422"/>
            </a:avLst>
          </a:prstGeom>
          <a:solidFill>
            <a:schemeClr val="accent6"/>
          </a:solidFill>
          <a:ln w="12700" cap="flat" cmpd="sng" algn="ctr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50875" eaLnBrk="1" hangingPunct="1">
              <a:defRPr/>
            </a:pPr>
            <a:r>
              <a:rPr lang="ru-RU" altLang="ru-RU" sz="1400" b="1" kern="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98 ПДП</a:t>
            </a:r>
          </a:p>
        </p:txBody>
      </p:sp>
      <p:sp>
        <p:nvSpPr>
          <p:cNvPr id="5" name="Скругленный прямоугольник 112">
            <a:extLst>
              <a:ext uri="{FF2B5EF4-FFF2-40B4-BE49-F238E27FC236}">
                <a16:creationId xmlns:a16="http://schemas.microsoft.com/office/drawing/2014/main" id="{9C26A1BD-43B5-5538-D216-5E41BC28F555}"/>
              </a:ext>
            </a:extLst>
          </p:cNvPr>
          <p:cNvSpPr/>
          <p:nvPr/>
        </p:nvSpPr>
        <p:spPr>
          <a:xfrm>
            <a:off x="7548827" y="924248"/>
            <a:ext cx="1300162" cy="588962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50875" eaLnBrk="1" hangingPunct="1">
              <a:defRPr/>
            </a:pPr>
            <a:r>
              <a:rPr lang="ru-RU" altLang="ru-RU" sz="1400" b="1" kern="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Общее </a:t>
            </a:r>
          </a:p>
          <a:p>
            <a:pPr algn="ctr" defTabSz="650875" eaLnBrk="1" hangingPunct="1">
              <a:defRPr/>
            </a:pPr>
            <a:r>
              <a:rPr lang="ru-RU" altLang="ru-RU" sz="1400" b="1" kern="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кол-во</a:t>
            </a:r>
          </a:p>
        </p:txBody>
      </p:sp>
      <p:sp>
        <p:nvSpPr>
          <p:cNvPr id="6" name="Скругленный прямоугольник 113">
            <a:extLst>
              <a:ext uri="{FF2B5EF4-FFF2-40B4-BE49-F238E27FC236}">
                <a16:creationId xmlns:a16="http://schemas.microsoft.com/office/drawing/2014/main" id="{CB1AC632-0908-01AD-1FC4-23C959BC3938}"/>
              </a:ext>
            </a:extLst>
          </p:cNvPr>
          <p:cNvSpPr/>
          <p:nvPr/>
        </p:nvSpPr>
        <p:spPr>
          <a:xfrm>
            <a:off x="547041" y="1586555"/>
            <a:ext cx="1811336" cy="811213"/>
          </a:xfrm>
          <a:prstGeom prst="roundRect">
            <a:avLst>
              <a:gd name="adj" fmla="val 11975"/>
            </a:avLst>
          </a:prstGeom>
          <a:solidFill>
            <a:schemeClr val="accent6">
              <a:lumMod val="75000"/>
            </a:schemeClr>
          </a:solidFill>
          <a:ln w="12700" cap="flat" cmpd="sng" algn="ctr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50875" eaLnBrk="1" hangingPunct="1">
              <a:defRPr/>
            </a:pPr>
            <a:endParaRPr lang="ru-RU" altLang="ru-RU" sz="1600" b="1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  <a:p>
            <a:pPr algn="ctr" defTabSz="650875" eaLnBrk="1" hangingPunct="1">
              <a:defRPr/>
            </a:pPr>
            <a:r>
              <a:rPr lang="ru-RU" altLang="ru-RU" sz="1600" b="1" kern="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ФАГС+ВГС</a:t>
            </a:r>
          </a:p>
          <a:p>
            <a:pPr algn="ctr" defTabSz="650875" eaLnBrk="1" hangingPunct="1">
              <a:defRPr/>
            </a:pPr>
            <a:endParaRPr lang="ru-RU" altLang="ru-RU" sz="1600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  <a:p>
            <a:pPr algn="ctr" defTabSz="650875" eaLnBrk="1" hangingPunct="1">
              <a:defRPr/>
            </a:pPr>
            <a:endParaRPr lang="ru-RU" altLang="ru-RU" sz="1600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</p:txBody>
      </p:sp>
      <p:sp>
        <p:nvSpPr>
          <p:cNvPr id="7" name="Скругленный прямоугольник 114">
            <a:extLst>
              <a:ext uri="{FF2B5EF4-FFF2-40B4-BE49-F238E27FC236}">
                <a16:creationId xmlns:a16="http://schemas.microsoft.com/office/drawing/2014/main" id="{1120EAE0-7E60-4CA5-30B7-3A00DB3981C4}"/>
              </a:ext>
            </a:extLst>
          </p:cNvPr>
          <p:cNvSpPr/>
          <p:nvPr/>
        </p:nvSpPr>
        <p:spPr>
          <a:xfrm>
            <a:off x="547658" y="2493019"/>
            <a:ext cx="1810719" cy="1165224"/>
          </a:xfrm>
          <a:prstGeom prst="roundRect">
            <a:avLst>
              <a:gd name="adj" fmla="val 12734"/>
            </a:avLst>
          </a:prstGeom>
          <a:solidFill>
            <a:schemeClr val="accent6"/>
          </a:solidFill>
          <a:ln w="12700" cap="flat" cmpd="sng" algn="ctr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50875" eaLnBrk="1" hangingPunct="1">
              <a:defRPr/>
            </a:pPr>
            <a:endParaRPr lang="ru-RU" altLang="ru-RU" sz="1600" b="1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  <a:p>
            <a:pPr algn="ctr" defTabSz="650875" eaLnBrk="1" hangingPunct="1">
              <a:defRPr/>
            </a:pPr>
            <a:endParaRPr lang="ru-RU" altLang="ru-RU" sz="1600" b="1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  <a:p>
            <a:pPr algn="ctr" defTabSz="650875" eaLnBrk="1" hangingPunct="1">
              <a:defRPr/>
            </a:pPr>
            <a:r>
              <a:rPr lang="ru-RU" altLang="ru-RU" sz="1600" b="1" kern="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ССТП Республики</a:t>
            </a:r>
          </a:p>
          <a:p>
            <a:pPr algn="ctr" defTabSz="650875" eaLnBrk="1" hangingPunct="1">
              <a:defRPr/>
            </a:pPr>
            <a:r>
              <a:rPr lang="ru-RU" altLang="ru-RU" sz="1600" b="1" kern="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Беларусь</a:t>
            </a:r>
          </a:p>
          <a:p>
            <a:pPr algn="ctr" defTabSz="650875" eaLnBrk="1" hangingPunct="1">
              <a:defRPr/>
            </a:pPr>
            <a:endParaRPr lang="ru-RU" altLang="ru-RU" sz="1600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  <a:p>
            <a:pPr algn="ctr" defTabSz="650875" eaLnBrk="1" hangingPunct="1">
              <a:defRPr/>
            </a:pPr>
            <a:endParaRPr lang="ru-RU" altLang="ru-RU" sz="1600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  <a:p>
            <a:pPr algn="ctr" defTabSz="650875" eaLnBrk="1" hangingPunct="1">
              <a:defRPr/>
            </a:pPr>
            <a:endParaRPr lang="ru-RU" altLang="ru-RU" sz="1600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</p:txBody>
      </p:sp>
      <p:sp>
        <p:nvSpPr>
          <p:cNvPr id="11" name="Скругленный прямоугольник 117">
            <a:extLst>
              <a:ext uri="{FF2B5EF4-FFF2-40B4-BE49-F238E27FC236}">
                <a16:creationId xmlns:a16="http://schemas.microsoft.com/office/drawing/2014/main" id="{C8D70E86-A262-5F67-64FF-8796136B7687}"/>
              </a:ext>
            </a:extLst>
          </p:cNvPr>
          <p:cNvSpPr/>
          <p:nvPr/>
        </p:nvSpPr>
        <p:spPr>
          <a:xfrm>
            <a:off x="2717151" y="1578178"/>
            <a:ext cx="4482339" cy="811213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12700" cap="flat" cmpd="sng" algn="ctr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50875" eaLnBrk="1" hangingPunct="1">
              <a:defRPr/>
            </a:pPr>
            <a:r>
              <a:rPr lang="ru-RU" altLang="ru-RU" sz="1200" b="1" kern="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Сеть опорных постоянно действующих пунктов (частично), представляющая собой высший уровень иерархии геодезической сети на территории РБ</a:t>
            </a:r>
          </a:p>
        </p:txBody>
      </p:sp>
      <p:sp>
        <p:nvSpPr>
          <p:cNvPr id="13" name="Скругленный прямоугольник 122">
            <a:extLst>
              <a:ext uri="{FF2B5EF4-FFF2-40B4-BE49-F238E27FC236}">
                <a16:creationId xmlns:a16="http://schemas.microsoft.com/office/drawing/2014/main" id="{27D4BB2D-5E09-70CE-4753-41DC63972E6E}"/>
              </a:ext>
            </a:extLst>
          </p:cNvPr>
          <p:cNvSpPr/>
          <p:nvPr/>
        </p:nvSpPr>
        <p:spPr>
          <a:xfrm>
            <a:off x="2725177" y="2493019"/>
            <a:ext cx="4507651" cy="1165224"/>
          </a:xfrm>
          <a:prstGeom prst="roundRect">
            <a:avLst/>
          </a:prstGeom>
          <a:solidFill>
            <a:schemeClr val="accent6"/>
          </a:solidFill>
          <a:ln w="12700" cap="flat" cmpd="sng" algn="ctr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1200" b="1" i="0" u="none" strike="noStrike" baseline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Сеть</a:t>
            </a:r>
            <a:r>
              <a:rPr lang="ru-RU" sz="1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RU" sz="1200" b="1" i="0" u="none" strike="noStrike" baseline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постоянно действующих геодезических пунктов, обеспечивающая определение</a:t>
            </a:r>
          </a:p>
          <a:p>
            <a:pPr algn="ctr"/>
            <a:r>
              <a:rPr lang="ru-RU" sz="1200" b="1" i="0" u="none" strike="noStrike" baseline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высокоточных пространственных координат объектов с использованием глобальных</a:t>
            </a:r>
          </a:p>
          <a:p>
            <a:pPr algn="ctr"/>
            <a:r>
              <a:rPr lang="ru-RU" sz="1200" b="1" i="0" u="none" strike="noStrike" baseline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навигационных спутниковых систем в режиме реального времени и постобработки</a:t>
            </a:r>
            <a:endParaRPr lang="ru-RU" altLang="ru-RU" sz="1200" b="1" kern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</p:txBody>
      </p:sp>
      <p:sp>
        <p:nvSpPr>
          <p:cNvPr id="15" name="Скругленный прямоугольник 124">
            <a:extLst>
              <a:ext uri="{FF2B5EF4-FFF2-40B4-BE49-F238E27FC236}">
                <a16:creationId xmlns:a16="http://schemas.microsoft.com/office/drawing/2014/main" id="{71C3A788-9BA6-7B22-AAB1-255FA2A9FF9B}"/>
              </a:ext>
            </a:extLst>
          </p:cNvPr>
          <p:cNvSpPr/>
          <p:nvPr/>
        </p:nvSpPr>
        <p:spPr>
          <a:xfrm>
            <a:off x="2725176" y="4679234"/>
            <a:ext cx="4507651" cy="954766"/>
          </a:xfrm>
          <a:prstGeom prst="roundRect">
            <a:avLst>
              <a:gd name="adj" fmla="val 8031"/>
            </a:avLst>
          </a:prstGeom>
          <a:solidFill>
            <a:schemeClr val="accent6">
              <a:lumMod val="40000"/>
              <a:lumOff val="60000"/>
            </a:schemeClr>
          </a:solidFill>
          <a:ln w="127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1200" b="1" dirty="0">
                <a:solidFill>
                  <a:schemeClr val="accent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Геодезическое   построение, включающее пункты АГС 1 и 2 классов, пункты триангуляции 3 и 4 классов, пункты спутниковой геодезической сети сгущения, созданной в развитие СГС-1</a:t>
            </a:r>
            <a:endParaRPr lang="ru-BY" sz="1200" b="1" dirty="0">
              <a:solidFill>
                <a:schemeClr val="accent6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8" name="Скругленный прямоугольник 127">
            <a:extLst>
              <a:ext uri="{FF2B5EF4-FFF2-40B4-BE49-F238E27FC236}">
                <a16:creationId xmlns:a16="http://schemas.microsoft.com/office/drawing/2014/main" id="{D91A445D-E563-3B97-034D-66A17D352F0B}"/>
              </a:ext>
            </a:extLst>
          </p:cNvPr>
          <p:cNvSpPr/>
          <p:nvPr/>
        </p:nvSpPr>
        <p:spPr>
          <a:xfrm>
            <a:off x="9198326" y="932742"/>
            <a:ext cx="2508044" cy="558563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50875" eaLnBrk="1" hangingPunct="1">
              <a:defRPr/>
            </a:pPr>
            <a:r>
              <a:rPr lang="ru-RU" altLang="ru-RU" sz="1400" b="1" kern="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Планы </a:t>
            </a:r>
            <a:br>
              <a:rPr lang="ru-RU" altLang="ru-RU" sz="1400" b="1" kern="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rPr>
            </a:br>
            <a:r>
              <a:rPr lang="ru-RU" altLang="ru-RU" sz="1400" b="1" kern="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по развитию</a:t>
            </a:r>
          </a:p>
        </p:txBody>
      </p:sp>
      <p:sp>
        <p:nvSpPr>
          <p:cNvPr id="20" name="Скругленный прямоугольник 129">
            <a:extLst>
              <a:ext uri="{FF2B5EF4-FFF2-40B4-BE49-F238E27FC236}">
                <a16:creationId xmlns:a16="http://schemas.microsoft.com/office/drawing/2014/main" id="{055B5060-6F6C-DB7C-7A89-3BF818D195BB}"/>
              </a:ext>
            </a:extLst>
          </p:cNvPr>
          <p:cNvSpPr/>
          <p:nvPr/>
        </p:nvSpPr>
        <p:spPr>
          <a:xfrm>
            <a:off x="9224227" y="3772770"/>
            <a:ext cx="2482143" cy="1861229"/>
          </a:xfrm>
          <a:prstGeom prst="roundRect">
            <a:avLst>
              <a:gd name="adj" fmla="val 8648"/>
            </a:avLst>
          </a:prstGeom>
          <a:solidFill>
            <a:schemeClr val="accent6">
              <a:lumMod val="60000"/>
              <a:lumOff val="40000"/>
            </a:schemeClr>
          </a:solidFill>
          <a:ln w="12700" cap="flat" cmpd="sng" algn="ctr">
            <a:solidFill>
              <a:schemeClr val="accent6"/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50875" eaLnBrk="1" hangingPunct="1">
              <a:defRPr/>
            </a:pPr>
            <a:r>
              <a:rPr lang="ru-RU" altLang="ru-RU" sz="1200" b="1" kern="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Поддержание стратегического запаса координат и высот, альтернатива активным спутниковым геодезическим сетям на случай выхода из строя либо подавления космического сегмента ГНСС </a:t>
            </a:r>
          </a:p>
        </p:txBody>
      </p:sp>
      <p:sp>
        <p:nvSpPr>
          <p:cNvPr id="21" name="Скругленный прямоугольник 130">
            <a:extLst>
              <a:ext uri="{FF2B5EF4-FFF2-40B4-BE49-F238E27FC236}">
                <a16:creationId xmlns:a16="http://schemas.microsoft.com/office/drawing/2014/main" id="{9B327FE1-8DCE-990A-669F-684683E37FDF}"/>
              </a:ext>
            </a:extLst>
          </p:cNvPr>
          <p:cNvSpPr/>
          <p:nvPr/>
        </p:nvSpPr>
        <p:spPr>
          <a:xfrm>
            <a:off x="2725177" y="924354"/>
            <a:ext cx="4474313" cy="595312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 w="12700" cap="flat" cmpd="sng" algn="ctr">
            <a:solidFill>
              <a:schemeClr val="bg2">
                <a:lumMod val="10000"/>
              </a:schemeClr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50875" eaLnBrk="1" hangingPunct="1">
              <a:defRPr/>
            </a:pPr>
            <a:r>
              <a:rPr lang="ru-RU" altLang="ru-RU" sz="1400" b="1" kern="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Определение, применение</a:t>
            </a:r>
          </a:p>
        </p:txBody>
      </p:sp>
      <p:sp>
        <p:nvSpPr>
          <p:cNvPr id="22" name="Скругленный прямоугольник 131">
            <a:extLst>
              <a:ext uri="{FF2B5EF4-FFF2-40B4-BE49-F238E27FC236}">
                <a16:creationId xmlns:a16="http://schemas.microsoft.com/office/drawing/2014/main" id="{C1D7B10D-0CE7-ACDC-6D0E-D617643B4361}"/>
              </a:ext>
            </a:extLst>
          </p:cNvPr>
          <p:cNvSpPr/>
          <p:nvPr/>
        </p:nvSpPr>
        <p:spPr>
          <a:xfrm>
            <a:off x="547040" y="910280"/>
            <a:ext cx="1828800" cy="581025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 w="12700" cap="flat" cmpd="sng" algn="ctr">
            <a:solidFill>
              <a:schemeClr val="bg2">
                <a:lumMod val="10000"/>
              </a:schemeClr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50875" eaLnBrk="1" hangingPunct="1">
              <a:defRPr/>
            </a:pPr>
            <a:r>
              <a:rPr lang="ru-RU" altLang="ru-RU" sz="1400" b="1" kern="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Вид сети</a:t>
            </a:r>
          </a:p>
        </p:txBody>
      </p:sp>
      <p:sp>
        <p:nvSpPr>
          <p:cNvPr id="34" name="Скругленный прямоугольник 117">
            <a:extLst>
              <a:ext uri="{FF2B5EF4-FFF2-40B4-BE49-F238E27FC236}">
                <a16:creationId xmlns:a16="http://schemas.microsoft.com/office/drawing/2014/main" id="{EBB734C7-51EB-2625-E896-57B192897DC2}"/>
              </a:ext>
            </a:extLst>
          </p:cNvPr>
          <p:cNvSpPr/>
          <p:nvPr/>
        </p:nvSpPr>
        <p:spPr>
          <a:xfrm>
            <a:off x="9189483" y="1559478"/>
            <a:ext cx="2529569" cy="83829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12700" cap="flat" cmpd="sng" algn="ctr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50875" eaLnBrk="1" hangingPunct="1">
              <a:defRPr/>
            </a:pPr>
            <a:r>
              <a:rPr lang="ru-RU" altLang="ru-RU" sz="1200" b="1" kern="0" dirty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Создание новых постоянно действующих пунктов высшего ранга на земле</a:t>
            </a:r>
          </a:p>
        </p:txBody>
      </p:sp>
      <p:sp>
        <p:nvSpPr>
          <p:cNvPr id="35" name="Скругленный прямоугольник 114">
            <a:extLst>
              <a:ext uri="{FF2B5EF4-FFF2-40B4-BE49-F238E27FC236}">
                <a16:creationId xmlns:a16="http://schemas.microsoft.com/office/drawing/2014/main" id="{4DBCF795-D5AF-FD17-4A88-BB1D9441CAE9}"/>
              </a:ext>
            </a:extLst>
          </p:cNvPr>
          <p:cNvSpPr/>
          <p:nvPr/>
        </p:nvSpPr>
        <p:spPr>
          <a:xfrm>
            <a:off x="538617" y="3772770"/>
            <a:ext cx="1810719" cy="765740"/>
          </a:xfrm>
          <a:prstGeom prst="roundRect">
            <a:avLst>
              <a:gd name="adj" fmla="val 12734"/>
            </a:avLst>
          </a:prstGeom>
          <a:solidFill>
            <a:schemeClr val="accent6">
              <a:lumMod val="60000"/>
              <a:lumOff val="40000"/>
            </a:schemeClr>
          </a:solidFill>
          <a:ln w="12700" cap="flat" cmpd="sng" algn="ctr">
            <a:solidFill>
              <a:schemeClr val="accent6"/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50875" eaLnBrk="1" hangingPunct="1">
              <a:defRPr/>
            </a:pPr>
            <a:endParaRPr lang="ru-RU" altLang="ru-RU" sz="1600" b="1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  <a:p>
            <a:pPr algn="ctr" defTabSz="650875" eaLnBrk="1" hangingPunct="1">
              <a:defRPr/>
            </a:pPr>
            <a:endParaRPr lang="ru-RU" altLang="ru-RU" sz="1600" b="1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  <a:p>
            <a:pPr algn="ctr" defTabSz="650875" eaLnBrk="1" hangingPunct="1">
              <a:defRPr/>
            </a:pPr>
            <a:endParaRPr lang="ru-RU" altLang="ru-RU" sz="1600" b="1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  <a:p>
            <a:pPr algn="ctr" defTabSz="650875" eaLnBrk="1" hangingPunct="1">
              <a:defRPr/>
            </a:pPr>
            <a:r>
              <a:rPr lang="ru-RU" altLang="ru-RU" sz="1600" b="1" kern="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СГС-1</a:t>
            </a:r>
          </a:p>
          <a:p>
            <a:pPr algn="ctr" defTabSz="650875" eaLnBrk="1" hangingPunct="1">
              <a:defRPr/>
            </a:pPr>
            <a:endParaRPr lang="ru-RU" altLang="ru-RU" sz="1600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  <a:p>
            <a:pPr algn="ctr" defTabSz="650875" eaLnBrk="1" hangingPunct="1">
              <a:defRPr/>
            </a:pPr>
            <a:endParaRPr lang="ru-RU" altLang="ru-RU" sz="1600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  <a:p>
            <a:pPr algn="ctr" defTabSz="650875" eaLnBrk="1" hangingPunct="1">
              <a:defRPr/>
            </a:pPr>
            <a:endParaRPr lang="ru-RU" altLang="ru-RU" sz="1600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</p:txBody>
      </p:sp>
      <p:sp>
        <p:nvSpPr>
          <p:cNvPr id="36" name="Скругленный прямоугольник 122">
            <a:extLst>
              <a:ext uri="{FF2B5EF4-FFF2-40B4-BE49-F238E27FC236}">
                <a16:creationId xmlns:a16="http://schemas.microsoft.com/office/drawing/2014/main" id="{40B5B51F-5D33-131C-783A-9C8A1D9EF20F}"/>
              </a:ext>
            </a:extLst>
          </p:cNvPr>
          <p:cNvSpPr/>
          <p:nvPr/>
        </p:nvSpPr>
        <p:spPr>
          <a:xfrm>
            <a:off x="2725177" y="3772770"/>
            <a:ext cx="4507651" cy="76573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 cap="flat" cmpd="sng" algn="ctr">
            <a:solidFill>
              <a:schemeClr val="accent6"/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1200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Пространственное  периодически наблюдаемое геодезическое   построение,  опирающееся  на  пункты  ФАГС, ВГС и ПДП ССТП</a:t>
            </a:r>
            <a:endParaRPr lang="ru-RU" altLang="ru-RU" sz="1200" b="1" kern="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</p:txBody>
      </p:sp>
      <p:sp>
        <p:nvSpPr>
          <p:cNvPr id="37" name="Скругленный прямоугольник 122">
            <a:extLst>
              <a:ext uri="{FF2B5EF4-FFF2-40B4-BE49-F238E27FC236}">
                <a16:creationId xmlns:a16="http://schemas.microsoft.com/office/drawing/2014/main" id="{6BB8AA46-097D-FA98-FDF5-C85CCA4C36FE}"/>
              </a:ext>
            </a:extLst>
          </p:cNvPr>
          <p:cNvSpPr/>
          <p:nvPr/>
        </p:nvSpPr>
        <p:spPr>
          <a:xfrm>
            <a:off x="7548828" y="3763016"/>
            <a:ext cx="1304730" cy="77549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 cap="flat" cmpd="sng" algn="ctr">
            <a:solidFill>
              <a:schemeClr val="accent6"/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1400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846 пунктов</a:t>
            </a:r>
            <a:endParaRPr lang="ru-RU" altLang="ru-RU" sz="1400" b="1" kern="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</p:txBody>
      </p:sp>
      <p:sp>
        <p:nvSpPr>
          <p:cNvPr id="38" name="Скругленный прямоугольник 114">
            <a:extLst>
              <a:ext uri="{FF2B5EF4-FFF2-40B4-BE49-F238E27FC236}">
                <a16:creationId xmlns:a16="http://schemas.microsoft.com/office/drawing/2014/main" id="{4395F8DD-180F-3D2E-F6FB-E0E707C4BB14}"/>
              </a:ext>
            </a:extLst>
          </p:cNvPr>
          <p:cNvSpPr/>
          <p:nvPr/>
        </p:nvSpPr>
        <p:spPr>
          <a:xfrm>
            <a:off x="547040" y="4679233"/>
            <a:ext cx="1810719" cy="954766"/>
          </a:xfrm>
          <a:prstGeom prst="roundRect">
            <a:avLst>
              <a:gd name="adj" fmla="val 12734"/>
            </a:avLst>
          </a:prstGeom>
          <a:solidFill>
            <a:schemeClr val="accent6">
              <a:lumMod val="40000"/>
              <a:lumOff val="60000"/>
            </a:schemeClr>
          </a:solidFill>
          <a:ln w="127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50875" eaLnBrk="1" hangingPunct="1">
              <a:defRPr/>
            </a:pPr>
            <a:endParaRPr lang="ru-RU" altLang="ru-RU" sz="1600" b="1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  <a:p>
            <a:pPr algn="ctr" defTabSz="650875" eaLnBrk="1" hangingPunct="1">
              <a:defRPr/>
            </a:pPr>
            <a:endParaRPr lang="ru-RU" altLang="ru-RU" sz="1600" b="1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  <a:p>
            <a:pPr algn="ctr" defTabSz="650875" eaLnBrk="1" hangingPunct="1">
              <a:defRPr/>
            </a:pPr>
            <a:endParaRPr lang="ru-RU" altLang="ru-RU" sz="1600" b="1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  <a:p>
            <a:pPr algn="ctr" defTabSz="650875" eaLnBrk="1" hangingPunct="1">
              <a:defRPr/>
            </a:pPr>
            <a:r>
              <a:rPr lang="ru-RU" altLang="ru-RU" sz="1600" b="1" kern="0" dirty="0">
                <a:solidFill>
                  <a:schemeClr val="accent6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ГСС</a:t>
            </a:r>
          </a:p>
          <a:p>
            <a:pPr algn="ctr" defTabSz="650875" eaLnBrk="1" hangingPunct="1">
              <a:defRPr/>
            </a:pPr>
            <a:endParaRPr lang="ru-RU" altLang="ru-RU" sz="1600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  <a:p>
            <a:pPr algn="ctr" defTabSz="650875" eaLnBrk="1" hangingPunct="1">
              <a:defRPr/>
            </a:pPr>
            <a:endParaRPr lang="ru-RU" altLang="ru-RU" sz="1600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  <a:p>
            <a:pPr algn="ctr" defTabSz="650875" eaLnBrk="1" hangingPunct="1">
              <a:defRPr/>
            </a:pPr>
            <a:endParaRPr lang="ru-RU" altLang="ru-RU" sz="1600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</p:txBody>
      </p:sp>
      <p:sp>
        <p:nvSpPr>
          <p:cNvPr id="39" name="Скругленный прямоугольник 114">
            <a:extLst>
              <a:ext uri="{FF2B5EF4-FFF2-40B4-BE49-F238E27FC236}">
                <a16:creationId xmlns:a16="http://schemas.microsoft.com/office/drawing/2014/main" id="{11201B43-7BA8-FC8D-F8D5-93A314C012EF}"/>
              </a:ext>
            </a:extLst>
          </p:cNvPr>
          <p:cNvSpPr/>
          <p:nvPr/>
        </p:nvSpPr>
        <p:spPr>
          <a:xfrm>
            <a:off x="7521265" y="4679234"/>
            <a:ext cx="1332293" cy="954766"/>
          </a:xfrm>
          <a:prstGeom prst="roundRect">
            <a:avLst>
              <a:gd name="adj" fmla="val 12734"/>
            </a:avLst>
          </a:prstGeom>
          <a:solidFill>
            <a:schemeClr val="accent6">
              <a:lumMod val="40000"/>
              <a:lumOff val="60000"/>
            </a:schemeClr>
          </a:solidFill>
          <a:ln w="127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50875" eaLnBrk="1" hangingPunct="1">
              <a:defRPr/>
            </a:pPr>
            <a:endParaRPr lang="ru-RU" altLang="ru-RU" sz="1600" b="1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  <a:p>
            <a:pPr algn="ctr" defTabSz="650875" eaLnBrk="1" hangingPunct="1">
              <a:defRPr/>
            </a:pPr>
            <a:endParaRPr lang="ru-RU" altLang="ru-RU" sz="1600" b="1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  <a:p>
            <a:pPr algn="ctr" defTabSz="650875" eaLnBrk="1" hangingPunct="1">
              <a:defRPr/>
            </a:pPr>
            <a:endParaRPr lang="ru-RU" altLang="ru-RU" sz="1600" b="1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  <a:p>
            <a:pPr algn="ctr" defTabSz="650875" eaLnBrk="1" hangingPunct="1">
              <a:defRPr/>
            </a:pPr>
            <a:r>
              <a:rPr lang="ru-RU" altLang="ru-RU" sz="1400" b="1" kern="0" dirty="0">
                <a:solidFill>
                  <a:schemeClr val="accent6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6 310</a:t>
            </a:r>
          </a:p>
          <a:p>
            <a:pPr algn="ctr" defTabSz="650875" eaLnBrk="1" hangingPunct="1">
              <a:defRPr/>
            </a:pPr>
            <a:r>
              <a:rPr lang="ru-RU" altLang="ru-RU" sz="1400" b="1" kern="0" dirty="0">
                <a:solidFill>
                  <a:schemeClr val="accent6"/>
                </a:solidFill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пунктов</a:t>
            </a:r>
          </a:p>
          <a:p>
            <a:pPr algn="ctr" defTabSz="650875" eaLnBrk="1" hangingPunct="1">
              <a:defRPr/>
            </a:pPr>
            <a:endParaRPr lang="ru-RU" altLang="ru-RU" sz="1600" kern="0" dirty="0">
              <a:solidFill>
                <a:schemeClr val="accent6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  <a:p>
            <a:pPr algn="ctr" defTabSz="650875" eaLnBrk="1" hangingPunct="1">
              <a:defRPr/>
            </a:pPr>
            <a:endParaRPr lang="ru-RU" altLang="ru-RU" sz="1600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  <a:p>
            <a:pPr algn="ctr" defTabSz="650875" eaLnBrk="1" hangingPunct="1">
              <a:defRPr/>
            </a:pPr>
            <a:endParaRPr lang="ru-RU" altLang="ru-RU" sz="1600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</p:txBody>
      </p:sp>
      <p:sp>
        <p:nvSpPr>
          <p:cNvPr id="40" name="Скругленный прямоугольник 110">
            <a:extLst>
              <a:ext uri="{FF2B5EF4-FFF2-40B4-BE49-F238E27FC236}">
                <a16:creationId xmlns:a16="http://schemas.microsoft.com/office/drawing/2014/main" id="{11F6A131-BC9A-D530-5675-70ADA69B8F31}"/>
              </a:ext>
            </a:extLst>
          </p:cNvPr>
          <p:cNvSpPr/>
          <p:nvPr/>
        </p:nvSpPr>
        <p:spPr>
          <a:xfrm>
            <a:off x="9189380" y="2494164"/>
            <a:ext cx="2529672" cy="1164079"/>
          </a:xfrm>
          <a:prstGeom prst="roundRect">
            <a:avLst>
              <a:gd name="adj" fmla="val 11422"/>
            </a:avLst>
          </a:prstGeom>
          <a:solidFill>
            <a:schemeClr val="accent6"/>
          </a:solidFill>
          <a:ln w="12700" cap="flat" cmpd="sng" algn="ctr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Aft>
                <a:spcPts val="1200"/>
              </a:spcAft>
              <a:buClr>
                <a:srgbClr val="3356FA"/>
              </a:buClr>
            </a:pPr>
            <a:r>
              <a:rPr lang="ru-RU" sz="1200" b="1" kern="1200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Модернизация ПО ВЦ</a:t>
            </a:r>
            <a:r>
              <a:rPr lang="ru-RU" sz="1200" b="1" kern="1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замена </a:t>
            </a:r>
            <a:r>
              <a:rPr lang="ru-RU" sz="12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оборудования на ПДП, возможность работы в местных СК, в том числе в системе нормальных высот в </a:t>
            </a:r>
            <a:r>
              <a:rPr lang="en-US" sz="1200" b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RTK</a:t>
            </a:r>
            <a:endParaRPr lang="ru-RU" sz="12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1" name="Скругленный прямоугольник 114">
            <a:extLst>
              <a:ext uri="{FF2B5EF4-FFF2-40B4-BE49-F238E27FC236}">
                <a16:creationId xmlns:a16="http://schemas.microsoft.com/office/drawing/2014/main" id="{C7A7A9EF-981A-02D1-360F-323EC97001DD}"/>
              </a:ext>
            </a:extLst>
          </p:cNvPr>
          <p:cNvSpPr/>
          <p:nvPr/>
        </p:nvSpPr>
        <p:spPr>
          <a:xfrm>
            <a:off x="538616" y="5774722"/>
            <a:ext cx="1810719" cy="811213"/>
          </a:xfrm>
          <a:prstGeom prst="roundRect">
            <a:avLst>
              <a:gd name="adj" fmla="val 12734"/>
            </a:avLst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2">
                <a:lumMod val="50000"/>
              </a:schemeClr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50875" eaLnBrk="1" hangingPunct="1">
              <a:defRPr/>
            </a:pPr>
            <a:endParaRPr lang="ru-RU" altLang="ru-RU" sz="1600" b="1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  <a:p>
            <a:pPr algn="ctr" defTabSz="650875" eaLnBrk="1" hangingPunct="1">
              <a:defRPr/>
            </a:pPr>
            <a:endParaRPr lang="ru-RU" altLang="ru-RU" sz="1600" b="1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  <a:p>
            <a:pPr algn="ctr" defTabSz="650875" eaLnBrk="1" hangingPunct="1">
              <a:defRPr/>
            </a:pPr>
            <a:endParaRPr lang="ru-RU" altLang="ru-RU" sz="1600" b="1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  <a:p>
            <a:pPr algn="ctr" defTabSz="650875" eaLnBrk="1" hangingPunct="1">
              <a:defRPr/>
            </a:pPr>
            <a:r>
              <a:rPr lang="ru-RU" altLang="ru-RU" sz="1600" b="1" kern="0" dirty="0">
                <a:latin typeface="Verdana" panose="020B0604030504040204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ЛГС</a:t>
            </a:r>
          </a:p>
          <a:p>
            <a:pPr algn="ctr" defTabSz="650875" eaLnBrk="1" hangingPunct="1">
              <a:defRPr/>
            </a:pPr>
            <a:endParaRPr lang="ru-RU" altLang="ru-RU" sz="1600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  <a:p>
            <a:pPr algn="ctr" defTabSz="650875" eaLnBrk="1" hangingPunct="1">
              <a:defRPr/>
            </a:pPr>
            <a:endParaRPr lang="ru-RU" altLang="ru-RU" sz="1600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  <a:p>
            <a:pPr algn="ctr" defTabSz="650875" eaLnBrk="1" hangingPunct="1">
              <a:defRPr/>
            </a:pPr>
            <a:endParaRPr lang="ru-RU" altLang="ru-RU" sz="1600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</p:txBody>
      </p:sp>
      <p:sp>
        <p:nvSpPr>
          <p:cNvPr id="42" name="Скругленный прямоугольник 114">
            <a:extLst>
              <a:ext uri="{FF2B5EF4-FFF2-40B4-BE49-F238E27FC236}">
                <a16:creationId xmlns:a16="http://schemas.microsoft.com/office/drawing/2014/main" id="{CBC3B760-C767-4983-0837-A71B1BB12129}"/>
              </a:ext>
            </a:extLst>
          </p:cNvPr>
          <p:cNvSpPr/>
          <p:nvPr/>
        </p:nvSpPr>
        <p:spPr>
          <a:xfrm>
            <a:off x="2717151" y="5774722"/>
            <a:ext cx="4599215" cy="811213"/>
          </a:xfrm>
          <a:prstGeom prst="roundRect">
            <a:avLst>
              <a:gd name="adj" fmla="val 12734"/>
            </a:avLst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2">
                <a:lumMod val="50000"/>
              </a:schemeClr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50875" eaLnBrk="1" hangingPunct="1">
              <a:defRPr/>
            </a:pPr>
            <a:endParaRPr lang="ru-RU" altLang="ru-RU" sz="1600" b="1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  <a:p>
            <a:pPr algn="ctr" defTabSz="650875" eaLnBrk="1" hangingPunct="1">
              <a:defRPr/>
            </a:pPr>
            <a:endParaRPr lang="ru-RU" altLang="ru-RU" sz="1600" b="1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  <a:p>
            <a:pPr algn="ctr"/>
            <a:r>
              <a:rPr lang="ru-RU" sz="1200" b="1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Локальные геодезические сети городов и поселков, представленные сетями полигонометрии и реализующие местные системы координат</a:t>
            </a:r>
            <a:endParaRPr lang="ru-RU" altLang="ru-RU" sz="1600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  <a:p>
            <a:pPr algn="ctr" defTabSz="650875" eaLnBrk="1" hangingPunct="1">
              <a:defRPr/>
            </a:pPr>
            <a:endParaRPr lang="ru-RU" altLang="ru-RU" sz="1600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  <a:p>
            <a:pPr algn="ctr" defTabSz="650875" eaLnBrk="1" hangingPunct="1">
              <a:defRPr/>
            </a:pPr>
            <a:endParaRPr lang="ru-RU" altLang="ru-RU" sz="1600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</p:txBody>
      </p:sp>
      <p:sp>
        <p:nvSpPr>
          <p:cNvPr id="43" name="Скругленный прямоугольник 114">
            <a:extLst>
              <a:ext uri="{FF2B5EF4-FFF2-40B4-BE49-F238E27FC236}">
                <a16:creationId xmlns:a16="http://schemas.microsoft.com/office/drawing/2014/main" id="{0E5E92B1-EC94-4CFA-DC30-D3BA69A8F784}"/>
              </a:ext>
            </a:extLst>
          </p:cNvPr>
          <p:cNvSpPr/>
          <p:nvPr/>
        </p:nvSpPr>
        <p:spPr>
          <a:xfrm>
            <a:off x="7546106" y="5774722"/>
            <a:ext cx="1302883" cy="811213"/>
          </a:xfrm>
          <a:prstGeom prst="roundRect">
            <a:avLst>
              <a:gd name="adj" fmla="val 12734"/>
            </a:avLst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2">
                <a:lumMod val="50000"/>
              </a:schemeClr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50875" eaLnBrk="1" hangingPunct="1">
              <a:defRPr/>
            </a:pPr>
            <a:endParaRPr lang="ru-RU" altLang="ru-RU" sz="1600" b="1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  <a:p>
            <a:pPr algn="ctr" defTabSz="650875" eaLnBrk="1" hangingPunct="1">
              <a:defRPr/>
            </a:pPr>
            <a:endParaRPr lang="ru-RU" altLang="ru-RU" sz="1600" b="1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  <a:p>
            <a:pPr algn="ctr" defTabSz="650875" eaLnBrk="1" hangingPunct="1">
              <a:defRPr/>
            </a:pPr>
            <a:endParaRPr lang="ru-RU" altLang="ru-RU" sz="1600" b="1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  <a:p>
            <a:pPr algn="ctr"/>
            <a:r>
              <a:rPr lang="ru-RU" sz="1200" b="1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263 ЛГС, </a:t>
            </a:r>
          </a:p>
          <a:p>
            <a:pPr algn="ctr"/>
            <a:r>
              <a:rPr lang="ru-RU" sz="1200" b="1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не мене 30 000 пунктов</a:t>
            </a:r>
            <a:endParaRPr lang="ru-BY" sz="1200" b="1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 defTabSz="650875" eaLnBrk="1" hangingPunct="1">
              <a:defRPr/>
            </a:pPr>
            <a:endParaRPr lang="ru-RU" altLang="ru-RU" sz="1200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  <a:p>
            <a:pPr algn="ctr" defTabSz="650875" eaLnBrk="1" hangingPunct="1">
              <a:defRPr/>
            </a:pPr>
            <a:endParaRPr lang="ru-RU" altLang="ru-RU" sz="1600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  <a:p>
            <a:pPr algn="ctr" defTabSz="650875" eaLnBrk="1" hangingPunct="1">
              <a:defRPr/>
            </a:pPr>
            <a:endParaRPr lang="ru-RU" altLang="ru-RU" sz="1600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</p:txBody>
      </p:sp>
      <p:sp>
        <p:nvSpPr>
          <p:cNvPr id="44" name="Скругленный прямоугольник 114">
            <a:extLst>
              <a:ext uri="{FF2B5EF4-FFF2-40B4-BE49-F238E27FC236}">
                <a16:creationId xmlns:a16="http://schemas.microsoft.com/office/drawing/2014/main" id="{55C2FCC8-BAAD-6410-97D6-2103A0BB212D}"/>
              </a:ext>
            </a:extLst>
          </p:cNvPr>
          <p:cNvSpPr/>
          <p:nvPr/>
        </p:nvSpPr>
        <p:spPr>
          <a:xfrm>
            <a:off x="9224227" y="5748526"/>
            <a:ext cx="2494825" cy="837409"/>
          </a:xfrm>
          <a:prstGeom prst="roundRect">
            <a:avLst>
              <a:gd name="adj" fmla="val 12734"/>
            </a:avLst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bg2">
                <a:lumMod val="50000"/>
              </a:schemeClr>
            </a:solidFill>
            <a:prstDash val="solid"/>
            <a:miter lim="800000"/>
          </a:ln>
          <a:effectLst/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650875" eaLnBrk="1" hangingPunct="1">
              <a:defRPr/>
            </a:pPr>
            <a:endParaRPr lang="ru-RU" altLang="ru-RU" sz="1600" b="1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  <a:p>
            <a:pPr algn="ctr" defTabSz="650875" eaLnBrk="1" hangingPunct="1">
              <a:defRPr/>
            </a:pPr>
            <a:endParaRPr lang="ru-RU" altLang="ru-RU" sz="1600" b="1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  <a:p>
            <a:pPr algn="ctr" defTabSz="650875" eaLnBrk="1" hangingPunct="1">
              <a:defRPr/>
            </a:pPr>
            <a:endParaRPr lang="ru-RU" altLang="ru-RU" sz="1600" b="1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  <a:p>
            <a:pPr algn="ctr"/>
            <a:r>
              <a:rPr lang="ru-RU" sz="1200" b="1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Плановая реконструкция, обеспечение требуемой плотности</a:t>
            </a:r>
            <a:endParaRPr lang="ru-BY" sz="1200" b="1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 defTabSz="650875" eaLnBrk="1" hangingPunct="1">
              <a:defRPr/>
            </a:pPr>
            <a:endParaRPr lang="ru-RU" altLang="ru-RU" sz="1600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  <a:p>
            <a:pPr algn="ctr" defTabSz="650875" eaLnBrk="1" hangingPunct="1">
              <a:defRPr/>
            </a:pPr>
            <a:endParaRPr lang="ru-RU" altLang="ru-RU" sz="1600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  <a:p>
            <a:pPr algn="ctr" defTabSz="650875" eaLnBrk="1" hangingPunct="1">
              <a:defRPr/>
            </a:pPr>
            <a:endParaRPr lang="ru-RU" altLang="ru-RU" sz="1600" kern="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1494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C5B8853-0BA7-BBA4-11C3-CF6996E3E4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2911" y="804383"/>
            <a:ext cx="8023744" cy="6053617"/>
          </a:xfrm>
          <a:prstGeom prst="rect">
            <a:avLst/>
          </a:prstGeom>
        </p:spPr>
      </p:pic>
      <p:sp>
        <p:nvSpPr>
          <p:cNvPr id="8" name="Title 3">
            <a:extLst>
              <a:ext uri="{FF2B5EF4-FFF2-40B4-BE49-F238E27FC236}">
                <a16:creationId xmlns:a16="http://schemas.microsoft.com/office/drawing/2014/main" id="{F0ED1DAF-0C17-4238-B7EE-DB871A2925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84128" y="275217"/>
            <a:ext cx="8874616" cy="414014"/>
          </a:xfrm>
        </p:spPr>
        <p:txBody>
          <a:bodyPr>
            <a:noAutofit/>
          </a:bodyPr>
          <a:lstStyle/>
          <a:p>
            <a:r>
              <a:rPr lang="ru-RU" altLang="ru-BY" sz="20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Схема государственной геодезической сети (ФАГС+ВГС)</a:t>
            </a:r>
            <a:br>
              <a:rPr lang="en-GB" altLang="ru-BY" sz="20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br>
              <a:rPr lang="en-US" sz="2000" b="0" i="1" dirty="0">
                <a:solidFill>
                  <a:schemeClr val="tx2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en-US" sz="2000" i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21176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5F4FFF7-9FD6-83E4-4045-E34C9155A8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7726" y="271733"/>
            <a:ext cx="9314274" cy="6586267"/>
          </a:xfrm>
          <a:prstGeom prst="rect">
            <a:avLst/>
          </a:prstGeom>
        </p:spPr>
      </p:pic>
      <p:sp>
        <p:nvSpPr>
          <p:cNvPr id="8" name="Title 3">
            <a:extLst>
              <a:ext uri="{FF2B5EF4-FFF2-40B4-BE49-F238E27FC236}">
                <a16:creationId xmlns:a16="http://schemas.microsoft.com/office/drawing/2014/main" id="{F0ED1DAF-0C17-4238-B7EE-DB871A2925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79523" y="288356"/>
            <a:ext cx="9033642" cy="646331"/>
          </a:xfrm>
        </p:spPr>
        <p:txBody>
          <a:bodyPr>
            <a:noAutofit/>
          </a:bodyPr>
          <a:lstStyle/>
          <a:p>
            <a:r>
              <a:rPr lang="ru-RU" altLang="ru-BY" sz="20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Схема государственной геодезической сети (ССТП+СГС-1)</a:t>
            </a:r>
            <a:br>
              <a:rPr lang="en-GB" altLang="ru-BY" sz="20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br>
              <a:rPr lang="en-US" sz="2000" b="0" i="1" dirty="0">
                <a:solidFill>
                  <a:schemeClr val="tx2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en-US" sz="2000" i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B0D8953-4EA2-4CBE-C9AE-EE7CC98E7B85}"/>
              </a:ext>
            </a:extLst>
          </p:cNvPr>
          <p:cNvSpPr txBox="1"/>
          <p:nvPr/>
        </p:nvSpPr>
        <p:spPr>
          <a:xfrm>
            <a:off x="330823" y="2193379"/>
            <a:ext cx="2949090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0" i="0" dirty="0">
                <a:solidFill>
                  <a:srgbClr val="242424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На данный момент для всех ПДП вычислены не только трехмерные координаты, но и скорости изменения координат за счет движения глобальной тектонической плиты относительно начала отсчета – центра масс Земли.</a:t>
            </a:r>
            <a:endParaRPr lang="ru-BY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988470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GEO Color Scheme">
      <a:dk1>
        <a:srgbClr val="000000"/>
      </a:dk1>
      <a:lt1>
        <a:srgbClr val="FFFFFF"/>
      </a:lt1>
      <a:dk2>
        <a:srgbClr val="3356FA"/>
      </a:dk2>
      <a:lt2>
        <a:srgbClr val="E7E6E6"/>
      </a:lt2>
      <a:accent1>
        <a:srgbClr val="3356FA"/>
      </a:accent1>
      <a:accent2>
        <a:srgbClr val="C99D65"/>
      </a:accent2>
      <a:accent3>
        <a:srgbClr val="A5A5A5"/>
      </a:accent3>
      <a:accent4>
        <a:srgbClr val="FFFF00"/>
      </a:accent4>
      <a:accent5>
        <a:srgbClr val="5B9BD5"/>
      </a:accent5>
      <a:accent6>
        <a:srgbClr val="70AD47"/>
      </a:accent6>
      <a:hlink>
        <a:srgbClr val="FFFFFF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EC7115AE-9FA3-5E4A-9CE3-DA11A84B96C1}" vid="{F8186B24-DD92-E44D-954D-0EC895BE94FE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belgeo-PPT-Template</Template>
  <TotalTime>7336</TotalTime>
  <Words>2747</Words>
  <Application>Microsoft Office PowerPoint</Application>
  <PresentationFormat>Широкоэкранный</PresentationFormat>
  <Paragraphs>540</Paragraphs>
  <Slides>37</Slides>
  <Notes>4</Notes>
  <HiddenSlides>5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8" baseType="lpstr">
      <vt:lpstr>Arial</vt:lpstr>
      <vt:lpstr>Calibri</vt:lpstr>
      <vt:lpstr>Montserrat</vt:lpstr>
      <vt:lpstr>Montserrat Medium</vt:lpstr>
      <vt:lpstr>TimesNewRomanPSMT</vt:lpstr>
      <vt:lpstr>Verdana</vt:lpstr>
      <vt:lpstr>Wingdings</vt:lpstr>
      <vt:lpstr>Тема Office</vt:lpstr>
      <vt:lpstr>1_Тема Office</vt:lpstr>
      <vt:lpstr>Office Theme</vt:lpstr>
      <vt:lpstr>Точечный рисунок</vt:lpstr>
      <vt:lpstr>www.geo.by</vt:lpstr>
      <vt:lpstr>Историческая справка </vt:lpstr>
      <vt:lpstr>Белгеодезия</vt:lpstr>
      <vt:lpstr>Основные направления деятельности </vt:lpstr>
      <vt:lpstr>Государственное геодезическое обеспечение  </vt:lpstr>
      <vt:lpstr>Национальные системы отсчета</vt:lpstr>
      <vt:lpstr>Государственная геодезическая сеть  </vt:lpstr>
      <vt:lpstr>Схема государственной геодезической сети (ФАГС+ВГС)  </vt:lpstr>
      <vt:lpstr>Схема государственной геодезической сети (ССТП+СГС-1)  </vt:lpstr>
      <vt:lpstr>Схема государственной геодезической сети (ГСС)  </vt:lpstr>
      <vt:lpstr>Государственная нивелирная сеть  </vt:lpstr>
      <vt:lpstr>Схема государственной нивелирной сети (ГВО)  </vt:lpstr>
      <vt:lpstr>Государственная гравиметрическая сеть  </vt:lpstr>
      <vt:lpstr>Схема государственной гравиметрической сети  </vt:lpstr>
      <vt:lpstr>Перспективная схема государственного геодезического обеспечения  </vt:lpstr>
      <vt:lpstr>Метрологическое обеспечение  </vt:lpstr>
      <vt:lpstr>Метрологическое обеспечение  </vt:lpstr>
      <vt:lpstr>Метрологическое обеспечение  </vt:lpstr>
      <vt:lpstr>Метрологическое обеспечение  </vt:lpstr>
      <vt:lpstr>Государственное картографическое обеспечение  </vt:lpstr>
      <vt:lpstr>Государственное картографическое обеспечение  </vt:lpstr>
      <vt:lpstr>Государственное картографическое обеспечение  </vt:lpstr>
      <vt:lpstr>Геоинформационное обеспечение  </vt:lpstr>
      <vt:lpstr>Сервис пересчета координат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Оценка модели ГПЗ ГАО2018</dc:title>
  <dc:creator>Якименко Ирина Владимировна</dc:creator>
  <cp:lastModifiedBy>Alexey Smirnov</cp:lastModifiedBy>
  <cp:revision>219</cp:revision>
  <cp:lastPrinted>2024-07-15T10:06:42Z</cp:lastPrinted>
  <dcterms:created xsi:type="dcterms:W3CDTF">2021-05-14T05:22:22Z</dcterms:created>
  <dcterms:modified xsi:type="dcterms:W3CDTF">2024-09-16T05:29:31Z</dcterms:modified>
</cp:coreProperties>
</file>