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65" r:id="rId6"/>
    <p:sldId id="275" r:id="rId7"/>
    <p:sldId id="273" r:id="rId8"/>
    <p:sldId id="271" r:id="rId9"/>
    <p:sldId id="264" r:id="rId10"/>
    <p:sldId id="267" r:id="rId11"/>
    <p:sldId id="268" r:id="rId12"/>
    <p:sldId id="269" r:id="rId13"/>
    <p:sldId id="274" r:id="rId14"/>
    <p:sldId id="259" r:id="rId15"/>
    <p:sldId id="26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DCE8"/>
    <a:srgbClr val="0D5163"/>
    <a:srgbClr val="DDD1B1"/>
    <a:srgbClr val="145D6E"/>
    <a:srgbClr val="08323E"/>
    <a:srgbClr val="D5CFA3"/>
    <a:srgbClr val="F650D6"/>
    <a:srgbClr val="E69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303E2F-3D4E-8DAF-70A7-238926EE63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A145E62-D216-7B69-C76F-265128AFDD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F92087-5BEB-1485-02E2-BCFE0F15D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8D0AAB-6E16-31E2-FD66-0A3AC2215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693479-BDB2-1176-9286-946BC02C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6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EA562-1D96-B557-6A66-9D3B109C6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873552-17D0-678B-5CC7-FE22E148C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0F5820-625D-5FC7-DBAD-E5B95C4AB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B4160D-2B64-0EB3-81AD-06FF0E2B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04C2BF-89DD-040E-1105-F7C109B51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49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E08B3C-F8A8-0F09-5559-96BD5F110A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658CAD-158E-047E-603B-CA8514036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7B575E-82E8-9DEC-2F3B-C8DC2FF883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C23A7A-F541-32A6-0436-1E8C61C00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3FFD22-4695-6B5B-5F6C-7FD1F7942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37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3B76DB-304E-278B-3093-F15D40A63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C59806-B215-6083-2028-284C24E6B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68034F-30B9-6627-44CA-37A8273CF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DBD2F8-FB24-D346-D07E-EED7C624F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C1106-16F6-D980-F29B-04BC2A98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90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AC6728-DF84-C544-6FCE-B0A6203D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E92D50-02CF-E6CD-C791-98D62B460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9EAE34-75FC-5509-9496-7F3DBBEF9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58021B-FC4F-1398-7E69-307A4A869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AB0253-90AE-EBA2-BABB-7637FDA11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55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74AEC9-EA72-CD38-192A-78C45D142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8D4011-BEA0-816C-49AC-B320CB21C5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A21A041-96F9-1ECC-6442-7FAF4A54CB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45A990-60BF-C9A6-6CD7-B24096DAF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28E76DB-6B90-CB31-6101-CF3EDFD37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FC6729-9C02-6D4C-F800-4A8B272E2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51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F25EF-BF25-217C-D008-D40C90405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C1E560-B88E-8A29-35DE-CF0E702415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B0145D-CA5E-D760-5D17-91A395BC8A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95E4414-DF93-4F1B-0B8B-CACE2B88AB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9A53239-79FF-219B-3FF1-6371DA4903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3B71DA3-8DFD-AD15-8948-3622384A8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536D5E4-2DBA-AE08-AB82-B130E5296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6F64BD5-3622-F99E-73C0-BF7E7B0CC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92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A04034-EBA9-101B-E99A-5326FA8B9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10F8E56-6ECC-8784-34AF-53024AF2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B613A29-2AED-644A-C0FD-5C7B37D0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9592644-A13B-2843-395E-A50F06DBA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89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C1D525-53D9-51A7-40DC-E4DFE59D0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D5E6CAD-3763-EE3C-C2C1-D98CAE056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B1D624-A8E9-6BA1-80B1-83C11177B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70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962A3A-35D8-48B2-EFF4-F269DB0E6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04346B-A1B0-1D71-8EDF-725A764EB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F1EDA9E-8EC0-4D54-1353-7DABD30E1B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44A6F2-D7E1-430C-E199-B63207112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81D684B-C4F9-341C-2102-2B90A2A43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DEC02D-25CD-F49D-57C1-BA48DF9C5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19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134DB-F220-4589-D5C0-57DDAEC53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78C2E0-7591-C899-4126-63DD13754E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5C2B20-0143-4E84-486F-C9E9A62CBB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B1C15F-788E-61B7-080C-07A738908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412457-83C1-D1A9-1EC4-C0BFB4798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A182ED-E570-B8F1-AA7B-E216FF156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97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2EA3C-E035-0C4F-1A4E-AE649BCDF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118DAA-A195-9F3F-2F13-044A54B92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472153-6C67-CDDF-C54A-ECE795076B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BF8F0-3540-4C21-9C41-BE3400A7A743}" type="datetimeFigureOut">
              <a:rPr lang="ru-RU" smtClean="0"/>
              <a:t>12.09.2024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24D2292-09E9-3268-5D2E-AEC7EF7873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FDD2E3-421B-7980-2A56-EE7125CA62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6EA85-55F6-4BCA-B85C-1A63A3732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98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www.racurs.ru/?page=51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13" Type="http://schemas.openxmlformats.org/officeDocument/2006/relationships/image" Target="../media/image25.png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12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11" Type="http://schemas.openxmlformats.org/officeDocument/2006/relationships/image" Target="../media/image23.png"/><Relationship Id="rId5" Type="http://schemas.openxmlformats.org/officeDocument/2006/relationships/image" Target="../media/image17.emf"/><Relationship Id="rId10" Type="http://schemas.openxmlformats.org/officeDocument/2006/relationships/image" Target="../media/image22.png"/><Relationship Id="rId4" Type="http://schemas.openxmlformats.org/officeDocument/2006/relationships/image" Target="../media/image16.emf"/><Relationship Id="rId9" Type="http://schemas.openxmlformats.org/officeDocument/2006/relationships/image" Target="../media/image21.emf"/><Relationship Id="rId1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AFBA6-86C5-E952-BFA4-DC43930806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4F6FC6-442F-2FDC-30C8-44CD966BE7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6ADE82-478C-81AD-B551-5B172F1B4F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9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E2A9A5DB-5858-CAEE-9E5A-60E528F38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57359"/>
            <a:ext cx="3311458" cy="1582940"/>
          </a:xfrm>
        </p:spPr>
        <p:txBody>
          <a:bodyPr anchor="b">
            <a:normAutofit/>
          </a:bodyPr>
          <a:lstStyle/>
          <a:p>
            <a:pPr algn="r"/>
            <a:r>
              <a:rPr lang="ru-RU" sz="37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Программа конференции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id="{77DB746B-DA66-3EE7-69E8-A395D059C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2827" y="557359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4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Понедельник</a:t>
            </a:r>
            <a:r>
              <a:rPr lang="en-US" sz="24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 </a:t>
            </a:r>
            <a:r>
              <a:rPr lang="ru-RU" sz="24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16.09</a:t>
            </a:r>
            <a:endParaRPr lang="en-US" sz="2400" b="0" i="0" dirty="0">
              <a:solidFill>
                <a:srgbClr val="145D6E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08:00-09:00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Регистрация участников конференции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ru-RU" sz="17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Зал «Юпитер»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09:00-09:30 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Открытие конференции</a:t>
            </a:r>
          </a:p>
          <a:p>
            <a:pPr marL="0" indent="0">
              <a:spcBef>
                <a:spcPts val="2400"/>
              </a:spcBef>
              <a:buNone/>
            </a:pPr>
            <a:r>
              <a:rPr lang="ru-RU" sz="17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Пленарные заседания</a:t>
            </a:r>
          </a:p>
          <a:p>
            <a:pPr marL="1296000" indent="-1332000">
              <a:spcBef>
                <a:spcPts val="600"/>
              </a:spcBef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09:30-11:00 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«Геопространственная информация для развития РФ и РБ».</a:t>
            </a:r>
          </a:p>
          <a:p>
            <a:pPr marL="1296000" indent="-1332000"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11:30-13:00 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«Космические данные </a:t>
            </a:r>
            <a:r>
              <a:rPr lang="ru-RU" sz="17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Развитие </a:t>
            </a:r>
            <a:r>
              <a:rPr lang="ru-RU" sz="17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в РФ и РБ.»</a:t>
            </a:r>
          </a:p>
          <a:p>
            <a:pPr marL="1296000" indent="-1332000"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14:00-15:30 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«Космические данные </a:t>
            </a:r>
            <a:r>
              <a:rPr lang="ru-RU" sz="17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Частно-государственное партнерство». </a:t>
            </a:r>
          </a:p>
          <a:p>
            <a:pPr marL="1296000" indent="-1332000"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16:00-18:00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</a:t>
            </a: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«Космические данные </a:t>
            </a:r>
            <a:r>
              <a:rPr lang="ru-RU" sz="17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Сервисы.»</a:t>
            </a:r>
            <a:endParaRPr lang="en-US" sz="17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ru-RU" sz="17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Ресторан «Виктория Платинум»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19:00-23:00</a:t>
            </a:r>
            <a:r>
              <a:rPr lang="en-US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</a:t>
            </a:r>
            <a:r>
              <a:rPr lang="ru-RU" sz="17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7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Банкет</a:t>
            </a:r>
          </a:p>
        </p:txBody>
      </p:sp>
    </p:spTree>
    <p:extLst>
      <p:ext uri="{BB962C8B-B14F-4D97-AF65-F5344CB8AC3E}">
        <p14:creationId xmlns:p14="http://schemas.microsoft.com/office/powerpoint/2010/main" val="31647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3">
            <a:extLst>
              <a:ext uri="{FF2B5EF4-FFF2-40B4-BE49-F238E27FC236}">
                <a16:creationId xmlns:a16="http://schemas.microsoft.com/office/drawing/2014/main" id="{9FA2F3A6-D66E-CE17-555E-37599BC7A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557359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Вторник</a:t>
            </a:r>
            <a:r>
              <a:rPr lang="en-US" sz="22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 </a:t>
            </a: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17.09</a:t>
            </a:r>
            <a:endParaRPr lang="en-US" sz="2200" b="0" i="0" dirty="0">
              <a:solidFill>
                <a:srgbClr val="145D6E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08: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0-09:00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Регистрация участников конференции</a:t>
            </a:r>
          </a:p>
          <a:p>
            <a:pPr marL="0" indent="0">
              <a:spcBef>
                <a:spcPts val="36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Зал «Юпитер»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Пленарные заседания</a:t>
            </a:r>
          </a:p>
          <a:p>
            <a:pPr marL="1224000" indent="-1260000">
              <a:spcBef>
                <a:spcPts val="6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09:00-11:00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«Космические данные </a:t>
            </a:r>
            <a:r>
              <a:rPr lang="ru-RU" sz="16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Технологии обработки.»</a:t>
            </a: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11:30-13:00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«Аэросъемка и лазерное сканирование».</a:t>
            </a: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14:00-15:30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«Фотограмметрия».</a:t>
            </a: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16:00-18:00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«ИИ в геоинформатике».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C9CE462-F991-7DE1-3BDD-D51AB39FCE0F}"/>
              </a:ext>
            </a:extLst>
          </p:cNvPr>
          <p:cNvSpPr txBox="1">
            <a:spLocks/>
          </p:cNvSpPr>
          <p:nvPr/>
        </p:nvSpPr>
        <p:spPr>
          <a:xfrm>
            <a:off x="466722" y="557359"/>
            <a:ext cx="3311458" cy="15829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70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Программа конференции</a:t>
            </a:r>
            <a:endParaRPr lang="ru-RU" sz="3700" dirty="0">
              <a:solidFill>
                <a:srgbClr val="FFFFFF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3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3">
            <a:extLst>
              <a:ext uri="{FF2B5EF4-FFF2-40B4-BE49-F238E27FC236}">
                <a16:creationId xmlns:a16="http://schemas.microsoft.com/office/drawing/2014/main" id="{9FA2F3A6-D66E-CE17-555E-37599BC7A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557359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Среда</a:t>
            </a:r>
            <a:r>
              <a:rPr lang="en-US" sz="22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 </a:t>
            </a: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18.09</a:t>
            </a:r>
            <a:endParaRPr lang="en-US" sz="2200" b="0" i="0" dirty="0">
              <a:solidFill>
                <a:srgbClr val="145D6E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Зал «Юпитер»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Пленарные заседания</a:t>
            </a:r>
          </a:p>
          <a:p>
            <a:pPr marL="1224000" indent="-1260000">
              <a:spcBef>
                <a:spcPts val="6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09:00-11:00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«Картография, ГИС и пространственные данные».</a:t>
            </a:r>
          </a:p>
          <a:p>
            <a:pPr marL="1224000" indent="-1260000"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11:30-13:00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Пленарное заседание: «Геодезия и прикладные задачи».</a:t>
            </a:r>
            <a:endParaRPr lang="en-US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24000" indent="-1260000"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Зал «Нептун»</a:t>
            </a:r>
            <a:endParaRPr lang="ru-RU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24000" indent="-1260000"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14:00-15:30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Круглый стол: «Космические данные </a:t>
            </a:r>
            <a:r>
              <a:rPr lang="ru-RU" sz="16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современное состояние, использование, развитие и перспективы частно-государственного партнерства</a:t>
            </a: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».</a:t>
            </a:r>
            <a:endParaRPr lang="ru-RU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24000" indent="-1260000"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16:00-17:30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Мастер-класс: «Фотограмметрическая платформа </a:t>
            </a:r>
            <a:r>
              <a:rPr lang="en-US" sz="16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PHOTOMOD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».</a:t>
            </a:r>
          </a:p>
          <a:p>
            <a:pPr marL="1224000" indent="-1260000">
              <a:spcBef>
                <a:spcPts val="24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Ресторан «Урарту»</a:t>
            </a:r>
          </a:p>
          <a:p>
            <a:pPr marL="1224000" indent="-1260000">
              <a:spcBef>
                <a:spcPts val="6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пр-т. Победителей 114, Минск, Минская область, Беларусь</a:t>
            </a:r>
          </a:p>
          <a:p>
            <a:pPr marL="1224000" indent="-1260000">
              <a:spcBef>
                <a:spcPts val="12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19:00-23:30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Гала-ужин </a:t>
            </a:r>
            <a:r>
              <a:rPr lang="ru-RU" sz="1400" i="1" dirty="0">
                <a:solidFill>
                  <a:srgbClr val="0D516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(отъезд от отеля Виктория </a:t>
            </a:r>
            <a:r>
              <a:rPr lang="en-US" sz="1400" i="1" dirty="0">
                <a:solidFill>
                  <a:srgbClr val="0D516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&amp;</a:t>
            </a:r>
            <a:r>
              <a:rPr lang="ru-RU" sz="1400" i="1" dirty="0">
                <a:solidFill>
                  <a:srgbClr val="0D516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СПА в 18:30)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F52567B-B801-14F3-CE9B-F5CD6CA61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57359"/>
            <a:ext cx="3311458" cy="1582940"/>
          </a:xfrm>
        </p:spPr>
        <p:txBody>
          <a:bodyPr anchor="b">
            <a:normAutofit/>
          </a:bodyPr>
          <a:lstStyle/>
          <a:p>
            <a:pPr algn="r"/>
            <a:r>
              <a:rPr lang="ru-RU" sz="37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Программа конференции</a:t>
            </a:r>
          </a:p>
        </p:txBody>
      </p:sp>
    </p:spTree>
    <p:extLst>
      <p:ext uri="{BB962C8B-B14F-4D97-AF65-F5344CB8AC3E}">
        <p14:creationId xmlns:p14="http://schemas.microsoft.com/office/powerpoint/2010/main" val="171355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3">
            <a:extLst>
              <a:ext uri="{FF2B5EF4-FFF2-40B4-BE49-F238E27FC236}">
                <a16:creationId xmlns:a16="http://schemas.microsoft.com/office/drawing/2014/main" id="{9FA2F3A6-D66E-CE17-555E-37599BC7A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259" y="557359"/>
            <a:ext cx="6555347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Четверг</a:t>
            </a:r>
            <a:r>
              <a:rPr lang="en-US" sz="22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 </a:t>
            </a:r>
            <a:r>
              <a:rPr lang="ru-RU" sz="2200" b="0" i="0" dirty="0">
                <a:solidFill>
                  <a:srgbClr val="145D6E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19.09</a:t>
            </a:r>
            <a:endParaRPr lang="en-US" sz="2200" b="0" i="0" dirty="0">
              <a:solidFill>
                <a:srgbClr val="145D6E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>
              <a:spcBef>
                <a:spcPts val="3600"/>
              </a:spcBef>
              <a:buNone/>
            </a:pPr>
            <a:r>
              <a:rPr lang="ru-RU" sz="1600" dirty="0">
                <a:solidFill>
                  <a:srgbClr val="145D6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Экскурсия</a:t>
            </a: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09:45-10:00 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Встреча в холле гостиницы «Виктория </a:t>
            </a:r>
            <a:r>
              <a:rPr lang="en-US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&amp;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СПА»</a:t>
            </a: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10:00-1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</a:t>
            </a: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Парк интерактивной средневековой истории «Великое княжество Сула»</a:t>
            </a:r>
            <a:endParaRPr lang="ru-RU" sz="1600" dirty="0">
              <a:solidFill>
                <a:srgbClr val="0D516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1224000" indent="-1260000">
              <a:spcBef>
                <a:spcPts val="1800"/>
              </a:spcBef>
              <a:buNone/>
            </a:pPr>
            <a:r>
              <a:rPr lang="ru-RU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13:00-14:00 </a:t>
            </a:r>
            <a:r>
              <a:rPr lang="en-US" sz="1600" dirty="0">
                <a:solidFill>
                  <a:schemeClr val="bg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| </a:t>
            </a:r>
            <a:r>
              <a:rPr lang="ru-RU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Обед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7A6351B-0818-1D28-5B1B-EEA979B70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57359"/>
            <a:ext cx="3311458" cy="1582940"/>
          </a:xfrm>
        </p:spPr>
        <p:txBody>
          <a:bodyPr anchor="b">
            <a:normAutofit/>
          </a:bodyPr>
          <a:lstStyle/>
          <a:p>
            <a:pPr algn="r"/>
            <a:r>
              <a:rPr lang="ru-RU" sz="37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Программа конференции</a:t>
            </a:r>
          </a:p>
        </p:txBody>
      </p:sp>
    </p:spTree>
    <p:extLst>
      <p:ext uri="{BB962C8B-B14F-4D97-AF65-F5344CB8AC3E}">
        <p14:creationId xmlns:p14="http://schemas.microsoft.com/office/powerpoint/2010/main" val="1116091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11165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Отзывы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6849E9-A1D0-777B-4C02-086822B8A24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88987" y="1317829"/>
            <a:ext cx="10614025" cy="48505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u-RU" sz="1400" dirty="0">
                <a:solidFill>
                  <a:schemeClr val="bg1"/>
                </a:solidFill>
                <a:latin typeface="RobotoCondensed"/>
              </a:rPr>
              <a:t>«В Штутгарте мы недавно отпраздновали 100-летний юбилей Фотограмметрической Недели, которая проводится уже в течение нескольких поколений. Хотя конференции Ракурса только 10 лет, она уже становится эквивалентом этих традиционных мероприятий на Западе».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Профессор Готфрид Конечный (Ганноверский университет им. Лейбница, Германия), 2011</a:t>
            </a:r>
            <a:endParaRPr lang="ru-RU" sz="1400" dirty="0">
              <a:solidFill>
                <a:srgbClr val="AADCE8"/>
              </a:solidFill>
              <a:latin typeface="RobotoCondensed"/>
            </a:endParaRPr>
          </a:p>
          <a:p>
            <a:pPr marL="0" indent="0" algn="just">
              <a:spcBef>
                <a:spcPts val="3000"/>
              </a:spcBef>
              <a:buNone/>
            </a:pPr>
            <a:r>
              <a:rPr lang="ru-RU" sz="1400" dirty="0">
                <a:solidFill>
                  <a:schemeClr val="bg1"/>
                </a:solidFill>
                <a:latin typeface="RobotoCondensed"/>
              </a:rPr>
              <a:t>Как я уже не раз говорил, вы — молодцы. Вы молодцы во всём — и в науке, и в бизнесе, и в досуге. Вы добились многого в нашей области, и я лично желаю вам всем дальнейших успехов и процветания. Так держать! 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Юрий Райзман (Научный директор, </a:t>
            </a:r>
            <a:r>
              <a:rPr lang="ru-RU" sz="1400" b="1" dirty="0" err="1">
                <a:solidFill>
                  <a:srgbClr val="AADCE8"/>
                </a:solidFill>
                <a:latin typeface="RobotoCondensed"/>
              </a:rPr>
              <a:t>VisionMap</a:t>
            </a: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, Израиль), 2015</a:t>
            </a:r>
            <a:endParaRPr lang="ru-RU" sz="1400" dirty="0">
              <a:solidFill>
                <a:srgbClr val="AADCE8"/>
              </a:solidFill>
              <a:latin typeface="RobotoCondensed"/>
            </a:endParaRPr>
          </a:p>
          <a:p>
            <a:pPr marL="0" indent="0" algn="just">
              <a:spcBef>
                <a:spcPts val="3000"/>
              </a:spcBef>
              <a:buNone/>
            </a:pPr>
            <a:r>
              <a:rPr lang="ru-RU" sz="1400" dirty="0">
                <a:solidFill>
                  <a:schemeClr val="bg1"/>
                </a:solidFill>
                <a:latin typeface="RobotoCondensed"/>
              </a:rPr>
              <a:t>Для меня лично, конференция даёт уникальную  возможность получить информацию из первых рук о развитии фотограмметрии, дистанционного зондирования и картографии в России и других странах не часто представленных на международных конференциях.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1400" b="1" dirty="0" err="1">
                <a:solidFill>
                  <a:srgbClr val="AADCE8"/>
                </a:solidFill>
                <a:latin typeface="RobotoCondensed"/>
              </a:rPr>
              <a:t>Армин</a:t>
            </a: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 </a:t>
            </a:r>
            <a:r>
              <a:rPr lang="ru-RU" sz="1400" b="1" dirty="0" err="1">
                <a:solidFill>
                  <a:srgbClr val="AADCE8"/>
                </a:solidFill>
                <a:latin typeface="RobotoCondensed"/>
              </a:rPr>
              <a:t>Грюн</a:t>
            </a: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 (Почетный профессор, ETH </a:t>
            </a:r>
            <a:r>
              <a:rPr lang="ru-RU" sz="1400" b="1" dirty="0" err="1">
                <a:solidFill>
                  <a:srgbClr val="AADCE8"/>
                </a:solidFill>
                <a:latin typeface="RobotoCondensed"/>
              </a:rPr>
              <a:t>Zurich</a:t>
            </a: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, Швейцария), 2014</a:t>
            </a:r>
            <a:endParaRPr lang="ru-RU" sz="1400" dirty="0">
              <a:solidFill>
                <a:srgbClr val="AADCE8"/>
              </a:solidFill>
              <a:latin typeface="RobotoCondensed"/>
            </a:endParaRPr>
          </a:p>
          <a:p>
            <a:pPr marL="0" indent="0" algn="just">
              <a:spcBef>
                <a:spcPts val="3000"/>
              </a:spcBef>
              <a:buNone/>
            </a:pPr>
            <a:r>
              <a:rPr lang="ru-RU" sz="1400" dirty="0">
                <a:solidFill>
                  <a:schemeClr val="bg1"/>
                </a:solidFill>
                <a:latin typeface="RobotoCondensed"/>
              </a:rPr>
              <a:t>Что сделало эту конференцию особенной? Во-первых, её небольшой масштаб: 100 специалистов, 60 которых из России. Но самым впечатляющим было полное отсутствие людей бьющих себя кулаком в грудь, отсутствие напыщенности, которое присуще конференциям Северной Америки; не было никакого гламурного блеска. На этой конференции тон задают не ловкие маркетологи, а основатели конференции, которые вовлечены в науку и технологию, и именно они обеспечивают опору, на которой событие держится.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Матиас </a:t>
            </a:r>
            <a:r>
              <a:rPr lang="ru-RU" sz="1400" b="1" dirty="0" err="1">
                <a:solidFill>
                  <a:srgbClr val="AADCE8"/>
                </a:solidFill>
                <a:latin typeface="RobotoCondensed"/>
              </a:rPr>
              <a:t>Лемменс</a:t>
            </a:r>
            <a:r>
              <a:rPr lang="ru-RU" sz="1400" b="1" dirty="0">
                <a:solidFill>
                  <a:srgbClr val="AADCE8"/>
                </a:solidFill>
                <a:latin typeface="RobotoCondensed"/>
              </a:rPr>
              <a:t>  (Редактор, GIM International, Нидерланды), 2010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6923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9268"/>
            <a:ext cx="10515600" cy="1325563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Спасибо за внимание!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88DE989-C83B-A632-8306-1CA5F074AEFE}"/>
              </a:ext>
            </a:extLst>
          </p:cNvPr>
          <p:cNvSpPr txBox="1">
            <a:spLocks/>
          </p:cNvSpPr>
          <p:nvPr/>
        </p:nvSpPr>
        <p:spPr>
          <a:xfrm>
            <a:off x="838200" y="144175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Успешной и плодотворной работы и </a:t>
            </a:r>
          </a:p>
          <a:p>
            <a:pPr>
              <a:lnSpc>
                <a:spcPct val="100000"/>
              </a:lnSpc>
            </a:pPr>
            <a:r>
              <a:rPr lang="ru-RU" sz="3200" b="0" i="0" dirty="0">
                <a:solidFill>
                  <a:srgbClr val="AADCE8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эффективного взаимодействия</a:t>
            </a:r>
            <a:r>
              <a:rPr lang="ru-RU" sz="32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7160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11165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Организаторы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6A0F000-CFB4-1BF0-9F89-9C32AEB41E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/>
        </p:blipFill>
        <p:spPr>
          <a:xfrm>
            <a:off x="936521" y="966574"/>
            <a:ext cx="1768216" cy="756117"/>
          </a:xfrm>
        </p:spPr>
      </p:pic>
      <p:pic>
        <p:nvPicPr>
          <p:cNvPr id="17" name="Объект 4">
            <a:extLst>
              <a:ext uri="{FF2B5EF4-FFF2-40B4-BE49-F238E27FC236}">
                <a16:creationId xmlns:a16="http://schemas.microsoft.com/office/drawing/2014/main" id="{C630945B-49A1-90E7-B7D3-7117FC8B98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21" r="25295"/>
          <a:stretch/>
        </p:blipFill>
        <p:spPr>
          <a:xfrm>
            <a:off x="736124" y="1704117"/>
            <a:ext cx="2674374" cy="75611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8BC243B-B807-24C5-2F17-28B51F3E0731}"/>
              </a:ext>
            </a:extLst>
          </p:cNvPr>
          <p:cNvSpPr txBox="1"/>
          <p:nvPr/>
        </p:nvSpPr>
        <p:spPr>
          <a:xfrm>
            <a:off x="2901379" y="1178188"/>
            <a:ext cx="855074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0" i="0" dirty="0">
                <a:solidFill>
                  <a:srgbClr val="AADCE8"/>
                </a:solidFill>
                <a:effectLst/>
                <a:latin typeface="RobotoCondensed"/>
                <a:ea typeface="Roboto" panose="02000000000000000000" pitchFamily="2" charset="0"/>
                <a:cs typeface="Roboto" panose="02000000000000000000" pitchFamily="2" charset="0"/>
              </a:rPr>
              <a:t>АО «РАКУРС» 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" panose="02000000000000000000" pitchFamily="2" charset="0"/>
                <a:cs typeface="Roboto" panose="02000000000000000000" pitchFamily="2" charset="0"/>
              </a:rPr>
              <a:t>c 1993 года успешно работает на российском и международном рынке геоинформатики, располагает собственными уникальными программными разработками, известными под торговой маркой  </a:t>
            </a:r>
            <a:r>
              <a:rPr lang="ru-RU" sz="1300" b="0" i="0" u="none" strike="noStrike" dirty="0" err="1">
                <a:solidFill>
                  <a:schemeClr val="bg1"/>
                </a:solidFill>
                <a:effectLst/>
                <a:latin typeface="RobotoCondensed"/>
                <a:ea typeface="Roboto" panose="02000000000000000000" pitchFamily="2" charset="0"/>
                <a:cs typeface="Roboto" panose="02000000000000000000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PHOTOMOD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" panose="02000000000000000000" pitchFamily="2" charset="0"/>
                <a:cs typeface="Roboto" panose="02000000000000000000" pitchFamily="2" charset="0"/>
              </a:rPr>
              <a:t>. </a:t>
            </a:r>
            <a:endParaRPr lang="ru-RU" sz="1300" dirty="0">
              <a:solidFill>
                <a:schemeClr val="bg1"/>
              </a:solidFill>
              <a:latin typeface="RobotoCondensed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9C3E2D-55E7-A576-E5CB-9EE930C93932}"/>
              </a:ext>
            </a:extLst>
          </p:cNvPr>
          <p:cNvSpPr txBox="1"/>
          <p:nvPr/>
        </p:nvSpPr>
        <p:spPr>
          <a:xfrm>
            <a:off x="3527047" y="1905776"/>
            <a:ext cx="79250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0" i="0" dirty="0">
                <a:solidFill>
                  <a:srgbClr val="AADCE8"/>
                </a:solidFill>
                <a:effectLst/>
                <a:latin typeface="RobotoCondensed"/>
              </a:rPr>
              <a:t>Госкорпорация «Роскосмос» 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</a:rPr>
              <a:t>обеспечивает реализацию государственной политики в области космической деятельности и ее нормативно-правовое регулирование, а также размещает заказы на разработку, производство и поставку космической техники и объектов космической инфраструктуры.</a:t>
            </a:r>
            <a:endParaRPr lang="ru-RU" sz="1300" dirty="0">
              <a:solidFill>
                <a:schemeClr val="bg1"/>
              </a:solidFill>
              <a:latin typeface="RobotoCondensed"/>
            </a:endParaRPr>
          </a:p>
        </p:txBody>
      </p:sp>
      <p:pic>
        <p:nvPicPr>
          <p:cNvPr id="4" name="Рисунок 3" descr="Изображение выглядит как треугольник, Графика, линия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664CF773-36DC-520E-D624-7681440E62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73" y="5225010"/>
            <a:ext cx="936256" cy="814136"/>
          </a:xfrm>
          <a:prstGeom prst="rect">
            <a:avLst/>
          </a:prstGeom>
        </p:spPr>
      </p:pic>
      <p:pic>
        <p:nvPicPr>
          <p:cNvPr id="9" name="Рисунок 8" descr="Изображение выглядит как символ, эмблема, круг, герб&#10;&#10;Автоматически созданное описание">
            <a:extLst>
              <a:ext uri="{FF2B5EF4-FFF2-40B4-BE49-F238E27FC236}">
                <a16:creationId xmlns:a16="http://schemas.microsoft.com/office/drawing/2014/main" id="{F1DB7571-CA22-9BE9-4B95-606B16DC5E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75" y="2896804"/>
            <a:ext cx="820773" cy="892552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круг, часы, линия, символ&#10;&#10;Автоматически созданное описание">
            <a:extLst>
              <a:ext uri="{FF2B5EF4-FFF2-40B4-BE49-F238E27FC236}">
                <a16:creationId xmlns:a16="http://schemas.microsoft.com/office/drawing/2014/main" id="{61CF64EF-C875-0907-7860-19065EF391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5" y="3994883"/>
            <a:ext cx="1166580" cy="75611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FF5D8CA-61E5-A8F7-3BCF-91C4713AE205}"/>
              </a:ext>
            </a:extLst>
          </p:cNvPr>
          <p:cNvSpPr txBox="1"/>
          <p:nvPr/>
        </p:nvSpPr>
        <p:spPr>
          <a:xfrm>
            <a:off x="1899140" y="2833419"/>
            <a:ext cx="955298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1300" b="0" i="0" dirty="0">
                <a:solidFill>
                  <a:srgbClr val="AADCE8"/>
                </a:solidFill>
                <a:effectLst/>
                <a:latin typeface="RobotoCondensed"/>
                <a:ea typeface="Roboto Condensed" panose="02000000000000000000" pitchFamily="2" charset="0"/>
              </a:rPr>
              <a:t>Государственный комитет по имуществу Республики Беларусь 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 Condensed" panose="02000000000000000000" pitchFamily="2" charset="0"/>
              </a:rPr>
              <a:t>занимается проведением единой государственной политики в области земельных отношений, геодезической и картографической деятельности, наименований географических объектов, государственной регистрации недвижимого имущества, прав на него и сделок с ним. В компетенцию ведомства также входят вопросы имущественных отношений, а также ведение соответствующих кадастров, регистров и реестров.</a:t>
            </a:r>
            <a:endParaRPr lang="ru-RU" sz="1300" dirty="0">
              <a:solidFill>
                <a:schemeClr val="bg1"/>
              </a:solidFill>
              <a:latin typeface="RobotoCondensed"/>
              <a:ea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CC45C1-0344-A1D9-0B39-538A072B410C}"/>
              </a:ext>
            </a:extLst>
          </p:cNvPr>
          <p:cNvSpPr txBox="1"/>
          <p:nvPr/>
        </p:nvSpPr>
        <p:spPr>
          <a:xfrm>
            <a:off x="2140299" y="3961118"/>
            <a:ext cx="931182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 Condensed" panose="02000000000000000000" pitchFamily="2" charset="0"/>
              </a:rPr>
              <a:t>С 2004 года </a:t>
            </a:r>
            <a:r>
              <a:rPr lang="ru-RU" sz="1300" b="0" i="0" dirty="0">
                <a:solidFill>
                  <a:srgbClr val="AADCE8"/>
                </a:solidFill>
                <a:effectLst/>
                <a:latin typeface="RobotoCondensed"/>
                <a:ea typeface="Roboto Condensed" panose="02000000000000000000" pitchFamily="2" charset="0"/>
              </a:rPr>
              <a:t>НАН Беларуси 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 Condensed" panose="02000000000000000000" pitchFamily="2" charset="0"/>
              </a:rPr>
              <a:t>выполняет функции по координации и государственному регулированию космической деятельности в Республике Беларусь. В космической отрасли Беларуси задействовано более 20 научных и производственных организаций, где получили работу около 4000 квалифицированных специалистов, сформирована крупная стратегическая система исследований космоса.</a:t>
            </a:r>
            <a:endParaRPr lang="ru-RU" sz="1300" dirty="0">
              <a:solidFill>
                <a:schemeClr val="bg1"/>
              </a:solidFill>
              <a:latin typeface="RobotoCondensed"/>
              <a:ea typeface="Roboto Condensed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7F035B-38D2-5437-37F7-6FCC38D82B6D}"/>
              </a:ext>
            </a:extLst>
          </p:cNvPr>
          <p:cNvSpPr txBox="1"/>
          <p:nvPr/>
        </p:nvSpPr>
        <p:spPr>
          <a:xfrm>
            <a:off x="736124" y="4852062"/>
            <a:ext cx="1442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AADCE8"/>
                </a:solidFill>
              </a:rPr>
              <a:t>При поддержке: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5CE28D-691C-CC07-CED0-EEA40FBBCC1F}"/>
              </a:ext>
            </a:extLst>
          </p:cNvPr>
          <p:cNvSpPr txBox="1"/>
          <p:nvPr/>
        </p:nvSpPr>
        <p:spPr>
          <a:xfrm>
            <a:off x="1937717" y="5160940"/>
            <a:ext cx="951440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ru-RU" sz="1300" b="0" i="0" dirty="0">
                <a:solidFill>
                  <a:srgbClr val="AADCE8"/>
                </a:solidFill>
                <a:effectLst/>
                <a:latin typeface="RobotoCondensed"/>
                <a:ea typeface="Roboto Condensed" panose="02000000000000000000" pitchFamily="2" charset="0"/>
              </a:rPr>
              <a:t>АО "Организация "Агат" </a:t>
            </a:r>
            <a:r>
              <a:rPr lang="ru-RU" sz="1300" b="0" i="0" dirty="0">
                <a:solidFill>
                  <a:schemeClr val="bg1"/>
                </a:solidFill>
                <a:effectLst/>
                <a:latin typeface="RobotoCondensed"/>
                <a:ea typeface="Roboto Condensed" panose="02000000000000000000" pitchFamily="2" charset="0"/>
              </a:rPr>
              <a:t>принадлежит головная роль в системных исследованиях экономических проблем, связанных с развитием, разработкой и производством ракетно-космической техники, технико-экономическим обоснованием федеральных космических программ, ценообразованием в бюджетной сфере, проведением независимой экономической экспертизы проектов вновь создаваемых и модернизируемых средств ракетно-космической техники.</a:t>
            </a:r>
          </a:p>
        </p:txBody>
      </p:sp>
    </p:spTree>
    <p:extLst>
      <p:ext uri="{BB962C8B-B14F-4D97-AF65-F5344CB8AC3E}">
        <p14:creationId xmlns:p14="http://schemas.microsoft.com/office/powerpoint/2010/main" val="374017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Шрифт, текс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48026240-BDCA-D82D-A45E-083DED990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69" b="25989"/>
          <a:stretch/>
        </p:blipFill>
        <p:spPr>
          <a:xfrm>
            <a:off x="4708416" y="3137641"/>
            <a:ext cx="1968214" cy="415390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Шрифт, Графика, логотип&#10;&#10;Автоматически созданное описание">
            <a:extLst>
              <a:ext uri="{FF2B5EF4-FFF2-40B4-BE49-F238E27FC236}">
                <a16:creationId xmlns:a16="http://schemas.microsoft.com/office/drawing/2014/main" id="{D6DAE538-4E49-7924-AE19-82E81492ED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8" b="20477"/>
          <a:stretch/>
        </p:blipFill>
        <p:spPr>
          <a:xfrm>
            <a:off x="4829046" y="4337703"/>
            <a:ext cx="1486777" cy="825654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Шрифт, снимок экрана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F4E76076-0EA9-C393-28EC-696BBAE60B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416" y="398568"/>
            <a:ext cx="2131208" cy="671653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текст, Шрифт, логотип,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8BB72C08-0134-6A72-4BA1-F369B41F99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046" y="1583317"/>
            <a:ext cx="1351635" cy="548846"/>
          </a:xfrm>
          <a:prstGeom prst="rect">
            <a:avLst/>
          </a:prstGeom>
        </p:spPr>
      </p:pic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CA2CD962-A284-4E76-ED9E-A1FC657235E4}"/>
              </a:ext>
            </a:extLst>
          </p:cNvPr>
          <p:cNvSpPr txBox="1">
            <a:spLocks/>
          </p:cNvSpPr>
          <p:nvPr/>
        </p:nvSpPr>
        <p:spPr>
          <a:xfrm>
            <a:off x="466722" y="557358"/>
            <a:ext cx="3201366" cy="22561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7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Медиа –партнеры</a:t>
            </a:r>
          </a:p>
          <a:p>
            <a:pPr algn="r"/>
            <a:r>
              <a:rPr lang="ru-RU" sz="370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2024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13E756-F530-2756-48A5-1E93631B593E}"/>
              </a:ext>
            </a:extLst>
          </p:cNvPr>
          <p:cNvSpPr txBox="1"/>
          <p:nvPr/>
        </p:nvSpPr>
        <p:spPr>
          <a:xfrm>
            <a:off x="7134329" y="328217"/>
            <a:ext cx="465852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0" i="0" dirty="0">
                <a:effectLst/>
                <a:highlight>
                  <a:srgbClr val="FFFFFF"/>
                </a:highlight>
                <a:latin typeface="RobotoCondensed"/>
              </a:rPr>
              <a:t>Журнал </a:t>
            </a:r>
            <a:r>
              <a:rPr lang="ru-RU" sz="1300" b="1" i="0" u="none" strike="noStrike" dirty="0">
                <a:solidFill>
                  <a:srgbClr val="0D5163"/>
                </a:solidFill>
                <a:effectLst/>
                <a:highlight>
                  <a:srgbClr val="FFFFFF"/>
                </a:highlight>
                <a:latin typeface="RobotoCondensed"/>
              </a:rPr>
              <a:t>«Информация и Космос»</a:t>
            </a:r>
            <a:r>
              <a:rPr lang="ru-RU" sz="1300" b="0" i="0" dirty="0">
                <a:solidFill>
                  <a:srgbClr val="0D5163"/>
                </a:solidFill>
                <a:effectLst/>
                <a:highlight>
                  <a:srgbClr val="FFFFFF"/>
                </a:highlight>
                <a:latin typeface="RobotoCondensed"/>
              </a:rPr>
              <a:t> </a:t>
            </a:r>
            <a:r>
              <a:rPr lang="ru-RU" sz="1300" b="0" i="0" dirty="0">
                <a:effectLst/>
                <a:highlight>
                  <a:srgbClr val="FFFFFF"/>
                </a:highlight>
                <a:latin typeface="RobotoCondensed"/>
              </a:rPr>
              <a:t>освещает ряд вопросов по следующим направлениям: геоинформатика, связь, космос, безопасность, радиоэлектроника, нанотехнологии, философия. С 2007 года издание входит в Перечень ВАК.</a:t>
            </a:r>
            <a:endParaRPr lang="ru-RU" sz="1300" dirty="0">
              <a:latin typeface="RobotoCondensed"/>
            </a:endParaRPr>
          </a:p>
        </p:txBody>
      </p:sp>
      <p:graphicFrame>
        <p:nvGraphicFramePr>
          <p:cNvPr id="32" name="Таблица 31">
            <a:extLst>
              <a:ext uri="{FF2B5EF4-FFF2-40B4-BE49-F238E27FC236}">
                <a16:creationId xmlns:a16="http://schemas.microsoft.com/office/drawing/2014/main" id="{FA762A1C-27B7-A09C-14B1-D78A9673D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720002"/>
              </p:ext>
            </p:extLst>
          </p:nvPr>
        </p:nvGraphicFramePr>
        <p:xfrm>
          <a:off x="6440993" y="1470818"/>
          <a:ext cx="5351857" cy="1559368"/>
        </p:xfrm>
        <a:graphic>
          <a:graphicData uri="http://schemas.openxmlformats.org/drawingml/2006/table">
            <a:tbl>
              <a:tblPr/>
              <a:tblGrid>
                <a:gridCol w="5351857">
                  <a:extLst>
                    <a:ext uri="{9D8B030D-6E8A-4147-A177-3AD203B41FA5}">
                      <a16:colId xmlns:a16="http://schemas.microsoft.com/office/drawing/2014/main" val="2564471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300" dirty="0">
                          <a:effectLst/>
                          <a:latin typeface="RobotoCondensed"/>
                        </a:rPr>
                        <a:t>Деловое издание и </a:t>
                      </a:r>
                      <a:r>
                        <a:rPr lang="ru-RU" sz="1300" dirty="0" err="1">
                          <a:effectLst/>
                          <a:latin typeface="RobotoCondensed"/>
                        </a:rPr>
                        <a:t>web</a:t>
                      </a:r>
                      <a:r>
                        <a:rPr lang="ru-RU" sz="1300" dirty="0">
                          <a:effectLst/>
                          <a:latin typeface="RobotoCondensed"/>
                        </a:rPr>
                        <a:t>-портал </a:t>
                      </a:r>
                      <a:r>
                        <a:rPr lang="ru-RU" sz="1300" b="1" dirty="0">
                          <a:solidFill>
                            <a:srgbClr val="0D5163"/>
                          </a:solidFill>
                          <a:effectLst/>
                          <a:latin typeface="RobotoCondensed"/>
                        </a:rPr>
                        <a:t>«</a:t>
                      </a:r>
                      <a:r>
                        <a:rPr lang="ru-RU" sz="1300" b="1" dirty="0" err="1">
                          <a:solidFill>
                            <a:srgbClr val="0D5163"/>
                          </a:solidFill>
                          <a:effectLst/>
                          <a:latin typeface="RobotoCondensed"/>
                        </a:rPr>
                        <a:t>НОЗС</a:t>
                      </a:r>
                      <a:r>
                        <a:rPr lang="ru-RU" sz="1300" b="1" dirty="0">
                          <a:solidFill>
                            <a:srgbClr val="0D5163"/>
                          </a:solidFill>
                          <a:effectLst/>
                          <a:latin typeface="RobotoCondensed"/>
                        </a:rPr>
                        <a:t>» </a:t>
                      </a:r>
                      <a:r>
                        <a:rPr lang="ru-RU" sz="1300" dirty="0">
                          <a:effectLst/>
                          <a:latin typeface="RobotoCondensed"/>
                        </a:rPr>
                        <a:t>— экспертные информационные ресурсы в сфере международной безопасности для широкого круга заинтересованных читателей.</a:t>
                      </a:r>
                      <a:br>
                        <a:rPr lang="ru-RU" sz="1300" dirty="0">
                          <a:effectLst/>
                          <a:latin typeface="RobotoCondensed"/>
                        </a:rPr>
                      </a:br>
                      <a:r>
                        <a:rPr lang="ru-RU" sz="1300" dirty="0">
                          <a:effectLst/>
                          <a:latin typeface="RobotoCondensed"/>
                        </a:rPr>
                        <a:t>Редакционные статьи, аналитика и информация от ведущих экспертов</a:t>
                      </a:r>
                      <a:r>
                        <a:rPr lang="en-US" sz="1300" dirty="0">
                          <a:effectLst/>
                          <a:latin typeface="RobotoCondensed"/>
                        </a:rPr>
                        <a:t> </a:t>
                      </a:r>
                      <a:r>
                        <a:rPr lang="ru-RU" sz="1300" dirty="0">
                          <a:effectLst/>
                          <a:latin typeface="RobotoCondensed"/>
                        </a:rPr>
                        <a:t>и</a:t>
                      </a:r>
                      <a:r>
                        <a:rPr lang="en-US" sz="1300" dirty="0">
                          <a:effectLst/>
                          <a:latin typeface="RobotoCondensed"/>
                        </a:rPr>
                        <a:t> </a:t>
                      </a:r>
                      <a:r>
                        <a:rPr lang="ru-RU" sz="1300" dirty="0">
                          <a:effectLst/>
                          <a:latin typeface="RobotoCondensed"/>
                        </a:rPr>
                        <a:t>компаний.</a:t>
                      </a:r>
                      <a:endParaRPr lang="en-US" sz="1300" dirty="0">
                        <a:effectLst/>
                        <a:latin typeface="RobotoCondensed"/>
                      </a:endParaRPr>
                    </a:p>
                    <a:p>
                      <a:pPr algn="just" fontAlgn="ctr"/>
                      <a:r>
                        <a:rPr lang="ru-RU" sz="1300" dirty="0">
                          <a:effectLst/>
                          <a:latin typeface="RobotoCondensed"/>
                        </a:rPr>
                        <a:t>Еженедельный экспертный дайджест для подписчиков по темам безопасность, экономика, </a:t>
                      </a:r>
                      <a:r>
                        <a:rPr lang="ru-RU" sz="1300" dirty="0" err="1">
                          <a:effectLst/>
                          <a:latin typeface="RobotoCondensed"/>
                        </a:rPr>
                        <a:t>ГОЗ</a:t>
                      </a:r>
                      <a:r>
                        <a:rPr lang="ru-RU" sz="1300" dirty="0">
                          <a:effectLst/>
                          <a:latin typeface="RobotoCondensed"/>
                        </a:rPr>
                        <a:t>. </a:t>
                      </a:r>
                    </a:p>
                  </a:txBody>
                  <a:tcPr marL="86264" marR="86264" marT="86264" marB="8626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315602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52AF1BBC-6B7C-53D5-9F5B-CE479D2BF1B6}"/>
              </a:ext>
            </a:extLst>
          </p:cNvPr>
          <p:cNvSpPr txBox="1"/>
          <p:nvPr/>
        </p:nvSpPr>
        <p:spPr>
          <a:xfrm>
            <a:off x="6839624" y="3137641"/>
            <a:ext cx="495322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dirty="0">
                <a:latin typeface="RobotoCondensed"/>
              </a:rPr>
              <a:t>Журнал </a:t>
            </a:r>
            <a:r>
              <a:rPr lang="ru-RU" sz="1300" b="1" dirty="0">
                <a:solidFill>
                  <a:srgbClr val="0D5163"/>
                </a:solidFill>
                <a:latin typeface="RobotoCondensed"/>
              </a:rPr>
              <a:t>«</a:t>
            </a:r>
            <a:r>
              <a:rPr lang="ru-RU" sz="1300" b="1" dirty="0" err="1">
                <a:solidFill>
                  <a:srgbClr val="0D5163"/>
                </a:solidFill>
                <a:latin typeface="RobotoCondensed"/>
              </a:rPr>
              <a:t>Геопрофи</a:t>
            </a:r>
            <a:r>
              <a:rPr lang="ru-RU" sz="1300" b="1" dirty="0">
                <a:solidFill>
                  <a:srgbClr val="0D5163"/>
                </a:solidFill>
                <a:latin typeface="RobotoCondensed"/>
              </a:rPr>
              <a:t>» </a:t>
            </a:r>
            <a:r>
              <a:rPr lang="ru-RU" sz="1300" dirty="0">
                <a:latin typeface="RobotoCondensed"/>
              </a:rPr>
              <a:t>ориентирован на инженерно-технический персонал производственных предприятий, разработчиков и поставщиков оборудования, программных средств и технологий, преподавателей и аспирантов учебных заведений.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C440B6A-722F-782D-C87A-2666ED4B30C9}"/>
              </a:ext>
            </a:extLst>
          </p:cNvPr>
          <p:cNvSpPr txBox="1"/>
          <p:nvPr/>
        </p:nvSpPr>
        <p:spPr>
          <a:xfrm>
            <a:off x="6508567" y="4337703"/>
            <a:ext cx="5284283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>
                <a:solidFill>
                  <a:srgbClr val="0D5163"/>
                </a:solidFill>
                <a:latin typeface="RobotoCondensed"/>
              </a:rPr>
              <a:t>«Ассоциация разработчиков, производителей и потребителей оборудования и приложений на базе глобальных навигационных спутниковых систем «ГЛОНАСС/</a:t>
            </a:r>
            <a:r>
              <a:rPr lang="ru-RU" sz="1300" b="1" dirty="0" err="1">
                <a:solidFill>
                  <a:srgbClr val="0D5163"/>
                </a:solidFill>
                <a:latin typeface="RobotoCondensed"/>
              </a:rPr>
              <a:t>ГНСС</a:t>
            </a:r>
            <a:r>
              <a:rPr lang="ru-RU" sz="1300" b="1" dirty="0">
                <a:solidFill>
                  <a:srgbClr val="0D5163"/>
                </a:solidFill>
                <a:latin typeface="RobotoCondensed"/>
              </a:rPr>
              <a:t>-Форум» </a:t>
            </a:r>
            <a:r>
              <a:rPr lang="ru-RU" sz="1300" dirty="0">
                <a:latin typeface="RobotoCondensed"/>
              </a:rPr>
              <a:t>создана во исполнение Комплексного плана мероприятий по развитию системы ГЛОНАСС и осуществляет координацию деятельности предприятий в области разработки, производства и коммерческого использования оборудования и приложений на основе технологий системы ГЛОНАСС.</a:t>
            </a:r>
          </a:p>
        </p:txBody>
      </p:sp>
    </p:spTree>
    <p:extLst>
      <p:ext uri="{BB962C8B-B14F-4D97-AF65-F5344CB8AC3E}">
        <p14:creationId xmlns:p14="http://schemas.microsoft.com/office/powerpoint/2010/main" val="34982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11165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История конференции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D656C8C-DFF1-966B-C713-6DCA4B0F5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422" y="1530914"/>
            <a:ext cx="10213905" cy="37947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2001 – 2006 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Международный семинар пользователей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системы </a:t>
            </a:r>
            <a:r>
              <a:rPr lang="ru-RU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PHOTOMOD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2007</a:t>
            </a:r>
            <a:r>
              <a:rPr lang="en-US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– </a:t>
            </a: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2016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Международная научно-техническая конференция «От снимка к карте: цифровые фотограмметрические технологии»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pPr marL="0" indent="0" algn="just">
              <a:buNone/>
            </a:pP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2017</a:t>
            </a:r>
            <a:r>
              <a:rPr lang="en-US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– </a:t>
            </a: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2019</a:t>
            </a:r>
            <a:r>
              <a:rPr lang="en-US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Международная научно-техническая конференция «От снимка к цифровой реальности: </a:t>
            </a:r>
            <a:r>
              <a:rPr lang="ru-RU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ДЗЗ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 фотограмметрия»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lang="ru-RU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just">
              <a:buNone/>
            </a:pP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2019 – 2020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 Международная научно-практическая конференция «Геодезия, картография и цифровая реальность».</a:t>
            </a:r>
          </a:p>
          <a:p>
            <a:pPr marL="0" indent="0" algn="just">
              <a:buNone/>
            </a:pP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AADCE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indent="0" algn="just">
              <a:buNone/>
            </a:pP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2021</a:t>
            </a:r>
            <a:r>
              <a:rPr lang="en-US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– </a:t>
            </a:r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2024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-</a:t>
            </a:r>
            <a:r>
              <a:rPr lang="en-US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Совместная международная научно-техническая конференция «ЦИФРОВАЯ РЕАЛЬНОСТЬ: космические и пространственные данные, технологии обработки».</a:t>
            </a:r>
            <a:endPara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C4B7A185-BBFD-E08E-254D-5B926A205B96}"/>
              </a:ext>
            </a:extLst>
          </p:cNvPr>
          <p:cNvGrpSpPr/>
          <p:nvPr/>
        </p:nvGrpSpPr>
        <p:grpSpPr>
          <a:xfrm>
            <a:off x="770024" y="2626980"/>
            <a:ext cx="447398" cy="1824440"/>
            <a:chOff x="341642" y="2586785"/>
            <a:chExt cx="447398" cy="2507727"/>
          </a:xfrm>
        </p:grpSpPr>
        <p:cxnSp>
          <p:nvCxnSpPr>
            <p:cNvPr id="34" name="Прямая со стрелкой 33">
              <a:extLst>
                <a:ext uri="{FF2B5EF4-FFF2-40B4-BE49-F238E27FC236}">
                  <a16:creationId xmlns:a16="http://schemas.microsoft.com/office/drawing/2014/main" id="{831EE8B6-F6FB-9CAA-573C-46CA8247032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-713103" y="3641531"/>
              <a:ext cx="2507727" cy="398235"/>
            </a:xfrm>
            <a:prstGeom prst="bentConnector3">
              <a:avLst>
                <a:gd name="adj1" fmla="val 100074"/>
              </a:avLst>
            </a:prstGeom>
            <a:ln w="19050" cap="rnd">
              <a:solidFill>
                <a:srgbClr val="AADCE8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>
              <a:extLst>
                <a:ext uri="{FF2B5EF4-FFF2-40B4-BE49-F238E27FC236}">
                  <a16:creationId xmlns:a16="http://schemas.microsoft.com/office/drawing/2014/main" id="{531775C2-6C02-4723-A31D-C26308A6E9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642" y="2586785"/>
              <a:ext cx="447398" cy="0"/>
            </a:xfrm>
            <a:prstGeom prst="line">
              <a:avLst/>
            </a:prstGeom>
            <a:ln w="19050" cap="rnd">
              <a:solidFill>
                <a:srgbClr val="AADCE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>
              <a:extLst>
                <a:ext uri="{FF2B5EF4-FFF2-40B4-BE49-F238E27FC236}">
                  <a16:creationId xmlns:a16="http://schemas.microsoft.com/office/drawing/2014/main" id="{E8F49F82-24E9-68A2-34C6-A3811F3126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1642" y="3131071"/>
              <a:ext cx="447398" cy="0"/>
            </a:xfrm>
            <a:prstGeom prst="line">
              <a:avLst/>
            </a:prstGeom>
            <a:ln w="19050" cap="rnd">
              <a:solidFill>
                <a:srgbClr val="AADCE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5DC14CC-C08C-3B42-03BD-858352A7993F}"/>
              </a:ext>
            </a:extLst>
          </p:cNvPr>
          <p:cNvSpPr txBox="1"/>
          <p:nvPr/>
        </p:nvSpPr>
        <p:spPr>
          <a:xfrm>
            <a:off x="1168260" y="5325622"/>
            <a:ext cx="99613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07 – 10 сентября 2004 г.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 Четвертый Международный семинар пользователей системы </a:t>
            </a:r>
            <a:r>
              <a:rPr lang="ru-RU" sz="16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PHOTOMOD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just"/>
            <a:r>
              <a:rPr lang="ru-RU" sz="16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16 – 19 сентября 2024 г. </a:t>
            </a:r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 IV Совместная международная научно-техническая конференция 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«ЦИФРОВАЯ РЕАЛЬНОСТЬ: космические и пространственные данные, технологии обработки»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0EF2651-90AB-9D26-D3A8-A969B82F5CC3}"/>
              </a:ext>
            </a:extLst>
          </p:cNvPr>
          <p:cNvGrpSpPr/>
          <p:nvPr/>
        </p:nvGrpSpPr>
        <p:grpSpPr>
          <a:xfrm>
            <a:off x="739880" y="5462856"/>
            <a:ext cx="398236" cy="303638"/>
            <a:chOff x="720862" y="4828900"/>
            <a:chExt cx="398236" cy="718585"/>
          </a:xfrm>
        </p:grpSpPr>
        <p:cxnSp>
          <p:nvCxnSpPr>
            <p:cNvPr id="6" name="Прямая со стрелкой 33">
              <a:extLst>
                <a:ext uri="{FF2B5EF4-FFF2-40B4-BE49-F238E27FC236}">
                  <a16:creationId xmlns:a16="http://schemas.microsoft.com/office/drawing/2014/main" id="{F4BEE45C-3F33-7265-3205-E75C6F27BEC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60688" y="4989075"/>
              <a:ext cx="718585" cy="398235"/>
            </a:xfrm>
            <a:prstGeom prst="bentConnector3">
              <a:avLst>
                <a:gd name="adj1" fmla="val 100074"/>
              </a:avLst>
            </a:prstGeom>
            <a:ln w="19050" cap="rnd">
              <a:solidFill>
                <a:srgbClr val="AADCE8"/>
              </a:solidFill>
              <a:round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>
              <a:extLst>
                <a:ext uri="{FF2B5EF4-FFF2-40B4-BE49-F238E27FC236}">
                  <a16:creationId xmlns:a16="http://schemas.microsoft.com/office/drawing/2014/main" id="{D1D8856B-AE8E-256D-AD1B-B335095B1D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0862" y="4828900"/>
              <a:ext cx="398236" cy="0"/>
            </a:xfrm>
            <a:prstGeom prst="line">
              <a:avLst/>
            </a:prstGeom>
            <a:ln w="19050" cap="rnd">
              <a:solidFill>
                <a:srgbClr val="AADCE8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D9107C7-D9E4-BF87-5322-BF345BCFBE17}"/>
              </a:ext>
            </a:extLst>
          </p:cNvPr>
          <p:cNvSpPr txBox="1"/>
          <p:nvPr/>
        </p:nvSpPr>
        <p:spPr>
          <a:xfrm>
            <a:off x="1168260" y="4980983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МИНСК</a:t>
            </a:r>
          </a:p>
        </p:txBody>
      </p:sp>
    </p:spTree>
    <p:extLst>
      <p:ext uri="{BB962C8B-B14F-4D97-AF65-F5344CB8AC3E}">
        <p14:creationId xmlns:p14="http://schemas.microsoft.com/office/powerpoint/2010/main" val="421485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272413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Страны, принимавшие участие в конференциях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FA90F4-A0C9-6428-EE40-E5218B6BF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" r="1342"/>
          <a:stretch/>
        </p:blipFill>
        <p:spPr>
          <a:xfrm>
            <a:off x="4501662" y="1683261"/>
            <a:ext cx="7136761" cy="41600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2C2B44-D09F-A89F-5FB5-D8475248F305}"/>
              </a:ext>
            </a:extLst>
          </p:cNvPr>
          <p:cNvSpPr txBox="1"/>
          <p:nvPr/>
        </p:nvSpPr>
        <p:spPr>
          <a:xfrm>
            <a:off x="791482" y="2321782"/>
            <a:ext cx="161778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Австрия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Аргентина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Армения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Беларусь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Бельгия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Болгария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Босния и Герцеговина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Великобритания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Венгрия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Вьетнам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Германия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Греция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Дания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Израиль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Индия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Иран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Испания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Италия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Казахстан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Канада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Кипр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787316-D5B8-DCC8-723F-183A56AF2966}"/>
              </a:ext>
            </a:extLst>
          </p:cNvPr>
          <p:cNvSpPr txBox="1"/>
          <p:nvPr/>
        </p:nvSpPr>
        <p:spPr>
          <a:xfrm>
            <a:off x="2409266" y="2321782"/>
            <a:ext cx="157759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Китай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Куба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Латвия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Литва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Малайзия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Мексика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Монголия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Нидерланды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ОАЭ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Панама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Польша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Португалия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Республика</a:t>
            </a:r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Корея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Россия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Сербия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Сирия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Словения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США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Таиланд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Тунис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Турция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Узбекистан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83812A-AB07-E1D6-D5B1-A34B909A9964}"/>
              </a:ext>
            </a:extLst>
          </p:cNvPr>
          <p:cNvSpPr txBox="1"/>
          <p:nvPr/>
        </p:nvSpPr>
        <p:spPr>
          <a:xfrm>
            <a:off x="739879" y="1582777"/>
            <a:ext cx="4434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География стран-участниц охватывает более 50 стран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BF5643-4D1F-4746-1386-964AE4AD5E81}"/>
              </a:ext>
            </a:extLst>
          </p:cNvPr>
          <p:cNvSpPr txBox="1"/>
          <p:nvPr/>
        </p:nvSpPr>
        <p:spPr>
          <a:xfrm>
            <a:off x="4119824" y="4690449"/>
            <a:ext cx="16177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Украина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Франция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Хорватия</a:t>
            </a:r>
          </a:p>
          <a:p>
            <a:r>
              <a:rPr lang="ru-RU" sz="11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Черногория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Чешская Республика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Швейцария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Эстония</a:t>
            </a:r>
          </a:p>
          <a:p>
            <a:r>
              <a:rPr lang="ru-RU" sz="1100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ЮАР</a:t>
            </a:r>
            <a:endParaRPr lang="ru-RU" sz="11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79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«Ракурс» и </a:t>
            </a:r>
            <a:r>
              <a:rPr lang="en-US" sz="4000" dirty="0" err="1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PHOTOMOD</a:t>
            </a:r>
            <a:r>
              <a:rPr lang="en-US" sz="40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™</a:t>
            </a:r>
            <a:endParaRPr lang="ru-RU" sz="4000" dirty="0">
              <a:solidFill>
                <a:srgbClr val="AADCE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FA90F4-A0C9-6428-EE40-E5218B6BF3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" r="1342"/>
          <a:stretch/>
        </p:blipFill>
        <p:spPr>
          <a:xfrm>
            <a:off x="4501662" y="1683261"/>
            <a:ext cx="7136761" cy="41600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83812A-AB07-E1D6-D5B1-A34B909A9964}"/>
              </a:ext>
            </a:extLst>
          </p:cNvPr>
          <p:cNvSpPr txBox="1"/>
          <p:nvPr/>
        </p:nvSpPr>
        <p:spPr>
          <a:xfrm>
            <a:off x="6913883" y="5633201"/>
            <a:ext cx="4434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10 000+ рабочих мест в 80+ странах мира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AC9A0F-E64F-C9D7-0E73-1C52EDAD5F9B}"/>
              </a:ext>
            </a:extLst>
          </p:cNvPr>
          <p:cNvSpPr txBox="1"/>
          <p:nvPr/>
        </p:nvSpPr>
        <p:spPr>
          <a:xfrm>
            <a:off x="739879" y="1104379"/>
            <a:ext cx="3960137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</a:pPr>
            <a:r>
              <a:rPr lang="ru-RU" b="1" dirty="0">
                <a:solidFill>
                  <a:srgbClr val="AADCE8"/>
                </a:solidFill>
                <a:latin typeface="RobotoCondensed"/>
                <a:cs typeface="Arial" panose="020B0604020202020204" pitchFamily="34" charset="0"/>
              </a:rPr>
              <a:t>Основные направления деятельности</a:t>
            </a:r>
            <a:r>
              <a:rPr lang="en-US" b="1" dirty="0">
                <a:solidFill>
                  <a:srgbClr val="AADCE8"/>
                </a:solidFill>
                <a:latin typeface="RobotoCondensed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AADCE8"/>
                </a:solidFill>
                <a:latin typeface="RobotoCondensed"/>
                <a:cs typeface="Arial" panose="020B0604020202020204" pitchFamily="34" charset="0"/>
              </a:rPr>
              <a:t>АО «РАКУРС»: </a:t>
            </a:r>
          </a:p>
          <a:p>
            <a:pPr marL="285750" indent="-285750">
              <a:spcBef>
                <a:spcPts val="1200"/>
              </a:spcBef>
              <a:buClr>
                <a:srgbClr val="AADCE8"/>
              </a:buClr>
              <a:buFontTx/>
              <a:buChar char="●"/>
            </a:pP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Разработка и поддержка программного обеспечения цифровой фотограмметрической обработки данных </a:t>
            </a:r>
            <a:r>
              <a:rPr lang="ru-RU" sz="1600" dirty="0" err="1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аэро</a:t>
            </a: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- и </a:t>
            </a:r>
            <a:r>
              <a:rPr lang="ru-RU" sz="1600" dirty="0" err="1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космосъемки</a:t>
            </a: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 PHOTOMOD</a:t>
            </a:r>
            <a:r>
              <a:rPr lang="ru-RU" sz="1600" baseline="300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®</a:t>
            </a: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;</a:t>
            </a:r>
          </a:p>
          <a:p>
            <a:pPr marL="285750" indent="-285750">
              <a:spcBef>
                <a:spcPts val="200"/>
              </a:spcBef>
              <a:buClr>
                <a:srgbClr val="AADCE8"/>
              </a:buClr>
              <a:buFontTx/>
              <a:buChar char="●"/>
            </a:pP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Выполнение проектных работ по обработке данных дистанционного зондировании Земли (ДЗЗ);</a:t>
            </a:r>
          </a:p>
          <a:p>
            <a:pPr marL="285750" indent="-285750">
              <a:spcBef>
                <a:spcPts val="200"/>
              </a:spcBef>
              <a:buClr>
                <a:srgbClr val="AADCE8"/>
              </a:buClr>
              <a:buFontTx/>
              <a:buChar char="●"/>
            </a:pP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Проведение научно-исследовательских и опытно-конструкторских работ в области обработки данных </a:t>
            </a:r>
            <a:r>
              <a:rPr lang="ru-RU" sz="1600" dirty="0" err="1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ДЗЗ</a:t>
            </a: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;</a:t>
            </a:r>
          </a:p>
          <a:p>
            <a:pPr marL="285750" indent="-285750">
              <a:spcBef>
                <a:spcPts val="200"/>
              </a:spcBef>
              <a:buClr>
                <a:srgbClr val="AADCE8"/>
              </a:buClr>
              <a:buFontTx/>
              <a:buChar char="●"/>
            </a:pP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Консалтинг и поставка данных </a:t>
            </a:r>
            <a:r>
              <a:rPr lang="ru-RU" sz="1600" dirty="0" err="1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ДЗЗ</a:t>
            </a:r>
            <a:r>
              <a:rPr lang="ru-RU" sz="1600" dirty="0">
                <a:solidFill>
                  <a:schemeClr val="bg1"/>
                </a:solidFill>
                <a:latin typeface="RobotoCondensed"/>
                <a:cs typeface="Arial" panose="020B0604020202020204" pitchFamily="34" charset="0"/>
              </a:rPr>
              <a:t> в России и странах СНГ.</a:t>
            </a:r>
          </a:p>
          <a:p>
            <a:endParaRPr lang="ru-RU" sz="1600" dirty="0">
              <a:latin typeface="RobotoCondense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1913B0-2641-BA5E-3D9A-7A284AE50E4D}"/>
              </a:ext>
            </a:extLst>
          </p:cNvPr>
          <p:cNvSpPr txBox="1"/>
          <p:nvPr/>
        </p:nvSpPr>
        <p:spPr>
          <a:xfrm>
            <a:off x="4700016" y="1055522"/>
            <a:ext cx="4032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AADCE8"/>
                </a:solidFill>
                <a:latin typeface="RobotoCondensed"/>
              </a:rPr>
              <a:t>География инсталляций</a:t>
            </a:r>
            <a:r>
              <a:rPr lang="en-US" b="1" dirty="0">
                <a:solidFill>
                  <a:srgbClr val="AADCE8"/>
                </a:solidFill>
                <a:latin typeface="RobotoCondensed"/>
              </a:rPr>
              <a:t> </a:t>
            </a:r>
            <a:r>
              <a:rPr lang="ru-RU" b="1" dirty="0">
                <a:solidFill>
                  <a:srgbClr val="AADCE8"/>
                </a:solidFill>
                <a:latin typeface="RobotoCondensed"/>
              </a:rPr>
              <a:t>ПО </a:t>
            </a:r>
            <a:r>
              <a:rPr lang="en-US" b="1" dirty="0" err="1">
                <a:solidFill>
                  <a:srgbClr val="AADCE8"/>
                </a:solidFill>
                <a:latin typeface="RobotoCondensed"/>
              </a:rPr>
              <a:t>PHOTOMOD</a:t>
            </a:r>
            <a:endParaRPr lang="ru-RU" b="1" dirty="0">
              <a:solidFill>
                <a:srgbClr val="AADCE8"/>
              </a:solidFill>
              <a:latin typeface="Roboto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97153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79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Программные решения </a:t>
            </a:r>
            <a:r>
              <a:rPr lang="en-US" sz="4000" dirty="0" err="1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PHOTOMOD</a:t>
            </a:r>
            <a:r>
              <a:rPr lang="en-US" sz="4000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™</a:t>
            </a:r>
            <a:endParaRPr lang="ru-RU" sz="4000" dirty="0">
              <a:solidFill>
                <a:srgbClr val="AADCE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67" name="Группа 66">
            <a:extLst>
              <a:ext uri="{FF2B5EF4-FFF2-40B4-BE49-F238E27FC236}">
                <a16:creationId xmlns:a16="http://schemas.microsoft.com/office/drawing/2014/main" id="{E46D2B74-33B7-D003-3186-F8F3F30C2638}"/>
              </a:ext>
            </a:extLst>
          </p:cNvPr>
          <p:cNvGrpSpPr/>
          <p:nvPr/>
        </p:nvGrpSpPr>
        <p:grpSpPr>
          <a:xfrm>
            <a:off x="739879" y="1218022"/>
            <a:ext cx="2947409" cy="1058885"/>
            <a:chOff x="597723" y="1433764"/>
            <a:chExt cx="2760904" cy="991880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86D2327-6B86-7F9D-C71C-CFD8A38F192A}"/>
                </a:ext>
              </a:extLst>
            </p:cNvPr>
            <p:cNvSpPr txBox="1"/>
            <p:nvPr/>
          </p:nvSpPr>
          <p:spPr>
            <a:xfrm>
              <a:off x="1699626" y="1433764"/>
              <a:ext cx="1659001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ЦФС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045824DF-F03D-B1B2-1104-B270A91418BD}"/>
                </a:ext>
              </a:extLst>
            </p:cNvPr>
            <p:cNvSpPr txBox="1"/>
            <p:nvPr/>
          </p:nvSpPr>
          <p:spPr>
            <a:xfrm>
              <a:off x="1699626" y="1754606"/>
              <a:ext cx="1659001" cy="6710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Цифровая</a:t>
              </a:r>
            </a:p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фотограмметрическая</a:t>
              </a:r>
            </a:p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система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0" name="Picture 41">
              <a:extLst>
                <a:ext uri="{FF2B5EF4-FFF2-40B4-BE49-F238E27FC236}">
                  <a16:creationId xmlns:a16="http://schemas.microsoft.com/office/drawing/2014/main" id="{0EA382FD-919D-2BF4-4431-C513F0EF2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7723" y="1441888"/>
              <a:ext cx="774750" cy="920750"/>
            </a:xfrm>
            <a:prstGeom prst="rect">
              <a:avLst/>
            </a:prstGeom>
          </p:spPr>
        </p:pic>
        <p:pic>
          <p:nvPicPr>
            <p:cNvPr id="71" name="Picture 41">
              <a:extLst>
                <a:ext uri="{FF2B5EF4-FFF2-40B4-BE49-F238E27FC236}">
                  <a16:creationId xmlns:a16="http://schemas.microsoft.com/office/drawing/2014/main" id="{F25526C6-FA91-2373-FA9C-CCB49108D6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97723" y="1441888"/>
              <a:ext cx="774751" cy="920750"/>
            </a:xfrm>
            <a:prstGeom prst="rect">
              <a:avLst/>
            </a:prstGeom>
          </p:spPr>
        </p:pic>
      </p:grp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2F5C6E01-9A2A-4537-B2AD-E80BE6FD0036}"/>
              </a:ext>
            </a:extLst>
          </p:cNvPr>
          <p:cNvGrpSpPr/>
          <p:nvPr/>
        </p:nvGrpSpPr>
        <p:grpSpPr>
          <a:xfrm>
            <a:off x="701938" y="4990399"/>
            <a:ext cx="3700713" cy="1058885"/>
            <a:chOff x="435787" y="2758901"/>
            <a:chExt cx="3466541" cy="991881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573450B-4F6C-B416-5A59-86C09C59BA4D}"/>
                </a:ext>
              </a:extLst>
            </p:cNvPr>
            <p:cNvSpPr txBox="1"/>
            <p:nvPr/>
          </p:nvSpPr>
          <p:spPr>
            <a:xfrm>
              <a:off x="1699626" y="2758901"/>
              <a:ext cx="2202702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GeoMosaic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62206581-0B42-8D7D-E3A5-DB77F1716DD8}"/>
                </a:ext>
              </a:extLst>
            </p:cNvPr>
            <p:cNvSpPr txBox="1"/>
            <p:nvPr/>
          </p:nvSpPr>
          <p:spPr>
            <a:xfrm>
              <a:off x="1699626" y="3079744"/>
              <a:ext cx="1445268" cy="6710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сшивки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геопривязанных</a:t>
              </a:r>
              <a:br>
                <a:rPr lang="en-US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изображений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5" name="Picture 42">
              <a:extLst>
                <a:ext uri="{FF2B5EF4-FFF2-40B4-BE49-F238E27FC236}">
                  <a16:creationId xmlns:a16="http://schemas.microsoft.com/office/drawing/2014/main" id="{81982951-E8AF-51A3-670C-478175412A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5787" y="2824406"/>
              <a:ext cx="1098622" cy="711200"/>
            </a:xfrm>
            <a:prstGeom prst="rect">
              <a:avLst/>
            </a:prstGeom>
          </p:spPr>
        </p:pic>
        <p:pic>
          <p:nvPicPr>
            <p:cNvPr id="76" name="Picture 42">
              <a:extLst>
                <a:ext uri="{FF2B5EF4-FFF2-40B4-BE49-F238E27FC236}">
                  <a16:creationId xmlns:a16="http://schemas.microsoft.com/office/drawing/2014/main" id="{CA329F45-B959-AB62-B25D-56F3751B0D7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35788" y="2824406"/>
              <a:ext cx="1098621" cy="711200"/>
            </a:xfrm>
            <a:prstGeom prst="rect">
              <a:avLst/>
            </a:prstGeom>
          </p:spPr>
        </p:pic>
      </p:grp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C92F61D7-1707-8AE2-13DE-83CF73FCD7FF}"/>
              </a:ext>
            </a:extLst>
          </p:cNvPr>
          <p:cNvGrpSpPr/>
          <p:nvPr/>
        </p:nvGrpSpPr>
        <p:grpSpPr>
          <a:xfrm>
            <a:off x="701938" y="3771383"/>
            <a:ext cx="3279882" cy="925220"/>
            <a:chOff x="534219" y="4148477"/>
            <a:chExt cx="3072340" cy="866675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BC5A5AA-61A0-4CA0-9A43-0164BC853B8E}"/>
                </a:ext>
              </a:extLst>
            </p:cNvPr>
            <p:cNvSpPr txBox="1"/>
            <p:nvPr/>
          </p:nvSpPr>
          <p:spPr>
            <a:xfrm>
              <a:off x="1699626" y="4148477"/>
              <a:ext cx="176996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UAS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7DB4227-E1B4-31F5-091F-59473322F529}"/>
                </a:ext>
              </a:extLst>
            </p:cNvPr>
            <p:cNvSpPr txBox="1"/>
            <p:nvPr/>
          </p:nvSpPr>
          <p:spPr>
            <a:xfrm>
              <a:off x="1699626" y="4469318"/>
              <a:ext cx="1906933" cy="482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БПЛА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0" name="Picture 43">
              <a:extLst>
                <a:ext uri="{FF2B5EF4-FFF2-40B4-BE49-F238E27FC236}">
                  <a16:creationId xmlns:a16="http://schemas.microsoft.com/office/drawing/2014/main" id="{024A4140-C5CC-92D6-5CDD-A4F4805B2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4219" y="4164252"/>
              <a:ext cx="901759" cy="850900"/>
            </a:xfrm>
            <a:prstGeom prst="rect">
              <a:avLst/>
            </a:prstGeom>
          </p:spPr>
        </p:pic>
        <p:pic>
          <p:nvPicPr>
            <p:cNvPr id="81" name="Picture 43">
              <a:extLst>
                <a:ext uri="{FF2B5EF4-FFF2-40B4-BE49-F238E27FC236}">
                  <a16:creationId xmlns:a16="http://schemas.microsoft.com/office/drawing/2014/main" id="{4C5853D5-3F80-DB02-C0E5-80A1E5E26A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4219" y="4164252"/>
              <a:ext cx="901759" cy="850900"/>
            </a:xfrm>
            <a:prstGeom prst="rect">
              <a:avLst/>
            </a:prstGeom>
          </p:spPr>
        </p:pic>
      </p:grp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8E866B3C-A6DB-F74B-546F-43987B84BEBA}"/>
              </a:ext>
            </a:extLst>
          </p:cNvPr>
          <p:cNvGrpSpPr/>
          <p:nvPr/>
        </p:nvGrpSpPr>
        <p:grpSpPr>
          <a:xfrm>
            <a:off x="672066" y="2570703"/>
            <a:ext cx="3331576" cy="906884"/>
            <a:chOff x="4135367" y="1438648"/>
            <a:chExt cx="3120762" cy="849499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AD9EEFF-38A0-F2FE-3704-499FB2D151D4}"/>
                </a:ext>
              </a:extLst>
            </p:cNvPr>
            <p:cNvSpPr txBox="1"/>
            <p:nvPr/>
          </p:nvSpPr>
          <p:spPr>
            <a:xfrm>
              <a:off x="5349196" y="1438648"/>
              <a:ext cx="1636191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Radar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51B7054-B278-D3C9-A89D-1FF19DAC6790}"/>
                </a:ext>
              </a:extLst>
            </p:cNvPr>
            <p:cNvSpPr txBox="1"/>
            <p:nvPr/>
          </p:nvSpPr>
          <p:spPr>
            <a:xfrm>
              <a:off x="5349196" y="1759489"/>
              <a:ext cx="1906933" cy="482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радарных данных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5" name="Picture 44">
              <a:extLst>
                <a:ext uri="{FF2B5EF4-FFF2-40B4-BE49-F238E27FC236}">
                  <a16:creationId xmlns:a16="http://schemas.microsoft.com/office/drawing/2014/main" id="{1A8A481F-974A-17B7-8A92-32D7D82AB6F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5367" y="1526147"/>
              <a:ext cx="895408" cy="762000"/>
            </a:xfrm>
            <a:prstGeom prst="rect">
              <a:avLst/>
            </a:prstGeom>
          </p:spPr>
        </p:pic>
        <p:pic>
          <p:nvPicPr>
            <p:cNvPr id="86" name="Picture 44">
              <a:extLst>
                <a:ext uri="{FF2B5EF4-FFF2-40B4-BE49-F238E27FC236}">
                  <a16:creationId xmlns:a16="http://schemas.microsoft.com/office/drawing/2014/main" id="{643C88FB-D72B-0485-22D1-67E2C280B1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4135368" y="1526147"/>
              <a:ext cx="895408" cy="762000"/>
            </a:xfrm>
            <a:prstGeom prst="rect">
              <a:avLst/>
            </a:prstGeom>
          </p:spPr>
        </p:pic>
      </p:grpSp>
      <p:grpSp>
        <p:nvGrpSpPr>
          <p:cNvPr id="87" name="Группа 86">
            <a:extLst>
              <a:ext uri="{FF2B5EF4-FFF2-40B4-BE49-F238E27FC236}">
                <a16:creationId xmlns:a16="http://schemas.microsoft.com/office/drawing/2014/main" id="{E0160DDA-D0D7-D36B-D25B-1E906111507E}"/>
              </a:ext>
            </a:extLst>
          </p:cNvPr>
          <p:cNvGrpSpPr/>
          <p:nvPr/>
        </p:nvGrpSpPr>
        <p:grpSpPr>
          <a:xfrm>
            <a:off x="3995742" y="1167008"/>
            <a:ext cx="3486057" cy="1058885"/>
            <a:chOff x="4129017" y="2763785"/>
            <a:chExt cx="3265468" cy="991881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595DFDE-650B-9A68-D393-3A8AF467C0E0}"/>
                </a:ext>
              </a:extLst>
            </p:cNvPr>
            <p:cNvSpPr txBox="1"/>
            <p:nvPr/>
          </p:nvSpPr>
          <p:spPr>
            <a:xfrm>
              <a:off x="5349196" y="2763785"/>
              <a:ext cx="2045289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Conveyor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483C90A4-743C-5AF9-C6C8-8125E9C332E1}"/>
                </a:ext>
              </a:extLst>
            </p:cNvPr>
            <p:cNvSpPr txBox="1"/>
            <p:nvPr/>
          </p:nvSpPr>
          <p:spPr>
            <a:xfrm>
              <a:off x="5349196" y="3084628"/>
              <a:ext cx="1821440" cy="6710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Программно-аппаратный</a:t>
              </a:r>
              <a:br>
                <a:rPr lang="en-US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комплекс многопоточной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обработки</a:t>
              </a:r>
              <a:r>
                <a:rPr lang="en-US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ДЗЗ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0" name="Picture 45">
              <a:extLst>
                <a:ext uri="{FF2B5EF4-FFF2-40B4-BE49-F238E27FC236}">
                  <a16:creationId xmlns:a16="http://schemas.microsoft.com/office/drawing/2014/main" id="{62234FBC-48D7-8711-4A20-67BD4251C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129017" y="2807065"/>
              <a:ext cx="908109" cy="755650"/>
            </a:xfrm>
            <a:prstGeom prst="rect">
              <a:avLst/>
            </a:prstGeom>
          </p:spPr>
        </p:pic>
        <p:pic>
          <p:nvPicPr>
            <p:cNvPr id="91" name="Picture 45">
              <a:extLst>
                <a:ext uri="{FF2B5EF4-FFF2-40B4-BE49-F238E27FC236}">
                  <a16:creationId xmlns:a16="http://schemas.microsoft.com/office/drawing/2014/main" id="{04F7F269-2CFD-B307-44E8-54F6AD70A5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4129017" y="2807065"/>
              <a:ext cx="908109" cy="755650"/>
            </a:xfrm>
            <a:prstGeom prst="rect">
              <a:avLst/>
            </a:prstGeom>
          </p:spPr>
        </p:pic>
      </p:grpSp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57D55061-FE0A-EC23-1707-BEC8760ED202}"/>
              </a:ext>
            </a:extLst>
          </p:cNvPr>
          <p:cNvGrpSpPr/>
          <p:nvPr/>
        </p:nvGrpSpPr>
        <p:grpSpPr>
          <a:xfrm>
            <a:off x="3995742" y="4961433"/>
            <a:ext cx="3253524" cy="1010065"/>
            <a:chOff x="4148527" y="5274216"/>
            <a:chExt cx="3047649" cy="946150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5275EE3E-F6B3-CD49-7A07-ED810EB52F9C}"/>
                </a:ext>
              </a:extLst>
            </p:cNvPr>
            <p:cNvSpPr txBox="1"/>
            <p:nvPr/>
          </p:nvSpPr>
          <p:spPr>
            <a:xfrm>
              <a:off x="5349196" y="5278792"/>
              <a:ext cx="184698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3D-Mod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E26F9E9B-1272-6561-2F4F-76A532D93163}"/>
                </a:ext>
              </a:extLst>
            </p:cNvPr>
            <p:cNvSpPr txBox="1"/>
            <p:nvPr/>
          </p:nvSpPr>
          <p:spPr>
            <a:xfrm>
              <a:off x="5349196" y="5599634"/>
              <a:ext cx="1795792" cy="482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Построение трёхмерных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моделей местности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9" name="Picture 47">
              <a:extLst>
                <a:ext uri="{FF2B5EF4-FFF2-40B4-BE49-F238E27FC236}">
                  <a16:creationId xmlns:a16="http://schemas.microsoft.com/office/drawing/2014/main" id="{4E7380FD-EA48-185D-A851-79AD95219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48527" y="5274216"/>
              <a:ext cx="908109" cy="946150"/>
            </a:xfrm>
            <a:prstGeom prst="rect">
              <a:avLst/>
            </a:prstGeom>
          </p:spPr>
        </p:pic>
        <p:pic>
          <p:nvPicPr>
            <p:cNvPr id="100" name="Picture 47">
              <a:extLst>
                <a:ext uri="{FF2B5EF4-FFF2-40B4-BE49-F238E27FC236}">
                  <a16:creationId xmlns:a16="http://schemas.microsoft.com/office/drawing/2014/main" id="{2677E85D-6470-B794-F815-A862FEF02C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tretch>
              <a:fillRect/>
            </a:stretch>
          </p:blipFill>
          <p:spPr>
            <a:xfrm>
              <a:off x="4148527" y="5274216"/>
              <a:ext cx="908109" cy="946150"/>
            </a:xfrm>
            <a:prstGeom prst="rect">
              <a:avLst/>
            </a:prstGeom>
          </p:spPr>
        </p:pic>
      </p:grpSp>
      <p:grpSp>
        <p:nvGrpSpPr>
          <p:cNvPr id="101" name="Группа 100">
            <a:extLst>
              <a:ext uri="{FF2B5EF4-FFF2-40B4-BE49-F238E27FC236}">
                <a16:creationId xmlns:a16="http://schemas.microsoft.com/office/drawing/2014/main" id="{7DBCA2C1-2818-93ED-B432-DAC08BD136FF}"/>
              </a:ext>
            </a:extLst>
          </p:cNvPr>
          <p:cNvGrpSpPr/>
          <p:nvPr/>
        </p:nvGrpSpPr>
        <p:grpSpPr>
          <a:xfrm>
            <a:off x="7943123" y="1120252"/>
            <a:ext cx="3383452" cy="1030401"/>
            <a:chOff x="7920665" y="1441101"/>
            <a:chExt cx="3169356" cy="965200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013FFDDA-FF03-F954-3EE4-541AA3761070}"/>
                </a:ext>
              </a:extLst>
            </p:cNvPr>
            <p:cNvSpPr txBox="1"/>
            <p:nvPr/>
          </p:nvSpPr>
          <p:spPr>
            <a:xfrm>
              <a:off x="9105458" y="1446449"/>
              <a:ext cx="1984563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AutoUAS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93F161D0-E6FE-E537-E916-2142885B44AB}"/>
                </a:ext>
              </a:extLst>
            </p:cNvPr>
            <p:cNvSpPr txBox="1"/>
            <p:nvPr/>
          </p:nvSpPr>
          <p:spPr>
            <a:xfrm>
              <a:off x="9105458" y="1767292"/>
              <a:ext cx="1906933" cy="482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Программа для обработки</a:t>
              </a:r>
              <a:b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данных БПЛА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04" name="Picture 48">
              <a:extLst>
                <a:ext uri="{FF2B5EF4-FFF2-40B4-BE49-F238E27FC236}">
                  <a16:creationId xmlns:a16="http://schemas.microsoft.com/office/drawing/2014/main" id="{096AE0C0-8CDB-9402-2BF5-26E37EC106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920665" y="1441101"/>
              <a:ext cx="876357" cy="965200"/>
            </a:xfrm>
            <a:prstGeom prst="rect">
              <a:avLst/>
            </a:prstGeom>
          </p:spPr>
        </p:pic>
        <p:pic>
          <p:nvPicPr>
            <p:cNvPr id="105" name="Picture 48">
              <a:extLst>
                <a:ext uri="{FF2B5EF4-FFF2-40B4-BE49-F238E27FC236}">
                  <a16:creationId xmlns:a16="http://schemas.microsoft.com/office/drawing/2014/main" id="{509F951A-4906-C0C9-4542-6002A328FD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7920665" y="1441101"/>
              <a:ext cx="876357" cy="965200"/>
            </a:xfrm>
            <a:prstGeom prst="rect">
              <a:avLst/>
            </a:prstGeom>
          </p:spPr>
        </p:pic>
      </p:grpSp>
      <p:grpSp>
        <p:nvGrpSpPr>
          <p:cNvPr id="111" name="Группа 110">
            <a:extLst>
              <a:ext uri="{FF2B5EF4-FFF2-40B4-BE49-F238E27FC236}">
                <a16:creationId xmlns:a16="http://schemas.microsoft.com/office/drawing/2014/main" id="{861ADB47-A1FF-B72C-AB23-DA9ABB186E54}"/>
              </a:ext>
            </a:extLst>
          </p:cNvPr>
          <p:cNvGrpSpPr/>
          <p:nvPr/>
        </p:nvGrpSpPr>
        <p:grpSpPr>
          <a:xfrm>
            <a:off x="3995742" y="2499474"/>
            <a:ext cx="3801387" cy="840023"/>
            <a:chOff x="4051386" y="4100400"/>
            <a:chExt cx="3560843" cy="786867"/>
          </a:xfrm>
        </p:grpSpPr>
        <p:pic>
          <p:nvPicPr>
            <p:cNvPr id="112" name="Рисунок 111">
              <a:extLst>
                <a:ext uri="{FF2B5EF4-FFF2-40B4-BE49-F238E27FC236}">
                  <a16:creationId xmlns:a16="http://schemas.microsoft.com/office/drawing/2014/main" id="{A8D95831-80B3-11F3-F167-B2B8C2C319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386" y="4134836"/>
              <a:ext cx="987554" cy="737618"/>
            </a:xfrm>
            <a:prstGeom prst="rect">
              <a:avLst/>
            </a:prstGeom>
          </p:spPr>
        </p:pic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DEE8209F-9894-E21A-9E0A-75E09B3631BF}"/>
                </a:ext>
              </a:extLst>
            </p:cNvPr>
            <p:cNvSpPr txBox="1"/>
            <p:nvPr userDrawn="1"/>
          </p:nvSpPr>
          <p:spPr>
            <a:xfrm>
              <a:off x="5349195" y="4100400"/>
              <a:ext cx="2263034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StereoClient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52BBAE81-7414-94F3-B923-609D8C09F19E}"/>
                </a:ext>
              </a:extLst>
            </p:cNvPr>
            <p:cNvSpPr txBox="1"/>
            <p:nvPr userDrawn="1"/>
          </p:nvSpPr>
          <p:spPr>
            <a:xfrm>
              <a:off x="5349195" y="4404314"/>
              <a:ext cx="1984563" cy="48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Удаленная работа в </a:t>
              </a:r>
              <a:r>
                <a:rPr lang="ru-RU" sz="788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стереорежиме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5" name="Группа 114">
            <a:extLst>
              <a:ext uri="{FF2B5EF4-FFF2-40B4-BE49-F238E27FC236}">
                <a16:creationId xmlns:a16="http://schemas.microsoft.com/office/drawing/2014/main" id="{C7A8B367-E9D3-497B-72AE-C8E0134FEFB0}"/>
              </a:ext>
            </a:extLst>
          </p:cNvPr>
          <p:cNvGrpSpPr/>
          <p:nvPr/>
        </p:nvGrpSpPr>
        <p:grpSpPr>
          <a:xfrm>
            <a:off x="3995742" y="3613078"/>
            <a:ext cx="3933459" cy="1077321"/>
            <a:chOff x="7777016" y="5416899"/>
            <a:chExt cx="3684558" cy="1009150"/>
          </a:xfrm>
        </p:grpSpPr>
        <p:pic>
          <p:nvPicPr>
            <p:cNvPr id="116" name="Рисунок 115">
              <a:extLst>
                <a:ext uri="{FF2B5EF4-FFF2-40B4-BE49-F238E27FC236}">
                  <a16:creationId xmlns:a16="http://schemas.microsoft.com/office/drawing/2014/main" id="{DCF7D72E-9CD7-3818-99E1-BD407E445D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7016" y="5416899"/>
              <a:ext cx="1052489" cy="946150"/>
            </a:xfrm>
            <a:prstGeom prst="rect">
              <a:avLst/>
            </a:prstGeom>
          </p:spPr>
        </p:pic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7232079B-EB8B-04FF-912D-76D5E5CC0452}"/>
                </a:ext>
              </a:extLst>
            </p:cNvPr>
            <p:cNvSpPr txBox="1"/>
            <p:nvPr userDrawn="1"/>
          </p:nvSpPr>
          <p:spPr>
            <a:xfrm>
              <a:off x="9124075" y="5434170"/>
              <a:ext cx="2337499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Cloud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21038EB-9F63-B9BF-3185-F885C43F593B}"/>
                </a:ext>
              </a:extLst>
            </p:cNvPr>
            <p:cNvSpPr txBox="1"/>
            <p:nvPr userDrawn="1"/>
          </p:nvSpPr>
          <p:spPr>
            <a:xfrm>
              <a:off x="9124074" y="5755011"/>
              <a:ext cx="2153526" cy="67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Полный функционал </a:t>
              </a:r>
              <a:r>
                <a:rPr lang="en-US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 </a:t>
              </a: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r>
                <a:rPr lang="en-US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облачных сервисах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9" name="Группа 118">
            <a:extLst>
              <a:ext uri="{FF2B5EF4-FFF2-40B4-BE49-F238E27FC236}">
                <a16:creationId xmlns:a16="http://schemas.microsoft.com/office/drawing/2014/main" id="{F4A60723-E327-32C3-92B5-E6D1596613E4}"/>
              </a:ext>
            </a:extLst>
          </p:cNvPr>
          <p:cNvGrpSpPr/>
          <p:nvPr/>
        </p:nvGrpSpPr>
        <p:grpSpPr>
          <a:xfrm>
            <a:off x="7943123" y="2457801"/>
            <a:ext cx="3706836" cy="1051898"/>
            <a:chOff x="7934611" y="5428672"/>
            <a:chExt cx="3472274" cy="985336"/>
          </a:xfrm>
        </p:grpSpPr>
        <p:pic>
          <p:nvPicPr>
            <p:cNvPr id="120" name="Рисунок 119">
              <a:extLst>
                <a:ext uri="{FF2B5EF4-FFF2-40B4-BE49-F238E27FC236}">
                  <a16:creationId xmlns:a16="http://schemas.microsoft.com/office/drawing/2014/main" id="{24226BAD-A9B3-5DD5-29F8-CA2E973C09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4611" y="5448808"/>
              <a:ext cx="791410" cy="965200"/>
            </a:xfrm>
            <a:prstGeom prst="rect">
              <a:avLst/>
            </a:prstGeom>
          </p:spPr>
        </p:pic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592309F8-37F0-85EA-2AF6-7CD26AF5E1BF}"/>
                </a:ext>
              </a:extLst>
            </p:cNvPr>
            <p:cNvSpPr txBox="1"/>
            <p:nvPr userDrawn="1"/>
          </p:nvSpPr>
          <p:spPr>
            <a:xfrm>
              <a:off x="9069386" y="5428672"/>
              <a:ext cx="2337499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StereoMesure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88A7E40-5385-8D43-B27D-C19B706E7834}"/>
                </a:ext>
              </a:extLst>
            </p:cNvPr>
            <p:cNvSpPr txBox="1"/>
            <p:nvPr userDrawn="1"/>
          </p:nvSpPr>
          <p:spPr>
            <a:xfrm>
              <a:off x="9069385" y="5749515"/>
              <a:ext cx="2197704" cy="482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Решение лесотаксационных задач на основе данных ДЗЗ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8" name="Группа 127">
            <a:extLst>
              <a:ext uri="{FF2B5EF4-FFF2-40B4-BE49-F238E27FC236}">
                <a16:creationId xmlns:a16="http://schemas.microsoft.com/office/drawing/2014/main" id="{20A23BCC-E396-CCA1-31D7-1B0D11388C1B}"/>
              </a:ext>
            </a:extLst>
          </p:cNvPr>
          <p:cNvGrpSpPr/>
          <p:nvPr/>
        </p:nvGrpSpPr>
        <p:grpSpPr>
          <a:xfrm>
            <a:off x="9153716" y="3845520"/>
            <a:ext cx="1746720" cy="704729"/>
            <a:chOff x="9153716" y="3628838"/>
            <a:chExt cx="1746720" cy="704729"/>
          </a:xfrm>
        </p:grpSpPr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C4DC2AD2-DCBF-2EBA-DF55-08971625AC85}"/>
                </a:ext>
              </a:extLst>
            </p:cNvPr>
            <p:cNvSpPr txBox="1"/>
            <p:nvPr/>
          </p:nvSpPr>
          <p:spPr>
            <a:xfrm>
              <a:off x="9153718" y="3628838"/>
              <a:ext cx="174671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RU" sz="900" b="1" dirty="0">
                  <a:solidFill>
                    <a:srgbClr val="2F8FF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r>
                <a:rPr lang="en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Neuro</a:t>
              </a:r>
              <a:endPara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B94862AB-8CF8-79CF-1348-24E0AA117B90}"/>
                </a:ext>
              </a:extLst>
            </p:cNvPr>
            <p:cNvSpPr txBox="1"/>
            <p:nvPr/>
          </p:nvSpPr>
          <p:spPr>
            <a:xfrm>
              <a:off x="9153716" y="3971352"/>
              <a:ext cx="1401346" cy="3622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050"/>
                </a:lnSpc>
              </a:pP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Нейросетевая обработка </a:t>
              </a:r>
            </a:p>
            <a:p>
              <a:pPr>
                <a:lnSpc>
                  <a:spcPts val="1050"/>
                </a:lnSpc>
              </a:pPr>
              <a:r>
                <a:rPr lang="ru-RU" sz="788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лидарных</a:t>
              </a:r>
              <a:r>
                <a:rPr lang="ru-RU" sz="788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данных</a:t>
              </a:r>
              <a:endParaRPr lang="en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24" name="Рисунок 123" descr="Изображение выглядит как дизайн, снимок экрана, круг, линия&#10;&#10;Автоматически созданное описание">
            <a:extLst>
              <a:ext uri="{FF2B5EF4-FFF2-40B4-BE49-F238E27FC236}">
                <a16:creationId xmlns:a16="http://schemas.microsoft.com/office/drawing/2014/main" id="{1CD54AFD-D439-33E3-34E8-F93307F458D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47"/>
          <a:stretch/>
        </p:blipFill>
        <p:spPr>
          <a:xfrm>
            <a:off x="7916006" y="3778543"/>
            <a:ext cx="914064" cy="1016335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861006F3-87AF-0A28-3142-F620C02E05DB}"/>
              </a:ext>
            </a:extLst>
          </p:cNvPr>
          <p:cNvSpPr txBox="1"/>
          <p:nvPr/>
        </p:nvSpPr>
        <p:spPr>
          <a:xfrm>
            <a:off x="9190561" y="5032375"/>
            <a:ext cx="24954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U" sz="900" b="1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</a:t>
            </a:r>
            <a:r>
              <a:rPr lang="en-RU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Radar Neuro</a:t>
            </a:r>
            <a:endParaRPr lang="en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52408D80-11DD-43F2-891A-663D66558674}"/>
              </a:ext>
            </a:extLst>
          </p:cNvPr>
          <p:cNvSpPr txBox="1"/>
          <p:nvPr/>
        </p:nvSpPr>
        <p:spPr>
          <a:xfrm>
            <a:off x="9190561" y="5374892"/>
            <a:ext cx="1470274" cy="362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050"/>
              </a:lnSpc>
            </a:pPr>
            <a:r>
              <a:rPr lang="ru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Нейросетевая обработка </a:t>
            </a:r>
          </a:p>
          <a:p>
            <a:pPr>
              <a:lnSpc>
                <a:spcPts val="1050"/>
              </a:lnSpc>
            </a:pPr>
            <a:r>
              <a:rPr lang="ru-RU" sz="7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радиолокационных данных</a:t>
            </a:r>
            <a:endParaRPr lang="en-RU" sz="78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6" name="Рисунок 125" descr="Изображение выглядит как текст, круг, Графика, Шрифт&#10;&#10;Автоматически созданное описание">
            <a:extLst>
              <a:ext uri="{FF2B5EF4-FFF2-40B4-BE49-F238E27FC236}">
                <a16:creationId xmlns:a16="http://schemas.microsoft.com/office/drawing/2014/main" id="{9FB851BF-2919-0E68-8A1E-1B2E93CC710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92"/>
          <a:stretch/>
        </p:blipFill>
        <p:spPr>
          <a:xfrm>
            <a:off x="7920906" y="5060329"/>
            <a:ext cx="909164" cy="7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5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CBA0E14-7FC0-1F4B-D3D6-009F72E3534F}"/>
              </a:ext>
            </a:extLst>
          </p:cNvPr>
          <p:cNvSpPr/>
          <p:nvPr/>
        </p:nvSpPr>
        <p:spPr>
          <a:xfrm>
            <a:off x="0" y="1"/>
            <a:ext cx="7898004" cy="6858000"/>
          </a:xfrm>
          <a:prstGeom prst="rect">
            <a:avLst/>
          </a:prstGeom>
          <a:solidFill>
            <a:srgbClr val="0D516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11165"/>
            <a:ext cx="10515600" cy="1325563"/>
          </a:xfrm>
        </p:spPr>
        <p:txBody>
          <a:bodyPr/>
          <a:lstStyle/>
          <a:p>
            <a:r>
              <a:rPr lang="ru-RU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Доклады конференции</a:t>
            </a:r>
            <a:endParaRPr lang="ru-RU" dirty="0">
              <a:solidFill>
                <a:srgbClr val="AADCE8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77EFFF5-33F9-BE05-9698-77D8378BE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694" y="1132292"/>
            <a:ext cx="5258986" cy="485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Свыше 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700</a:t>
            </a:r>
            <a:r>
              <a:rPr lang="ru-RU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докладов (2</a:t>
            </a:r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50+</a:t>
            </a:r>
            <a:r>
              <a:rPr lang="ru-RU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часов)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64F2F2-12B3-266D-D59C-D49B47D970FE}"/>
              </a:ext>
            </a:extLst>
          </p:cNvPr>
          <p:cNvSpPr txBox="1"/>
          <p:nvPr/>
        </p:nvSpPr>
        <p:spPr>
          <a:xfrm>
            <a:off x="738693" y="1648510"/>
            <a:ext cx="6375539" cy="481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Исследования органа Домского собора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Стереореконструкция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облачной структуры тропического урагана </a:t>
            </a: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Emilia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и шлейфа извержения Ключевского вулкана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Технологии лесоустроительных ГИС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Применение данных дистанционного зондирования в </a:t>
            </a: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подометрии</a:t>
            </a:r>
            <a:endParaRPr lang="ru-RU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Реконструкция скульптуры Мухиной «Рабочий и колхозница»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Демаркация Белорусско-Литовской государственной границы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Документирование архитектурных и археологических памятников, археологические изыскания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моделирование городов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Мониторинг движений земной поверхности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Портал Греческой военно-географической службы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Биоразнообразие парка </a:t>
            </a: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Аспромонте</a:t>
            </a:r>
            <a:endParaRPr lang="ru-RU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Спутниковая батиметрическая съемка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Изучение, сохранение и защита побережья Калабрии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  <a:r>
              <a:rPr lang="en-US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моделирование Шуховской башни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3D моделирование храма Каши </a:t>
            </a: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Вишванатх</a:t>
            </a: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Варанаси</a:t>
            </a:r>
          </a:p>
          <a:p>
            <a:pPr marL="285750" indent="-285750">
              <a:spcBef>
                <a:spcPts val="200"/>
              </a:spcBef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Национальная Инфраструктура пространственных данных Кореи и </a:t>
            </a:r>
            <a:r>
              <a:rPr lang="ru-RU" sz="14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NGII</a:t>
            </a:r>
            <a:endParaRPr lang="ru-RU" sz="1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spcBef>
                <a:spcPts val="200"/>
              </a:spcBef>
            </a:pPr>
            <a:r>
              <a:rPr lang="ru-RU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 многое другое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F0B4C6-3961-3C63-AD08-7B319F7C8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2" t="-6" r="16710" b="6"/>
          <a:stretch/>
        </p:blipFill>
        <p:spPr>
          <a:xfrm flipH="1">
            <a:off x="7293729" y="11165"/>
            <a:ext cx="4898271" cy="4299108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в помещении, человек, ноутбу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8A9F5AF9-241A-787C-D17A-D3FBC477EF3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1" t="7792" r="26399" b="37313"/>
          <a:stretch/>
        </p:blipFill>
        <p:spPr>
          <a:xfrm>
            <a:off x="7293729" y="3515134"/>
            <a:ext cx="4898271" cy="334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74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текст, снимок экрана, круг&#10;&#10;Автоматически созданное описание">
            <a:extLst>
              <a:ext uri="{FF2B5EF4-FFF2-40B4-BE49-F238E27FC236}">
                <a16:creationId xmlns:a16="http://schemas.microsoft.com/office/drawing/2014/main" id="{D106EF75-956A-1C87-D688-ABE03D2637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260" y="1567591"/>
            <a:ext cx="5493155" cy="338360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F9027-57A9-FF09-4964-41E33BD60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880" y="11165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Участники конференции</a:t>
            </a:r>
            <a:r>
              <a:rPr lang="en-US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| </a:t>
            </a:r>
            <a:r>
              <a:rPr lang="ru-RU" dirty="0">
                <a:solidFill>
                  <a:srgbClr val="AADCE8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2024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A315DE89-D003-8DBD-5637-891FE6647531}"/>
              </a:ext>
            </a:extLst>
          </p:cNvPr>
          <p:cNvGrpSpPr/>
          <p:nvPr/>
        </p:nvGrpSpPr>
        <p:grpSpPr>
          <a:xfrm>
            <a:off x="350093" y="1567591"/>
            <a:ext cx="5619458" cy="3943042"/>
            <a:chOff x="476396" y="1626585"/>
            <a:chExt cx="5619458" cy="3943042"/>
          </a:xfrm>
        </p:grpSpPr>
        <p:pic>
          <p:nvPicPr>
            <p:cNvPr id="26" name="Рисунок 25">
              <a:extLst>
                <a:ext uri="{FF2B5EF4-FFF2-40B4-BE49-F238E27FC236}">
                  <a16:creationId xmlns:a16="http://schemas.microsoft.com/office/drawing/2014/main" id="{D8F0C51A-4C2A-45B2-05F3-B2FE1536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6396" y="1626585"/>
              <a:ext cx="5619458" cy="394304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AF16695-F3FB-6BE9-8F2F-2C92F0D0E717}"/>
                </a:ext>
              </a:extLst>
            </p:cNvPr>
            <p:cNvSpPr txBox="1"/>
            <p:nvPr/>
          </p:nvSpPr>
          <p:spPr>
            <a:xfrm>
              <a:off x="1951653" y="2878944"/>
              <a:ext cx="649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35</a:t>
              </a:r>
              <a:r>
                <a:rPr lang="ru-RU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%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1A7DDE2-8E73-32DE-2A69-3DAE66F8812B}"/>
                </a:ext>
              </a:extLst>
            </p:cNvPr>
            <p:cNvSpPr txBox="1"/>
            <p:nvPr/>
          </p:nvSpPr>
          <p:spPr>
            <a:xfrm>
              <a:off x="3861342" y="2655903"/>
              <a:ext cx="649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35</a:t>
              </a:r>
              <a:r>
                <a:rPr lang="ru-RU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%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C9C64EF-C24E-040F-8349-B294D635CD2F}"/>
                </a:ext>
              </a:extLst>
            </p:cNvPr>
            <p:cNvSpPr txBox="1"/>
            <p:nvPr/>
          </p:nvSpPr>
          <p:spPr>
            <a:xfrm>
              <a:off x="3870248" y="3467879"/>
              <a:ext cx="6496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15</a:t>
              </a:r>
              <a:r>
                <a:rPr lang="ru-RU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%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BC61AA-EA1F-CCB5-CD53-AFDC27CD54FF}"/>
                </a:ext>
              </a:extLst>
            </p:cNvPr>
            <p:cNvSpPr txBox="1"/>
            <p:nvPr/>
          </p:nvSpPr>
          <p:spPr>
            <a:xfrm>
              <a:off x="2727923" y="3521906"/>
              <a:ext cx="6496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</a:t>
              </a:r>
              <a:r>
                <a:rPr lang="en-US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5</a:t>
              </a:r>
              <a:r>
                <a:rPr lang="ru-RU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%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A109357-4A00-F9FE-C9A4-19F642ABEC1C}"/>
              </a:ext>
            </a:extLst>
          </p:cNvPr>
          <p:cNvSpPr txBox="1"/>
          <p:nvPr/>
        </p:nvSpPr>
        <p:spPr>
          <a:xfrm>
            <a:off x="8214119" y="3169780"/>
            <a:ext cx="649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62</a:t>
            </a:r>
            <a:r>
              <a:rPr lang="ru-RU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C935B4-D239-B993-038E-FD4F7A55DA7A}"/>
              </a:ext>
            </a:extLst>
          </p:cNvPr>
          <p:cNvSpPr txBox="1"/>
          <p:nvPr/>
        </p:nvSpPr>
        <p:spPr>
          <a:xfrm>
            <a:off x="9029673" y="2341105"/>
            <a:ext cx="649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22</a:t>
            </a:r>
            <a:r>
              <a:rPr lang="ru-RU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%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82EFFA-7E71-9802-E347-FE0F48AA386D}"/>
              </a:ext>
            </a:extLst>
          </p:cNvPr>
          <p:cNvSpPr txBox="1"/>
          <p:nvPr/>
        </p:nvSpPr>
        <p:spPr>
          <a:xfrm>
            <a:off x="9953870" y="2710437"/>
            <a:ext cx="649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</a:t>
            </a:r>
            <a:r>
              <a:rPr lang="ru-RU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80566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7693</TotalTime>
  <Words>1396</Words>
  <Application>Microsoft Office PowerPoint</Application>
  <PresentationFormat>Широкоэкранный</PresentationFormat>
  <Paragraphs>194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Roboto</vt:lpstr>
      <vt:lpstr>RobotoCondensed</vt:lpstr>
      <vt:lpstr>Тема Office</vt:lpstr>
      <vt:lpstr>Презентация PowerPoint</vt:lpstr>
      <vt:lpstr>Организаторы</vt:lpstr>
      <vt:lpstr>Презентация PowerPoint</vt:lpstr>
      <vt:lpstr>История конференции</vt:lpstr>
      <vt:lpstr>Страны, принимавшие участие в конференциях</vt:lpstr>
      <vt:lpstr>«Ракурс» и PHOTOMOD™</vt:lpstr>
      <vt:lpstr>Программные решения PHOTOMOD™</vt:lpstr>
      <vt:lpstr>Доклады конференции</vt:lpstr>
      <vt:lpstr>Участники конференции | 2024</vt:lpstr>
      <vt:lpstr>Программа конференции</vt:lpstr>
      <vt:lpstr>Презентация PowerPoint</vt:lpstr>
      <vt:lpstr>Программа конференции</vt:lpstr>
      <vt:lpstr>Программа конференции</vt:lpstr>
      <vt:lpstr>Отзывы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Сапрыкина Галина Владимировна</dc:creator>
  <cp:lastModifiedBy>Адров Виктор Николаевич</cp:lastModifiedBy>
  <cp:revision>113</cp:revision>
  <dcterms:created xsi:type="dcterms:W3CDTF">2023-10-02T10:03:44Z</dcterms:created>
  <dcterms:modified xsi:type="dcterms:W3CDTF">2024-09-12T14:13:03Z</dcterms:modified>
</cp:coreProperties>
</file>