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3"/>
  </p:notesMasterIdLst>
  <p:sldIdLst>
    <p:sldId id="256" r:id="rId2"/>
    <p:sldId id="257" r:id="rId3"/>
    <p:sldId id="265" r:id="rId4"/>
    <p:sldId id="266" r:id="rId5"/>
    <p:sldId id="267" r:id="rId6"/>
    <p:sldId id="268" r:id="rId7"/>
    <p:sldId id="270" r:id="rId8"/>
    <p:sldId id="272" r:id="rId9"/>
    <p:sldId id="273" r:id="rId10"/>
    <p:sldId id="274" r:id="rId11"/>
    <p:sldId id="277" r:id="rId12"/>
    <p:sldId id="275" r:id="rId13"/>
    <p:sldId id="276" r:id="rId14"/>
    <p:sldId id="278" r:id="rId15"/>
    <p:sldId id="279" r:id="rId16"/>
    <p:sldId id="282" r:id="rId17"/>
    <p:sldId id="283" r:id="rId18"/>
    <p:sldId id="284" r:id="rId19"/>
    <p:sldId id="285" r:id="rId20"/>
    <p:sldId id="286" r:id="rId21"/>
    <p:sldId id="287" r:id="rId22"/>
    <p:sldId id="290" r:id="rId23"/>
    <p:sldId id="291" r:id="rId24"/>
    <p:sldId id="292" r:id="rId25"/>
    <p:sldId id="293" r:id="rId26"/>
    <p:sldId id="288" r:id="rId27"/>
    <p:sldId id="294" r:id="rId28"/>
    <p:sldId id="258" r:id="rId29"/>
    <p:sldId id="262" r:id="rId30"/>
    <p:sldId id="263" r:id="rId31"/>
    <p:sldId id="26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06" autoAdjust="0"/>
  </p:normalViewPr>
  <p:slideViewPr>
    <p:cSldViewPr snapToGrid="0" snapToObjects="1">
      <p:cViewPr>
        <p:scale>
          <a:sx n="100" d="100"/>
          <a:sy n="100" d="100"/>
        </p:scale>
        <p:origin x="-296" y="1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F7085-24EB-2A48-B612-65A697B8A83F}" type="datetimeFigureOut">
              <a:rPr lang="ru-RU" smtClean="0"/>
              <a:pPr/>
              <a:t>13.09.2022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C6091-BCD5-D547-918A-B389E2E763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592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C6091-BCD5-D547-918A-B389E2E7639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641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kumimoji="0" lang="ru-RU">
              <a:latin typeface="Calibri" charset="0"/>
            </a:endParaRP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fld id="{18AA3822-8813-0846-9D48-D2D3F40CA4DA}" type="slidenum">
              <a:rPr lang="ru-RU"/>
              <a:pPr eaLnBrk="1" hangingPunct="1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kumimoji="0" lang="ru-RU">
              <a:latin typeface="Calibri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fld id="{3334D939-6F47-4B45-90B7-A54C51ECE890}" type="slidenum">
              <a:rPr lang="ru-RU"/>
              <a:pPr eaLnBrk="1" hangingPunct="1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kumimoji="0" lang="ru-RU">
              <a:latin typeface="Calibri" charset="0"/>
            </a:endParaRP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fld id="{C7B46043-7DD8-0F41-A9E7-7E3E814570BD}" type="slidenum">
              <a:rPr lang="ru-RU"/>
              <a:pPr eaLnBrk="1" hangingPunct="1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kumimoji="0" lang="ru-RU">
              <a:latin typeface="Calibri" charset="0"/>
            </a:endParaRPr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fld id="{442BA951-8F50-E74D-922A-F7FD49F69A12}" type="slidenum">
              <a:rPr lang="ru-RU"/>
              <a:pPr eaLnBrk="1" hangingPunct="1"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pPr/>
              <a:t>Tuesday, September 13, 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pPr/>
              <a:t>Tuesday, September 13,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44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pn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146674"/>
            <a:ext cx="7705332" cy="2011401"/>
          </a:xfrm>
        </p:spPr>
        <p:txBody>
          <a:bodyPr/>
          <a:lstStyle/>
          <a:p>
            <a:r>
              <a:rPr lang="ru-RU" sz="2800" dirty="0" smtClean="0"/>
              <a:t>Космические </a:t>
            </a:r>
            <a:r>
              <a:rPr lang="ru-RU" sz="2800" dirty="0"/>
              <a:t>возможности ЦФС </a:t>
            </a:r>
            <a:r>
              <a:rPr lang="en-US" sz="2800" dirty="0" smtClean="0"/>
              <a:t>PHOTOMOD</a:t>
            </a:r>
            <a:r>
              <a:rPr lang="ru-RU" sz="2800" dirty="0" smtClean="0"/>
              <a:t>: 10</a:t>
            </a:r>
            <a:r>
              <a:rPr lang="ru-RU" sz="2800" dirty="0"/>
              <a:t>-летний опыт использования при изучении поверхности небесных </a:t>
            </a:r>
            <a:r>
              <a:rPr lang="ru-RU" sz="2800" dirty="0" smtClean="0"/>
              <a:t>тел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840382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Комплексная лаборатория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исследования внеземных</a:t>
            </a:r>
          </a:p>
          <a:p>
            <a:r>
              <a:rPr lang="ru-RU" dirty="0">
                <a:solidFill>
                  <a:schemeClr val="accent1"/>
                </a:solidFill>
              </a:rPr>
              <a:t>т</a:t>
            </a:r>
            <a:r>
              <a:rPr lang="ru-RU" dirty="0" smtClean="0">
                <a:solidFill>
                  <a:schemeClr val="accent1"/>
                </a:solidFill>
              </a:rPr>
              <a:t>ерриторий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МИИГАиК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err="1" smtClean="0">
                <a:solidFill>
                  <a:schemeClr val="accent1"/>
                </a:solidFill>
              </a:rPr>
              <a:t>Н.с</a:t>
            </a:r>
            <a:r>
              <a:rPr lang="ru-RU" dirty="0" smtClean="0">
                <a:solidFill>
                  <a:schemeClr val="accent1"/>
                </a:solidFill>
              </a:rPr>
              <a:t>. И.Е. Надеждина, </a:t>
            </a:r>
            <a:r>
              <a:rPr lang="ru-RU" dirty="0" err="1" smtClean="0">
                <a:solidFill>
                  <a:schemeClr val="accent1"/>
                </a:solidFill>
              </a:rPr>
              <a:t>с.н.с</a:t>
            </a:r>
            <a:r>
              <a:rPr lang="ru-RU" dirty="0" smtClean="0">
                <a:solidFill>
                  <a:schemeClr val="accent1"/>
                </a:solidFill>
              </a:rPr>
              <a:t>. А.Э. Зубарев 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4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942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33899" y="1421545"/>
            <a:ext cx="4251881" cy="401405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73779"/>
                </a:solidFill>
              </a:rPr>
              <a:t>Миссия </a:t>
            </a:r>
            <a:r>
              <a:rPr lang="en-US" sz="2000" dirty="0">
                <a:solidFill>
                  <a:srgbClr val="073779"/>
                </a:solidFill>
              </a:rPr>
              <a:t>Lunar Reconnaissance Orbiter </a:t>
            </a:r>
            <a:endParaRPr lang="en-US" sz="2000" dirty="0" smtClean="0">
              <a:solidFill>
                <a:srgbClr val="073779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73779"/>
                </a:solidFill>
              </a:rPr>
              <a:t>Сканерная камера</a:t>
            </a:r>
            <a:r>
              <a:rPr lang="en-US" sz="1800" dirty="0" smtClean="0">
                <a:solidFill>
                  <a:srgbClr val="073779"/>
                </a:solidFill>
              </a:rPr>
              <a:t> </a:t>
            </a:r>
            <a:r>
              <a:rPr lang="ru-RU" sz="1800" dirty="0" smtClean="0">
                <a:solidFill>
                  <a:srgbClr val="073779"/>
                </a:solidFill>
              </a:rPr>
              <a:t>высокого разрешения </a:t>
            </a:r>
            <a:r>
              <a:rPr lang="en-US" sz="1800" dirty="0" smtClean="0">
                <a:solidFill>
                  <a:srgbClr val="073779"/>
                </a:solidFill>
              </a:rPr>
              <a:t>LROC NAC</a:t>
            </a:r>
            <a:endParaRPr lang="en-US" sz="1800" dirty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endParaRPr lang="ru-RU" sz="1800" dirty="0" smtClean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73779"/>
                </a:solidFill>
              </a:rPr>
              <a:t>Система координат </a:t>
            </a:r>
            <a:r>
              <a:rPr lang="en-US" sz="1800" dirty="0">
                <a:solidFill>
                  <a:srgbClr val="073779"/>
                </a:solidFill>
              </a:rPr>
              <a:t>Mean </a:t>
            </a:r>
            <a:r>
              <a:rPr lang="en-US" sz="1800" dirty="0" smtClean="0">
                <a:solidFill>
                  <a:srgbClr val="073779"/>
                </a:solidFill>
              </a:rPr>
              <a:t>Earth</a:t>
            </a:r>
            <a:r>
              <a:rPr lang="ru-RU" sz="1800" dirty="0">
                <a:solidFill>
                  <a:srgbClr val="073779"/>
                </a:solidFill>
              </a:rPr>
              <a:t> </a:t>
            </a:r>
            <a:r>
              <a:rPr lang="ru-RU" sz="1800" dirty="0" smtClean="0">
                <a:solidFill>
                  <a:srgbClr val="073779"/>
                </a:solidFill>
              </a:rPr>
              <a:t>МЕ</a:t>
            </a:r>
            <a:endParaRPr lang="ru-RU" sz="1800" dirty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endParaRPr lang="ru-RU" sz="1800" dirty="0" smtClean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73779"/>
                </a:solidFill>
              </a:rPr>
              <a:t>Низкая точность орбиты</a:t>
            </a:r>
            <a:endParaRPr lang="ru-RU" sz="1800" dirty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endParaRPr lang="ru-RU" sz="1800" dirty="0" smtClean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73779"/>
                </a:solidFill>
              </a:rPr>
              <a:t>Продукт 0-уровня обработки (изображение и телеметрия)</a:t>
            </a:r>
          </a:p>
          <a:p>
            <a:pPr>
              <a:spcBef>
                <a:spcPts val="0"/>
              </a:spcBef>
            </a:pPr>
            <a:endParaRPr lang="ru-RU" sz="1800" dirty="0" smtClean="0">
              <a:solidFill>
                <a:srgbClr val="073779"/>
              </a:solidFill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73779"/>
                </a:solidFill>
              </a:rPr>
              <a:t>Произвольный режим съемки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solidFill>
                <a:srgbClr val="073779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FD91DE-4BE3-40FC-86A1-F01086F9842E}"/>
              </a:ext>
            </a:extLst>
          </p:cNvPr>
          <p:cNvSpPr txBox="1"/>
          <p:nvPr/>
        </p:nvSpPr>
        <p:spPr>
          <a:xfrm>
            <a:off x="1487078" y="6132246"/>
            <a:ext cx="2059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73779"/>
                </a:solidFill>
              </a:rPr>
              <a:t>201</a:t>
            </a:r>
            <a:r>
              <a:rPr lang="ru-RU" dirty="0" smtClean="0">
                <a:solidFill>
                  <a:srgbClr val="073779"/>
                </a:solidFill>
              </a:rPr>
              <a:t>3-2014</a:t>
            </a:r>
            <a:endParaRPr lang="ru-RU" dirty="0">
              <a:solidFill>
                <a:srgbClr val="07377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96667"/>
            <a:ext cx="1497936" cy="704911"/>
          </a:xfrm>
          <a:prstGeom prst="rect">
            <a:avLst/>
          </a:prstGeom>
        </p:spPr>
      </p:pic>
      <p:pic>
        <p:nvPicPr>
          <p:cNvPr id="8" name="Изображение 7" descr="MOON_zoom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216069" y="2270019"/>
            <a:ext cx="3594101" cy="2102064"/>
          </a:xfrm>
          <a:prstGeom prst="rect">
            <a:avLst/>
          </a:prstGeom>
        </p:spPr>
      </p:pic>
      <p:pic>
        <p:nvPicPr>
          <p:cNvPr id="4" name="Изображение 3" descr="MOON_Imag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1083956" y="2973760"/>
            <a:ext cx="4648201" cy="17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561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33900" y="1421545"/>
            <a:ext cx="4038600" cy="369655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073779"/>
                </a:solidFill>
              </a:rPr>
              <a:t>PHOTOMOD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solidFill>
                <a:srgbClr val="073779"/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Поддержка загрузки метаданных космических миссий</a:t>
            </a:r>
            <a:endParaRPr lang="ru-RU" sz="1800" dirty="0">
              <a:solidFill>
                <a:srgbClr val="073779"/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Возможность задания сфероида относимости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Положено начало внедрения метода </a:t>
            </a:r>
            <a:r>
              <a:rPr lang="en-US" sz="1800" dirty="0">
                <a:solidFill>
                  <a:srgbClr val="073779"/>
                </a:solidFill>
              </a:rPr>
              <a:t>semi-global matching algorithm (SGM) </a:t>
            </a:r>
            <a:r>
              <a:rPr lang="ru-RU" sz="1800" dirty="0">
                <a:solidFill>
                  <a:srgbClr val="073779"/>
                </a:solidFill>
              </a:rPr>
              <a:t>при построении «плотных» ЦМП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solidFill>
                <a:srgbClr val="073779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FD91DE-4BE3-40FC-86A1-F01086F9842E}"/>
              </a:ext>
            </a:extLst>
          </p:cNvPr>
          <p:cNvSpPr txBox="1"/>
          <p:nvPr/>
        </p:nvSpPr>
        <p:spPr>
          <a:xfrm>
            <a:off x="1487078" y="6132246"/>
            <a:ext cx="2059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73779"/>
                </a:solidFill>
              </a:rPr>
              <a:t>201</a:t>
            </a:r>
            <a:r>
              <a:rPr lang="ru-RU" dirty="0" smtClean="0">
                <a:solidFill>
                  <a:srgbClr val="073779"/>
                </a:solidFill>
              </a:rPr>
              <a:t>3-2014</a:t>
            </a:r>
            <a:endParaRPr lang="ru-RU" dirty="0">
              <a:solidFill>
                <a:srgbClr val="07377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96667"/>
            <a:ext cx="1497936" cy="704911"/>
          </a:xfrm>
          <a:prstGeom prst="rect">
            <a:avLst/>
          </a:prstGeom>
        </p:spPr>
      </p:pic>
      <p:pic>
        <p:nvPicPr>
          <p:cNvPr id="8" name="Изображение 7" descr="MOON_zoom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216069" y="2270019"/>
            <a:ext cx="3594101" cy="2102064"/>
          </a:xfrm>
          <a:prstGeom prst="rect">
            <a:avLst/>
          </a:prstGeom>
        </p:spPr>
      </p:pic>
      <p:pic>
        <p:nvPicPr>
          <p:cNvPr id="4" name="Изображение 3" descr="MOON_Imag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1083956" y="2973760"/>
            <a:ext cx="4648201" cy="17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136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59788" y="6381750"/>
            <a:ext cx="514350" cy="476250"/>
          </a:xfrm>
        </p:spPr>
        <p:txBody>
          <a:bodyPr/>
          <a:lstStyle/>
          <a:p>
            <a:pPr>
              <a:defRPr/>
            </a:pPr>
            <a:fld id="{082A7455-1253-406B-8973-DA70E5F9EC3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3" name="Рисунок 4" descr="Fig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225" y="675546"/>
            <a:ext cx="3902075" cy="27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5" descr="Fig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928" y="569272"/>
            <a:ext cx="4011934" cy="28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925116" y="335269"/>
            <a:ext cx="323177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73779"/>
                </a:solidFill>
                <a:latin typeface="Myriad Pro" pitchFamily="34" charset="0"/>
              </a:rPr>
              <a:t>Карта параметров рельефа Луны</a:t>
            </a: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4885531" y="311771"/>
            <a:ext cx="3708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73779"/>
                </a:solidFill>
                <a:latin typeface="Myriad Pro" pitchFamily="34" charset="0"/>
              </a:rPr>
              <a:t>Карта шероховатости Луны и Меркурия</a:t>
            </a:r>
          </a:p>
        </p:txBody>
      </p:sp>
      <p:pic>
        <p:nvPicPr>
          <p:cNvPr id="7" name="Picture 2" descr="C:\Users\s_kokhanov\Documents\Презентации\МИИГАиК2016\Уклоны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3455988"/>
            <a:ext cx="2112963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C:\Users\s_kokhanov\Documents\Презентации\МИИГАиК2016\Расчленённость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300" y="3481388"/>
            <a:ext cx="211137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4432300" y="3487738"/>
            <a:ext cx="48021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73779"/>
                </a:solidFill>
                <a:latin typeface="Myriad Pro" pitchFamily="34" charset="0"/>
              </a:rPr>
              <a:t>Гипсометрическая карта приполярных областей Луны </a:t>
            </a:r>
          </a:p>
        </p:txBody>
      </p:sp>
      <p:pic>
        <p:nvPicPr>
          <p:cNvPr id="10" name="Picture 13" descr="C:\Users\s_kokhanov\Documents\Презентации\Шинагрёвские чтения 2016\Hypsometric map of lunar poles final_12052016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5310188"/>
            <a:ext cx="433705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928" y="3795515"/>
            <a:ext cx="4210420" cy="29768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4" descr="logo_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325" y="335269"/>
            <a:ext cx="722373" cy="338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4367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Луноходы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199" y="3204633"/>
            <a:ext cx="8229601" cy="13335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Отсутствие внутренних и внешних элементов ориентирования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Отсутствие параметров камеры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Архивные изображения (результаты сканирования)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FD91DE-4BE3-40FC-86A1-F01086F9842E}"/>
              </a:ext>
            </a:extLst>
          </p:cNvPr>
          <p:cNvSpPr txBox="1"/>
          <p:nvPr/>
        </p:nvSpPr>
        <p:spPr>
          <a:xfrm>
            <a:off x="2774011" y="6176433"/>
            <a:ext cx="2059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73779"/>
                </a:solidFill>
              </a:rPr>
              <a:t>201</a:t>
            </a:r>
            <a:r>
              <a:rPr lang="ru-RU" dirty="0" smtClean="0">
                <a:solidFill>
                  <a:srgbClr val="073779"/>
                </a:solidFill>
              </a:rPr>
              <a:t>4-2015</a:t>
            </a:r>
            <a:endParaRPr lang="ru-RU" dirty="0">
              <a:solidFill>
                <a:srgbClr val="07377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47248" y="6545765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756555"/>
            <a:ext cx="1497936" cy="704911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 cstate="print"/>
          <a:srcRect l="1782" t="35095" r="2066" b="50913"/>
          <a:stretch/>
        </p:blipFill>
        <p:spPr bwMode="auto">
          <a:xfrm>
            <a:off x="457199" y="1778000"/>
            <a:ext cx="8229601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1168" t="34953" r="1168" b="50554"/>
          <a:stretch/>
        </p:blipFill>
        <p:spPr bwMode="auto">
          <a:xfrm>
            <a:off x="457199" y="4809066"/>
            <a:ext cx="8229601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90422" y="6545765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123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Луноходы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199" y="2819399"/>
            <a:ext cx="8229601" cy="1039809"/>
          </a:xfrm>
        </p:spPr>
        <p:txBody>
          <a:bodyPr>
            <a:normAutofit fontScale="92500" lnSpcReduction="20000"/>
          </a:bodyPr>
          <a:lstStyle/>
          <a:p>
            <a:pPr marL="285750" indent="-285750"/>
            <a:r>
              <a:rPr lang="ru-RU" sz="1800" dirty="0">
                <a:solidFill>
                  <a:srgbClr val="073779"/>
                </a:solidFill>
              </a:rPr>
              <a:t>Объединение фрагментов панорамы после сканирования в единый растровый </a:t>
            </a:r>
            <a:r>
              <a:rPr lang="ru-RU" sz="1800" dirty="0" smtClean="0">
                <a:solidFill>
                  <a:srgbClr val="073779"/>
                </a:solidFill>
              </a:rPr>
              <a:t>файл</a:t>
            </a:r>
          </a:p>
          <a:p>
            <a:pPr marL="285750" indent="-285750"/>
            <a:r>
              <a:rPr lang="ru-RU" sz="1800" dirty="0">
                <a:solidFill>
                  <a:srgbClr val="073779"/>
                </a:solidFill>
              </a:rPr>
              <a:t>Оперативное получение грубой привязки снимков после триангуляции (накидной монтаж)</a:t>
            </a:r>
          </a:p>
          <a:p>
            <a:pPr marL="285750" indent="-285750"/>
            <a:endParaRPr lang="ru-RU" sz="1800" dirty="0"/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solidFill>
                <a:srgbClr val="073779"/>
              </a:solidFill>
            </a:endParaRPr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631733"/>
            <a:ext cx="1497936" cy="70491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1168" t="34953" r="1168" b="50554"/>
          <a:stretch/>
        </p:blipFill>
        <p:spPr bwMode="auto">
          <a:xfrm>
            <a:off x="457199" y="1625599"/>
            <a:ext cx="8229601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6-18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5171543"/>
            <a:ext cx="80010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25"/>
          <a:stretch/>
        </p:blipFill>
        <p:spPr bwMode="auto">
          <a:xfrm>
            <a:off x="457200" y="4045476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5324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Moon_big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" y="362587"/>
            <a:ext cx="6807200" cy="6201256"/>
          </a:xfrm>
          <a:prstGeom prst="rect">
            <a:avLst/>
          </a:prstGeom>
        </p:spPr>
      </p:pic>
      <p:pic>
        <p:nvPicPr>
          <p:cNvPr id="3" name="Изображение 2" descr="img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858932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665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6878" y="5938788"/>
            <a:ext cx="4391390" cy="9192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900" dirty="0" smtClean="0">
                <a:solidFill>
                  <a:srgbClr val="073779"/>
                </a:solidFill>
              </a:rPr>
              <a:t>Миссия </a:t>
            </a:r>
            <a:r>
              <a:rPr lang="en-US" sz="2900" dirty="0" smtClean="0">
                <a:solidFill>
                  <a:srgbClr val="073779"/>
                </a:solidFill>
              </a:rPr>
              <a:t>Mars </a:t>
            </a:r>
            <a:r>
              <a:rPr lang="en-US" sz="2900" dirty="0">
                <a:solidFill>
                  <a:srgbClr val="073779"/>
                </a:solidFill>
              </a:rPr>
              <a:t>Reconnaissance Orbiter </a:t>
            </a:r>
            <a:endParaRPr lang="en-US" sz="2900" dirty="0" smtClean="0"/>
          </a:p>
          <a:p>
            <a:r>
              <a:rPr lang="ru-RU" sz="2900" dirty="0" smtClean="0">
                <a:solidFill>
                  <a:srgbClr val="073779"/>
                </a:solidFill>
              </a:rPr>
              <a:t>Произвольная сканерная съема </a:t>
            </a:r>
            <a:r>
              <a:rPr lang="en-US" sz="2900" dirty="0" smtClean="0">
                <a:solidFill>
                  <a:srgbClr val="073779"/>
                </a:solidFill>
              </a:rPr>
              <a:t>HiRISE</a:t>
            </a:r>
            <a:endParaRPr lang="ru-RU" sz="2900" dirty="0" smtClean="0">
              <a:solidFill>
                <a:srgbClr val="073779"/>
              </a:solidFill>
            </a:endParaRPr>
          </a:p>
          <a:p>
            <a:r>
              <a:rPr lang="ru-RU" sz="2900" dirty="0" smtClean="0">
                <a:solidFill>
                  <a:srgbClr val="073779"/>
                </a:solidFill>
              </a:rPr>
              <a:t>Сложная модель камеры</a:t>
            </a:r>
            <a:endParaRPr lang="en-US" sz="2900" dirty="0" smtClean="0">
              <a:solidFill>
                <a:srgbClr val="073779"/>
              </a:solidFill>
            </a:endParaRPr>
          </a:p>
          <a:p>
            <a:endParaRPr lang="ru-RU" dirty="0"/>
          </a:p>
        </p:txBody>
      </p:sp>
      <p:pic>
        <p:nvPicPr>
          <p:cNvPr id="4" name="Изображение 3" descr="МАРС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524000"/>
            <a:ext cx="8139278" cy="44147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93733" y="5900688"/>
            <a:ext cx="45550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73779"/>
                </a:solidFill>
              </a:rPr>
              <a:t>PHOTOMOD</a:t>
            </a:r>
            <a:endParaRPr lang="ru-RU" sz="1600" dirty="0" smtClean="0">
              <a:solidFill>
                <a:srgbClr val="073779"/>
              </a:solidFill>
            </a:endParaRPr>
          </a:p>
          <a:p>
            <a:r>
              <a:rPr lang="ru-RU" sz="1600" dirty="0" smtClean="0">
                <a:solidFill>
                  <a:srgbClr val="073779"/>
                </a:solidFill>
              </a:rPr>
              <a:t>Поиск стереопар по перекрытиям</a:t>
            </a:r>
            <a:endParaRPr lang="en-US" sz="1600" dirty="0" smtClean="0">
              <a:solidFill>
                <a:srgbClr val="073779"/>
              </a:solidFill>
            </a:endParaRPr>
          </a:p>
          <a:p>
            <a:endParaRPr lang="en-US" sz="1600" dirty="0">
              <a:solidFill>
                <a:srgbClr val="073779"/>
              </a:solidFill>
            </a:endParaRPr>
          </a:p>
        </p:txBody>
      </p:sp>
      <p:pic>
        <p:nvPicPr>
          <p:cNvPr id="7" name="Изображение 6" descr="img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8542" y="819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32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Ганимед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62666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392242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90974" y="3302000"/>
            <a:ext cx="1519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aseline="30000" dirty="0">
                <a:solidFill>
                  <a:srgbClr val="073779"/>
                </a:solidFill>
              </a:rPr>
              <a:t>1  </a:t>
            </a:r>
            <a:r>
              <a:rPr lang="en-US" sz="1000" dirty="0">
                <a:solidFill>
                  <a:srgbClr val="073779"/>
                </a:solidFill>
              </a:rPr>
              <a:t>JUNO EPO CAMERA</a:t>
            </a:r>
            <a:endParaRPr lang="ru-RU" sz="1000" baseline="30000" dirty="0">
              <a:solidFill>
                <a:srgbClr val="073779"/>
              </a:solidFill>
            </a:endParaRPr>
          </a:p>
          <a:p>
            <a:r>
              <a:rPr lang="ru-RU" sz="1000" baseline="30000" dirty="0">
                <a:solidFill>
                  <a:srgbClr val="073779"/>
                </a:solidFill>
              </a:rPr>
              <a:t>2  </a:t>
            </a:r>
            <a:r>
              <a:rPr lang="en-US" sz="1000" dirty="0">
                <a:solidFill>
                  <a:srgbClr val="073779"/>
                </a:solidFill>
              </a:rPr>
              <a:t>Galileo</a:t>
            </a:r>
            <a:r>
              <a:rPr lang="en-US" sz="1000" dirty="0" smtClean="0">
                <a:solidFill>
                  <a:srgbClr val="073779"/>
                </a:solidFill>
              </a:rPr>
              <a:t>/SSI</a:t>
            </a:r>
            <a:endParaRPr lang="ru-RU" sz="1000" baseline="30000" dirty="0">
              <a:solidFill>
                <a:srgbClr val="073779"/>
              </a:solidFill>
            </a:endParaRPr>
          </a:p>
        </p:txBody>
      </p:sp>
      <p:pic>
        <p:nvPicPr>
          <p:cNvPr id="22" name="Изображение 21" descr="JNCE_2021158_34C00001_V01-raw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883"/>
          <a:stretch/>
        </p:blipFill>
        <p:spPr>
          <a:xfrm>
            <a:off x="6983072" y="601607"/>
            <a:ext cx="1051152" cy="5837293"/>
          </a:xfrm>
          <a:prstGeom prst="rect">
            <a:avLst/>
          </a:prstGeom>
        </p:spPr>
      </p:pic>
      <p:pic>
        <p:nvPicPr>
          <p:cNvPr id="23" name="Изображение 22" descr="image_2022-09-10_19-07-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089" y="3708400"/>
            <a:ext cx="2730500" cy="2730500"/>
          </a:xfrm>
          <a:prstGeom prst="rect">
            <a:avLst/>
          </a:prstGeom>
        </p:spPr>
      </p:pic>
      <p:pic>
        <p:nvPicPr>
          <p:cNvPr id="24" name="Изображение 23" descr="image_2022-09-10_19-09-3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4848" y="2184520"/>
            <a:ext cx="2613252" cy="261325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532093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457200" y="1498600"/>
            <a:ext cx="3465223" cy="22098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73779"/>
                </a:solidFill>
              </a:rPr>
              <a:t>Четыре космические миссии</a:t>
            </a:r>
            <a:endParaRPr lang="en-US" sz="1800" dirty="0">
              <a:solidFill>
                <a:srgbClr val="073779"/>
              </a:solidFill>
            </a:endParaRPr>
          </a:p>
          <a:p>
            <a:r>
              <a:rPr lang="en-US" sz="1800" dirty="0" smtClean="0">
                <a:solidFill>
                  <a:srgbClr val="073779"/>
                </a:solidFill>
              </a:rPr>
              <a:t>f </a:t>
            </a:r>
            <a:r>
              <a:rPr lang="ru-RU" sz="1800" dirty="0" smtClean="0">
                <a:solidFill>
                  <a:srgbClr val="073779"/>
                </a:solidFill>
              </a:rPr>
              <a:t>10</a:t>
            </a:r>
            <a:r>
              <a:rPr lang="en-US" sz="1800" baseline="30000" dirty="0">
                <a:solidFill>
                  <a:srgbClr val="073779"/>
                </a:solidFill>
              </a:rPr>
              <a:t>1</a:t>
            </a:r>
            <a:r>
              <a:rPr lang="ru-RU" sz="1800" dirty="0" smtClean="0">
                <a:solidFill>
                  <a:srgbClr val="073779"/>
                </a:solidFill>
              </a:rPr>
              <a:t> - 1500</a:t>
            </a:r>
            <a:r>
              <a:rPr lang="ru-RU" sz="1800" baseline="30000" dirty="0" smtClean="0">
                <a:solidFill>
                  <a:srgbClr val="073779"/>
                </a:solidFill>
              </a:rPr>
              <a:t>2</a:t>
            </a:r>
            <a:r>
              <a:rPr lang="en-US" sz="1800" dirty="0" smtClean="0">
                <a:solidFill>
                  <a:srgbClr val="073779"/>
                </a:solidFill>
              </a:rPr>
              <a:t> </a:t>
            </a:r>
            <a:r>
              <a:rPr lang="ru-RU" sz="1800" dirty="0" smtClean="0">
                <a:solidFill>
                  <a:srgbClr val="073779"/>
                </a:solidFill>
              </a:rPr>
              <a:t>мм</a:t>
            </a:r>
            <a:endParaRPr lang="ru-RU" sz="1800" dirty="0">
              <a:solidFill>
                <a:srgbClr val="073779"/>
              </a:solidFill>
            </a:endParaRPr>
          </a:p>
          <a:p>
            <a:r>
              <a:rPr lang="ru-RU" sz="1800" dirty="0" smtClean="0">
                <a:solidFill>
                  <a:srgbClr val="073779"/>
                </a:solidFill>
              </a:rPr>
              <a:t>Разные типы данных</a:t>
            </a:r>
            <a:endParaRPr lang="en-US" sz="1800" dirty="0" smtClean="0">
              <a:solidFill>
                <a:srgbClr val="073779"/>
              </a:solidFill>
            </a:endParaRPr>
          </a:p>
          <a:p>
            <a:r>
              <a:rPr lang="ru-RU" sz="1800" dirty="0" smtClean="0">
                <a:solidFill>
                  <a:srgbClr val="073779"/>
                </a:solidFill>
              </a:rPr>
              <a:t>Диапазон разрешений от 0,02 км до 13 км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5" name="Изображение 24" descr="img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4224" y="601607"/>
            <a:ext cx="1068755" cy="50294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43820" y="6168994"/>
            <a:ext cx="1288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20</a:t>
            </a:r>
            <a:r>
              <a:rPr lang="ru-RU" dirty="0" smtClean="0">
                <a:solidFill>
                  <a:schemeClr val="accent1"/>
                </a:solidFill>
              </a:rPr>
              <a:t>21-2022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79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Ганимед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56000"/>
            <a:ext cx="4292600" cy="283565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4500" b="1" dirty="0" smtClean="0">
                <a:solidFill>
                  <a:schemeClr val="bg1"/>
                </a:solidFill>
              </a:rPr>
              <a:t>PHOTOMOD </a:t>
            </a:r>
            <a:r>
              <a:rPr lang="en-US" sz="4500" b="1" dirty="0" err="1" smtClean="0">
                <a:solidFill>
                  <a:schemeClr val="bg1"/>
                </a:solidFill>
              </a:rPr>
              <a:t>GeoMosaic</a:t>
            </a:r>
            <a:endParaRPr lang="en-US" sz="45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5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Адаптация функции автоматического подбора изображений на выбранный регион</a:t>
            </a:r>
          </a:p>
          <a:p>
            <a:pPr marL="0" indent="0">
              <a:buNone/>
            </a:pPr>
            <a:endParaRPr lang="ru-RU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Интеграция параметров проекции мозаики в </a:t>
            </a:r>
            <a:r>
              <a:rPr lang="en-US" sz="4500" dirty="0" smtClean="0">
                <a:solidFill>
                  <a:schemeClr val="bg1"/>
                </a:solidFill>
              </a:rPr>
              <a:t>ArcGIS</a:t>
            </a:r>
          </a:p>
          <a:p>
            <a:pPr marL="0" indent="0">
              <a:buNone/>
            </a:pPr>
            <a:endParaRPr lang="en-US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Улучшен алгоритм глобального выравнивания яркости</a:t>
            </a:r>
            <a:endParaRPr lang="ru-RU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62666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392242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532093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92131" y="6159850"/>
            <a:ext cx="1288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73779"/>
                </a:solidFill>
              </a:rPr>
              <a:t>20</a:t>
            </a:r>
            <a:r>
              <a:rPr lang="ru-RU" dirty="0">
                <a:solidFill>
                  <a:srgbClr val="073779"/>
                </a:solidFill>
              </a:rPr>
              <a:t>21-2022</a:t>
            </a:r>
          </a:p>
        </p:txBody>
      </p:sp>
      <p:pic>
        <p:nvPicPr>
          <p:cNvPr id="17" name="Изображение 16" descr="img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61448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258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Ганимед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56000"/>
            <a:ext cx="4292600" cy="283565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4500" b="1" dirty="0" smtClean="0">
                <a:solidFill>
                  <a:schemeClr val="bg1"/>
                </a:solidFill>
              </a:rPr>
              <a:t>PHOTOMOD </a:t>
            </a:r>
            <a:r>
              <a:rPr lang="en-US" sz="4500" b="1" dirty="0" err="1" smtClean="0">
                <a:solidFill>
                  <a:schemeClr val="bg1"/>
                </a:solidFill>
              </a:rPr>
              <a:t>GeoMosaic</a:t>
            </a:r>
            <a:endParaRPr lang="en-US" sz="45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5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Адаптация функции автоматического подбора изображений на выбранный регион</a:t>
            </a:r>
          </a:p>
          <a:p>
            <a:pPr marL="0" indent="0">
              <a:buNone/>
            </a:pPr>
            <a:endParaRPr lang="ru-RU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Интеграция параметров проекции мозаики в </a:t>
            </a:r>
            <a:r>
              <a:rPr lang="en-US" sz="4500" dirty="0" smtClean="0">
                <a:solidFill>
                  <a:schemeClr val="bg1"/>
                </a:solidFill>
              </a:rPr>
              <a:t>ArcGIS</a:t>
            </a:r>
          </a:p>
          <a:p>
            <a:pPr marL="0" indent="0">
              <a:buNone/>
            </a:pPr>
            <a:endParaRPr lang="en-US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</a:rPr>
              <a:t>Улучшен алгоритм глобального выравнивания яркости</a:t>
            </a:r>
            <a:endParaRPr lang="ru-RU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62666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392242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532093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92131" y="6159850"/>
            <a:ext cx="1288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73779"/>
                </a:solidFill>
              </a:rPr>
              <a:t>20</a:t>
            </a:r>
            <a:r>
              <a:rPr lang="ru-RU" dirty="0">
                <a:solidFill>
                  <a:srgbClr val="073779"/>
                </a:solidFill>
              </a:rPr>
              <a:t>21-2022</a:t>
            </a:r>
          </a:p>
        </p:txBody>
      </p:sp>
      <p:pic>
        <p:nvPicPr>
          <p:cNvPr id="12" name="Изображение 11" descr="img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61448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11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ru-RU" dirty="0">
                <a:solidFill>
                  <a:schemeClr val="accent1"/>
                </a:solidFill>
              </a:rPr>
              <a:t>2010 г. Открытие Лаборатории при поддержке гранта Правительства Российской Федерации для выполнения проекта: «Геодезия, картография и изучение планет и спутников» (2010-2012 гг.)</a:t>
            </a: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  <a:p>
            <a:r>
              <a:rPr lang="ru-RU" dirty="0">
                <a:solidFill>
                  <a:schemeClr val="accent1"/>
                </a:solidFill>
              </a:rPr>
              <a:t>2011 г. 11-я Международная научно-техническая конференция «От снимка к карте: цифровые фотограмметрические технологии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4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  <p:pic>
        <p:nvPicPr>
          <p:cNvPr id="6" name="Рисунок 6" descr="Газета0.tif"/>
          <p:cNvPicPr>
            <a:picLocks noChangeAspect="1"/>
          </p:cNvPicPr>
          <p:nvPr/>
        </p:nvPicPr>
        <p:blipFill rotWithShape="1">
          <a:blip r:embed="rId3" cstate="print"/>
          <a:srcRect l="-1" t="3241" r="1483"/>
          <a:stretch/>
        </p:blipFill>
        <p:spPr>
          <a:xfrm rot="5400000">
            <a:off x="963787" y="4749878"/>
            <a:ext cx="1486197" cy="204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287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Гиперион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02100" cy="4876800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1"/>
                </a:solidFill>
              </a:rPr>
              <a:t>Известны параметры камер</a:t>
            </a:r>
          </a:p>
          <a:p>
            <a:r>
              <a:rPr lang="ru-RU" sz="1800" dirty="0" smtClean="0">
                <a:solidFill>
                  <a:schemeClr val="accent1"/>
                </a:solidFill>
              </a:rPr>
              <a:t>Известно положение КА на орбите</a:t>
            </a:r>
          </a:p>
          <a:p>
            <a:r>
              <a:rPr lang="ru-RU" sz="1800" dirty="0" smtClean="0">
                <a:solidFill>
                  <a:schemeClr val="accent1"/>
                </a:solidFill>
              </a:rPr>
              <a:t>Нет системы координат тела</a:t>
            </a:r>
          </a:p>
          <a:p>
            <a:r>
              <a:rPr lang="ru-RU" sz="1800" dirty="0" smtClean="0">
                <a:solidFill>
                  <a:schemeClr val="accent1"/>
                </a:solidFill>
              </a:rPr>
              <a:t>Две миссии</a:t>
            </a:r>
          </a:p>
          <a:p>
            <a:r>
              <a:rPr lang="en-US" sz="1800" dirty="0" smtClean="0">
                <a:solidFill>
                  <a:schemeClr val="accent1"/>
                </a:solidFill>
              </a:rPr>
              <a:t>f 2003 </a:t>
            </a:r>
            <a:r>
              <a:rPr lang="ru-RU" sz="1800" dirty="0" smtClean="0">
                <a:solidFill>
                  <a:schemeClr val="accent1"/>
                </a:solidFill>
              </a:rPr>
              <a:t>мм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6C0959FE-9C51-4023-9EFD-18BB1EB301BE}"/>
              </a:ext>
            </a:extLst>
          </p:cNvPr>
          <p:cNvGrpSpPr/>
          <p:nvPr/>
        </p:nvGrpSpPr>
        <p:grpSpPr>
          <a:xfrm>
            <a:off x="526837" y="3725396"/>
            <a:ext cx="2419654" cy="2597017"/>
            <a:chOff x="28713" y="3227388"/>
            <a:chExt cx="2835595" cy="2852440"/>
          </a:xfrm>
        </p:grpSpPr>
        <p:pic>
          <p:nvPicPr>
            <p:cNvPr id="5" name="Рисунок 12">
              <a:extLst>
                <a:ext uri="{FF2B5EF4-FFF2-40B4-BE49-F238E27FC236}">
                  <a16:creationId xmlns="" xmlns:a16="http://schemas.microsoft.com/office/drawing/2014/main" id="{1A419C27-50CD-431A-AB04-8523E447D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713" y="3227388"/>
              <a:ext cx="2835595" cy="285244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073779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4851D134-18C6-416A-9818-7B3584B9CB01}"/>
                </a:ext>
              </a:extLst>
            </p:cNvPr>
            <p:cNvSpPr txBox="1"/>
            <p:nvPr/>
          </p:nvSpPr>
          <p:spPr>
            <a:xfrm>
              <a:off x="38140" y="5824405"/>
              <a:ext cx="2161744" cy="246221"/>
            </a:xfrm>
            <a:prstGeom prst="rect">
              <a:avLst/>
            </a:prstGeom>
            <a:noFill/>
            <a:ln>
              <a:solidFill>
                <a:srgbClr val="073779"/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N1811762752_1</a:t>
              </a: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62666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392242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5982180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Изображение 11" descr="Hyperio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98" r="10479"/>
          <a:stretch/>
        </p:blipFill>
        <p:spPr>
          <a:xfrm>
            <a:off x="3393753" y="3733774"/>
            <a:ext cx="3324547" cy="2588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7377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Изображение 12" descr="img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717762"/>
            <a:ext cx="1497936" cy="70491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343759" y="6150156"/>
            <a:ext cx="698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73779"/>
                </a:solidFill>
              </a:rPr>
              <a:t>2022</a:t>
            </a:r>
            <a:endParaRPr lang="ru-RU" dirty="0">
              <a:solidFill>
                <a:srgbClr val="0737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651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Гиперион</a:t>
            </a:r>
            <a:endParaRPr lang="ru-RU" dirty="0"/>
          </a:p>
        </p:txBody>
      </p:sp>
      <p:pic>
        <p:nvPicPr>
          <p:cNvPr id="4" name="Picture 8">
            <a:extLst>
              <a:ext uri="{FF2B5EF4-FFF2-40B4-BE49-F238E27FC236}">
                <a16:creationId xmlns="" xmlns:a16="http://schemas.microsoft.com/office/drawing/2014/main" id="{C8322B5F-3ADE-47C5-82DA-914815DC7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6068" y="2004219"/>
            <a:ext cx="31480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6C0959FE-9C51-4023-9EFD-18BB1EB301BE}"/>
              </a:ext>
            </a:extLst>
          </p:cNvPr>
          <p:cNvGrpSpPr/>
          <p:nvPr/>
        </p:nvGrpSpPr>
        <p:grpSpPr>
          <a:xfrm>
            <a:off x="403148" y="1445420"/>
            <a:ext cx="2419654" cy="2597017"/>
            <a:chOff x="-52895" y="2697323"/>
            <a:chExt cx="2835595" cy="2852440"/>
          </a:xfrm>
        </p:grpSpPr>
        <p:pic>
          <p:nvPicPr>
            <p:cNvPr id="7" name="Рисунок 12">
              <a:extLst>
                <a:ext uri="{FF2B5EF4-FFF2-40B4-BE49-F238E27FC236}">
                  <a16:creationId xmlns="" xmlns:a16="http://schemas.microsoft.com/office/drawing/2014/main" id="{1A419C27-50CD-431A-AB04-8523E447D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52895" y="2697323"/>
              <a:ext cx="2835595" cy="285244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4851D134-18C6-416A-9818-7B3584B9CB01}"/>
                </a:ext>
              </a:extLst>
            </p:cNvPr>
            <p:cNvSpPr txBox="1"/>
            <p:nvPr/>
          </p:nvSpPr>
          <p:spPr>
            <a:xfrm>
              <a:off x="-52895" y="5301168"/>
              <a:ext cx="216174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N1811762752_1</a:t>
              </a:r>
            </a:p>
          </p:txBody>
        </p:sp>
      </p:grpSp>
      <p:pic>
        <p:nvPicPr>
          <p:cNvPr id="5" name="Picture 8">
            <a:extLst>
              <a:ext uri="{FF2B5EF4-FFF2-40B4-BE49-F238E27FC236}">
                <a16:creationId xmlns="" xmlns:a16="http://schemas.microsoft.com/office/drawing/2014/main" id="{C8322B5F-3ADE-47C5-82DA-914815DC76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11879" b="-454"/>
          <a:stretch/>
        </p:blipFill>
        <p:spPr bwMode="auto">
          <a:xfrm>
            <a:off x="2822802" y="1445420"/>
            <a:ext cx="5829299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22802" y="5039520"/>
            <a:ext cx="7360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3</a:t>
            </a:r>
            <a:r>
              <a:rPr lang="en-US" sz="1000" dirty="0" smtClean="0">
                <a:solidFill>
                  <a:schemeClr val="bg1"/>
                </a:solidFill>
              </a:rPr>
              <a:t>D </a:t>
            </a:r>
            <a:r>
              <a:rPr lang="en-US" sz="1000" dirty="0">
                <a:solidFill>
                  <a:schemeClr val="bg1"/>
                </a:solidFill>
              </a:rPr>
              <a:t>M</a:t>
            </a:r>
            <a:r>
              <a:rPr lang="en-US" sz="1000" dirty="0" smtClean="0">
                <a:solidFill>
                  <a:schemeClr val="bg1"/>
                </a:solidFill>
              </a:rPr>
              <a:t>odel</a:t>
            </a:r>
            <a:endParaRPr lang="ru-RU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403148" y="5539938"/>
            <a:ext cx="8069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Расширенные возможности по работе с облаком точек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Внедрение </a:t>
            </a:r>
            <a:r>
              <a:rPr lang="ru-RU" dirty="0">
                <a:solidFill>
                  <a:schemeClr val="accent1"/>
                </a:solidFill>
              </a:rPr>
              <a:t>билатерального фильтра ЦМП, улучшение </a:t>
            </a:r>
            <a:r>
              <a:rPr lang="ru-RU" dirty="0" smtClean="0">
                <a:solidFill>
                  <a:schemeClr val="accent1"/>
                </a:solidFill>
              </a:rPr>
              <a:t>фильтрации</a:t>
            </a:r>
            <a:endParaRPr lang="en-US" dirty="0" smtClean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03148" y="6545765"/>
            <a:ext cx="2059757" cy="13275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1862666" y="6545763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3922423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5982180" y="6538326"/>
            <a:ext cx="2059757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343759" y="6180662"/>
            <a:ext cx="698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73779"/>
                </a:solidFill>
              </a:rPr>
              <a:t>2022</a:t>
            </a:r>
          </a:p>
        </p:txBody>
      </p:sp>
      <p:pic>
        <p:nvPicPr>
          <p:cNvPr id="17" name="Изображение 16" descr="img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717762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25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R:\ОБЪЯВЛЕНИЯ КЛИВТ\IMAG6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40" t="8084" r="30844" b="55356"/>
          <a:stretch>
            <a:fillRect/>
          </a:stretch>
        </p:blipFill>
        <p:spPr bwMode="auto">
          <a:xfrm>
            <a:off x="5875338" y="77788"/>
            <a:ext cx="21367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8" descr="logo_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6906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8800" y="3819525"/>
            <a:ext cx="2105025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71450"/>
            <a:ext cx="25273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3789363"/>
            <a:ext cx="215900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92113"/>
            <a:ext cx="20399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2613" y="885825"/>
            <a:ext cx="2081212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789363"/>
            <a:ext cx="2154237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6688"/>
            <a:ext cx="2232025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4" descr="R:\ОБЪЯВЛЕНИЯ КЛИВТ\LunokhodDay 2013 photo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4225" y="3819525"/>
            <a:ext cx="2209800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5675291"/>
      </p:ext>
    </p:extLst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logo_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6906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" descr="C:\Users\n_kozlova\AppData\Roaming\Skype\natally1990\media_messaging\media_cache_v2\^0E78DF1F45E4F5C489BFAD601A7CC9E42FFE12793344CE8FC5^pimgpsh_fullsize_dist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87325"/>
            <a:ext cx="5078412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3" descr="C:\Users\n_kozlova\AppData\Roaming\Skype\natally1990\media_messaging\media_cache_v2\^073AE547DF47D4D07DE28AD664DD01968A0F008C84187BEA2A^pimgpsh_fullsize_dist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789363"/>
            <a:ext cx="4013200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4752975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690896"/>
      </p:ext>
    </p:extLst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8" descr="logo_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6906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R:\ХХХ\17 февраля семинар\Коллективна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2100" y="115888"/>
            <a:ext cx="3051175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 descr="R:\ХХХ\!!!!!ФОТО\Люд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86" t="14400"/>
          <a:stretch>
            <a:fillRect/>
          </a:stretch>
        </p:blipFill>
        <p:spPr bwMode="auto">
          <a:xfrm>
            <a:off x="6011863" y="115888"/>
            <a:ext cx="2987675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R:\ХХХ\!!!!!ФОТО\Photos\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333625"/>
            <a:ext cx="2284412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9" descr="R:\SUMMER SCHOOL 2013\mexlab_sum_sch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2333625"/>
            <a:ext cx="284480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R:\!!!_PROVIDE\!_Events\2013-10-Oct_ISPRS&amp;PRoViDE_at_MII\Фотографии\105_1110\IMGP72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071" r="6316" b="26534"/>
          <a:stretch>
            <a:fillRect/>
          </a:stretch>
        </p:blipFill>
        <p:spPr bwMode="auto">
          <a:xfrm>
            <a:off x="2963863" y="2333625"/>
            <a:ext cx="369570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316" b="28294"/>
          <a:stretch>
            <a:fillRect/>
          </a:stretch>
        </p:blipFill>
        <p:spPr bwMode="auto">
          <a:xfrm>
            <a:off x="34925" y="4365625"/>
            <a:ext cx="9043988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Box 1"/>
          <p:cNvSpPr txBox="1">
            <a:spLocks noChangeArrowheads="1"/>
          </p:cNvSpPr>
          <p:nvPr/>
        </p:nvSpPr>
        <p:spPr bwMode="auto">
          <a:xfrm>
            <a:off x="3708400" y="3967163"/>
            <a:ext cx="25923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chemeClr val="bg1"/>
                </a:solidFill>
              </a:rPr>
              <a:t>PRoViDE&amp;ISPRS meeting, 2013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106" name="TextBox 10"/>
          <p:cNvSpPr txBox="1">
            <a:spLocks noChangeArrowheads="1"/>
          </p:cNvSpPr>
          <p:nvPr/>
        </p:nvSpPr>
        <p:spPr bwMode="auto">
          <a:xfrm>
            <a:off x="6486525" y="6496050"/>
            <a:ext cx="25923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3</a:t>
            </a:r>
            <a:r>
              <a:rPr lang="en-US" sz="1200" baseline="30000">
                <a:solidFill>
                  <a:schemeClr val="bg1"/>
                </a:solidFill>
              </a:rPr>
              <a:t>rd</a:t>
            </a:r>
            <a:r>
              <a:rPr lang="en-US" sz="1200">
                <a:solidFill>
                  <a:schemeClr val="bg1"/>
                </a:solidFill>
              </a:rPr>
              <a:t> MExLab summer school, 2016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107" name="TextBox 11"/>
          <p:cNvSpPr txBox="1">
            <a:spLocks noChangeArrowheads="1"/>
          </p:cNvSpPr>
          <p:nvPr/>
        </p:nvSpPr>
        <p:spPr bwMode="auto">
          <a:xfrm>
            <a:off x="3260725" y="1852613"/>
            <a:ext cx="2592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Workshop at MExLab, 2014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108" name="TextBox 12"/>
          <p:cNvSpPr txBox="1">
            <a:spLocks noChangeArrowheads="1"/>
          </p:cNvSpPr>
          <p:nvPr/>
        </p:nvSpPr>
        <p:spPr bwMode="auto">
          <a:xfrm>
            <a:off x="265113" y="3940175"/>
            <a:ext cx="2592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1st MExLab summer school, 2012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109" name="TextBox 13"/>
          <p:cNvSpPr txBox="1">
            <a:spLocks noChangeArrowheads="1"/>
          </p:cNvSpPr>
          <p:nvPr/>
        </p:nvSpPr>
        <p:spPr bwMode="auto">
          <a:xfrm>
            <a:off x="6407150" y="1873250"/>
            <a:ext cx="2592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1st MExLab summer school, 2012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110" name="TextBox 15"/>
          <p:cNvSpPr txBox="1">
            <a:spLocks noChangeArrowheads="1"/>
          </p:cNvSpPr>
          <p:nvPr/>
        </p:nvSpPr>
        <p:spPr bwMode="auto">
          <a:xfrm>
            <a:off x="6486525" y="3917950"/>
            <a:ext cx="25923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100">
                <a:solidFill>
                  <a:schemeClr val="bg1"/>
                </a:solidFill>
              </a:rPr>
              <a:t>1st MExLab summer school, 2012</a:t>
            </a:r>
            <a:endParaRPr lang="ru-RU" sz="1100">
              <a:solidFill>
                <a:schemeClr val="bg1"/>
              </a:solidFill>
            </a:endParaRPr>
          </a:p>
        </p:txBody>
      </p:sp>
      <p:pic>
        <p:nvPicPr>
          <p:cNvPr id="4111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20" b="8121"/>
          <a:stretch>
            <a:fillRect/>
          </a:stretch>
        </p:blipFill>
        <p:spPr bwMode="auto">
          <a:xfrm>
            <a:off x="107950" y="115888"/>
            <a:ext cx="26098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2" name="TextBox 17"/>
          <p:cNvSpPr txBox="1">
            <a:spLocks noChangeArrowheads="1"/>
          </p:cNvSpPr>
          <p:nvPr/>
        </p:nvSpPr>
        <p:spPr bwMode="auto">
          <a:xfrm>
            <a:off x="128588" y="1843088"/>
            <a:ext cx="2592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Workshop at MExLab, 2016</a:t>
            </a:r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772163"/>
      </p:ext>
    </p:extLst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R:\ХХХ\!!!!!ФОТО\Photos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388" y="265113"/>
            <a:ext cx="4835525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44" t="36469"/>
          <a:stretch>
            <a:fillRect/>
          </a:stretch>
        </p:blipFill>
        <p:spPr bwMode="auto">
          <a:xfrm rot="-204541">
            <a:off x="250825" y="4427538"/>
            <a:ext cx="41862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4" name="Picture 2" descr="R:\ХХХ\2015-09_Берлин\WeLoveMaps_and_people\IMG_621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10" t="6198" b="5525"/>
          <a:stretch/>
        </p:blipFill>
        <p:spPr bwMode="auto">
          <a:xfrm rot="16704189">
            <a:off x="6348872" y="2144859"/>
            <a:ext cx="3022446" cy="2124306"/>
          </a:xfrm>
          <a:prstGeom prst="rect">
            <a:avLst/>
          </a:prstGeom>
          <a:solidFill>
            <a:srgbClr val="FFFFFF">
              <a:shade val="85000"/>
            </a:srgbClr>
          </a:solidFill>
          <a:ln w="476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Рисунок 4" descr="C:\Users\a_zharkova\Desktop\909-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7863" y="93663"/>
            <a:ext cx="2062162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8" descr="logo_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381891"/>
            <a:ext cx="1441450" cy="67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9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06" t="18703" r="1615" b="14181"/>
          <a:stretch/>
        </p:blipFill>
        <p:spPr>
          <a:xfrm rot="265667">
            <a:off x="4510507" y="4388659"/>
            <a:ext cx="4549442" cy="2353289"/>
          </a:xfrm>
          <a:prstGeom prst="rect">
            <a:avLst/>
          </a:prstGeom>
          <a:solidFill>
            <a:srgbClr val="FFFFFF">
              <a:shade val="85000"/>
            </a:srgbClr>
          </a:solidFill>
          <a:ln w="476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3" descr="R:\ХХХ\!!!!!ФОТО\Фото\DSC0845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6" t="10083" r="7844"/>
          <a:stretch/>
        </p:blipFill>
        <p:spPr bwMode="auto">
          <a:xfrm rot="21070806">
            <a:off x="211586" y="1092075"/>
            <a:ext cx="2416262" cy="3431254"/>
          </a:xfrm>
          <a:prstGeom prst="rect">
            <a:avLst/>
          </a:prstGeom>
          <a:solidFill>
            <a:srgbClr val="FFFFFF">
              <a:shade val="85000"/>
            </a:srgbClr>
          </a:solidFill>
          <a:ln w="476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129" name="TextBox 8"/>
          <p:cNvSpPr txBox="1">
            <a:spLocks noChangeArrowheads="1"/>
          </p:cNvSpPr>
          <p:nvPr/>
        </p:nvSpPr>
        <p:spPr bwMode="auto">
          <a:xfrm rot="-552961">
            <a:off x="1189038" y="4138613"/>
            <a:ext cx="1676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EPSC, Madrid, 2012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5130" name="TextBox 9"/>
          <p:cNvSpPr txBox="1">
            <a:spLocks noChangeArrowheads="1"/>
          </p:cNvSpPr>
          <p:nvPr/>
        </p:nvSpPr>
        <p:spPr bwMode="auto">
          <a:xfrm rot="452474">
            <a:off x="7085013" y="3971925"/>
            <a:ext cx="170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ISPRS meeting, Berlin, 2016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5131" name="TextBox 11"/>
          <p:cNvSpPr txBox="1">
            <a:spLocks noChangeArrowheads="1"/>
          </p:cNvSpPr>
          <p:nvPr/>
        </p:nvSpPr>
        <p:spPr bwMode="auto">
          <a:xfrm>
            <a:off x="4583113" y="3722688"/>
            <a:ext cx="20050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Workshop, Berlin, 2011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5132" name="TextBox 12"/>
          <p:cNvSpPr txBox="1">
            <a:spLocks noChangeArrowheads="1"/>
          </p:cNvSpPr>
          <p:nvPr/>
        </p:nvSpPr>
        <p:spPr bwMode="auto">
          <a:xfrm>
            <a:off x="7391400" y="1370013"/>
            <a:ext cx="1700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100">
                <a:solidFill>
                  <a:schemeClr val="bg1"/>
                </a:solidFill>
              </a:rPr>
              <a:t>7MS3, 2016</a:t>
            </a:r>
            <a:endParaRPr lang="ru-RU" sz="1100">
              <a:solidFill>
                <a:schemeClr val="bg1"/>
              </a:solidFill>
            </a:endParaRPr>
          </a:p>
        </p:txBody>
      </p:sp>
      <p:sp>
        <p:nvSpPr>
          <p:cNvPr id="5133" name="TextBox 14"/>
          <p:cNvSpPr txBox="1">
            <a:spLocks noChangeArrowheads="1"/>
          </p:cNvSpPr>
          <p:nvPr/>
        </p:nvSpPr>
        <p:spPr bwMode="auto">
          <a:xfrm rot="312206">
            <a:off x="6380163" y="6518275"/>
            <a:ext cx="2590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3</a:t>
            </a:r>
            <a:r>
              <a:rPr lang="en-US" sz="1200" baseline="30000">
                <a:solidFill>
                  <a:schemeClr val="bg1"/>
                </a:solidFill>
              </a:rPr>
              <a:t>rd</a:t>
            </a:r>
            <a:r>
              <a:rPr lang="en-US" sz="1200">
                <a:solidFill>
                  <a:schemeClr val="bg1"/>
                </a:solidFill>
              </a:rPr>
              <a:t> MExLab summer school, 2016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5134" name="TextBox 15"/>
          <p:cNvSpPr txBox="1">
            <a:spLocks noChangeArrowheads="1"/>
          </p:cNvSpPr>
          <p:nvPr/>
        </p:nvSpPr>
        <p:spPr bwMode="auto">
          <a:xfrm rot="-224436">
            <a:off x="1338263" y="6475413"/>
            <a:ext cx="25923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 eaLnBrk="1" hangingPunct="1"/>
            <a:r>
              <a:rPr lang="en-US" sz="1200">
                <a:solidFill>
                  <a:schemeClr val="bg1"/>
                </a:solidFill>
              </a:rPr>
              <a:t>3</a:t>
            </a:r>
            <a:r>
              <a:rPr lang="en-US" sz="1200" baseline="30000">
                <a:solidFill>
                  <a:schemeClr val="bg1"/>
                </a:solidFill>
              </a:rPr>
              <a:t>rd</a:t>
            </a:r>
            <a:r>
              <a:rPr lang="en-US" sz="1200">
                <a:solidFill>
                  <a:schemeClr val="bg1"/>
                </a:solidFill>
              </a:rPr>
              <a:t> MExLab summer school, 2016</a:t>
            </a:r>
            <a:endParaRPr lang="ru-RU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759627"/>
      </p:ext>
    </p:extLst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000" t="1692" r="1200"/>
          <a:stretch>
            <a:fillRect/>
          </a:stretch>
        </p:blipFill>
        <p:spPr bwMode="auto">
          <a:xfrm>
            <a:off x="0" y="419100"/>
            <a:ext cx="91440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160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000" t="1692" r="1200"/>
          <a:stretch>
            <a:fillRect/>
          </a:stretch>
        </p:blipFill>
        <p:spPr bwMode="auto">
          <a:xfrm>
            <a:off x="0" y="419100"/>
            <a:ext cx="91440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90800" y="2806700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ИГРАЕМ ВМЕСТЕ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73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Интеграция. </a:t>
            </a:r>
            <a:r>
              <a:rPr lang="ru-RU" sz="3600" dirty="0"/>
              <a:t>Работа с исходными </a:t>
            </a:r>
            <a:r>
              <a:rPr lang="ru-RU" sz="3600" dirty="0" smtClean="0"/>
              <a:t>данными</a:t>
            </a:r>
            <a:r>
              <a:rPr lang="ru-RU" sz="3600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dirty="0"/>
              <a:t>Использование вместо земного эллипсоида (</a:t>
            </a:r>
            <a:r>
              <a:rPr lang="en-US" sz="1800" dirty="0"/>
              <a:t>WGS</a:t>
            </a:r>
            <a:r>
              <a:rPr lang="ru-RU" sz="1800" dirty="0"/>
              <a:t>84) любое заданное пользователем тело. Это позволило работать как с планетами, так и с астероидами. Открыло доступ к работе со сканерной съемкой без изменений самого продукта.</a:t>
            </a:r>
          </a:p>
          <a:p>
            <a:pPr lvl="0"/>
            <a:r>
              <a:rPr lang="ru-RU" sz="1800" dirty="0"/>
              <a:t>Возможность конструирования систем координат небесных тел: проекций нескольких основных видов, </a:t>
            </a:r>
            <a:r>
              <a:rPr lang="ru-RU" sz="1800" dirty="0" err="1"/>
              <a:t>объектоцентрических</a:t>
            </a:r>
            <a:r>
              <a:rPr lang="ru-RU" sz="1800" dirty="0"/>
              <a:t> систем координат, криволинейных (широта-долгота), различных поверхностей относимости (эллипсоид / сфера).</a:t>
            </a:r>
          </a:p>
          <a:p>
            <a:pPr lvl="0"/>
            <a:r>
              <a:rPr lang="ru-RU" sz="1800" dirty="0"/>
              <a:t>Поддержка в общем виде упрощенной модели спутниковых сканерных данных с </a:t>
            </a:r>
            <a:r>
              <a:rPr lang="en-US" sz="1800" dirty="0"/>
              <a:t>RPC</a:t>
            </a:r>
            <a:r>
              <a:rPr lang="ru-RU" sz="1800" dirty="0"/>
              <a:t> с привязкой к конкретному небесному телу (например, Луна, Марс и т.п.).</a:t>
            </a:r>
          </a:p>
          <a:p>
            <a:endParaRPr lang="ru-RU" dirty="0"/>
          </a:p>
        </p:txBody>
      </p:sp>
      <p:pic>
        <p:nvPicPr>
          <p:cNvPr id="4" name="Изображение 3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4722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Интеграция. </a:t>
            </a:r>
            <a:r>
              <a:rPr lang="ru-RU" sz="3200" dirty="0"/>
              <a:t>Измерение связующих </a:t>
            </a:r>
            <a:r>
              <a:rPr lang="ru-RU" sz="3200" dirty="0" smtClean="0"/>
              <a:t>точек</a:t>
            </a:r>
            <a:r>
              <a:rPr lang="ru-RU" sz="3200" dirty="0"/>
              <a:t>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dirty="0"/>
              <a:t>Стабилизирована модель автоматической «подстройки» преобразований по точкам триангуляции, уже измеренным на снимках, что значительно облегчает визуальное сопоставление.</a:t>
            </a:r>
          </a:p>
          <a:p>
            <a:pPr lvl="0"/>
            <a:r>
              <a:rPr lang="ru-RU" sz="1800" dirty="0"/>
              <a:t>Возможность поправить (даже инвертировать) яркость отдельных снимков, не выходя из окна измерения.</a:t>
            </a:r>
          </a:p>
          <a:p>
            <a:r>
              <a:rPr lang="ru-RU" sz="1800" dirty="0"/>
              <a:t>Улучшение автоматической триангуляции на базе </a:t>
            </a:r>
            <a:r>
              <a:rPr lang="en-US" sz="1800" dirty="0"/>
              <a:t>feature</a:t>
            </a:r>
            <a:r>
              <a:rPr lang="ru-RU" sz="1800" dirty="0"/>
              <a:t>-</a:t>
            </a:r>
            <a:r>
              <a:rPr lang="en-US" sz="1800" dirty="0"/>
              <a:t>based </a:t>
            </a:r>
            <a:r>
              <a:rPr lang="en-US" sz="1800" dirty="0" err="1"/>
              <a:t>correlator</a:t>
            </a:r>
            <a:r>
              <a:rPr lang="ru-RU" sz="1800" dirty="0"/>
              <a:t> </a:t>
            </a:r>
          </a:p>
        </p:txBody>
      </p:sp>
      <p:pic>
        <p:nvPicPr>
          <p:cNvPr id="4" name="Изображение 3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845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ru-RU" dirty="0">
                <a:solidFill>
                  <a:schemeClr val="accent1"/>
                </a:solidFill>
              </a:rPr>
              <a:t>2010 г. Открытие Лаборатории при поддержке гранта Правительства Российской Федерации для выполнения проекта: «Геодезия, картография и изучение планет и спутников» (2010-2012 гг.)</a:t>
            </a: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  <a:p>
            <a:r>
              <a:rPr lang="ru-RU" dirty="0">
                <a:solidFill>
                  <a:schemeClr val="accent1"/>
                </a:solidFill>
              </a:rPr>
              <a:t>2011 г. 11-я Международная научно-техническая конференция «От снимка к карте: цифровые фотограмметрические технологии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4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  <p:pic>
        <p:nvPicPr>
          <p:cNvPr id="6" name="Рисунок 6" descr="Газета0.tif"/>
          <p:cNvPicPr>
            <a:picLocks noChangeAspect="1"/>
          </p:cNvPicPr>
          <p:nvPr/>
        </p:nvPicPr>
        <p:blipFill rotWithShape="1">
          <a:blip r:embed="rId3" cstate="print">
            <a:alphaModFix amt="50000"/>
          </a:blip>
          <a:srcRect l="-1" t="3241" r="1483"/>
          <a:stretch/>
        </p:blipFill>
        <p:spPr>
          <a:xfrm rot="5400000">
            <a:off x="963787" y="4749878"/>
            <a:ext cx="1486197" cy="2044424"/>
          </a:xfrm>
          <a:prstGeom prst="rect">
            <a:avLst/>
          </a:prstGeom>
        </p:spPr>
      </p:pic>
      <p:pic>
        <p:nvPicPr>
          <p:cNvPr id="7" name="Рисунок 3" descr="IMG_5321.jpg"/>
          <p:cNvPicPr>
            <a:picLocks noChangeAspect="1"/>
          </p:cNvPicPr>
          <p:nvPr/>
        </p:nvPicPr>
        <p:blipFill rotWithShape="1">
          <a:blip r:embed="rId4" cstate="print"/>
          <a:srcRect l="7541"/>
          <a:stretch/>
        </p:blipFill>
        <p:spPr bwMode="auto">
          <a:xfrm>
            <a:off x="1258282" y="5028991"/>
            <a:ext cx="2033326" cy="146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311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Интеграция. </a:t>
            </a:r>
            <a:r>
              <a:rPr lang="ru-RU" sz="3200" dirty="0"/>
              <a:t>Уравнивание блока </a:t>
            </a:r>
            <a:r>
              <a:rPr lang="ru-RU" sz="3200" dirty="0" smtClean="0"/>
              <a:t>триангуляции.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900" dirty="0"/>
              <a:t>Возможность уравнивания наклонных снимков (с отклонением более чем на 45 градусов от направления нормали к поверхности относимости).</a:t>
            </a:r>
          </a:p>
          <a:p>
            <a:pPr lvl="0"/>
            <a:r>
              <a:rPr lang="ru-RU" sz="1900" dirty="0"/>
              <a:t>Улучшена предварительная модель уравнивания методом независимых стереопар для получения начального приближения (для изображений с низкой точностью ЭВО или вовсе без них).</a:t>
            </a:r>
          </a:p>
          <a:p>
            <a:pPr lvl="0"/>
            <a:r>
              <a:rPr lang="ru-RU" sz="1900" dirty="0"/>
              <a:t>За счет алгоритма значительно повышена точность привязки снимков по опорным точкам.</a:t>
            </a:r>
          </a:p>
          <a:p>
            <a:pPr lvl="0"/>
            <a:r>
              <a:rPr lang="ru-RU" sz="1900" dirty="0"/>
              <a:t>Улучшена сходимость уравнивания для серии почти «моно» снимков, что характерно для пролетных миссий (множество кадров с малой выдержкой).</a:t>
            </a:r>
          </a:p>
          <a:p>
            <a:pPr lvl="0"/>
            <a:r>
              <a:rPr lang="ru-RU" sz="1900" dirty="0"/>
              <a:t>Поиск систематики вдоль полета (для отдельных пролетов / различных миссий), позволило исключить влияние ошибок расчета траекторий в разных миссиях.</a:t>
            </a:r>
          </a:p>
          <a:p>
            <a:endParaRPr lang="ru-RU" dirty="0"/>
          </a:p>
        </p:txBody>
      </p:sp>
      <p:pic>
        <p:nvPicPr>
          <p:cNvPr id="4" name="Изображение 3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089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Интеграция. </a:t>
            </a:r>
            <a:r>
              <a:rPr lang="ru-RU" sz="3200" dirty="0"/>
              <a:t>Работа с матрицами </a:t>
            </a:r>
            <a:r>
              <a:rPr lang="ru-RU" sz="3200" dirty="0" smtClean="0"/>
              <a:t>высот.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dirty="0"/>
              <a:t>Настраиваемый билатеральный фильтр для подавления шума в исходной ЦМР (умное сглаживание поверхности с учетом типа поверхности).</a:t>
            </a:r>
          </a:p>
          <a:p>
            <a:pPr lvl="0"/>
            <a:r>
              <a:rPr lang="ru-RU" sz="1800" dirty="0"/>
              <a:t>Улучшение </a:t>
            </a:r>
            <a:r>
              <a:rPr lang="en-US" sz="1800" dirty="0"/>
              <a:t>SGM</a:t>
            </a:r>
            <a:r>
              <a:rPr lang="ru-RU" sz="1800" dirty="0"/>
              <a:t> – автоматическое сглаживание снимков, автоматический учет гистограммы снимка при подборе пенальти.</a:t>
            </a:r>
          </a:p>
          <a:p>
            <a:pPr lvl="0"/>
            <a:r>
              <a:rPr lang="ru-RU" sz="1800" dirty="0"/>
              <a:t>Расчет карт уклонов для оценки безопасности посадки.</a:t>
            </a:r>
          </a:p>
          <a:p>
            <a:endParaRPr lang="ru-RU" dirty="0"/>
          </a:p>
        </p:txBody>
      </p:sp>
      <p:pic>
        <p:nvPicPr>
          <p:cNvPr id="4" name="Изображение 3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6424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ru-RU" dirty="0">
                <a:solidFill>
                  <a:schemeClr val="accent1"/>
                </a:solidFill>
              </a:rPr>
              <a:t>2010 г. Открытие Лаборатории при поддержке гранта Правительства Российской Федерации для выполнения проекта: «Геодезия, картография и изучение планет и спутников» (2010-2012 гг.)</a:t>
            </a: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  <a:p>
            <a:r>
              <a:rPr lang="ru-RU" dirty="0">
                <a:solidFill>
                  <a:schemeClr val="accent1"/>
                </a:solidFill>
              </a:rPr>
              <a:t>2011 г. 11-я Международная научно-техническая конференция «От снимка к карте: цифровые фотограмметрические технологии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4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  <p:pic>
        <p:nvPicPr>
          <p:cNvPr id="6" name="Рисунок 6" descr="Газета0.tif"/>
          <p:cNvPicPr>
            <a:picLocks noChangeAspect="1"/>
          </p:cNvPicPr>
          <p:nvPr/>
        </p:nvPicPr>
        <p:blipFill rotWithShape="1">
          <a:blip r:embed="rId3" cstate="print">
            <a:alphaModFix amt="30000"/>
          </a:blip>
          <a:srcRect l="-1" t="3241" r="1483"/>
          <a:stretch/>
        </p:blipFill>
        <p:spPr>
          <a:xfrm rot="5400000">
            <a:off x="963787" y="4749878"/>
            <a:ext cx="1486197" cy="2044424"/>
          </a:xfrm>
          <a:prstGeom prst="rect">
            <a:avLst/>
          </a:prstGeom>
        </p:spPr>
      </p:pic>
      <p:pic>
        <p:nvPicPr>
          <p:cNvPr id="7" name="Рисунок 3" descr="IMG_5321.jpg"/>
          <p:cNvPicPr>
            <a:picLocks noChangeAspect="1"/>
          </p:cNvPicPr>
          <p:nvPr/>
        </p:nvPicPr>
        <p:blipFill rotWithShape="1">
          <a:blip r:embed="rId4" cstate="print">
            <a:alphaModFix amt="47000"/>
          </a:blip>
          <a:srcRect l="7541"/>
          <a:stretch/>
        </p:blipFill>
        <p:spPr bwMode="auto">
          <a:xfrm>
            <a:off x="1258282" y="5028991"/>
            <a:ext cx="2033326" cy="146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IMG_5359.jpg"/>
          <p:cNvPicPr>
            <a:picLocks noChangeAspect="1"/>
          </p:cNvPicPr>
          <p:nvPr/>
        </p:nvPicPr>
        <p:blipFill rotWithShape="1">
          <a:blip r:embed="rId5" cstate="print"/>
          <a:srcRect l="8359"/>
          <a:stretch/>
        </p:blipFill>
        <p:spPr bwMode="auto">
          <a:xfrm>
            <a:off x="1853780" y="5028991"/>
            <a:ext cx="2044425" cy="148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4547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ru-RU" dirty="0">
                <a:solidFill>
                  <a:schemeClr val="accent1"/>
                </a:solidFill>
              </a:rPr>
              <a:t>2010 г. Открытие Лаборатории при поддержке гранта Правительства Российской Федерации для выполнения проекта: «Геодезия, картография и изучение планет и спутников» (2010-2012 гг.)</a:t>
            </a: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  <a:p>
            <a:r>
              <a:rPr lang="ru-RU" dirty="0">
                <a:solidFill>
                  <a:schemeClr val="accent1"/>
                </a:solidFill>
              </a:rPr>
              <a:t>2011 г. 11-я Международная научно-техническая конференция «От снимка к карте: цифровые фотограмметрические технологии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Изображение 4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5772089"/>
            <a:ext cx="1497936" cy="704911"/>
          </a:xfrm>
          <a:prstGeom prst="rect">
            <a:avLst/>
          </a:prstGeom>
        </p:spPr>
      </p:pic>
      <p:pic>
        <p:nvPicPr>
          <p:cNvPr id="6" name="Рисунок 6" descr="Газета0.tif"/>
          <p:cNvPicPr>
            <a:picLocks noChangeAspect="1"/>
          </p:cNvPicPr>
          <p:nvPr/>
        </p:nvPicPr>
        <p:blipFill rotWithShape="1">
          <a:blip r:embed="rId3" cstate="print">
            <a:alphaModFix amt="10000"/>
          </a:blip>
          <a:srcRect l="-1" t="3241" r="1483"/>
          <a:stretch/>
        </p:blipFill>
        <p:spPr>
          <a:xfrm rot="5400000">
            <a:off x="963787" y="4749878"/>
            <a:ext cx="1486197" cy="2044424"/>
          </a:xfrm>
          <a:prstGeom prst="rect">
            <a:avLst/>
          </a:prstGeom>
        </p:spPr>
      </p:pic>
      <p:pic>
        <p:nvPicPr>
          <p:cNvPr id="7" name="Рисунок 3" descr="IMG_5321.jpg"/>
          <p:cNvPicPr>
            <a:picLocks noChangeAspect="1"/>
          </p:cNvPicPr>
          <p:nvPr/>
        </p:nvPicPr>
        <p:blipFill rotWithShape="1">
          <a:blip r:embed="rId4" cstate="print">
            <a:alphaModFix amt="33000"/>
          </a:blip>
          <a:srcRect l="7541"/>
          <a:stretch/>
        </p:blipFill>
        <p:spPr bwMode="auto">
          <a:xfrm>
            <a:off x="1258282" y="5028991"/>
            <a:ext cx="2033326" cy="146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IMG_5359.jpg"/>
          <p:cNvPicPr>
            <a:picLocks noChangeAspect="1"/>
          </p:cNvPicPr>
          <p:nvPr/>
        </p:nvPicPr>
        <p:blipFill rotWithShape="1">
          <a:blip r:embed="rId5" cstate="print">
            <a:alphaModFix amt="50000"/>
          </a:blip>
          <a:srcRect l="8359"/>
          <a:stretch/>
        </p:blipFill>
        <p:spPr bwMode="auto">
          <a:xfrm>
            <a:off x="1853780" y="5028991"/>
            <a:ext cx="2044425" cy="148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 cstate="print"/>
          <a:srcRect t="3008" r="1728" b="-1"/>
          <a:stretch/>
        </p:blipFill>
        <p:spPr bwMode="auto">
          <a:xfrm>
            <a:off x="2498293" y="5010794"/>
            <a:ext cx="1994946" cy="147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7641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Нестандартные данные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9062"/>
            <a:ext cx="4038600" cy="2402584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schemeClr val="accent1"/>
                </a:solidFill>
              </a:rPr>
              <a:t>Снимки не удовлетворяют требованиям классической фотограмметрии: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</a:rPr>
              <a:t>большие углы наклона камеры от нормали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ru-RU" sz="1600" dirty="0">
                <a:solidFill>
                  <a:schemeClr val="accent1"/>
                </a:solidFill>
              </a:rPr>
              <a:t>к </a:t>
            </a:r>
            <a:r>
              <a:rPr lang="ru-RU" sz="1600" dirty="0" smtClean="0">
                <a:solidFill>
                  <a:schemeClr val="accent1"/>
                </a:solidFill>
              </a:rPr>
              <a:t>поверхности</a:t>
            </a:r>
            <a:endParaRPr lang="ru-RU" sz="1600" dirty="0">
              <a:solidFill>
                <a:schemeClr val="accent1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</a:rPr>
              <a:t>объект удален, и часто полностью расположен на одном </a:t>
            </a:r>
            <a:r>
              <a:rPr lang="ru-RU" sz="1600" dirty="0" smtClean="0">
                <a:solidFill>
                  <a:schemeClr val="accent1"/>
                </a:solidFill>
              </a:rPr>
              <a:t>кадре</a:t>
            </a:r>
            <a:endParaRPr lang="ru-RU" sz="1600" dirty="0">
              <a:solidFill>
                <a:schemeClr val="accent1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solidFill>
                  <a:schemeClr val="accent1"/>
                </a:solidFill>
              </a:rPr>
              <a:t>длиннофокусная </a:t>
            </a:r>
            <a:r>
              <a:rPr lang="ru-RU" sz="1600" dirty="0">
                <a:solidFill>
                  <a:schemeClr val="accent1"/>
                </a:solidFill>
              </a:rPr>
              <a:t>оптика </a:t>
            </a:r>
            <a:endParaRPr lang="ru-RU" sz="1600" dirty="0" smtClean="0">
              <a:solidFill>
                <a:schemeClr val="accent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</a:t>
            </a:r>
            <a:r>
              <a:rPr lang="ru-RU" sz="1600" dirty="0">
                <a:solidFill>
                  <a:schemeClr val="accent1"/>
                </a:solidFill>
              </a:rPr>
              <a:t>1</a:t>
            </a:r>
            <a:r>
              <a:rPr lang="ru-RU" sz="1600" dirty="0" smtClean="0">
                <a:solidFill>
                  <a:schemeClr val="accent1"/>
                </a:solidFill>
              </a:rPr>
              <a:t>0</a:t>
            </a:r>
            <a:r>
              <a:rPr lang="ru-RU" sz="1600" baseline="30000" dirty="0" smtClean="0">
                <a:solidFill>
                  <a:schemeClr val="accent1"/>
                </a:solidFill>
              </a:rPr>
              <a:t>1</a:t>
            </a:r>
            <a:r>
              <a:rPr lang="ru-RU" sz="1600" dirty="0" smtClean="0">
                <a:solidFill>
                  <a:schemeClr val="accent1"/>
                </a:solidFill>
              </a:rPr>
              <a:t>мм </a:t>
            </a:r>
            <a:r>
              <a:rPr lang="ru-RU" sz="1600" dirty="0">
                <a:solidFill>
                  <a:schemeClr val="accent1"/>
                </a:solidFill>
              </a:rPr>
              <a:t>– </a:t>
            </a:r>
            <a:r>
              <a:rPr lang="ru-RU" sz="1600" dirty="0" smtClean="0">
                <a:solidFill>
                  <a:schemeClr val="accent1"/>
                </a:solidFill>
              </a:rPr>
              <a:t>200</a:t>
            </a:r>
            <a:r>
              <a:rPr lang="en-US" sz="1600" dirty="0" smtClean="0">
                <a:solidFill>
                  <a:schemeClr val="accent1"/>
                </a:solidFill>
              </a:rPr>
              <a:t>3</a:t>
            </a:r>
            <a:r>
              <a:rPr lang="ru-RU" sz="1600" baseline="30000" dirty="0" smtClean="0">
                <a:solidFill>
                  <a:schemeClr val="accent1"/>
                </a:solidFill>
              </a:rPr>
              <a:t>2</a:t>
            </a:r>
            <a:r>
              <a:rPr lang="ru-RU" sz="1600" dirty="0" smtClean="0">
                <a:solidFill>
                  <a:schemeClr val="accent1"/>
                </a:solidFill>
              </a:rPr>
              <a:t>мм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5" name="Содержимое 4" descr="Scheme_DataBase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93" b="1593"/>
          <a:stretch>
            <a:fillRect/>
          </a:stretch>
        </p:blipFill>
        <p:spPr/>
      </p:pic>
      <p:pic>
        <p:nvPicPr>
          <p:cNvPr id="6" name="Изображение 5" descr="img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8864" y="686384"/>
            <a:ext cx="1497936" cy="704911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" y="4276064"/>
            <a:ext cx="4023360" cy="207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6391656"/>
            <a:ext cx="27058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aseline="30000" dirty="0" smtClean="0">
                <a:solidFill>
                  <a:srgbClr val="073779"/>
                </a:solidFill>
              </a:rPr>
              <a:t>1  </a:t>
            </a:r>
            <a:r>
              <a:rPr lang="en-US" sz="1100" dirty="0" smtClean="0">
                <a:solidFill>
                  <a:srgbClr val="073779"/>
                </a:solidFill>
              </a:rPr>
              <a:t>JUNO</a:t>
            </a:r>
            <a:r>
              <a:rPr lang="en-US" sz="1100" dirty="0">
                <a:solidFill>
                  <a:srgbClr val="073779"/>
                </a:solidFill>
              </a:rPr>
              <a:t> </a:t>
            </a:r>
            <a:r>
              <a:rPr lang="en-US" sz="1100" dirty="0" smtClean="0">
                <a:solidFill>
                  <a:srgbClr val="073779"/>
                </a:solidFill>
              </a:rPr>
              <a:t>EPO CAMERA</a:t>
            </a:r>
            <a:endParaRPr lang="ru-RU" sz="1100" baseline="30000" dirty="0" smtClean="0">
              <a:solidFill>
                <a:srgbClr val="073779"/>
              </a:solidFill>
            </a:endParaRPr>
          </a:p>
          <a:p>
            <a:r>
              <a:rPr lang="ru-RU" sz="1100" baseline="30000" dirty="0" smtClean="0">
                <a:solidFill>
                  <a:srgbClr val="073779"/>
                </a:solidFill>
              </a:rPr>
              <a:t>2  </a:t>
            </a:r>
            <a:r>
              <a:rPr lang="en-US" sz="1100" dirty="0" smtClean="0">
                <a:solidFill>
                  <a:srgbClr val="073779"/>
                </a:solidFill>
              </a:rPr>
              <a:t>Cassini</a:t>
            </a:r>
            <a:r>
              <a:rPr lang="en-US" sz="1100" dirty="0">
                <a:solidFill>
                  <a:srgbClr val="073779"/>
                </a:solidFill>
              </a:rPr>
              <a:t>/ISS_NAC</a:t>
            </a:r>
            <a:endParaRPr lang="ru-RU" sz="1100" baseline="30000" dirty="0">
              <a:solidFill>
                <a:srgbClr val="0737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919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Фобос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90048"/>
            <a:ext cx="4104589" cy="254219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73779"/>
                </a:solidFill>
              </a:rPr>
              <a:t>Несферическое тело</a:t>
            </a:r>
          </a:p>
          <a:p>
            <a:r>
              <a:rPr lang="ru-RU" sz="1800" dirty="0" smtClean="0">
                <a:solidFill>
                  <a:srgbClr val="073779"/>
                </a:solidFill>
              </a:rPr>
              <a:t>Миссии 1976 – 2022 гг.</a:t>
            </a:r>
          </a:p>
          <a:p>
            <a:r>
              <a:rPr lang="ru-RU" sz="1800" dirty="0" smtClean="0">
                <a:solidFill>
                  <a:srgbClr val="073779"/>
                </a:solidFill>
              </a:rPr>
              <a:t>Случайные пролеты</a:t>
            </a:r>
          </a:p>
          <a:p>
            <a:r>
              <a:rPr lang="ru-RU" sz="1800" dirty="0" err="1" smtClean="0">
                <a:solidFill>
                  <a:srgbClr val="073779"/>
                </a:solidFill>
              </a:rPr>
              <a:t>Разномасштабность</a:t>
            </a:r>
            <a:endParaRPr lang="ru-RU" sz="1800" dirty="0" smtClean="0">
              <a:solidFill>
                <a:srgbClr val="073779"/>
              </a:solidFill>
            </a:endParaRPr>
          </a:p>
          <a:p>
            <a:r>
              <a:rPr lang="en-US" sz="1800" dirty="0" smtClean="0">
                <a:solidFill>
                  <a:srgbClr val="073779"/>
                </a:solidFill>
              </a:rPr>
              <a:t>f</a:t>
            </a:r>
            <a:r>
              <a:rPr lang="ru-RU" sz="1800" dirty="0" smtClean="0">
                <a:solidFill>
                  <a:srgbClr val="073779"/>
                </a:solidFill>
              </a:rPr>
              <a:t> 99</a:t>
            </a:r>
            <a:r>
              <a:rPr lang="ru-RU" sz="1800" baseline="30000" dirty="0" smtClean="0">
                <a:solidFill>
                  <a:srgbClr val="073779"/>
                </a:solidFill>
              </a:rPr>
              <a:t>1</a:t>
            </a:r>
            <a:r>
              <a:rPr lang="ru-RU" sz="1800" dirty="0" smtClean="0">
                <a:solidFill>
                  <a:srgbClr val="073779"/>
                </a:solidFill>
              </a:rPr>
              <a:t> мм – 988</a:t>
            </a:r>
            <a:r>
              <a:rPr lang="ru-RU" sz="1800" baseline="30000" dirty="0" smtClean="0">
                <a:solidFill>
                  <a:srgbClr val="073779"/>
                </a:solidFill>
              </a:rPr>
              <a:t>2</a:t>
            </a:r>
            <a:r>
              <a:rPr lang="ru-RU" sz="1800" dirty="0" smtClean="0">
                <a:solidFill>
                  <a:srgbClr val="073779"/>
                </a:solidFill>
              </a:rPr>
              <a:t> мм</a:t>
            </a:r>
          </a:p>
          <a:p>
            <a:r>
              <a:rPr lang="ru-RU" sz="1800" dirty="0" smtClean="0">
                <a:solidFill>
                  <a:srgbClr val="073779"/>
                </a:solidFill>
              </a:rPr>
              <a:t>Разная освещенность</a:t>
            </a:r>
          </a:p>
          <a:p>
            <a:endParaRPr lang="ru-RU" dirty="0" smtClean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FD91DE-4BE3-40FC-86A1-F01086F9842E}"/>
              </a:ext>
            </a:extLst>
          </p:cNvPr>
          <p:cNvSpPr txBox="1"/>
          <p:nvPr/>
        </p:nvSpPr>
        <p:spPr>
          <a:xfrm>
            <a:off x="457200" y="6132246"/>
            <a:ext cx="2059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73779"/>
                </a:solidFill>
              </a:rPr>
              <a:t>201</a:t>
            </a:r>
            <a:r>
              <a:rPr lang="ru-RU" dirty="0">
                <a:solidFill>
                  <a:srgbClr val="073779"/>
                </a:solidFill>
              </a:rPr>
              <a:t>1-</a:t>
            </a:r>
            <a:r>
              <a:rPr lang="ru-RU" dirty="0" smtClean="0">
                <a:solidFill>
                  <a:srgbClr val="073779"/>
                </a:solidFill>
              </a:rPr>
              <a:t>2012</a:t>
            </a:r>
            <a:endParaRPr lang="ru-RU" dirty="0">
              <a:solidFill>
                <a:srgbClr val="07377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1107649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79787"/>
            <a:ext cx="1497936" cy="70491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03631" y="5581223"/>
            <a:ext cx="22816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aseline="30000" dirty="0">
                <a:solidFill>
                  <a:srgbClr val="073779"/>
                </a:solidFill>
              </a:rPr>
              <a:t>1  </a:t>
            </a:r>
            <a:r>
              <a:rPr lang="en-US" sz="1100" dirty="0" smtClean="0">
                <a:solidFill>
                  <a:srgbClr val="073779"/>
                </a:solidFill>
              </a:rPr>
              <a:t>Phobos2/VSK</a:t>
            </a:r>
          </a:p>
          <a:p>
            <a:r>
              <a:rPr lang="ru-RU" sz="1100" baseline="30000" dirty="0" smtClean="0">
                <a:solidFill>
                  <a:srgbClr val="073779"/>
                </a:solidFill>
              </a:rPr>
              <a:t>2</a:t>
            </a:r>
            <a:r>
              <a:rPr lang="en-US" sz="1100" baseline="30000" dirty="0" smtClean="0">
                <a:solidFill>
                  <a:srgbClr val="073779"/>
                </a:solidFill>
              </a:rPr>
              <a:t>  </a:t>
            </a:r>
            <a:r>
              <a:rPr lang="en-US" sz="1100" dirty="0" smtClean="0">
                <a:solidFill>
                  <a:srgbClr val="073779"/>
                </a:solidFill>
              </a:rPr>
              <a:t>MEX</a:t>
            </a:r>
            <a:r>
              <a:rPr lang="en-US" sz="1100" dirty="0">
                <a:solidFill>
                  <a:srgbClr val="073779"/>
                </a:solidFill>
              </a:rPr>
              <a:t>/SRC </a:t>
            </a:r>
            <a:endParaRPr lang="ru-RU" sz="1100" baseline="30000" dirty="0">
              <a:solidFill>
                <a:srgbClr val="073779"/>
              </a:solidFill>
            </a:endParaRPr>
          </a:p>
        </p:txBody>
      </p:sp>
      <p:pic>
        <p:nvPicPr>
          <p:cNvPr id="18" name="Содержимое 17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/>
          <a:srcRect l="45" r="155"/>
          <a:stretch/>
        </p:blipFill>
        <p:spPr>
          <a:xfrm>
            <a:off x="703631" y="1524000"/>
            <a:ext cx="2521176" cy="1938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7377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Изображение 3" descr="Phobos_joints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655" y="441949"/>
            <a:ext cx="3273091" cy="604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69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Фобос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004314"/>
            <a:ext cx="4104589" cy="254219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Изменение алгоритма уравнивания методом связок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(</a:t>
            </a:r>
            <a:r>
              <a:rPr lang="en-US" sz="1800" dirty="0" smtClean="0">
                <a:solidFill>
                  <a:srgbClr val="073779"/>
                </a:solidFill>
              </a:rPr>
              <a:t>Bundle-block adjustment</a:t>
            </a:r>
            <a:r>
              <a:rPr lang="ru-RU" sz="1800" dirty="0" smtClean="0">
                <a:solidFill>
                  <a:srgbClr val="073779"/>
                </a:solidFill>
              </a:rPr>
              <a:t>):</a:t>
            </a:r>
            <a:endParaRPr lang="en-US" sz="1800" dirty="0" smtClean="0">
              <a:solidFill>
                <a:srgbClr val="073779"/>
              </a:solidFill>
            </a:endParaRPr>
          </a:p>
          <a:p>
            <a:pPr marL="185738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снятие ограничений </a:t>
            </a:r>
            <a:r>
              <a:rPr lang="ru-RU" sz="1800" dirty="0" err="1" smtClean="0">
                <a:solidFill>
                  <a:srgbClr val="073779"/>
                </a:solidFill>
              </a:rPr>
              <a:t>надирной</a:t>
            </a:r>
            <a:r>
              <a:rPr lang="ru-RU" sz="1800" dirty="0" smtClean="0">
                <a:solidFill>
                  <a:srgbClr val="073779"/>
                </a:solidFill>
              </a:rPr>
              <a:t>       съемки;</a:t>
            </a:r>
            <a:endParaRPr lang="en-US" sz="1800" dirty="0" smtClean="0">
              <a:solidFill>
                <a:srgbClr val="073779"/>
              </a:solidFill>
            </a:endParaRPr>
          </a:p>
          <a:p>
            <a:pPr marL="185738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73779"/>
                </a:solidFill>
              </a:rPr>
              <a:t>повышение стабильности решения СЛАУ.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3462560-7C3A-4EAA-BA2E-8BC69D1099B1}"/>
              </a:ext>
            </a:extLst>
          </p:cNvPr>
          <p:cNvSpPr/>
          <p:nvPr/>
        </p:nvSpPr>
        <p:spPr>
          <a:xfrm>
            <a:off x="1564849" y="6545765"/>
            <a:ext cx="7220932" cy="132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FD91DE-4BE3-40FC-86A1-F01086F9842E}"/>
              </a:ext>
            </a:extLst>
          </p:cNvPr>
          <p:cNvSpPr txBox="1"/>
          <p:nvPr/>
        </p:nvSpPr>
        <p:spPr>
          <a:xfrm>
            <a:off x="457200" y="6132246"/>
            <a:ext cx="2059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73779"/>
                </a:solidFill>
              </a:rPr>
              <a:t>201</a:t>
            </a:r>
            <a:r>
              <a:rPr lang="ru-RU" dirty="0">
                <a:solidFill>
                  <a:srgbClr val="073779"/>
                </a:solidFill>
              </a:rPr>
              <a:t>1-</a:t>
            </a:r>
            <a:r>
              <a:rPr lang="ru-RU" dirty="0" smtClean="0">
                <a:solidFill>
                  <a:srgbClr val="073779"/>
                </a:solidFill>
              </a:rPr>
              <a:t>2012</a:t>
            </a:r>
            <a:endParaRPr lang="ru-RU" dirty="0">
              <a:solidFill>
                <a:srgbClr val="07377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A18E756-B68E-49B6-9E35-80CEBEE151A7}"/>
              </a:ext>
            </a:extLst>
          </p:cNvPr>
          <p:cNvSpPr/>
          <p:nvPr/>
        </p:nvSpPr>
        <p:spPr>
          <a:xfrm>
            <a:off x="457200" y="6545763"/>
            <a:ext cx="1107649" cy="13276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Изображение 8" descr="img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45" y="5796667"/>
            <a:ext cx="1497936" cy="704911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4972687" y="4004314"/>
            <a:ext cx="3714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73779"/>
                </a:solidFill>
              </a:rPr>
              <a:t>На основе этих разработок в 2014 г. зарождается </a:t>
            </a:r>
          </a:p>
          <a:p>
            <a:r>
              <a:rPr lang="en-US" dirty="0" smtClean="0">
                <a:solidFill>
                  <a:srgbClr val="073779"/>
                </a:solidFill>
              </a:rPr>
              <a:t>PHOTOMOD </a:t>
            </a:r>
            <a:r>
              <a:rPr lang="en-US" dirty="0">
                <a:solidFill>
                  <a:srgbClr val="073779"/>
                </a:solidFill>
              </a:rPr>
              <a:t>UAS </a:t>
            </a:r>
            <a:r>
              <a:rPr lang="ru-RU" dirty="0">
                <a:solidFill>
                  <a:srgbClr val="073779"/>
                </a:solidFill>
              </a:rPr>
              <a:t>– начало эры БПЛА в </a:t>
            </a:r>
            <a:r>
              <a:rPr lang="en-US" dirty="0">
                <a:solidFill>
                  <a:srgbClr val="073779"/>
                </a:solidFill>
              </a:rPr>
              <a:t>PHOTOMOD </a:t>
            </a:r>
            <a:endParaRPr lang="ru-RU" dirty="0">
              <a:solidFill>
                <a:srgbClr val="073779"/>
              </a:solidFill>
            </a:endParaRPr>
          </a:p>
        </p:txBody>
      </p:sp>
      <p:pic>
        <p:nvPicPr>
          <p:cNvPr id="12" name="Picture 14" descr="98.tif"/>
          <p:cNvPicPr>
            <a:picLocks/>
          </p:cNvPicPr>
          <p:nvPr/>
        </p:nvPicPr>
        <p:blipFill>
          <a:blip r:embed="rId3" cstate="print"/>
          <a:srcRect l="16925" t="15750" r="10626" b="10751"/>
          <a:stretch>
            <a:fillRect/>
          </a:stretch>
        </p:blipFill>
        <p:spPr bwMode="auto">
          <a:xfrm>
            <a:off x="703631" y="1627662"/>
            <a:ext cx="2520000" cy="2051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7377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8945" y="1524000"/>
            <a:ext cx="2590410" cy="2048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2568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C:\Users\s_kokhanov\Documents\Аспирантура\Диссертация\2203\Динамические высоты.tif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03"/>
          <a:stretch>
            <a:fillRect/>
          </a:stretch>
        </p:blipFill>
        <p:spPr bwMode="auto">
          <a:xfrm>
            <a:off x="5407" y="4222594"/>
            <a:ext cx="3879850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59788" y="6381750"/>
            <a:ext cx="514350" cy="476250"/>
          </a:xfrm>
        </p:spPr>
        <p:txBody>
          <a:bodyPr/>
          <a:lstStyle/>
          <a:p>
            <a:pPr>
              <a:defRPr/>
            </a:pPr>
            <a:fld id="{A438FE7E-54C8-4CA5-8222-3D3C662424A5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4" name="Рисунок 10" descr="C:\Users\s_kokhanov\Desktop\атлас PDF\Страницы из The Phobos Atlas-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78"/>
          <a:stretch>
            <a:fillRect/>
          </a:stretch>
        </p:blipFill>
        <p:spPr bwMode="auto">
          <a:xfrm>
            <a:off x="5309167" y="4208463"/>
            <a:ext cx="3829050" cy="264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Fig14_Phob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3852" y="415590"/>
            <a:ext cx="2863850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:\Users\s_kokhanov\Documents\Презентации\Шинагрёвские чтения 2016\Cov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661" y="415590"/>
            <a:ext cx="2449513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9" t="3091" r="2451"/>
          <a:stretch/>
        </p:blipFill>
        <p:spPr bwMode="auto">
          <a:xfrm>
            <a:off x="5567702" y="1336755"/>
            <a:ext cx="3570515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17"/>
          <p:cNvSpPr>
            <a:spLocks noChangeArrowheads="1"/>
          </p:cNvSpPr>
          <p:nvPr/>
        </p:nvSpPr>
        <p:spPr bwMode="auto">
          <a:xfrm>
            <a:off x="2783029" y="2434235"/>
            <a:ext cx="3023716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73779"/>
                </a:solidFill>
                <a:latin typeface="Myriad Pro" pitchFamily="34" charset="0"/>
              </a:rPr>
              <a:t>Настенная топографическая карта</a:t>
            </a: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auto">
          <a:xfrm>
            <a:off x="6034332" y="1074094"/>
            <a:ext cx="2915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73779"/>
                </a:solidFill>
                <a:latin typeface="Myriad Pro" pitchFamily="34" charset="0"/>
              </a:rPr>
              <a:t>Геоморфологическая карта борозд</a:t>
            </a:r>
          </a:p>
        </p:txBody>
      </p:sp>
      <p:sp>
        <p:nvSpPr>
          <p:cNvPr id="10" name="Прямоугольник 17"/>
          <p:cNvSpPr>
            <a:spLocks noChangeArrowheads="1"/>
          </p:cNvSpPr>
          <p:nvPr/>
        </p:nvSpPr>
        <p:spPr bwMode="auto">
          <a:xfrm>
            <a:off x="539552" y="3950952"/>
            <a:ext cx="29559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73779"/>
                </a:solidFill>
                <a:latin typeface="Myriad Pro" pitchFamily="34" charset="0"/>
              </a:rPr>
              <a:t>Карта динамических высот</a:t>
            </a:r>
          </a:p>
        </p:txBody>
      </p:sp>
      <p:sp>
        <p:nvSpPr>
          <p:cNvPr id="11" name="Прямоугольник 17"/>
          <p:cNvSpPr>
            <a:spLocks noChangeArrowheads="1"/>
          </p:cNvSpPr>
          <p:nvPr/>
        </p:nvSpPr>
        <p:spPr bwMode="auto">
          <a:xfrm>
            <a:off x="5768590" y="3931464"/>
            <a:ext cx="26026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73779"/>
                </a:solidFill>
                <a:latin typeface="Myriad Pro" pitchFamily="34" charset="0"/>
              </a:rPr>
              <a:t>Топографическая карта</a:t>
            </a:r>
          </a:p>
        </p:txBody>
      </p:sp>
      <p:pic>
        <p:nvPicPr>
          <p:cNvPr id="12" name="Picture 16" descr="C:\Users\s_kokhanov\Desktop\атлас PDF\Страницы из Phobos_maps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17" t="16563" r="11195" b="9042"/>
          <a:stretch>
            <a:fillRect/>
          </a:stretch>
        </p:blipFill>
        <p:spPr bwMode="auto">
          <a:xfrm>
            <a:off x="3933063" y="4650278"/>
            <a:ext cx="1303486" cy="887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134307" y="2768111"/>
            <a:ext cx="2314560" cy="1358399"/>
          </a:xfrm>
          <a:prstGeom prst="rect">
            <a:avLst/>
          </a:prstGeom>
          <a:ln w="3175" cmpd="sng">
            <a:solidFill>
              <a:schemeClr val="tx1"/>
            </a:solidFill>
            <a:miter lim="800000"/>
          </a:ln>
        </p:spPr>
      </p:pic>
      <p:pic>
        <p:nvPicPr>
          <p:cNvPr id="14" name="Picture 4" descr="logo_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8726" y="415590"/>
            <a:ext cx="1371599" cy="642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111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Небо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Ясность.thmx</Template>
  <TotalTime>981</TotalTime>
  <Words>965</Words>
  <Application>Microsoft Office PowerPoint</Application>
  <PresentationFormat>Экран (4:3)</PresentationFormat>
  <Paragraphs>174</Paragraphs>
  <Slides>31</Slides>
  <Notes>5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Clarity</vt:lpstr>
      <vt:lpstr>Космические возможности ЦФС PHOTOMOD: 10-летний опыт использования при изучении поверхности небесных тел </vt:lpstr>
      <vt:lpstr>Начало</vt:lpstr>
      <vt:lpstr>Начало</vt:lpstr>
      <vt:lpstr>Начало</vt:lpstr>
      <vt:lpstr>Начало</vt:lpstr>
      <vt:lpstr>Нестандартные данные</vt:lpstr>
      <vt:lpstr>Фобос</vt:lpstr>
      <vt:lpstr>Фобос</vt:lpstr>
      <vt:lpstr>Слайд 9</vt:lpstr>
      <vt:lpstr>Луна</vt:lpstr>
      <vt:lpstr>Луна</vt:lpstr>
      <vt:lpstr>Слайд 12</vt:lpstr>
      <vt:lpstr>Луноходы</vt:lpstr>
      <vt:lpstr>Луноходы</vt:lpstr>
      <vt:lpstr>Слайд 15</vt:lpstr>
      <vt:lpstr>Марс</vt:lpstr>
      <vt:lpstr>Ганимед</vt:lpstr>
      <vt:lpstr>Ганимед</vt:lpstr>
      <vt:lpstr>Ганимед</vt:lpstr>
      <vt:lpstr>Гиперион</vt:lpstr>
      <vt:lpstr>Гиперион</vt:lpstr>
      <vt:lpstr>Слайд 22</vt:lpstr>
      <vt:lpstr>Слайд 23</vt:lpstr>
      <vt:lpstr>Слайд 24</vt:lpstr>
      <vt:lpstr>Слайд 25</vt:lpstr>
      <vt:lpstr>Слайд 26</vt:lpstr>
      <vt:lpstr>Слайд 27</vt:lpstr>
      <vt:lpstr>Интеграция. Работа с исходными данными.</vt:lpstr>
      <vt:lpstr>Интеграция. Измерение связующих точек. </vt:lpstr>
      <vt:lpstr>Интеграция. Уравнивание блока триангуляции.  </vt:lpstr>
      <vt:lpstr>Интеграция. Работа с матрицами высот.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Космические возможности ЦФС PHOTOMOD. 10-летний опыт использования при изучении поверхности небесных тел </dc:title>
  <dc:creator>Ирина Надеждина</dc:creator>
  <cp:lastModifiedBy>Fujitsu</cp:lastModifiedBy>
  <cp:revision>45</cp:revision>
  <dcterms:created xsi:type="dcterms:W3CDTF">2022-08-24T17:58:01Z</dcterms:created>
  <dcterms:modified xsi:type="dcterms:W3CDTF">2022-09-13T06:30:52Z</dcterms:modified>
</cp:coreProperties>
</file>