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57" r:id="rId1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548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04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ACD4DCC-D1AC-442D-9D60-FF99A6378450}" type="datetimeFigureOut">
              <a:rPr lang="ru-RU" smtClean="0"/>
              <a:t>09.09.2022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99BA5EA-3844-4110-9D1D-C064B89F318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282604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9BA5EA-3844-4110-9D1D-C064B89F3187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0064493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9BA5EA-3844-4110-9D1D-C064B89F3187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6961905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9BA5EA-3844-4110-9D1D-C064B89F3187}" type="slidenum">
              <a:rPr lang="ru-RU" smtClean="0"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6819164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9BA5EA-3844-4110-9D1D-C064B89F3187}" type="slidenum">
              <a:rPr lang="ru-RU" smtClean="0"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2082164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9BA5EA-3844-4110-9D1D-C064B89F3187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7649267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9BA5EA-3844-4110-9D1D-C064B89F3187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160475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9BA5EA-3844-4110-9D1D-C064B89F3187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2363848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9BA5EA-3844-4110-9D1D-C064B89F3187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9311805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9BA5EA-3844-4110-9D1D-C064B89F3187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5604156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9BA5EA-3844-4110-9D1D-C064B89F3187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6159706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9BA5EA-3844-4110-9D1D-C064B89F3187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3408640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9BA5EA-3844-4110-9D1D-C064B89F3187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243404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E9ABFE-C8DB-4CCF-A2BC-A974D35494CF}" type="datetimeFigureOut">
              <a:rPr lang="ru-RU" smtClean="0"/>
              <a:t>09.09.2022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41DF2C-F9DB-4519-8BEF-17A0D67F493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017380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E9ABFE-C8DB-4CCF-A2BC-A974D35494CF}" type="datetimeFigureOut">
              <a:rPr lang="ru-RU" smtClean="0"/>
              <a:t>09.09.2022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41DF2C-F9DB-4519-8BEF-17A0D67F493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79634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E9ABFE-C8DB-4CCF-A2BC-A974D35494CF}" type="datetimeFigureOut">
              <a:rPr lang="ru-RU" smtClean="0"/>
              <a:t>09.09.2022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41DF2C-F9DB-4519-8BEF-17A0D67F493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634864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E9ABFE-C8DB-4CCF-A2BC-A974D35494CF}" type="datetimeFigureOut">
              <a:rPr lang="ru-RU" smtClean="0"/>
              <a:t>09.09.2022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41DF2C-F9DB-4519-8BEF-17A0D67F493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880153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E9ABFE-C8DB-4CCF-A2BC-A974D35494CF}" type="datetimeFigureOut">
              <a:rPr lang="ru-RU" smtClean="0"/>
              <a:t>09.09.2022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41DF2C-F9DB-4519-8BEF-17A0D67F493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156430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E9ABFE-C8DB-4CCF-A2BC-A974D35494CF}" type="datetimeFigureOut">
              <a:rPr lang="ru-RU" smtClean="0"/>
              <a:t>09.09.2022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41DF2C-F9DB-4519-8BEF-17A0D67F493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497427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E9ABFE-C8DB-4CCF-A2BC-A974D35494CF}" type="datetimeFigureOut">
              <a:rPr lang="ru-RU" smtClean="0"/>
              <a:t>09.09.2022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41DF2C-F9DB-4519-8BEF-17A0D67F493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38082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E9ABFE-C8DB-4CCF-A2BC-A974D35494CF}" type="datetimeFigureOut">
              <a:rPr lang="ru-RU" smtClean="0"/>
              <a:t>09.09.2022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41DF2C-F9DB-4519-8BEF-17A0D67F493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960768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E9ABFE-C8DB-4CCF-A2BC-A974D35494CF}" type="datetimeFigureOut">
              <a:rPr lang="ru-RU" smtClean="0"/>
              <a:t>09.09.2022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41DF2C-F9DB-4519-8BEF-17A0D67F493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662463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E9ABFE-C8DB-4CCF-A2BC-A974D35494CF}" type="datetimeFigureOut">
              <a:rPr lang="ru-RU" smtClean="0"/>
              <a:t>09.09.2022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41DF2C-F9DB-4519-8BEF-17A0D67F493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693033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E9ABFE-C8DB-4CCF-A2BC-A974D35494CF}" type="datetimeFigureOut">
              <a:rPr lang="ru-RU" smtClean="0"/>
              <a:t>09.09.2022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41DF2C-F9DB-4519-8BEF-17A0D67F493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925684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E9ABFE-C8DB-4CCF-A2BC-A974D35494CF}" type="datetimeFigureOut">
              <a:rPr lang="ru-RU" smtClean="0"/>
              <a:t>09.09.2022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41DF2C-F9DB-4519-8BEF-17A0D67F493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730409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3.jpeg"/><Relationship Id="rId3" Type="http://schemas.openxmlformats.org/officeDocument/2006/relationships/image" Target="../media/image5.png"/><Relationship Id="rId7" Type="http://schemas.openxmlformats.org/officeDocument/2006/relationships/image" Target="../media/image62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1.jpeg"/><Relationship Id="rId11" Type="http://schemas.openxmlformats.org/officeDocument/2006/relationships/image" Target="../media/image66.jpeg"/><Relationship Id="rId5" Type="http://schemas.openxmlformats.org/officeDocument/2006/relationships/image" Target="../media/image60.jpeg"/><Relationship Id="rId10" Type="http://schemas.openxmlformats.org/officeDocument/2006/relationships/image" Target="../media/image65.jpeg"/><Relationship Id="rId4" Type="http://schemas.openxmlformats.org/officeDocument/2006/relationships/image" Target="../media/image6.png"/><Relationship Id="rId9" Type="http://schemas.openxmlformats.org/officeDocument/2006/relationships/image" Target="../media/image64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0.jpeg"/><Relationship Id="rId3" Type="http://schemas.openxmlformats.org/officeDocument/2006/relationships/image" Target="../media/image5.png"/><Relationship Id="rId7" Type="http://schemas.openxmlformats.org/officeDocument/2006/relationships/image" Target="../media/image69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8.jpeg"/><Relationship Id="rId11" Type="http://schemas.openxmlformats.org/officeDocument/2006/relationships/image" Target="../media/image73.jpeg"/><Relationship Id="rId5" Type="http://schemas.openxmlformats.org/officeDocument/2006/relationships/image" Target="../media/image67.jpeg"/><Relationship Id="rId10" Type="http://schemas.openxmlformats.org/officeDocument/2006/relationships/image" Target="../media/image72.jpeg"/><Relationship Id="rId4" Type="http://schemas.openxmlformats.org/officeDocument/2006/relationships/image" Target="../media/image6.png"/><Relationship Id="rId9" Type="http://schemas.openxmlformats.org/officeDocument/2006/relationships/image" Target="../media/image71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7.jpeg"/><Relationship Id="rId3" Type="http://schemas.openxmlformats.org/officeDocument/2006/relationships/image" Target="../media/image5.png"/><Relationship Id="rId7" Type="http://schemas.openxmlformats.org/officeDocument/2006/relationships/image" Target="../media/image76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5.jpeg"/><Relationship Id="rId5" Type="http://schemas.openxmlformats.org/officeDocument/2006/relationships/image" Target="../media/image74.jpeg"/><Relationship Id="rId10" Type="http://schemas.openxmlformats.org/officeDocument/2006/relationships/image" Target="../media/image79.jpeg"/><Relationship Id="rId4" Type="http://schemas.openxmlformats.org/officeDocument/2006/relationships/image" Target="../media/image6.png"/><Relationship Id="rId9" Type="http://schemas.openxmlformats.org/officeDocument/2006/relationships/image" Target="../media/image78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3.jpeg"/><Relationship Id="rId3" Type="http://schemas.openxmlformats.org/officeDocument/2006/relationships/image" Target="../media/image5.png"/><Relationship Id="rId7" Type="http://schemas.openxmlformats.org/officeDocument/2006/relationships/image" Target="../media/image82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1.jpeg"/><Relationship Id="rId11" Type="http://schemas.openxmlformats.org/officeDocument/2006/relationships/image" Target="../media/image86.jpeg"/><Relationship Id="rId5" Type="http://schemas.openxmlformats.org/officeDocument/2006/relationships/image" Target="../media/image80.jpeg"/><Relationship Id="rId10" Type="http://schemas.openxmlformats.org/officeDocument/2006/relationships/image" Target="../media/image85.jpeg"/><Relationship Id="rId4" Type="http://schemas.openxmlformats.org/officeDocument/2006/relationships/image" Target="../media/image6.png"/><Relationship Id="rId9" Type="http://schemas.openxmlformats.org/officeDocument/2006/relationships/image" Target="../media/image84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jpg"/><Relationship Id="rId2" Type="http://schemas.openxmlformats.org/officeDocument/2006/relationships/image" Target="../media/image8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png"/><Relationship Id="rId7" Type="http://schemas.openxmlformats.org/officeDocument/2006/relationships/image" Target="../media/image9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eg"/><Relationship Id="rId3" Type="http://schemas.openxmlformats.org/officeDocument/2006/relationships/image" Target="../media/image5.png"/><Relationship Id="rId7" Type="http://schemas.openxmlformats.org/officeDocument/2006/relationships/image" Target="../media/image13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jpg"/><Relationship Id="rId11" Type="http://schemas.openxmlformats.org/officeDocument/2006/relationships/image" Target="../media/image17.jpeg"/><Relationship Id="rId5" Type="http://schemas.openxmlformats.org/officeDocument/2006/relationships/image" Target="../media/image11.jpeg"/><Relationship Id="rId10" Type="http://schemas.openxmlformats.org/officeDocument/2006/relationships/image" Target="../media/image16.jpeg"/><Relationship Id="rId4" Type="http://schemas.openxmlformats.org/officeDocument/2006/relationships/image" Target="../media/image6.png"/><Relationship Id="rId9" Type="http://schemas.openxmlformats.org/officeDocument/2006/relationships/image" Target="../media/image15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jpeg"/><Relationship Id="rId13" Type="http://schemas.openxmlformats.org/officeDocument/2006/relationships/image" Target="../media/image26.jpg"/><Relationship Id="rId3" Type="http://schemas.openxmlformats.org/officeDocument/2006/relationships/image" Target="../media/image5.png"/><Relationship Id="rId7" Type="http://schemas.openxmlformats.org/officeDocument/2006/relationships/image" Target="../media/image20.jpeg"/><Relationship Id="rId12" Type="http://schemas.openxmlformats.org/officeDocument/2006/relationships/image" Target="../media/image2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jpeg"/><Relationship Id="rId11" Type="http://schemas.openxmlformats.org/officeDocument/2006/relationships/image" Target="../media/image24.jpeg"/><Relationship Id="rId5" Type="http://schemas.openxmlformats.org/officeDocument/2006/relationships/image" Target="../media/image18.jpeg"/><Relationship Id="rId10" Type="http://schemas.openxmlformats.org/officeDocument/2006/relationships/image" Target="../media/image23.jpeg"/><Relationship Id="rId4" Type="http://schemas.openxmlformats.org/officeDocument/2006/relationships/image" Target="../media/image6.png"/><Relationship Id="rId9" Type="http://schemas.openxmlformats.org/officeDocument/2006/relationships/image" Target="../media/image22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jpeg"/><Relationship Id="rId3" Type="http://schemas.openxmlformats.org/officeDocument/2006/relationships/image" Target="../media/image5.png"/><Relationship Id="rId7" Type="http://schemas.openxmlformats.org/officeDocument/2006/relationships/image" Target="../media/image29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jpeg"/><Relationship Id="rId3" Type="http://schemas.openxmlformats.org/officeDocument/2006/relationships/image" Target="../media/image5.png"/><Relationship Id="rId7" Type="http://schemas.openxmlformats.org/officeDocument/2006/relationships/image" Target="../media/image33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2.jpeg"/><Relationship Id="rId11" Type="http://schemas.openxmlformats.org/officeDocument/2006/relationships/image" Target="../media/image37.jpeg"/><Relationship Id="rId5" Type="http://schemas.openxmlformats.org/officeDocument/2006/relationships/image" Target="../media/image31.jpeg"/><Relationship Id="rId10" Type="http://schemas.openxmlformats.org/officeDocument/2006/relationships/image" Target="../media/image36.jpeg"/><Relationship Id="rId4" Type="http://schemas.openxmlformats.org/officeDocument/2006/relationships/image" Target="../media/image6.png"/><Relationship Id="rId9" Type="http://schemas.openxmlformats.org/officeDocument/2006/relationships/image" Target="../media/image35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jpeg"/><Relationship Id="rId3" Type="http://schemas.openxmlformats.org/officeDocument/2006/relationships/image" Target="../media/image5.png"/><Relationship Id="rId7" Type="http://schemas.openxmlformats.org/officeDocument/2006/relationships/image" Target="../media/image40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9.jpeg"/><Relationship Id="rId11" Type="http://schemas.openxmlformats.org/officeDocument/2006/relationships/image" Target="../media/image44.jpeg"/><Relationship Id="rId5" Type="http://schemas.openxmlformats.org/officeDocument/2006/relationships/image" Target="../media/image38.jpeg"/><Relationship Id="rId10" Type="http://schemas.openxmlformats.org/officeDocument/2006/relationships/image" Target="../media/image43.jpeg"/><Relationship Id="rId4" Type="http://schemas.openxmlformats.org/officeDocument/2006/relationships/image" Target="../media/image6.png"/><Relationship Id="rId9" Type="http://schemas.openxmlformats.org/officeDocument/2006/relationships/image" Target="../media/image42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jpeg"/><Relationship Id="rId3" Type="http://schemas.openxmlformats.org/officeDocument/2006/relationships/image" Target="../media/image5.png"/><Relationship Id="rId7" Type="http://schemas.openxmlformats.org/officeDocument/2006/relationships/image" Target="../media/image47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6.jpeg"/><Relationship Id="rId11" Type="http://schemas.openxmlformats.org/officeDocument/2006/relationships/image" Target="../media/image51.jpeg"/><Relationship Id="rId5" Type="http://schemas.openxmlformats.org/officeDocument/2006/relationships/image" Target="../media/image45.jpeg"/><Relationship Id="rId10" Type="http://schemas.openxmlformats.org/officeDocument/2006/relationships/image" Target="../media/image50.jpeg"/><Relationship Id="rId4" Type="http://schemas.openxmlformats.org/officeDocument/2006/relationships/image" Target="../media/image6.png"/><Relationship Id="rId9" Type="http://schemas.openxmlformats.org/officeDocument/2006/relationships/image" Target="../media/image49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jpeg"/><Relationship Id="rId3" Type="http://schemas.openxmlformats.org/officeDocument/2006/relationships/image" Target="../media/image5.png"/><Relationship Id="rId7" Type="http://schemas.openxmlformats.org/officeDocument/2006/relationships/image" Target="../media/image54.jpeg"/><Relationship Id="rId12" Type="http://schemas.openxmlformats.org/officeDocument/2006/relationships/image" Target="../media/image59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3.jpeg"/><Relationship Id="rId11" Type="http://schemas.openxmlformats.org/officeDocument/2006/relationships/image" Target="../media/image58.jpeg"/><Relationship Id="rId5" Type="http://schemas.openxmlformats.org/officeDocument/2006/relationships/image" Target="../media/image52.jpeg"/><Relationship Id="rId10" Type="http://schemas.openxmlformats.org/officeDocument/2006/relationships/image" Target="../media/image57.jpeg"/><Relationship Id="rId4" Type="http://schemas.openxmlformats.org/officeDocument/2006/relationships/image" Target="../media/image6.png"/><Relationship Id="rId9" Type="http://schemas.openxmlformats.org/officeDocument/2006/relationships/image" Target="../media/image5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348227" y="1663722"/>
            <a:ext cx="7064750" cy="1804181"/>
          </a:xfrm>
        </p:spPr>
        <p:txBody>
          <a:bodyPr anchor="t">
            <a:noAutofit/>
          </a:bodyPr>
          <a:lstStyle/>
          <a:p>
            <a:r>
              <a:rPr lang="ru-RU" sz="4000" dirty="0" smtClean="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СОЗДАНИЕ УЧЕБНЫХ КАРТОГРАФИЧЕСКИХ ПОСОБИЙ</a:t>
            </a:r>
            <a:endParaRPr lang="ru-RU" sz="4000" dirty="0">
              <a:solidFill>
                <a:schemeClr val="bg1">
                  <a:lumMod val="50000"/>
                </a:schemeClr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90973" y="596359"/>
            <a:ext cx="2918566" cy="55343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20547" y="5155003"/>
            <a:ext cx="3470350" cy="1702997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957779" cy="6858000"/>
          </a:xfrm>
          <a:prstGeom prst="rect">
            <a:avLst/>
          </a:prstGeom>
        </p:spPr>
      </p:pic>
      <p:sp>
        <p:nvSpPr>
          <p:cNvPr id="10" name="Заголовок 1"/>
          <p:cNvSpPr txBox="1">
            <a:spLocks/>
          </p:cNvSpPr>
          <p:nvPr/>
        </p:nvSpPr>
        <p:spPr>
          <a:xfrm>
            <a:off x="4006868" y="5308179"/>
            <a:ext cx="4170296" cy="998803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sz="1800" dirty="0" smtClean="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Докладчик: Толстых С.Ю.</a:t>
            </a:r>
          </a:p>
          <a:p>
            <a:pPr algn="l"/>
            <a:r>
              <a:rPr lang="ru-RU" sz="1800" dirty="0" smtClean="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Ведущий редактор-картограф </a:t>
            </a:r>
          </a:p>
          <a:p>
            <a:pPr algn="l"/>
            <a:r>
              <a:rPr lang="ru-RU" sz="1800" dirty="0" smtClean="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АО «</a:t>
            </a:r>
            <a:r>
              <a:rPr lang="ru-RU" sz="1800" dirty="0" err="1" smtClean="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Роскартография</a:t>
            </a:r>
            <a:r>
              <a:rPr lang="ru-RU" sz="1800" dirty="0" smtClean="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»</a:t>
            </a:r>
            <a:endParaRPr lang="ru-RU" sz="1800" dirty="0">
              <a:solidFill>
                <a:schemeClr val="bg1">
                  <a:lumMod val="50000"/>
                </a:schemeClr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41860" y="3467903"/>
            <a:ext cx="2404691" cy="12583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474194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25100" y="391849"/>
            <a:ext cx="8580753" cy="409675"/>
          </a:xfrm>
        </p:spPr>
        <p:txBody>
          <a:bodyPr anchor="ctr">
            <a:normAutofit/>
          </a:bodyPr>
          <a:lstStyle/>
          <a:p>
            <a:pPr algn="r"/>
            <a:r>
              <a:rPr lang="ru-RU" sz="1800" dirty="0" smtClean="0">
                <a:solidFill>
                  <a:srgbClr val="00548B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Большой атлас школьника по истории. История средних веков</a:t>
            </a:r>
            <a:endParaRPr lang="ru-RU" sz="1800" dirty="0">
              <a:solidFill>
                <a:srgbClr val="00548B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89377" y="391849"/>
            <a:ext cx="2524125" cy="40967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68783" y="5954415"/>
            <a:ext cx="505926" cy="566881"/>
          </a:xfrm>
          <a:prstGeom prst="rect">
            <a:avLst/>
          </a:prstGeom>
        </p:spPr>
      </p:pic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11268782" y="6055292"/>
            <a:ext cx="505927" cy="365125"/>
          </a:xfrm>
        </p:spPr>
        <p:txBody>
          <a:bodyPr/>
          <a:lstStyle/>
          <a:p>
            <a:pPr algn="ctr"/>
            <a:fld id="{7241DF2C-F9DB-4519-8BEF-17A0D67F4937}" type="slidenum">
              <a:rPr lang="ru-RU" sz="1600" smtClean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pPr algn="ctr"/>
              <a:t>10</a:t>
            </a:fld>
            <a:endParaRPr lang="ru-RU" sz="16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67"/>
          <a:stretch/>
        </p:blipFill>
        <p:spPr>
          <a:xfrm>
            <a:off x="4815476" y="776598"/>
            <a:ext cx="3960000" cy="2498945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20"/>
          <a:stretch/>
        </p:blipFill>
        <p:spPr>
          <a:xfrm>
            <a:off x="6348844" y="3275543"/>
            <a:ext cx="2142194" cy="2865021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18"/>
          <a:stretch/>
        </p:blipFill>
        <p:spPr>
          <a:xfrm>
            <a:off x="604643" y="3470701"/>
            <a:ext cx="2830535" cy="2130241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53039" y="3634719"/>
            <a:ext cx="2880000" cy="2269257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7" t="3298"/>
          <a:stretch/>
        </p:blipFill>
        <p:spPr>
          <a:xfrm>
            <a:off x="3431519" y="3775643"/>
            <a:ext cx="2855324" cy="2169077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55891" y="795713"/>
            <a:ext cx="2158163" cy="2880000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725" y="801524"/>
            <a:ext cx="3960000" cy="24740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078533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25100" y="391849"/>
            <a:ext cx="8580753" cy="409675"/>
          </a:xfrm>
        </p:spPr>
        <p:txBody>
          <a:bodyPr anchor="ctr">
            <a:normAutofit/>
          </a:bodyPr>
          <a:lstStyle/>
          <a:p>
            <a:pPr algn="r"/>
            <a:r>
              <a:rPr lang="ru-RU" sz="1800" dirty="0" smtClean="0">
                <a:solidFill>
                  <a:srgbClr val="00548B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Большой атлас школьника по истории. Новая история</a:t>
            </a:r>
            <a:endParaRPr lang="ru-RU" sz="1800" dirty="0">
              <a:solidFill>
                <a:srgbClr val="00548B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89377" y="391849"/>
            <a:ext cx="2524125" cy="40967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68783" y="5954415"/>
            <a:ext cx="505926" cy="566881"/>
          </a:xfrm>
          <a:prstGeom prst="rect">
            <a:avLst/>
          </a:prstGeom>
        </p:spPr>
      </p:pic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11268782" y="6055292"/>
            <a:ext cx="505927" cy="365125"/>
          </a:xfrm>
        </p:spPr>
        <p:txBody>
          <a:bodyPr/>
          <a:lstStyle/>
          <a:p>
            <a:pPr algn="ctr"/>
            <a:fld id="{7241DF2C-F9DB-4519-8BEF-17A0D67F4937}" type="slidenum">
              <a:rPr lang="ru-RU" sz="1600" smtClean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pPr algn="ctr"/>
              <a:t>11</a:t>
            </a:fld>
            <a:endParaRPr lang="ru-RU" sz="16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11"/>
          <a:stretch/>
        </p:blipFill>
        <p:spPr>
          <a:xfrm>
            <a:off x="9105853" y="3023977"/>
            <a:ext cx="2196461" cy="28800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054" y="719146"/>
            <a:ext cx="4320000" cy="270471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9711" y="3635723"/>
            <a:ext cx="2880000" cy="2157263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88387" y="3061767"/>
            <a:ext cx="2227152" cy="2880000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78" r="1369"/>
          <a:stretch/>
        </p:blipFill>
        <p:spPr>
          <a:xfrm>
            <a:off x="4362395" y="3087058"/>
            <a:ext cx="2152155" cy="2854709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48" b="2023"/>
          <a:stretch/>
        </p:blipFill>
        <p:spPr>
          <a:xfrm>
            <a:off x="5210665" y="786026"/>
            <a:ext cx="2844038" cy="2148731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22314" y="790646"/>
            <a:ext cx="2880000" cy="21704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277461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25100" y="391849"/>
            <a:ext cx="8580753" cy="409675"/>
          </a:xfrm>
        </p:spPr>
        <p:txBody>
          <a:bodyPr anchor="ctr">
            <a:normAutofit/>
          </a:bodyPr>
          <a:lstStyle/>
          <a:p>
            <a:pPr algn="r"/>
            <a:r>
              <a:rPr lang="ru-RU" sz="1800" dirty="0" smtClean="0">
                <a:solidFill>
                  <a:srgbClr val="00548B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Большой атлас школьника по истории. Новейшая история</a:t>
            </a:r>
            <a:endParaRPr lang="ru-RU" sz="1800" dirty="0">
              <a:solidFill>
                <a:srgbClr val="00548B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89377" y="391849"/>
            <a:ext cx="2524125" cy="40967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68783" y="5954415"/>
            <a:ext cx="505926" cy="566881"/>
          </a:xfrm>
          <a:prstGeom prst="rect">
            <a:avLst/>
          </a:prstGeom>
        </p:spPr>
      </p:pic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11268782" y="6055292"/>
            <a:ext cx="505927" cy="365125"/>
          </a:xfrm>
        </p:spPr>
        <p:txBody>
          <a:bodyPr/>
          <a:lstStyle/>
          <a:p>
            <a:pPr algn="ctr"/>
            <a:fld id="{7241DF2C-F9DB-4519-8BEF-17A0D67F4937}" type="slidenum">
              <a:rPr lang="ru-RU" sz="1600" smtClean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pPr algn="ctr"/>
              <a:t>12</a:t>
            </a:fld>
            <a:endParaRPr lang="ru-RU" sz="16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51107" y="732896"/>
            <a:ext cx="4320000" cy="2618580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1283" y="3472844"/>
            <a:ext cx="2163209" cy="2880000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6936" y="698873"/>
            <a:ext cx="4320000" cy="2644191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3489" y="3472844"/>
            <a:ext cx="2196703" cy="2880000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5584" y="3573804"/>
            <a:ext cx="4320000" cy="2701926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89377" y="1744634"/>
            <a:ext cx="2144020" cy="28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457665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25100" y="391849"/>
            <a:ext cx="8580753" cy="409675"/>
          </a:xfrm>
        </p:spPr>
        <p:txBody>
          <a:bodyPr anchor="ctr">
            <a:normAutofit/>
          </a:bodyPr>
          <a:lstStyle/>
          <a:p>
            <a:pPr algn="r"/>
            <a:r>
              <a:rPr lang="ru-RU" sz="1800" dirty="0" smtClean="0">
                <a:solidFill>
                  <a:srgbClr val="00548B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Большой атлас школьника по истории. История России</a:t>
            </a:r>
            <a:endParaRPr lang="ru-RU" sz="1800" dirty="0">
              <a:solidFill>
                <a:srgbClr val="00548B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89377" y="391849"/>
            <a:ext cx="2524125" cy="40967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68783" y="5954415"/>
            <a:ext cx="505926" cy="566881"/>
          </a:xfrm>
          <a:prstGeom prst="rect">
            <a:avLst/>
          </a:prstGeom>
        </p:spPr>
      </p:pic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11268782" y="6055292"/>
            <a:ext cx="505927" cy="365125"/>
          </a:xfrm>
        </p:spPr>
        <p:txBody>
          <a:bodyPr/>
          <a:lstStyle/>
          <a:p>
            <a:pPr algn="ctr"/>
            <a:fld id="{7241DF2C-F9DB-4519-8BEF-17A0D67F4937}" type="slidenum">
              <a:rPr lang="ru-RU" sz="1600" smtClean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pPr algn="ctr"/>
              <a:t>13</a:t>
            </a:fld>
            <a:endParaRPr lang="ru-RU" sz="16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775" y="3540417"/>
            <a:ext cx="2243162" cy="28800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7001" y="693397"/>
            <a:ext cx="2209142" cy="288000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9756" y="773864"/>
            <a:ext cx="2880000" cy="2262986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53797" y="773864"/>
            <a:ext cx="2880000" cy="2183284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1718" y="3036850"/>
            <a:ext cx="5040000" cy="3136961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9689" y="684801"/>
            <a:ext cx="2213183" cy="2880000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0827" y="3741438"/>
            <a:ext cx="2880000" cy="21327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538716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317339" y="1122363"/>
            <a:ext cx="9144000" cy="2387600"/>
          </a:xfrm>
        </p:spPr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2317339" y="3602038"/>
            <a:ext cx="9144000" cy="1655762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7699" y="0"/>
            <a:ext cx="9696602" cy="68580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3592" y="4350316"/>
            <a:ext cx="1413910" cy="20218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669893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25100" y="391849"/>
            <a:ext cx="8580753" cy="409675"/>
          </a:xfrm>
        </p:spPr>
        <p:txBody>
          <a:bodyPr anchor="ctr">
            <a:normAutofit/>
          </a:bodyPr>
          <a:lstStyle/>
          <a:p>
            <a:pPr algn="r"/>
            <a:r>
              <a:rPr lang="ru-RU" sz="1800" dirty="0" smtClean="0">
                <a:solidFill>
                  <a:srgbClr val="00548B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Учебные картографические пособия</a:t>
            </a:r>
            <a:endParaRPr lang="ru-RU" sz="1800" dirty="0">
              <a:solidFill>
                <a:srgbClr val="00548B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89377" y="391849"/>
            <a:ext cx="2524125" cy="40967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68783" y="5954415"/>
            <a:ext cx="505926" cy="566881"/>
          </a:xfrm>
          <a:prstGeom prst="rect">
            <a:avLst/>
          </a:prstGeom>
        </p:spPr>
      </p:pic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11268782" y="6055292"/>
            <a:ext cx="505927" cy="365125"/>
          </a:xfrm>
        </p:spPr>
        <p:txBody>
          <a:bodyPr/>
          <a:lstStyle/>
          <a:p>
            <a:pPr algn="ctr"/>
            <a:fld id="{7241DF2C-F9DB-4519-8BEF-17A0D67F4937}" type="slidenum">
              <a:rPr lang="ru-RU" sz="1600" smtClean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pPr algn="ctr"/>
              <a:t>2</a:t>
            </a:fld>
            <a:endParaRPr lang="ru-RU" sz="16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576" y="391849"/>
            <a:ext cx="4580126" cy="274563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5655" y="3264911"/>
            <a:ext cx="4640293" cy="2972943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7482" y="1026743"/>
            <a:ext cx="3134045" cy="4221480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22495" y="1026743"/>
            <a:ext cx="3152214" cy="4221480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5288327" y="5271416"/>
            <a:ext cx="6395766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700" dirty="0" smtClean="0"/>
              <a:t>Настенные карты в полиграфическом воспроизведении достаточно затратный вид продукции.</a:t>
            </a:r>
            <a:endParaRPr lang="ru-RU" sz="1700" dirty="0"/>
          </a:p>
        </p:txBody>
      </p:sp>
    </p:spTree>
    <p:extLst>
      <p:ext uri="{BB962C8B-B14F-4D97-AF65-F5344CB8AC3E}">
        <p14:creationId xmlns:p14="http://schemas.microsoft.com/office/powerpoint/2010/main" val="172249401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25100" y="391849"/>
            <a:ext cx="8580753" cy="409675"/>
          </a:xfrm>
        </p:spPr>
        <p:txBody>
          <a:bodyPr anchor="ctr">
            <a:normAutofit/>
          </a:bodyPr>
          <a:lstStyle/>
          <a:p>
            <a:pPr algn="r"/>
            <a:r>
              <a:rPr lang="ru-RU" sz="1800" dirty="0" smtClean="0">
                <a:solidFill>
                  <a:srgbClr val="00548B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Учебные картографические пособия</a:t>
            </a:r>
            <a:endParaRPr lang="ru-RU" sz="1800" dirty="0">
              <a:solidFill>
                <a:srgbClr val="00548B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89377" y="391849"/>
            <a:ext cx="2524125" cy="40967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68783" y="5954415"/>
            <a:ext cx="505926" cy="566881"/>
          </a:xfrm>
          <a:prstGeom prst="rect">
            <a:avLst/>
          </a:prstGeom>
        </p:spPr>
      </p:pic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11268782" y="6055292"/>
            <a:ext cx="505927" cy="365125"/>
          </a:xfrm>
        </p:spPr>
        <p:txBody>
          <a:bodyPr/>
          <a:lstStyle/>
          <a:p>
            <a:pPr algn="ctr"/>
            <a:fld id="{7241DF2C-F9DB-4519-8BEF-17A0D67F4937}" type="slidenum">
              <a:rPr lang="ru-RU" sz="1600" smtClean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pPr algn="ctr"/>
              <a:t>3</a:t>
            </a:fld>
            <a:endParaRPr lang="ru-RU" sz="16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839035" y="880381"/>
            <a:ext cx="475653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/>
              <a:t>Ч.8 </a:t>
            </a:r>
            <a:r>
              <a:rPr lang="ru-RU" sz="1600" dirty="0"/>
              <a:t>ст. 18 Федерального закона от 29 декабря 2012 г. №273-ФЗ «Об образовании в РФ»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4316" y="786917"/>
            <a:ext cx="5132832" cy="2474976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5368" y="3536840"/>
            <a:ext cx="1846388" cy="2417575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89377" y="3548152"/>
            <a:ext cx="1890291" cy="2406263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7361498" y="1470468"/>
            <a:ext cx="433623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/>
            <a:r>
              <a:rPr lang="ru-RU" sz="1600" dirty="0"/>
              <a:t>СанПиН 2.4.7.1166-02 Гигиенические требования к изданиям учебным для общего и начального профессионального образования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5836364" y="2294432"/>
            <a:ext cx="468137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/>
            <a:r>
              <a:rPr lang="ru-RU" sz="1600" dirty="0" smtClean="0"/>
              <a:t>Учебники по географии и истории ведущих российских издательств</a:t>
            </a:r>
            <a:endParaRPr lang="ru-RU" sz="1600" dirty="0"/>
          </a:p>
        </p:txBody>
      </p:sp>
      <p:sp>
        <p:nvSpPr>
          <p:cNvPr id="16" name="TextBox 15"/>
          <p:cNvSpPr txBox="1"/>
          <p:nvPr/>
        </p:nvSpPr>
        <p:spPr>
          <a:xfrm>
            <a:off x="7557549" y="2846606"/>
            <a:ext cx="421716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/>
            <a:r>
              <a:rPr lang="ru-RU" sz="1600" dirty="0" smtClean="0"/>
              <a:t>Атласы и контурные карты других издательств</a:t>
            </a:r>
            <a:endParaRPr lang="ru-RU" sz="1600" dirty="0"/>
          </a:p>
        </p:txBody>
      </p:sp>
      <p:pic>
        <p:nvPicPr>
          <p:cNvPr id="19" name="Рисунок 18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451" y="3680327"/>
            <a:ext cx="1675838" cy="1735085"/>
          </a:xfrm>
          <a:prstGeom prst="rect">
            <a:avLst/>
          </a:prstGeom>
        </p:spPr>
      </p:pic>
      <p:sp>
        <p:nvSpPr>
          <p:cNvPr id="20" name="TextBox 19"/>
          <p:cNvSpPr txBox="1"/>
          <p:nvPr/>
        </p:nvSpPr>
        <p:spPr>
          <a:xfrm>
            <a:off x="652741" y="5356308"/>
            <a:ext cx="127799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/>
            <a:r>
              <a:rPr lang="ru-RU" sz="1600" dirty="0" smtClean="0"/>
              <a:t>Подготовка к ЕГЭ</a:t>
            </a:r>
            <a:endParaRPr lang="ru-RU" sz="1600" dirty="0"/>
          </a:p>
        </p:txBody>
      </p:sp>
      <p:pic>
        <p:nvPicPr>
          <p:cNvPr id="21" name="Рисунок 20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48380" y="3595022"/>
            <a:ext cx="1076315" cy="1288436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2493930" y="4847565"/>
            <a:ext cx="132757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/>
            <a:r>
              <a:rPr lang="ru-RU" sz="1600" dirty="0" smtClean="0"/>
              <a:t>Атлас пришёл в негодность</a:t>
            </a:r>
            <a:endParaRPr lang="ru-RU" sz="1600" dirty="0"/>
          </a:p>
        </p:txBody>
      </p:sp>
      <p:pic>
        <p:nvPicPr>
          <p:cNvPr id="23" name="Рисунок 22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383" y="3478829"/>
            <a:ext cx="1373981" cy="1974079"/>
          </a:xfrm>
          <a:prstGeom prst="rect">
            <a:avLst/>
          </a:prstGeom>
        </p:spPr>
      </p:pic>
      <p:sp>
        <p:nvSpPr>
          <p:cNvPr id="24" name="TextBox 23"/>
          <p:cNvSpPr txBox="1"/>
          <p:nvPr/>
        </p:nvSpPr>
        <p:spPr>
          <a:xfrm>
            <a:off x="3888647" y="5426653"/>
            <a:ext cx="163396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/>
            <a:r>
              <a:rPr lang="ru-RU" sz="1600" dirty="0" smtClean="0"/>
              <a:t>Проходили в прошлом году</a:t>
            </a:r>
            <a:endParaRPr lang="ru-RU" sz="1600" dirty="0"/>
          </a:p>
        </p:txBody>
      </p:sp>
      <p:pic>
        <p:nvPicPr>
          <p:cNvPr id="25" name="Рисунок 24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76483" y="3839846"/>
            <a:ext cx="1320385" cy="1194805"/>
          </a:xfrm>
          <a:prstGeom prst="rect">
            <a:avLst/>
          </a:prstGeom>
        </p:spPr>
      </p:pic>
      <p:sp>
        <p:nvSpPr>
          <p:cNvPr id="27" name="TextBox 26"/>
          <p:cNvSpPr txBox="1"/>
          <p:nvPr/>
        </p:nvSpPr>
        <p:spPr>
          <a:xfrm>
            <a:off x="5652455" y="5186258"/>
            <a:ext cx="134441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/>
            <a:r>
              <a:rPr lang="ru-RU" sz="1600" dirty="0" smtClean="0"/>
              <a:t>Больше информации</a:t>
            </a:r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316892966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25100" y="391849"/>
            <a:ext cx="8580753" cy="409675"/>
          </a:xfrm>
        </p:spPr>
        <p:txBody>
          <a:bodyPr anchor="ctr">
            <a:normAutofit/>
          </a:bodyPr>
          <a:lstStyle/>
          <a:p>
            <a:pPr algn="r"/>
            <a:r>
              <a:rPr lang="ru-RU" sz="1800" dirty="0" smtClean="0">
                <a:solidFill>
                  <a:srgbClr val="00548B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Учебные картографические пособия</a:t>
            </a:r>
            <a:endParaRPr lang="ru-RU" sz="1800" dirty="0">
              <a:solidFill>
                <a:srgbClr val="00548B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89377" y="391849"/>
            <a:ext cx="2524125" cy="40967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68783" y="5954415"/>
            <a:ext cx="505926" cy="566881"/>
          </a:xfrm>
          <a:prstGeom prst="rect">
            <a:avLst/>
          </a:prstGeom>
        </p:spPr>
      </p:pic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11268782" y="6055292"/>
            <a:ext cx="505927" cy="365125"/>
          </a:xfrm>
        </p:spPr>
        <p:txBody>
          <a:bodyPr/>
          <a:lstStyle/>
          <a:p>
            <a:pPr algn="ctr"/>
            <a:fld id="{7241DF2C-F9DB-4519-8BEF-17A0D67F4937}" type="slidenum">
              <a:rPr lang="ru-RU" sz="1600" smtClean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pPr algn="ctr"/>
              <a:t>4</a:t>
            </a:fld>
            <a:endParaRPr lang="ru-RU" sz="16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99105" y="3229875"/>
            <a:ext cx="327042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/>
              <a:t>Карты перегружены информацией</a:t>
            </a:r>
            <a:endParaRPr lang="ru-RU" sz="1600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75254" y="873878"/>
            <a:ext cx="3297565" cy="2357245"/>
          </a:xfrm>
          <a:prstGeom prst="rect">
            <a:avLst/>
          </a:prstGeom>
        </p:spPr>
      </p:pic>
      <p:sp>
        <p:nvSpPr>
          <p:cNvPr id="26" name="TextBox 25"/>
          <p:cNvSpPr txBox="1"/>
          <p:nvPr/>
        </p:nvSpPr>
        <p:spPr>
          <a:xfrm>
            <a:off x="4265682" y="3229875"/>
            <a:ext cx="366142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/>
              <a:t>Слишком яркое оформление страниц</a:t>
            </a:r>
            <a:endParaRPr lang="ru-RU" sz="1600" dirty="0"/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39191" y="875127"/>
            <a:ext cx="3394762" cy="2354748"/>
          </a:xfrm>
          <a:prstGeom prst="rect">
            <a:avLst/>
          </a:prstGeom>
        </p:spPr>
      </p:pic>
      <p:sp>
        <p:nvSpPr>
          <p:cNvPr id="28" name="TextBox 27"/>
          <p:cNvSpPr txBox="1"/>
          <p:nvPr/>
        </p:nvSpPr>
        <p:spPr>
          <a:xfrm>
            <a:off x="7950592" y="3211129"/>
            <a:ext cx="339476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/>
              <a:t>Слишком много другой информации и справочных сведений</a:t>
            </a:r>
            <a:endParaRPr lang="ru-RU" sz="1600" dirty="0"/>
          </a:p>
        </p:txBody>
      </p:sp>
      <p:pic>
        <p:nvPicPr>
          <p:cNvPr id="17" name="Рисунок 16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383" t="11772" r="30435" b="53633"/>
          <a:stretch/>
        </p:blipFill>
        <p:spPr>
          <a:xfrm>
            <a:off x="666154" y="858507"/>
            <a:ext cx="3336325" cy="2372498"/>
          </a:xfrm>
          <a:prstGeom prst="rect">
            <a:avLst/>
          </a:prstGeom>
        </p:spPr>
      </p:pic>
      <p:pic>
        <p:nvPicPr>
          <p:cNvPr id="29" name="Рисунок 28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0838" y="3819216"/>
            <a:ext cx="2677297" cy="1710976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47056" y="3819216"/>
            <a:ext cx="1314468" cy="1652241"/>
          </a:xfrm>
          <a:prstGeom prst="rect">
            <a:avLst/>
          </a:prstGeom>
        </p:spPr>
      </p:pic>
      <p:pic>
        <p:nvPicPr>
          <p:cNvPr id="31" name="Рисунок 30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61367" y="4040088"/>
            <a:ext cx="1325289" cy="1665843"/>
          </a:xfrm>
          <a:prstGeom prst="rect">
            <a:avLst/>
          </a:prstGeom>
        </p:spPr>
      </p:pic>
      <p:sp>
        <p:nvSpPr>
          <p:cNvPr id="32" name="TextBox 31"/>
          <p:cNvSpPr txBox="1"/>
          <p:nvPr/>
        </p:nvSpPr>
        <p:spPr>
          <a:xfrm>
            <a:off x="590401" y="5521898"/>
            <a:ext cx="314957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Контурные карты вместе с атласом</a:t>
            </a:r>
            <a:endParaRPr lang="ru-RU" sz="1400" dirty="0"/>
          </a:p>
        </p:txBody>
      </p:sp>
      <p:sp>
        <p:nvSpPr>
          <p:cNvPr id="33" name="TextBox 32"/>
          <p:cNvSpPr txBox="1"/>
          <p:nvPr/>
        </p:nvSpPr>
        <p:spPr>
          <a:xfrm>
            <a:off x="9720250" y="5751612"/>
            <a:ext cx="16886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Контурные карты отдельно от атласа</a:t>
            </a:r>
            <a:endParaRPr lang="ru-RU" sz="1400" dirty="0"/>
          </a:p>
        </p:txBody>
      </p:sp>
      <p:pic>
        <p:nvPicPr>
          <p:cNvPr id="34" name="Рисунок 33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98061" y="3974922"/>
            <a:ext cx="1290297" cy="1089484"/>
          </a:xfrm>
          <a:prstGeom prst="rect">
            <a:avLst/>
          </a:prstGeom>
        </p:spPr>
      </p:pic>
      <p:sp>
        <p:nvSpPr>
          <p:cNvPr id="35" name="TextBox 34"/>
          <p:cNvSpPr txBox="1"/>
          <p:nvPr/>
        </p:nvSpPr>
        <p:spPr>
          <a:xfrm>
            <a:off x="7117404" y="4044522"/>
            <a:ext cx="1742414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500" dirty="0" smtClean="0"/>
              <a:t>Трудно работать</a:t>
            </a:r>
            <a:endParaRPr lang="ru-RU" sz="1500" dirty="0"/>
          </a:p>
        </p:txBody>
      </p:sp>
      <p:pic>
        <p:nvPicPr>
          <p:cNvPr id="36" name="Рисунок 35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18662" y="4806106"/>
            <a:ext cx="1706808" cy="1134809"/>
          </a:xfrm>
          <a:prstGeom prst="rect">
            <a:avLst/>
          </a:prstGeom>
        </p:spPr>
      </p:pic>
      <p:sp>
        <p:nvSpPr>
          <p:cNvPr id="37" name="TextBox 36"/>
          <p:cNvSpPr txBox="1"/>
          <p:nvPr/>
        </p:nvSpPr>
        <p:spPr>
          <a:xfrm>
            <a:off x="5732681" y="5391496"/>
            <a:ext cx="1871603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500" dirty="0" smtClean="0"/>
              <a:t>Начинают рваться и выпадать страницы</a:t>
            </a:r>
            <a:endParaRPr lang="ru-RU" sz="1500" dirty="0"/>
          </a:p>
        </p:txBody>
      </p:sp>
      <p:pic>
        <p:nvPicPr>
          <p:cNvPr id="38" name="Рисунок 37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4316" y="4295343"/>
            <a:ext cx="783402" cy="1744850"/>
          </a:xfrm>
          <a:prstGeom prst="rect">
            <a:avLst/>
          </a:prstGeom>
        </p:spPr>
      </p:pic>
      <p:sp>
        <p:nvSpPr>
          <p:cNvPr id="39" name="TextBox 38"/>
          <p:cNvSpPr txBox="1"/>
          <p:nvPr/>
        </p:nvSpPr>
        <p:spPr>
          <a:xfrm>
            <a:off x="4379342" y="5001703"/>
            <a:ext cx="127703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500" dirty="0" smtClean="0"/>
              <a:t>Не хватило страниц</a:t>
            </a:r>
            <a:endParaRPr lang="ru-RU" sz="1500" dirty="0"/>
          </a:p>
        </p:txBody>
      </p:sp>
      <p:sp>
        <p:nvSpPr>
          <p:cNvPr id="40" name="Выноска-облако 39"/>
          <p:cNvSpPr/>
          <p:nvPr/>
        </p:nvSpPr>
        <p:spPr>
          <a:xfrm>
            <a:off x="3643072" y="3811006"/>
            <a:ext cx="1963989" cy="646440"/>
          </a:xfrm>
          <a:prstGeom prst="cloud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5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Нужен новый</a:t>
            </a:r>
            <a:endParaRPr lang="ru-RU" sz="15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82525649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25100" y="391849"/>
            <a:ext cx="8580753" cy="409675"/>
          </a:xfrm>
        </p:spPr>
        <p:txBody>
          <a:bodyPr anchor="ctr">
            <a:normAutofit/>
          </a:bodyPr>
          <a:lstStyle/>
          <a:p>
            <a:pPr algn="r"/>
            <a:r>
              <a:rPr lang="ru-RU" sz="1800" dirty="0" smtClean="0">
                <a:solidFill>
                  <a:srgbClr val="00548B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Большой атлас школьника по географии. Начальный курс</a:t>
            </a:r>
            <a:endParaRPr lang="ru-RU" sz="1800" dirty="0">
              <a:solidFill>
                <a:srgbClr val="00548B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89377" y="391849"/>
            <a:ext cx="2524125" cy="40967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68783" y="5954415"/>
            <a:ext cx="505926" cy="566881"/>
          </a:xfrm>
          <a:prstGeom prst="rect">
            <a:avLst/>
          </a:prstGeom>
        </p:spPr>
      </p:pic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11268782" y="6055292"/>
            <a:ext cx="505927" cy="365125"/>
          </a:xfrm>
        </p:spPr>
        <p:txBody>
          <a:bodyPr/>
          <a:lstStyle/>
          <a:p>
            <a:pPr algn="ctr"/>
            <a:fld id="{7241DF2C-F9DB-4519-8BEF-17A0D67F4937}" type="slidenum">
              <a:rPr lang="ru-RU" sz="1600" smtClean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pPr algn="ctr"/>
              <a:t>5</a:t>
            </a:fld>
            <a:endParaRPr lang="ru-RU" sz="16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31"/>
          <a:stretch/>
        </p:blipFill>
        <p:spPr>
          <a:xfrm>
            <a:off x="831823" y="708453"/>
            <a:ext cx="4500000" cy="2745535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45098" y="3469263"/>
            <a:ext cx="4500000" cy="2842105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6" t="1934" r="1501"/>
          <a:stretch/>
        </p:blipFill>
        <p:spPr>
          <a:xfrm>
            <a:off x="1381840" y="3453989"/>
            <a:ext cx="4500000" cy="2872654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97" t="2859" r="1441" b="1918"/>
          <a:stretch/>
        </p:blipFill>
        <p:spPr>
          <a:xfrm>
            <a:off x="6213469" y="750025"/>
            <a:ext cx="4500000" cy="2802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255698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25100" y="391849"/>
            <a:ext cx="8580753" cy="409675"/>
          </a:xfrm>
        </p:spPr>
        <p:txBody>
          <a:bodyPr anchor="ctr">
            <a:normAutofit/>
          </a:bodyPr>
          <a:lstStyle/>
          <a:p>
            <a:pPr algn="r"/>
            <a:r>
              <a:rPr lang="ru-RU" sz="1800" dirty="0" smtClean="0">
                <a:solidFill>
                  <a:srgbClr val="00548B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Большой атлас школьника по географии. Физическая география материков</a:t>
            </a:r>
            <a:endParaRPr lang="ru-RU" sz="1800" dirty="0">
              <a:solidFill>
                <a:srgbClr val="00548B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89377" y="391849"/>
            <a:ext cx="2524125" cy="40967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68783" y="5954415"/>
            <a:ext cx="505926" cy="566881"/>
          </a:xfrm>
          <a:prstGeom prst="rect">
            <a:avLst/>
          </a:prstGeom>
        </p:spPr>
      </p:pic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11268782" y="6055292"/>
            <a:ext cx="505927" cy="365125"/>
          </a:xfrm>
        </p:spPr>
        <p:txBody>
          <a:bodyPr/>
          <a:lstStyle/>
          <a:p>
            <a:pPr algn="ctr"/>
            <a:fld id="{7241DF2C-F9DB-4519-8BEF-17A0D67F4937}" type="slidenum">
              <a:rPr lang="ru-RU" sz="1600" smtClean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pPr algn="ctr"/>
              <a:t>6</a:t>
            </a:fld>
            <a:endParaRPr lang="ru-RU" sz="16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2" t="1799" r="2603" b="1664"/>
          <a:stretch/>
        </p:blipFill>
        <p:spPr>
          <a:xfrm>
            <a:off x="2793213" y="3813707"/>
            <a:ext cx="2034547" cy="2532923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81" t="1174" r="2448"/>
          <a:stretch/>
        </p:blipFill>
        <p:spPr>
          <a:xfrm>
            <a:off x="607717" y="3813707"/>
            <a:ext cx="1954574" cy="2532923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43018" y="798257"/>
            <a:ext cx="2314288" cy="3147667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78" t="1056" r="1874" b="1532"/>
          <a:stretch/>
        </p:blipFill>
        <p:spPr>
          <a:xfrm>
            <a:off x="8309990" y="913006"/>
            <a:ext cx="2343617" cy="3032917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8" t="2565" r="1427" b="2631"/>
          <a:stretch/>
        </p:blipFill>
        <p:spPr>
          <a:xfrm>
            <a:off x="628983" y="798257"/>
            <a:ext cx="4879725" cy="2987919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57306" y="3990196"/>
            <a:ext cx="3030241" cy="2356434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32" t="4491" r="4301" b="6060"/>
          <a:stretch/>
        </p:blipFill>
        <p:spPr>
          <a:xfrm>
            <a:off x="5008996" y="4003842"/>
            <a:ext cx="2969602" cy="22340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97970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25100" y="391849"/>
            <a:ext cx="8580753" cy="409675"/>
          </a:xfrm>
        </p:spPr>
        <p:txBody>
          <a:bodyPr anchor="ctr">
            <a:normAutofit/>
          </a:bodyPr>
          <a:lstStyle/>
          <a:p>
            <a:pPr algn="r"/>
            <a:r>
              <a:rPr lang="ru-RU" sz="1800" dirty="0" smtClean="0">
                <a:solidFill>
                  <a:srgbClr val="00548B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Большой атлас школьника по географии. География России</a:t>
            </a:r>
            <a:endParaRPr lang="ru-RU" sz="1800" dirty="0">
              <a:solidFill>
                <a:srgbClr val="00548B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89377" y="391849"/>
            <a:ext cx="2524125" cy="40967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68783" y="5954415"/>
            <a:ext cx="505926" cy="566881"/>
          </a:xfrm>
          <a:prstGeom prst="rect">
            <a:avLst/>
          </a:prstGeom>
        </p:spPr>
      </p:pic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11268782" y="6055292"/>
            <a:ext cx="505927" cy="365125"/>
          </a:xfrm>
        </p:spPr>
        <p:txBody>
          <a:bodyPr/>
          <a:lstStyle/>
          <a:p>
            <a:pPr algn="ctr"/>
            <a:fld id="{7241DF2C-F9DB-4519-8BEF-17A0D67F4937}" type="slidenum">
              <a:rPr lang="ru-RU" sz="1600" smtClean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pPr algn="ctr"/>
              <a:t>7</a:t>
            </a:fld>
            <a:endParaRPr lang="ru-RU" sz="16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12" b="3366"/>
          <a:stretch/>
        </p:blipFill>
        <p:spPr>
          <a:xfrm>
            <a:off x="495469" y="3873742"/>
            <a:ext cx="2845833" cy="2142938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32" t="2824" r="981" b="1978"/>
          <a:stretch/>
        </p:blipFill>
        <p:spPr>
          <a:xfrm>
            <a:off x="5243068" y="801312"/>
            <a:ext cx="3265903" cy="2481368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79" t="2222" r="1765" b="1364"/>
          <a:stretch/>
        </p:blipFill>
        <p:spPr>
          <a:xfrm>
            <a:off x="525100" y="755211"/>
            <a:ext cx="4597274" cy="2869079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86051" y="801312"/>
            <a:ext cx="2462036" cy="3072218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3177" y="3873742"/>
            <a:ext cx="3000574" cy="2200779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54" t="2392" r="1219" b="2175"/>
          <a:stretch/>
        </p:blipFill>
        <p:spPr>
          <a:xfrm>
            <a:off x="8565357" y="3974619"/>
            <a:ext cx="2733758" cy="2066130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43751" y="3229020"/>
            <a:ext cx="2221606" cy="28921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013219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25100" y="391849"/>
            <a:ext cx="8580753" cy="409675"/>
          </a:xfrm>
        </p:spPr>
        <p:txBody>
          <a:bodyPr anchor="ctr">
            <a:normAutofit/>
          </a:bodyPr>
          <a:lstStyle/>
          <a:p>
            <a:pPr algn="r"/>
            <a:r>
              <a:rPr lang="ru-RU" sz="1800" dirty="0" smtClean="0">
                <a:solidFill>
                  <a:srgbClr val="00548B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Большой атлас школьника по географии. Экономическая география мира</a:t>
            </a:r>
            <a:endParaRPr lang="ru-RU" sz="1800" dirty="0">
              <a:solidFill>
                <a:srgbClr val="00548B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89377" y="391849"/>
            <a:ext cx="2524125" cy="40967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68783" y="5954415"/>
            <a:ext cx="505926" cy="566881"/>
          </a:xfrm>
          <a:prstGeom prst="rect">
            <a:avLst/>
          </a:prstGeom>
        </p:spPr>
      </p:pic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11268782" y="6055292"/>
            <a:ext cx="505927" cy="365125"/>
          </a:xfrm>
        </p:spPr>
        <p:txBody>
          <a:bodyPr/>
          <a:lstStyle/>
          <a:p>
            <a:pPr algn="ctr"/>
            <a:fld id="{7241DF2C-F9DB-4519-8BEF-17A0D67F4937}" type="slidenum">
              <a:rPr lang="ru-RU" sz="1600" smtClean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pPr algn="ctr"/>
              <a:t>8</a:t>
            </a:fld>
            <a:endParaRPr lang="ru-RU" sz="16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42" t="1965" r="3919" b="3356"/>
          <a:stretch/>
        </p:blipFill>
        <p:spPr>
          <a:xfrm>
            <a:off x="8983377" y="762991"/>
            <a:ext cx="2372498" cy="3006811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9937" y="3826205"/>
            <a:ext cx="3190311" cy="2317565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047" y="3161515"/>
            <a:ext cx="2345537" cy="3010576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308" b="4735"/>
          <a:stretch/>
        </p:blipFill>
        <p:spPr>
          <a:xfrm>
            <a:off x="3729357" y="736666"/>
            <a:ext cx="4924195" cy="3059463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5299" y="3826205"/>
            <a:ext cx="3068573" cy="2317565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414" y="801524"/>
            <a:ext cx="3271943" cy="2410480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52009" y="3796129"/>
            <a:ext cx="2891258" cy="21794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142182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25100" y="391849"/>
            <a:ext cx="8580753" cy="409675"/>
          </a:xfrm>
        </p:spPr>
        <p:txBody>
          <a:bodyPr anchor="ctr">
            <a:normAutofit/>
          </a:bodyPr>
          <a:lstStyle/>
          <a:p>
            <a:pPr algn="r"/>
            <a:r>
              <a:rPr lang="ru-RU" sz="1800" dirty="0" smtClean="0">
                <a:solidFill>
                  <a:srgbClr val="00548B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Большой атлас школьника по истории. История древнего мира</a:t>
            </a:r>
            <a:endParaRPr lang="ru-RU" sz="1800" dirty="0">
              <a:solidFill>
                <a:srgbClr val="00548B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89377" y="391849"/>
            <a:ext cx="2524125" cy="40967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68783" y="5954415"/>
            <a:ext cx="505926" cy="566881"/>
          </a:xfrm>
          <a:prstGeom prst="rect">
            <a:avLst/>
          </a:prstGeom>
        </p:spPr>
      </p:pic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11268782" y="6055292"/>
            <a:ext cx="505927" cy="365125"/>
          </a:xfrm>
        </p:spPr>
        <p:txBody>
          <a:bodyPr/>
          <a:lstStyle/>
          <a:p>
            <a:pPr algn="ctr"/>
            <a:fld id="{7241DF2C-F9DB-4519-8BEF-17A0D67F4937}" type="slidenum">
              <a:rPr lang="ru-RU" sz="1600" smtClean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pPr algn="ctr"/>
              <a:t>9</a:t>
            </a:fld>
            <a:endParaRPr lang="ru-RU" sz="16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67162" y="3175292"/>
            <a:ext cx="2246796" cy="28800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7358" y="801524"/>
            <a:ext cx="2202884" cy="288000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2166" y="801524"/>
            <a:ext cx="2137657" cy="2880000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88944" y="849161"/>
            <a:ext cx="2153579" cy="2880000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11225" y="890150"/>
            <a:ext cx="2170488" cy="2880000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48970" y="3776798"/>
            <a:ext cx="2880000" cy="2187501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7612" y="3776798"/>
            <a:ext cx="2880000" cy="2135423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86692" y="4073200"/>
            <a:ext cx="997101" cy="16028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8408364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349</TotalTime>
  <Words>230</Words>
  <Application>Microsoft Office PowerPoint</Application>
  <PresentationFormat>Широкоэкранный</PresentationFormat>
  <Paragraphs>58</Paragraphs>
  <Slides>14</Slides>
  <Notes>12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9" baseType="lpstr">
      <vt:lpstr>Arial</vt:lpstr>
      <vt:lpstr>Calibri</vt:lpstr>
      <vt:lpstr>Calibri Light</vt:lpstr>
      <vt:lpstr>Roboto</vt:lpstr>
      <vt:lpstr>Тема Office</vt:lpstr>
      <vt:lpstr>СОЗДАНИЕ УЧЕБНЫХ КАРТОГРАФИЧЕСКИХ ПОСОБИЙ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ПРИМЕР ЗАГОЛОВКА ПРИМЕР ЗАГОЛОВКА</dc:title>
  <dc:creator>Ivan</dc:creator>
  <cp:lastModifiedBy>Толстых Светлана Юрьевна</cp:lastModifiedBy>
  <cp:revision>41</cp:revision>
  <dcterms:created xsi:type="dcterms:W3CDTF">2022-02-28T06:25:48Z</dcterms:created>
  <dcterms:modified xsi:type="dcterms:W3CDTF">2022-09-09T13:30:28Z</dcterms:modified>
</cp:coreProperties>
</file>