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7"/>
  </p:notesMasterIdLst>
  <p:sldIdLst>
    <p:sldId id="275" r:id="rId2"/>
    <p:sldId id="272" r:id="rId3"/>
    <p:sldId id="258" r:id="rId4"/>
    <p:sldId id="259" r:id="rId5"/>
    <p:sldId id="260" r:id="rId6"/>
    <p:sldId id="261" r:id="rId7"/>
    <p:sldId id="262" r:id="rId8"/>
    <p:sldId id="268" r:id="rId9"/>
    <p:sldId id="267" r:id="rId10"/>
    <p:sldId id="269" r:id="rId11"/>
    <p:sldId id="263" r:id="rId12"/>
    <p:sldId id="279" r:id="rId13"/>
    <p:sldId id="278" r:id="rId14"/>
    <p:sldId id="264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215483"/>
    <a:srgbClr val="122CAE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FADAB-2440-483B-A4D8-9E0A6219418B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7A2D8-F88E-46C0-9775-37FD3302B5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0FF7B-A44B-4F89-9194-1C2679518F78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285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38606-B127-4962-AB87-C0AEA5FF9041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206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F4BCC-9897-494A-AD97-529CC5FA9EC1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836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B89D-7B1A-4437-AECF-4A2DDB3C4196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07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178D-924F-4388-8B51-7BB71229E0CF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798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D6002-5160-4513-9340-0A38A1DA9049}" type="datetime1">
              <a:rPr lang="ru-RU" smtClean="0"/>
              <a:t>12.09.2022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02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BB2D5-FA23-471A-93B1-9A1D03105B6F}" type="datetime1">
              <a:rPr lang="ru-RU" smtClean="0"/>
              <a:t>12.09.2022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786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563A-B4B2-4794-880F-B6E69E5063D6}" type="datetime1">
              <a:rPr lang="ru-RU" smtClean="0"/>
              <a:t>12.09.2022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078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8EA07-3647-4515-8B7F-8E8B87B86598}" type="datetime1">
              <a:rPr lang="ru-RU" smtClean="0"/>
              <a:t>12.09.2022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23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06BA4-D53F-430E-988E-5C85D3BC503C}" type="datetime1">
              <a:rPr lang="ru-RU" smtClean="0"/>
              <a:t>12.09.2022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76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24ED-0D3E-4E77-BDA1-C2757EC5CD5A}" type="datetime1">
              <a:rPr lang="ru-RU" smtClean="0"/>
              <a:t>12.09.2022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1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9882D-0AFD-44BA-A122-C88DFAEC9EDE}" type="datetime1">
              <a:rPr lang="ru-RU" smtClean="0"/>
              <a:t>12.09.2022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DCD7E-2057-4F5D-BEE1-290B6DB8AA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13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onf.racurs.ru/conf2022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gif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7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4" descr="39109.jpg"/>
          <p:cNvPicPr>
            <a:picLocks noChangeAspect="1"/>
          </p:cNvPicPr>
          <p:nvPr/>
        </p:nvPicPr>
        <p:blipFill>
          <a:blip r:embed="rId2" cstate="print"/>
          <a:srcRect l="5430" t="-2006" r="2150" b="21202"/>
          <a:stretch>
            <a:fillRect/>
          </a:stretch>
        </p:blipFill>
        <p:spPr>
          <a:xfrm>
            <a:off x="405898" y="1520329"/>
            <a:ext cx="5003384" cy="4285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5F3D1F8-86AC-0D09-4BFC-E8B38E4C6673}"/>
              </a:ext>
            </a:extLst>
          </p:cNvPr>
          <p:cNvSpPr txBox="1">
            <a:spLocks/>
          </p:cNvSpPr>
          <p:nvPr/>
        </p:nvSpPr>
        <p:spPr>
          <a:xfrm>
            <a:off x="4781320" y="903383"/>
            <a:ext cx="4175394" cy="317285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u="none" strike="noStrike" kern="1200" cap="none" spc="0" normalizeH="0" baseline="0" noProof="0" dirty="0">
                <a:ln>
                  <a:noFill/>
                </a:ln>
                <a:solidFill>
                  <a:srgbClr val="2154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Современное использование данных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u="none" strike="noStrike" kern="1200" cap="none" spc="0" normalizeH="0" baseline="0" noProof="0" dirty="0">
                <a:ln>
                  <a:noFill/>
                </a:ln>
                <a:solidFill>
                  <a:srgbClr val="2154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дистанционного зондирования Земли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u="none" strike="noStrike" kern="1200" cap="none" spc="0" normalizeH="0" baseline="0" noProof="0" dirty="0">
                <a:ln>
                  <a:noFill/>
                </a:ln>
                <a:solidFill>
                  <a:srgbClr val="2154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при картографировании 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u="none" strike="noStrike" kern="1200" cap="none" spc="0" normalizeH="0" baseline="0" noProof="0" dirty="0">
                <a:ln>
                  <a:noFill/>
                </a:ln>
                <a:solidFill>
                  <a:srgbClr val="21548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горной местности</a:t>
            </a:r>
          </a:p>
        </p:txBody>
      </p:sp>
      <p:pic>
        <p:nvPicPr>
          <p:cNvPr id="14" name="Picture 3" descr="im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88" y="211087"/>
            <a:ext cx="545561" cy="54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96246" y="181424"/>
            <a:ext cx="6792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200" b="1" dirty="0">
                <a:solidFill>
                  <a:srgbClr val="1682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ЦИФРОВАЯ РЕАЛЬНОСТЬ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космические и пространственные данные, технологии обработки»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Санкт-Петербург</a:t>
            </a:r>
            <a:endParaRPr lang="ru-RU" sz="1200" dirty="0">
              <a:solidFill>
                <a:srgbClr val="000000"/>
              </a:solidFill>
              <a:latin typeface="Myriad Pro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99104" y="3756752"/>
            <a:ext cx="23103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Докладчик</a:t>
            </a:r>
          </a:p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Попов Иван Павлович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3" name="Содержимое 4" descr="1650892252_19-vsegda-pomnim-com-p-gori-sverkhu-foto-23.jp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"/>
            </a:blip>
            <a:srcRect l="5389" r="5780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14" name="Группа 18"/>
            <p:cNvGrpSpPr/>
            <p:nvPr/>
          </p:nvGrpSpPr>
          <p:grpSpPr>
            <a:xfrm>
              <a:off x="6605931" y="5442334"/>
              <a:ext cx="2214069" cy="1184227"/>
              <a:chOff x="6605931" y="5442334"/>
              <a:chExt cx="2214069" cy="1184227"/>
            </a:xfrm>
          </p:grpSpPr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5931" y="6349019"/>
                <a:ext cx="2048815" cy="27754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" name="Рисунок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71184" y="5442334"/>
                <a:ext cx="2048816" cy="90319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E375E08-E5E7-D343-74FF-62EBCC6C0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346" y="155806"/>
            <a:ext cx="7886700" cy="69249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Сравнение отображения ледника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EE0EBCDE-11FA-06D8-1292-0A1CDE8F20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97" y="1507350"/>
            <a:ext cx="3682646" cy="26190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0CECA17-02B0-0DBB-C20B-FAFD03C84A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849" y="1544269"/>
            <a:ext cx="3678172" cy="26189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F070391-BC70-8C5F-3073-D0C3A4B65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FDE0AD-6415-F334-0C05-04329DCCE0E1}"/>
              </a:ext>
            </a:extLst>
          </p:cNvPr>
          <p:cNvSpPr txBox="1"/>
          <p:nvPr/>
        </p:nvSpPr>
        <p:spPr>
          <a:xfrm>
            <a:off x="1392654" y="4410597"/>
            <a:ext cx="1934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Матричный растр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252E7F-38D1-DD5E-B8F7-C5C001417267}"/>
              </a:ext>
            </a:extLst>
          </p:cNvPr>
          <p:cNvSpPr txBox="1"/>
          <p:nvPr/>
        </p:nvSpPr>
        <p:spPr>
          <a:xfrm>
            <a:off x="5526477" y="4413743"/>
            <a:ext cx="785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ЦОФП</a:t>
            </a:r>
          </a:p>
        </p:txBody>
      </p:sp>
      <p:pic>
        <p:nvPicPr>
          <p:cNvPr id="17" name="Рисунок 16" descr="stock-vector-cartoon-stick-man-illustration-of-smiling-business-man-businessman-with-arms-open-to-welcome-71559767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3" t="1148" r="5279" b="7813"/>
          <a:stretch>
            <a:fillRect/>
          </a:stretch>
        </p:blipFill>
        <p:spPr>
          <a:xfrm>
            <a:off x="3327094" y="3861411"/>
            <a:ext cx="2199383" cy="278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91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98D7AD87-56DC-B93F-C72D-4FFAE2773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6729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Измерение количественных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 Unicode MS" panose="020B0604020202020204" pitchFamily="34" charset="-128"/>
                <a:cs typeface="Arial" pitchFamily="34" charset="0"/>
              </a:rPr>
              <a:t>характеристик в ГИС Панорама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4A1AF61-9D4E-63E5-E664-370ACAE7BF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0" y="1002535"/>
            <a:ext cx="2497317" cy="46790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Абсолютных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F3C6EE0C-1940-1F90-1C2D-76C2B53E01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21604" y="1527063"/>
            <a:ext cx="3887391" cy="823912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Относительных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590" y="2448122"/>
            <a:ext cx="3149885" cy="2763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334920" y="3541945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42858" y="362978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Прямая со стрелкой 98"/>
          <p:cNvSpPr>
            <a:spLocks/>
          </p:cNvSpPr>
          <p:nvPr/>
        </p:nvSpPr>
        <p:spPr bwMode="auto">
          <a:xfrm rot="8157673">
            <a:off x="6110366" y="3244423"/>
            <a:ext cx="746644" cy="277000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ln>
            <a:headEnd/>
            <a:tailEnd type="arrow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12" name="Блок-схема: узел 90"/>
          <p:cNvSpPr>
            <a:spLocks noChangeArrowheads="1"/>
          </p:cNvSpPr>
          <p:nvPr/>
        </p:nvSpPr>
        <p:spPr bwMode="auto">
          <a:xfrm>
            <a:off x="5914656" y="3747280"/>
            <a:ext cx="89807" cy="86387"/>
          </a:xfrm>
          <a:prstGeom prst="flowChartConnector">
            <a:avLst/>
          </a:pr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6140696" y="3655613"/>
            <a:ext cx="89807" cy="86387"/>
          </a:xfrm>
          <a:prstGeom prst="flowChartConnector">
            <a:avLst/>
          </a:prstGeom>
          <a:solidFill>
            <a:srgbClr val="4F81BD"/>
          </a:solidFill>
          <a:ln w="25400">
            <a:solidFill>
              <a:srgbClr val="243F60"/>
            </a:solidFill>
            <a:round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7" name="Рисунок 16" descr="8295c3ffb9ce6b9ad225d8832f2d4709--mobile-computing-stick-figure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1"/>
              </a:clrFrom>
              <a:clrTo>
                <a:srgbClr val="F9F9F1">
                  <a:alpha val="0"/>
                </a:srgbClr>
              </a:clrTo>
            </a:clrChange>
          </a:blip>
          <a:srcRect l="30401" t="32771" r="36185" b="32851"/>
          <a:stretch>
            <a:fillRect/>
          </a:stretch>
        </p:blipFill>
        <p:spPr>
          <a:xfrm>
            <a:off x="1258779" y="3536007"/>
            <a:ext cx="2291508" cy="2357610"/>
          </a:xfrm>
          <a:prstGeom prst="rect">
            <a:avLst/>
          </a:prstGeom>
        </p:spPr>
      </p:pic>
      <p:pic>
        <p:nvPicPr>
          <p:cNvPr id="18" name="Рисунок 17" descr="8295c3ffb9ce6b9ad225d8832f2d4709--mobile-computing-stick-figure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1"/>
              </a:clrFrom>
              <a:clrTo>
                <a:srgbClr val="F9F9F1">
                  <a:alpha val="0"/>
                </a:srgbClr>
              </a:clrTo>
            </a:clrChange>
          </a:blip>
          <a:srcRect l="62878" t="32771" b="32851"/>
          <a:stretch>
            <a:fillRect/>
          </a:stretch>
        </p:blipFill>
        <p:spPr>
          <a:xfrm>
            <a:off x="6745077" y="627962"/>
            <a:ext cx="2030013" cy="1879940"/>
          </a:xfrm>
          <a:prstGeom prst="rect">
            <a:avLst/>
          </a:prstGeom>
        </p:spPr>
      </p:pic>
      <p:pic>
        <p:nvPicPr>
          <p:cNvPr id="19" name="Объект 18"/>
          <p:cNvPicPr>
            <a:picLocks noGrp="1" noChangeAspect="1"/>
          </p:cNvPicPr>
          <p:nvPr>
            <p:ph sz="half" idx="2"/>
          </p:nvPr>
        </p:nvPicPr>
        <p:blipFill rotWithShape="1">
          <a:blip r:embed="rId4"/>
          <a:srcRect l="12326" t="25626" r="67986" b="34003"/>
          <a:stretch/>
        </p:blipFill>
        <p:spPr>
          <a:xfrm>
            <a:off x="657429" y="1445143"/>
            <a:ext cx="3664518" cy="2005958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AB615B8-452B-D02D-29B0-FE00BBDFA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186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0E0F8119-2A51-DF82-DEBA-8EAAC5351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rial Unicode MS" panose="020B0604020202020204" pitchFamily="34" charset="-128"/>
                <a:cs typeface="Arial" pitchFamily="34" charset="0"/>
              </a:rPr>
              <a:t>Результаты использования созданного классификатора</a:t>
            </a:r>
            <a:endParaRPr lang="ru-RU" sz="4400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CA890AE7-6CF7-123C-2FD4-EEDCA9600A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335955-E7B0-A487-C9EB-FC004F586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1" name="Рисунок 10" descr="Fotolia_62012420_Subscription_Monthly_M-1.jpg">
            <a:extLst>
              <a:ext uri="{FF2B5EF4-FFF2-40B4-BE49-F238E27FC236}">
                <a16:creationId xmlns:a16="http://schemas.microsoft.com/office/drawing/2014/main" id="{ECC4909D-4E2B-E9CC-5413-7B44C4D89F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43" t="9082" r="11803" b="7601"/>
          <a:stretch>
            <a:fillRect/>
          </a:stretch>
        </p:blipFill>
        <p:spPr>
          <a:xfrm>
            <a:off x="6196249" y="825635"/>
            <a:ext cx="1910668" cy="176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86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592460C-800C-91BA-B24B-0A585A0FA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503" y="536955"/>
            <a:ext cx="2949178" cy="566369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Минусы</a:t>
            </a:r>
          </a:p>
        </p:txBody>
      </p:sp>
      <p:pic>
        <p:nvPicPr>
          <p:cNvPr id="20" name="Объект 19">
            <a:extLst>
              <a:ext uri="{FF2B5EF4-FFF2-40B4-BE49-F238E27FC236}">
                <a16:creationId xmlns:a16="http://schemas.microsoft.com/office/drawing/2014/main" id="{019D2E7D-3CFE-C7BE-3EBD-F67D01B8F3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277" y="3192536"/>
            <a:ext cx="2395290" cy="1938886"/>
          </a:xfrm>
        </p:spPr>
      </p:pic>
      <p:sp>
        <p:nvSpPr>
          <p:cNvPr id="10" name="Текст 9">
            <a:extLst>
              <a:ext uri="{FF2B5EF4-FFF2-40B4-BE49-F238E27FC236}">
                <a16:creationId xmlns:a16="http://schemas.microsoft.com/office/drawing/2014/main" id="{0BBC90B7-7C5A-641A-B793-CD7513AC55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642371"/>
            <a:ext cx="7693983" cy="138648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Отсутствие истинного изображения в области снегов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Искажения в глубоких тенях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Включение в высоты наледи на реках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28469B-D660-D569-82E4-27D38E225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13</a:t>
            </a:fld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383D1789-69C0-1F18-1FA2-993AD59B9C63}"/>
              </a:ext>
            </a:extLst>
          </p:cNvPr>
          <p:cNvGrpSpPr/>
          <p:nvPr/>
        </p:nvGrpSpPr>
        <p:grpSpPr>
          <a:xfrm>
            <a:off x="7266207" y="266621"/>
            <a:ext cx="1057617" cy="1311006"/>
            <a:chOff x="2478794" y="1513323"/>
            <a:chExt cx="771180" cy="979347"/>
          </a:xfrm>
        </p:grpSpPr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C93E1296-9A07-C57C-9CCF-E8011474AA5B}"/>
                </a:ext>
              </a:extLst>
            </p:cNvPr>
            <p:cNvGrpSpPr/>
            <p:nvPr/>
          </p:nvGrpSpPr>
          <p:grpSpPr>
            <a:xfrm>
              <a:off x="2478794" y="1513323"/>
              <a:ext cx="771180" cy="502764"/>
              <a:chOff x="2478794" y="1513323"/>
              <a:chExt cx="771180" cy="502764"/>
            </a:xfrm>
          </p:grpSpPr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7BB99851-7749-A8ED-F8D1-7646AD34373E}"/>
                  </a:ext>
                </a:extLst>
              </p:cNvPr>
              <p:cNvSpPr/>
              <p:nvPr/>
            </p:nvSpPr>
            <p:spPr>
              <a:xfrm>
                <a:off x="2478794" y="1729648"/>
                <a:ext cx="771180" cy="286439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59E4C65F-2343-C887-856B-AF725E7FBAD7}"/>
                  </a:ext>
                </a:extLst>
              </p:cNvPr>
              <p:cNvSpPr/>
              <p:nvPr/>
            </p:nvSpPr>
            <p:spPr>
              <a:xfrm>
                <a:off x="2480224" y="1625816"/>
                <a:ext cx="310730" cy="29390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ED9B1F3C-CFF9-99E1-C711-8B4840483408}"/>
                  </a:ext>
                </a:extLst>
              </p:cNvPr>
              <p:cNvSpPr/>
              <p:nvPr/>
            </p:nvSpPr>
            <p:spPr>
              <a:xfrm>
                <a:off x="2818890" y="1513323"/>
                <a:ext cx="316088" cy="29915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Блок-схема: узел 16">
                <a:extLst>
                  <a:ext uri="{FF2B5EF4-FFF2-40B4-BE49-F238E27FC236}">
                    <a16:creationId xmlns:a16="http://schemas.microsoft.com/office/drawing/2014/main" id="{F15A64BB-F940-71CA-E933-F9C654CAF1BC}"/>
                  </a:ext>
                </a:extLst>
              </p:cNvPr>
              <p:cNvSpPr/>
              <p:nvPr/>
            </p:nvSpPr>
            <p:spPr>
              <a:xfrm>
                <a:off x="2581277" y="1790785"/>
                <a:ext cx="116017" cy="135330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Блок-схема: узел 17">
                <a:extLst>
                  <a:ext uri="{FF2B5EF4-FFF2-40B4-BE49-F238E27FC236}">
                    <a16:creationId xmlns:a16="http://schemas.microsoft.com/office/drawing/2014/main" id="{F429BC1A-A888-CFA4-63F5-443CD540E971}"/>
                  </a:ext>
                </a:extLst>
              </p:cNvPr>
              <p:cNvSpPr/>
              <p:nvPr/>
            </p:nvSpPr>
            <p:spPr>
              <a:xfrm>
                <a:off x="2909947" y="1678780"/>
                <a:ext cx="116017" cy="135330"/>
              </a:xfrm>
              <a:prstGeom prst="flowChartConnecto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Дуга 12">
              <a:extLst>
                <a:ext uri="{FF2B5EF4-FFF2-40B4-BE49-F238E27FC236}">
                  <a16:creationId xmlns:a16="http://schemas.microsoft.com/office/drawing/2014/main" id="{698C6E7C-2600-B78E-D736-DA131DCFB45E}"/>
                </a:ext>
              </a:extLst>
            </p:cNvPr>
            <p:cNvSpPr/>
            <p:nvPr/>
          </p:nvSpPr>
          <p:spPr>
            <a:xfrm rot="14539673" flipV="1">
              <a:off x="2616236" y="2001603"/>
              <a:ext cx="541867" cy="440267"/>
            </a:xfrm>
            <a:prstGeom prst="arc">
              <a:avLst>
                <a:gd name="adj1" fmla="val 14856150"/>
                <a:gd name="adj2" fmla="val 128572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B33C14A-D3AE-54BD-B675-C5A0EBAAC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360" y="3192536"/>
            <a:ext cx="2395290" cy="193888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9C7B9D7-BEE5-3D42-6368-26122A586F83}"/>
              </a:ext>
            </a:extLst>
          </p:cNvPr>
          <p:cNvSpPr txBox="1"/>
          <p:nvPr/>
        </p:nvSpPr>
        <p:spPr>
          <a:xfrm>
            <a:off x="2465561" y="5189888"/>
            <a:ext cx="1272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Искажения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90B0F8-0423-97DD-6ABC-7D7144844296}"/>
              </a:ext>
            </a:extLst>
          </p:cNvPr>
          <p:cNvSpPr txBox="1"/>
          <p:nvPr/>
        </p:nvSpPr>
        <p:spPr>
          <a:xfrm>
            <a:off x="5512156" y="5189888"/>
            <a:ext cx="155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Наледь и снег</a:t>
            </a:r>
          </a:p>
        </p:txBody>
      </p:sp>
    </p:spTree>
    <p:extLst>
      <p:ext uri="{BB962C8B-B14F-4D97-AF65-F5344CB8AC3E}">
        <p14:creationId xmlns:p14="http://schemas.microsoft.com/office/powerpoint/2010/main" val="1167739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6265A6-E9D7-A38D-1C86-5384C9EBF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177" y="275121"/>
            <a:ext cx="7654214" cy="662907"/>
          </a:xfrm>
        </p:spPr>
        <p:txBody>
          <a:bodyPr>
            <a:normAutofit fontScale="90000"/>
          </a:bodyPr>
          <a:lstStyle/>
          <a:p>
            <a:br>
              <a:rPr lang="ru-RU" sz="4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4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Плюсы</a:t>
            </a:r>
            <a:br>
              <a:rPr lang="ru-RU" sz="4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23EDAF68-5817-8436-6229-895CA24F81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6494" y="1615628"/>
            <a:ext cx="8105312" cy="1845130"/>
          </a:xfrm>
        </p:spPr>
        <p:txBody>
          <a:bodyPr>
            <a:normAutofit/>
          </a:bodyPr>
          <a:lstStyle/>
          <a:p>
            <a:r>
              <a:rPr lang="ru-RU" sz="2400" dirty="0"/>
              <a:t>Упрощение дешифрирования форм рельефа</a:t>
            </a:r>
          </a:p>
          <a:p>
            <a:r>
              <a:rPr lang="ru-RU" sz="2400" dirty="0"/>
              <a:t>Возможность отрисовать все в </a:t>
            </a:r>
            <a:r>
              <a:rPr lang="ru-RU" sz="2400" dirty="0" err="1"/>
              <a:t>монорежиме</a:t>
            </a:r>
            <a:endParaRPr lang="ru-RU" sz="2400" dirty="0"/>
          </a:p>
          <a:p>
            <a:r>
              <a:rPr lang="ru-RU" sz="2400" dirty="0"/>
              <a:t>Наглядное представление эталонных объектов на местности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83FADE-B359-6B6A-A055-715278FEF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14</a:t>
            </a:fld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7282909" y="304604"/>
            <a:ext cx="1090399" cy="1003215"/>
            <a:chOff x="5621866" y="1535289"/>
            <a:chExt cx="767645" cy="778933"/>
          </a:xfrm>
        </p:grpSpPr>
        <p:sp>
          <p:nvSpPr>
            <p:cNvPr id="17" name="Крест 16"/>
            <p:cNvSpPr/>
            <p:nvPr/>
          </p:nvSpPr>
          <p:spPr>
            <a:xfrm>
              <a:off x="5621866" y="1535289"/>
              <a:ext cx="767645" cy="778933"/>
            </a:xfrm>
            <a:prstGeom prst="plus">
              <a:avLst>
                <a:gd name="adj" fmla="val 33824"/>
              </a:avLst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5621868" y="1726804"/>
              <a:ext cx="310730" cy="2939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5960534" y="1614311"/>
              <a:ext cx="316088" cy="2991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Дуга 19"/>
            <p:cNvSpPr/>
            <p:nvPr/>
          </p:nvSpPr>
          <p:spPr>
            <a:xfrm rot="7060327">
              <a:off x="5779912" y="1761067"/>
              <a:ext cx="541867" cy="440267"/>
            </a:xfrm>
            <a:prstGeom prst="arc">
              <a:avLst>
                <a:gd name="adj1" fmla="val 14856150"/>
                <a:gd name="adj2" fmla="val 1285727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узел 20"/>
            <p:cNvSpPr/>
            <p:nvPr/>
          </p:nvSpPr>
          <p:spPr>
            <a:xfrm>
              <a:off x="5722921" y="1891773"/>
              <a:ext cx="116017" cy="135330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узел 21"/>
            <p:cNvSpPr/>
            <p:nvPr/>
          </p:nvSpPr>
          <p:spPr>
            <a:xfrm>
              <a:off x="6051591" y="1779768"/>
              <a:ext cx="116017" cy="135330"/>
            </a:xfrm>
            <a:prstGeom prst="flowChartConnector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5" name="Таблица 6">
            <a:extLst>
              <a:ext uri="{FF2B5EF4-FFF2-40B4-BE49-F238E27FC236}">
                <a16:creationId xmlns:a16="http://schemas.microsoft.com/office/drawing/2014/main" id="{1C8168B1-B682-57D5-99C1-E6B4834655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885402"/>
              </p:ext>
            </p:extLst>
          </p:nvPr>
        </p:nvGraphicFramePr>
        <p:xfrm>
          <a:off x="576494" y="3429000"/>
          <a:ext cx="7938856" cy="183718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984714">
                  <a:extLst>
                    <a:ext uri="{9D8B030D-6E8A-4147-A177-3AD203B41FA5}">
                      <a16:colId xmlns:a16="http://schemas.microsoft.com/office/drawing/2014/main" val="3008021819"/>
                    </a:ext>
                  </a:extLst>
                </a:gridCol>
                <a:gridCol w="1984714">
                  <a:extLst>
                    <a:ext uri="{9D8B030D-6E8A-4147-A177-3AD203B41FA5}">
                      <a16:colId xmlns:a16="http://schemas.microsoft.com/office/drawing/2014/main" val="647288203"/>
                    </a:ext>
                  </a:extLst>
                </a:gridCol>
                <a:gridCol w="1984714">
                  <a:extLst>
                    <a:ext uri="{9D8B030D-6E8A-4147-A177-3AD203B41FA5}">
                      <a16:colId xmlns:a16="http://schemas.microsoft.com/office/drawing/2014/main" val="1397054709"/>
                    </a:ext>
                  </a:extLst>
                </a:gridCol>
                <a:gridCol w="1984714">
                  <a:extLst>
                    <a:ext uri="{9D8B030D-6E8A-4147-A177-3AD203B41FA5}">
                      <a16:colId xmlns:a16="http://schemas.microsoft.com/office/drawing/2014/main" val="3555513241"/>
                    </a:ext>
                  </a:extLst>
                </a:gridCol>
              </a:tblGrid>
              <a:tr h="406658">
                <a:tc>
                  <a:txBody>
                    <a:bodyPr/>
                    <a:lstStyle/>
                    <a:p>
                      <a:r>
                        <a:rPr lang="ru-RU" dirty="0"/>
                        <a:t>Альбом образцов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Матрица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ЦТК прошлых лет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ОФП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5782987"/>
                  </a:ext>
                </a:extLst>
              </a:tr>
              <a:tr h="143052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957810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FF8DC9-8132-5347-F673-A3A5552AA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39" y="4026377"/>
            <a:ext cx="1771460" cy="113660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C8F9989-5277-BCBC-FA4B-9DCF3632ED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444" y="4026377"/>
            <a:ext cx="1875392" cy="113660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B2FC611-E5B9-E249-06C6-F7C4597380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29936" y="4058960"/>
            <a:ext cx="1823523" cy="110401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260FAB0-E341-B47E-BA1C-C850137E5E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59" y="4058960"/>
            <a:ext cx="1830346" cy="110401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9C96771-6D68-524C-A638-AC2493C85308}"/>
              </a:ext>
            </a:extLst>
          </p:cNvPr>
          <p:cNvSpPr txBox="1"/>
          <p:nvPr/>
        </p:nvSpPr>
        <p:spPr>
          <a:xfrm>
            <a:off x="2842282" y="5266185"/>
            <a:ext cx="3407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Рабочая модель классификатора</a:t>
            </a:r>
          </a:p>
        </p:txBody>
      </p:sp>
    </p:spTree>
    <p:extLst>
      <p:ext uri="{BB962C8B-B14F-4D97-AF65-F5344CB8AC3E}">
        <p14:creationId xmlns:p14="http://schemas.microsoft.com/office/powerpoint/2010/main" val="39420204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Рисунок 4" descr="1650892252_19-vsegda-pomnim-com-p-gori-sverkhu-foto-23.jpg"/>
          <p:cNvPicPr>
            <a:picLocks noChangeAspect="1"/>
          </p:cNvPicPr>
          <p:nvPr/>
        </p:nvPicPr>
        <p:blipFill>
          <a:blip r:embed="rId2" cstate="print"/>
          <a:srcRect l="2771" t="3695" r="24941" b="3775"/>
          <a:stretch>
            <a:fillRect/>
          </a:stretch>
        </p:blipFill>
        <p:spPr>
          <a:xfrm>
            <a:off x="253388" y="253388"/>
            <a:ext cx="6610120" cy="6345716"/>
          </a:xfrm>
          <a:prstGeom prst="pi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87" y="3435712"/>
            <a:ext cx="900259" cy="896509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617049" y="1509310"/>
            <a:ext cx="5460849" cy="4957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БЛАГОДАРЮ ЗА ВНИМАНИЕ!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224" y="2173833"/>
            <a:ext cx="4471275" cy="1023273"/>
          </a:xfrm>
          <a:prstGeom prst="rect">
            <a:avLst/>
          </a:prstGeom>
        </p:spPr>
      </p:pic>
      <p:pic>
        <p:nvPicPr>
          <p:cNvPr id="11" name="Рисунок 10" descr="55555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7963" y="407625"/>
            <a:ext cx="1556025" cy="30351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92256" y="3777280"/>
            <a:ext cx="8088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создание цифровых топографических карт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оптимизация технологического процесса для картографов</a:t>
            </a:r>
          </a:p>
        </p:txBody>
      </p:sp>
      <p:pic>
        <p:nvPicPr>
          <p:cNvPr id="12" name="Рисунок 11" descr="clipart_men_target_arrows_darts_19517_1920x120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" t="7365" r="9091" b="11009"/>
          <a:stretch>
            <a:fillRect/>
          </a:stretch>
        </p:blipFill>
        <p:spPr>
          <a:xfrm>
            <a:off x="3595852" y="462029"/>
            <a:ext cx="4967111" cy="30028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4" name="TextBox 13"/>
          <p:cNvSpPr txBox="1"/>
          <p:nvPr/>
        </p:nvSpPr>
        <p:spPr>
          <a:xfrm flipH="1">
            <a:off x="627961" y="3050021"/>
            <a:ext cx="1839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ЦЕЛЬ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C1E91EE-E70F-320F-8350-8C6C813EB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ABA2C148-2514-4D94-63BD-F6C4325C40AA}"/>
              </a:ext>
            </a:extLst>
          </p:cNvPr>
          <p:cNvSpPr txBox="1"/>
          <p:nvPr/>
        </p:nvSpPr>
        <p:spPr>
          <a:xfrm>
            <a:off x="0" y="17157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Технологический процесс построения матрицы </a:t>
            </a:r>
          </a:p>
          <a:p>
            <a:pPr algn="ctr"/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Geotiff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MTW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 ЦФС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Photomod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4856BDC-9115-46D4-E441-83AE9B90F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8"/>
          <a:stretch/>
        </p:blipFill>
        <p:spPr bwMode="auto">
          <a:xfrm>
            <a:off x="787042" y="1231550"/>
            <a:ext cx="1616398" cy="140850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770D11B3-49D4-3799-2B13-E7A57577AB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79" y="2965904"/>
            <a:ext cx="1616399" cy="144207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4ADE24-EE84-40E9-9F60-CC26373E5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06" y="4601486"/>
            <a:ext cx="1616399" cy="1446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90443E-2823-3B19-E4F4-9478DF8C10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" t="24461" b="2706"/>
          <a:stretch/>
        </p:blipFill>
        <p:spPr bwMode="auto">
          <a:xfrm>
            <a:off x="4000166" y="1206766"/>
            <a:ext cx="2436161" cy="233116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A005B4-6F0A-2EBC-CF3D-05471C3D7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692" y="3789357"/>
            <a:ext cx="2436160" cy="232697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cxnSp>
        <p:nvCxnSpPr>
          <p:cNvPr id="9" name="Соединительная линия уступом 5">
            <a:extLst>
              <a:ext uri="{FF2B5EF4-FFF2-40B4-BE49-F238E27FC236}">
                <a16:creationId xmlns:a16="http://schemas.microsoft.com/office/drawing/2014/main" id="{E94188C4-DA81-C721-15A9-EF99DC97464B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2443578" y="2372346"/>
            <a:ext cx="1556588" cy="1314598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8">
            <a:extLst>
              <a:ext uri="{FF2B5EF4-FFF2-40B4-BE49-F238E27FC236}">
                <a16:creationId xmlns:a16="http://schemas.microsoft.com/office/drawing/2014/main" id="{67D5D58D-6222-AC3C-3C13-D50FDB9C0C2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 flipV="1">
            <a:off x="2428505" y="4952844"/>
            <a:ext cx="1569187" cy="372030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20D96E1-A859-B642-5333-5A9FE9A7CEC9}"/>
              </a:ext>
            </a:extLst>
          </p:cNvPr>
          <p:cNvSpPr txBox="1"/>
          <p:nvPr/>
        </p:nvSpPr>
        <p:spPr>
          <a:xfrm>
            <a:off x="3213098" y="1963700"/>
            <a:ext cx="791960" cy="335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 err="1">
                <a:solidFill>
                  <a:srgbClr val="7030A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Geotiff</a:t>
            </a:r>
            <a:endParaRPr lang="ru-RU" sz="1350" dirty="0">
              <a:solidFill>
                <a:srgbClr val="7030A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17A91B-B434-4824-1A8C-58527D17CBB0}"/>
              </a:ext>
            </a:extLst>
          </p:cNvPr>
          <p:cNvSpPr txBox="1"/>
          <p:nvPr/>
        </p:nvSpPr>
        <p:spPr>
          <a:xfrm>
            <a:off x="3188820" y="4588445"/>
            <a:ext cx="682271" cy="3357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solidFill>
                  <a:srgbClr val="7030A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MTW</a:t>
            </a:r>
            <a:endParaRPr lang="ru-RU" sz="1350" dirty="0">
              <a:solidFill>
                <a:srgbClr val="7030A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:a16="http://schemas.microsoft.com/office/drawing/2014/main" id="{7077554D-6D98-830D-B09E-98E7FCA8D51E}"/>
              </a:ext>
            </a:extLst>
          </p:cNvPr>
          <p:cNvSpPr/>
          <p:nvPr/>
        </p:nvSpPr>
        <p:spPr>
          <a:xfrm>
            <a:off x="513347" y="1200839"/>
            <a:ext cx="246367" cy="4660270"/>
          </a:xfrm>
          <a:prstGeom prst="leftBrace">
            <a:avLst>
              <a:gd name="adj1" fmla="val 8333"/>
              <a:gd name="adj2" fmla="val 50458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C07E88-3A8A-3D25-75EB-3E02C69BED2D}"/>
              </a:ext>
            </a:extLst>
          </p:cNvPr>
          <p:cNvSpPr txBox="1"/>
          <p:nvPr/>
        </p:nvSpPr>
        <p:spPr>
          <a:xfrm rot="16200000">
            <a:off x="-779119" y="3137089"/>
            <a:ext cx="2084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Photomod</a:t>
            </a:r>
            <a:endParaRPr lang="ru-RU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8EA59C-0CA9-E932-BC1A-3302EB3A1BC2}"/>
              </a:ext>
            </a:extLst>
          </p:cNvPr>
          <p:cNvSpPr txBox="1"/>
          <p:nvPr/>
        </p:nvSpPr>
        <p:spPr>
          <a:xfrm>
            <a:off x="6626637" y="1157799"/>
            <a:ext cx="2286010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ru-RU" sz="1600" dirty="0"/>
              <a:t>Размер пикселя на местности: 0,2 м</a:t>
            </a:r>
          </a:p>
          <a:p>
            <a:pPr marL="214313" indent="-214313">
              <a:buFontTx/>
              <a:buChar char="-"/>
            </a:pPr>
            <a:r>
              <a:rPr lang="ru-RU" sz="1600" dirty="0"/>
              <a:t>Шаг сетки (для расчета пикетов) 1*1м</a:t>
            </a:r>
          </a:p>
          <a:p>
            <a:pPr marL="214313" indent="-214313">
              <a:buFontTx/>
              <a:buChar char="-"/>
            </a:pPr>
            <a:r>
              <a:rPr lang="ru-RU" sz="1600" dirty="0"/>
              <a:t>Размер ячейки матрицы 1 м</a:t>
            </a:r>
          </a:p>
          <a:p>
            <a:pPr marL="214313" indent="-214313">
              <a:buFontTx/>
              <a:buChar char="-"/>
            </a:pPr>
            <a:r>
              <a:rPr lang="ru-RU" sz="1600" dirty="0"/>
              <a:t>Разрешение растра </a:t>
            </a:r>
            <a:r>
              <a:rPr lang="en-US" sz="1600" dirty="0" err="1"/>
              <a:t>geotiff</a:t>
            </a:r>
            <a:r>
              <a:rPr lang="en-US" sz="1600" dirty="0"/>
              <a:t> 1</a:t>
            </a:r>
            <a:r>
              <a:rPr lang="ru-RU" sz="1600" dirty="0"/>
              <a:t>см.</a:t>
            </a:r>
          </a:p>
          <a:p>
            <a:pPr marL="214313" indent="-214313">
              <a:buFontTx/>
              <a:buChar char="-"/>
            </a:pPr>
            <a:endParaRPr lang="ru-RU" sz="1350" dirty="0"/>
          </a:p>
          <a:p>
            <a:pPr marL="214313" indent="-214313">
              <a:buFontTx/>
              <a:buChar char="-"/>
            </a:pPr>
            <a:endParaRPr lang="ru-RU" sz="1350" dirty="0"/>
          </a:p>
          <a:p>
            <a:pPr marL="214313" indent="-214313">
              <a:buFontTx/>
              <a:buChar char="-"/>
            </a:pPr>
            <a:endParaRPr lang="ru-RU" sz="1350" dirty="0"/>
          </a:p>
        </p:txBody>
      </p:sp>
      <p:sp>
        <p:nvSpPr>
          <p:cNvPr id="21" name="Номер слайда 20">
            <a:extLst>
              <a:ext uri="{FF2B5EF4-FFF2-40B4-BE49-F238E27FC236}">
                <a16:creationId xmlns:a16="http://schemas.microsoft.com/office/drawing/2014/main" id="{DF13061E-B2E9-09FA-441B-A657426FB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91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formazione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8985" y="1597445"/>
            <a:ext cx="4466066" cy="41533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76694" y="0"/>
            <a:ext cx="7654601" cy="873069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Рабочая схема по созданию ЦТК масштаба 1:25 000 на территорию Дагестана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08904" y="2204921"/>
            <a:ext cx="3422886" cy="2448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19132F7-603A-83A5-B600-69DE430F2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" name="Правая фигурная скобка 1"/>
          <p:cNvSpPr/>
          <p:nvPr/>
        </p:nvSpPr>
        <p:spPr>
          <a:xfrm>
            <a:off x="4494882" y="1454226"/>
            <a:ext cx="411253" cy="4560983"/>
          </a:xfrm>
          <a:prstGeom prst="rightBrace">
            <a:avLst>
              <a:gd name="adj1" fmla="val 8333"/>
              <a:gd name="adj2" fmla="val 49758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" name="TextBox 3"/>
          <p:cNvSpPr txBox="1"/>
          <p:nvPr/>
        </p:nvSpPr>
        <p:spPr>
          <a:xfrm>
            <a:off x="211190" y="1114430"/>
            <a:ext cx="1948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Матрица высот в формате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GeoTiff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0660" y="949178"/>
            <a:ext cx="21703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Изолинии высот, сечение рельефа  10 м,</a:t>
            </a:r>
          </a:p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ЦФС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Photomod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71116" y="5786613"/>
            <a:ext cx="2003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Дополнительный материал </a:t>
            </a:r>
          </a:p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ЦТК, ГСМ 2010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2815" y="5797629"/>
            <a:ext cx="1817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" pitchFamily="34" charset="0"/>
                <a:cs typeface="Arial" pitchFamily="34" charset="0"/>
              </a:rPr>
              <a:t>Цифровой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ортофотоплан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10" y="1662516"/>
            <a:ext cx="1969417" cy="13688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1116" y="1687862"/>
            <a:ext cx="2003644" cy="129879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7"/>
          <a:stretch/>
        </p:blipFill>
        <p:spPr bwMode="auto">
          <a:xfrm>
            <a:off x="208519" y="4167625"/>
            <a:ext cx="2094006" cy="149780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36" y="4167625"/>
            <a:ext cx="2096811" cy="14945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757388-833C-CCBE-52C3-289464D260E1}"/>
              </a:ext>
            </a:extLst>
          </p:cNvPr>
          <p:cNvSpPr txBox="1"/>
          <p:nvPr/>
        </p:nvSpPr>
        <p:spPr>
          <a:xfrm rot="16200000">
            <a:off x="3916561" y="3443291"/>
            <a:ext cx="2077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ГИС Панорама</a:t>
            </a:r>
          </a:p>
        </p:txBody>
      </p:sp>
    </p:spTree>
    <p:extLst>
      <p:ext uri="{BB962C8B-B14F-4D97-AF65-F5344CB8AC3E}">
        <p14:creationId xmlns:p14="http://schemas.microsoft.com/office/powerpoint/2010/main" val="2296769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1FD52-5B11-098F-D909-F7C40C11A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207" y="0"/>
            <a:ext cx="7127224" cy="1134737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Альбом образцов изображения рельефа на топографических картах</a:t>
            </a:r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2868A6D-E503-51A1-6BCA-93393082CA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37" y="308474"/>
            <a:ext cx="3800819" cy="49003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pSp>
        <p:nvGrpSpPr>
          <p:cNvPr id="26" name="Группа 25"/>
          <p:cNvGrpSpPr/>
          <p:nvPr/>
        </p:nvGrpSpPr>
        <p:grpSpPr>
          <a:xfrm>
            <a:off x="-143219" y="1277957"/>
            <a:ext cx="5354197" cy="5580044"/>
            <a:chOff x="0" y="839866"/>
            <a:chExt cx="6018134" cy="6018134"/>
          </a:xfrm>
        </p:grpSpPr>
        <p:pic>
          <p:nvPicPr>
            <p:cNvPr id="20" name="Рисунок 19" descr="пустая-женщина-рамки-1016259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839866"/>
              <a:ext cx="6018134" cy="6018134"/>
            </a:xfrm>
            <a:prstGeom prst="rect">
              <a:avLst/>
            </a:prstGeom>
          </p:spPr>
        </p:pic>
        <p:grpSp>
          <p:nvGrpSpPr>
            <p:cNvPr id="19" name="Группа 18"/>
            <p:cNvGrpSpPr/>
            <p:nvPr/>
          </p:nvGrpSpPr>
          <p:grpSpPr>
            <a:xfrm>
              <a:off x="881349" y="3832373"/>
              <a:ext cx="3955056" cy="2694539"/>
              <a:chOff x="-1972020" y="1024570"/>
              <a:chExt cx="5093777" cy="3415229"/>
            </a:xfrm>
          </p:grpSpPr>
          <p:pic>
            <p:nvPicPr>
              <p:cNvPr id="14" name="Рисунок 13" descr="fe14360f72c8c0cc90c9dde3235fa4f8.jpe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8F8F8"/>
                  </a:clrFrom>
                  <a:clrTo>
                    <a:srgbClr val="F8F8F8">
                      <a:alpha val="0"/>
                    </a:srgbClr>
                  </a:clrTo>
                </a:clrChange>
              </a:blip>
              <a:srcRect l="3929" t="11151" r="10764" b="15302"/>
              <a:stretch>
                <a:fillRect/>
              </a:stretch>
            </p:blipFill>
            <p:spPr>
              <a:xfrm>
                <a:off x="-1972020" y="1024570"/>
                <a:ext cx="5093777" cy="341522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3" name="Объект 4" descr="Изображение выглядит как текст&#10;&#10;Автоматически созданное описание">
                <a:extLst>
                  <a:ext uri="{FF2B5EF4-FFF2-40B4-BE49-F238E27FC236}">
                    <a16:creationId xmlns:a16="http://schemas.microsoft.com/office/drawing/2014/main" id="{227357F1-4D65-FFAA-C3E9-61566023CE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lum bright="1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288974" y="1095327"/>
                <a:ext cx="4329629" cy="326350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7E57CC4-B1B1-7A4C-D1E0-DA6EB0298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503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depositphotos_173297920-stock-photo-open-notepad-with-white-shee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3E3E3"/>
              </a:clrFrom>
              <a:clrTo>
                <a:srgbClr val="E3E3E3">
                  <a:alpha val="0"/>
                </a:srgbClr>
              </a:clrTo>
            </a:clrChange>
          </a:blip>
          <a:srcRect l="5362" t="9313" r="4474" b="8866"/>
          <a:stretch>
            <a:fillRect/>
          </a:stretch>
        </p:blipFill>
        <p:spPr>
          <a:xfrm>
            <a:off x="154236" y="3657600"/>
            <a:ext cx="4847422" cy="2897436"/>
          </a:xfrm>
          <a:prstGeom prst="rect">
            <a:avLst/>
          </a:prstGeom>
        </p:spPr>
      </p:pic>
      <p:pic>
        <p:nvPicPr>
          <p:cNvPr id="11" name="Рисунок 10" descr="depositphotos_173297920-stock-photo-open-notepad-with-white-shee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3E3E3"/>
              </a:clrFrom>
              <a:clrTo>
                <a:srgbClr val="E3E3E3">
                  <a:alpha val="0"/>
                </a:srgbClr>
              </a:clrTo>
            </a:clrChange>
          </a:blip>
          <a:srcRect l="6352" r="4508" b="8225"/>
          <a:stretch>
            <a:fillRect/>
          </a:stretch>
        </p:blipFill>
        <p:spPr>
          <a:xfrm>
            <a:off x="231354" y="484742"/>
            <a:ext cx="4792337" cy="3249976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9822159-7424-D95A-BA07-0D6896E23D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03"/>
          <a:stretch>
            <a:fillRect/>
          </a:stretch>
        </p:blipFill>
        <p:spPr>
          <a:xfrm>
            <a:off x="814575" y="1014495"/>
            <a:ext cx="3812510" cy="2414508"/>
          </a:xfrm>
          <a:prstGeom prst="rect">
            <a:avLst/>
          </a:prstGeom>
        </p:spPr>
      </p:pic>
      <p:pic>
        <p:nvPicPr>
          <p:cNvPr id="7" name="Рисунок 6" descr="Изображение выглядит как текст, природа, долина, каньон&#10;&#10;Автоматически созданное описание">
            <a:extLst>
              <a:ext uri="{FF2B5EF4-FFF2-40B4-BE49-F238E27FC236}">
                <a16:creationId xmlns:a16="http://schemas.microsoft.com/office/drawing/2014/main" id="{314922C7-13F6-5FD2-8AF2-AAEC74118B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b="2954"/>
          <a:stretch/>
        </p:blipFill>
        <p:spPr>
          <a:xfrm>
            <a:off x="5668348" y="1163965"/>
            <a:ext cx="2449286" cy="21042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43D925-C28A-36BB-9A9C-45138EFF2DEB}"/>
              </a:ext>
            </a:extLst>
          </p:cNvPr>
          <p:cNvSpPr txBox="1"/>
          <p:nvPr/>
        </p:nvSpPr>
        <p:spPr>
          <a:xfrm>
            <a:off x="1536088" y="432412"/>
            <a:ext cx="24416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Фрагменты Атласа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C65F69-A67A-C654-3C8C-A100E744726F}"/>
              </a:ext>
            </a:extLst>
          </p:cNvPr>
          <p:cNvSpPr txBox="1"/>
          <p:nvPr/>
        </p:nvSpPr>
        <p:spPr>
          <a:xfrm>
            <a:off x="5491283" y="390983"/>
            <a:ext cx="2727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Фрагменты рельефа </a:t>
            </a:r>
          </a:p>
          <a:p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формате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GeoTiff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706" y="3836721"/>
            <a:ext cx="2489810" cy="21317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506ED205-E367-C803-A053-106DB0D7C7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18" y="3887622"/>
            <a:ext cx="3886166" cy="24105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402128" y="19250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402128" y="47179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5EC9E7-23BF-014D-9BD0-7E3C8A66C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315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E375E08-E5E7-D343-74FF-62EBCC6C0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31" y="143220"/>
            <a:ext cx="7886700" cy="83728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Сравнение отображения скал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EE0EBCDE-11FA-06D8-1292-0A1CDE8F205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76" y="991300"/>
            <a:ext cx="3984977" cy="26246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0CECA17-02B0-0DBB-C20B-FAFD03C84A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937" y="1004960"/>
            <a:ext cx="3989670" cy="2612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7C565302-CF47-2F58-9F66-4015562DD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FDE0AD-6415-F334-0C05-04329DCCE0E1}"/>
              </a:ext>
            </a:extLst>
          </p:cNvPr>
          <p:cNvSpPr txBox="1"/>
          <p:nvPr/>
        </p:nvSpPr>
        <p:spPr>
          <a:xfrm>
            <a:off x="1659049" y="3859949"/>
            <a:ext cx="1934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Матричный растр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252E7F-38D1-DD5E-B8F7-C5C001417267}"/>
              </a:ext>
            </a:extLst>
          </p:cNvPr>
          <p:cNvSpPr txBox="1"/>
          <p:nvPr/>
        </p:nvSpPr>
        <p:spPr>
          <a:xfrm>
            <a:off x="6214165" y="3859949"/>
            <a:ext cx="785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ЦОФП</a:t>
            </a:r>
          </a:p>
        </p:txBody>
      </p:sp>
      <p:sp>
        <p:nvSpPr>
          <p:cNvPr id="9218" name="AutoShape 2" descr="https://img2.freepng.ru/20180502/eve/kisspng-computer-icons-arrow-5ae937daa9c4c3.47189123152523362669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stock-vector-cartoon-stick-man-illustration-of-smiling-business-man-businessman-with-arms-open-to-welcome-71559767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3" t="1148" r="5279" b="7813"/>
          <a:stretch>
            <a:fillRect/>
          </a:stretch>
        </p:blipFill>
        <p:spPr>
          <a:xfrm>
            <a:off x="3249974" y="3585990"/>
            <a:ext cx="2199383" cy="278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83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E375E08-E5E7-D343-74FF-62EBCC6C0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599" y="254957"/>
            <a:ext cx="7886700" cy="593341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Сравнение отображения промоин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1B34162E-D699-C439-00C5-AF2C27045D9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33" y="1158484"/>
            <a:ext cx="3800316" cy="30616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180" y="1144308"/>
            <a:ext cx="3810978" cy="30661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id="{6DA94305-7102-3055-9D99-65AC84A2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FDE0AD-6415-F334-0C05-04329DCCE0E1}"/>
              </a:ext>
            </a:extLst>
          </p:cNvPr>
          <p:cNvSpPr txBox="1"/>
          <p:nvPr/>
        </p:nvSpPr>
        <p:spPr>
          <a:xfrm>
            <a:off x="1196340" y="4432826"/>
            <a:ext cx="1934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Матричный растр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252E7F-38D1-DD5E-B8F7-C5C001417267}"/>
              </a:ext>
            </a:extLst>
          </p:cNvPr>
          <p:cNvSpPr txBox="1"/>
          <p:nvPr/>
        </p:nvSpPr>
        <p:spPr>
          <a:xfrm>
            <a:off x="6621788" y="4399775"/>
            <a:ext cx="785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ЦОФП</a:t>
            </a:r>
          </a:p>
        </p:txBody>
      </p:sp>
      <p:pic>
        <p:nvPicPr>
          <p:cNvPr id="8" name="Рисунок 7" descr="stock-vector-cartoon-stick-man-illustration-of-smiling-business-man-businessman-with-arms-open-to-welcome-71559767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3" t="1148" r="5279" b="7813"/>
          <a:stretch>
            <a:fillRect/>
          </a:stretch>
        </p:blipFill>
        <p:spPr>
          <a:xfrm>
            <a:off x="3415227" y="3464804"/>
            <a:ext cx="2199383" cy="278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23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" name="Содержимое 4" descr="1650892252_19-vsegda-pomnim-com-p-gori-sverkhu-foto-23.jp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"/>
            </a:blip>
            <a:srcRect l="5389" r="5780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10" name="Группа 18"/>
            <p:cNvGrpSpPr/>
            <p:nvPr/>
          </p:nvGrpSpPr>
          <p:grpSpPr>
            <a:xfrm>
              <a:off x="6605931" y="5442334"/>
              <a:ext cx="2214069" cy="1184227"/>
              <a:chOff x="6605931" y="5442334"/>
              <a:chExt cx="2214069" cy="1184227"/>
            </a:xfrm>
          </p:grpSpPr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05931" y="6349019"/>
                <a:ext cx="2048815" cy="27754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" name="Рисунок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71184" y="5442334"/>
                <a:ext cx="2048816" cy="90319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E375E08-E5E7-D343-74FF-62EBCC6C0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32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Сравнение отображения оползня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21" y="1156148"/>
            <a:ext cx="3712560" cy="31254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962" y="1145131"/>
            <a:ext cx="3724633" cy="31294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31EFDBF4-3696-468C-FAD5-5C2A57872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DCD7E-2057-4F5D-BEE1-290B6DB8AAAF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FDE0AD-6415-F334-0C05-04329DCCE0E1}"/>
              </a:ext>
            </a:extLst>
          </p:cNvPr>
          <p:cNvSpPr txBox="1"/>
          <p:nvPr/>
        </p:nvSpPr>
        <p:spPr>
          <a:xfrm>
            <a:off x="1469770" y="4554011"/>
            <a:ext cx="1934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Матричный растр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252E7F-38D1-DD5E-B8F7-C5C001417267}"/>
              </a:ext>
            </a:extLst>
          </p:cNvPr>
          <p:cNvSpPr txBox="1"/>
          <p:nvPr/>
        </p:nvSpPr>
        <p:spPr>
          <a:xfrm>
            <a:off x="5608889" y="4554011"/>
            <a:ext cx="785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ЦОФП</a:t>
            </a:r>
          </a:p>
        </p:txBody>
      </p:sp>
      <p:pic>
        <p:nvPicPr>
          <p:cNvPr id="16" name="Рисунок 15" descr="stock-vector-cartoon-stick-man-illustration-of-smiling-business-man-businessman-with-arms-open-to-welcome-71559767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13" t="1148" r="5279" b="7813"/>
          <a:stretch>
            <a:fillRect/>
          </a:stretch>
        </p:blipFill>
        <p:spPr>
          <a:xfrm>
            <a:off x="3404210" y="4070732"/>
            <a:ext cx="2199383" cy="278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728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2742</TotalTime>
  <Words>238</Words>
  <Application>Microsoft Office PowerPoint</Application>
  <PresentationFormat>Экран (4:3)</PresentationFormat>
  <Paragraphs>83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 Unicode MS</vt:lpstr>
      <vt:lpstr>Arial</vt:lpstr>
      <vt:lpstr>Calibri</vt:lpstr>
      <vt:lpstr>Calibri Light</vt:lpstr>
      <vt:lpstr>Myriad Pro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Рабочая схема по созданию ЦТК масштаба 1:25 000 на территорию Дагестана</vt:lpstr>
      <vt:lpstr>Альбом образцов изображения рельефа на топографических картах</vt:lpstr>
      <vt:lpstr>Презентация PowerPoint</vt:lpstr>
      <vt:lpstr>Сравнение отображения скал</vt:lpstr>
      <vt:lpstr>Сравнение отображения промоин</vt:lpstr>
      <vt:lpstr>Сравнение отображения оползня</vt:lpstr>
      <vt:lpstr>Сравнение отображения ледника</vt:lpstr>
      <vt:lpstr>Измерение количественных характеристик в ГИС Панорама</vt:lpstr>
      <vt:lpstr>Результаты использования созданного классификатора</vt:lpstr>
      <vt:lpstr>Минусы</vt:lpstr>
      <vt:lpstr>  Плюсы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использование данных дистанционного зондирования Земли при картографировании горной местности</dc:title>
  <dc:creator>Попов Иван Павлович</dc:creator>
  <cp:lastModifiedBy>Попов Иван Павлович</cp:lastModifiedBy>
  <cp:revision>86</cp:revision>
  <dcterms:created xsi:type="dcterms:W3CDTF">2022-08-17T18:33:22Z</dcterms:created>
  <dcterms:modified xsi:type="dcterms:W3CDTF">2022-09-12T05:25:46Z</dcterms:modified>
</cp:coreProperties>
</file>