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4"/>
    <p:sldMasterId id="2147483879" r:id="rId5"/>
  </p:sldMasterIdLst>
  <p:notesMasterIdLst>
    <p:notesMasterId r:id="rId31"/>
  </p:notesMasterIdLst>
  <p:handoutMasterIdLst>
    <p:handoutMasterId r:id="rId32"/>
  </p:handoutMasterIdLst>
  <p:sldIdLst>
    <p:sldId id="256" r:id="rId6"/>
    <p:sldId id="351" r:id="rId7"/>
    <p:sldId id="257" r:id="rId8"/>
    <p:sldId id="326" r:id="rId9"/>
    <p:sldId id="345" r:id="rId10"/>
    <p:sldId id="330" r:id="rId11"/>
    <p:sldId id="325" r:id="rId12"/>
    <p:sldId id="341" r:id="rId13"/>
    <p:sldId id="342" r:id="rId14"/>
    <p:sldId id="343" r:id="rId15"/>
    <p:sldId id="344" r:id="rId16"/>
    <p:sldId id="349" r:id="rId17"/>
    <p:sldId id="308" r:id="rId18"/>
    <p:sldId id="338" r:id="rId19"/>
    <p:sldId id="333" r:id="rId20"/>
    <p:sldId id="353" r:id="rId21"/>
    <p:sldId id="334" r:id="rId22"/>
    <p:sldId id="350" r:id="rId23"/>
    <p:sldId id="336" r:id="rId24"/>
    <p:sldId id="337" r:id="rId25"/>
    <p:sldId id="346" r:id="rId26"/>
    <p:sldId id="347" r:id="rId27"/>
    <p:sldId id="348" r:id="rId28"/>
    <p:sldId id="352" r:id="rId29"/>
    <p:sldId id="33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960FD3-45D2-4AE4-B806-9AAFC0A4DE1D}">
          <p14:sldIdLst>
            <p14:sldId id="256"/>
            <p14:sldId id="351"/>
            <p14:sldId id="257"/>
            <p14:sldId id="326"/>
            <p14:sldId id="345"/>
            <p14:sldId id="330"/>
            <p14:sldId id="325"/>
            <p14:sldId id="341"/>
            <p14:sldId id="342"/>
            <p14:sldId id="343"/>
            <p14:sldId id="344"/>
            <p14:sldId id="349"/>
            <p14:sldId id="308"/>
            <p14:sldId id="338"/>
            <p14:sldId id="333"/>
            <p14:sldId id="353"/>
            <p14:sldId id="334"/>
            <p14:sldId id="350"/>
            <p14:sldId id="336"/>
            <p14:sldId id="337"/>
            <p14:sldId id="346"/>
            <p14:sldId id="347"/>
            <p14:sldId id="348"/>
            <p14:sldId id="352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485" autoAdjust="0"/>
  </p:normalViewPr>
  <p:slideViewPr>
    <p:cSldViewPr snapToGrid="0">
      <p:cViewPr varScale="1">
        <p:scale>
          <a:sx n="101" d="100"/>
          <a:sy n="101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mp\&#1095;&#1077;&#1088;&#1085;&#1086;&#1074;&#1080;&#1082;&#1080;\04.08\&#1052;&#1077;&#1090;&#1086;&#1076;%20&#1055;&#1072;&#1091;&#1101;&#1083;&#1083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Среднеквадратичная ошибка (</a:t>
            </a:r>
            <a:r>
              <a:rPr lang="en-US" sz="1600" dirty="0" err="1" smtClean="0"/>
              <a:t>mse</a:t>
            </a:r>
            <a:r>
              <a:rPr lang="ru-RU" sz="1600" dirty="0" smtClean="0"/>
              <a:t>)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'101103 model 1'!$T$128</c:f>
              <c:strCache>
                <c:ptCount val="1"/>
                <c:pt idx="0">
                  <c:v>mse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'101103 model 1'!$Y$129:$Y$315</c:f>
              <c:strCache>
                <c:ptCount val="187"/>
                <c:pt idx="0">
                  <c:v>20|-29</c:v>
                </c:pt>
                <c:pt idx="1">
                  <c:v>-7|23</c:v>
                </c:pt>
                <c:pt idx="2">
                  <c:v>10|18</c:v>
                </c:pt>
                <c:pt idx="3">
                  <c:v>-13|29</c:v>
                </c:pt>
                <c:pt idx="4">
                  <c:v>-19|30</c:v>
                </c:pt>
                <c:pt idx="5">
                  <c:v>12|-28</c:v>
                </c:pt>
                <c:pt idx="6">
                  <c:v>-11|26</c:v>
                </c:pt>
                <c:pt idx="7">
                  <c:v>-18|29</c:v>
                </c:pt>
                <c:pt idx="8">
                  <c:v>8|-24</c:v>
                </c:pt>
                <c:pt idx="9">
                  <c:v>11|22</c:v>
                </c:pt>
                <c:pt idx="10">
                  <c:v>-19|25</c:v>
                </c:pt>
                <c:pt idx="11">
                  <c:v>7|23</c:v>
                </c:pt>
                <c:pt idx="12">
                  <c:v>3|-23</c:v>
                </c:pt>
                <c:pt idx="13">
                  <c:v>1|21</c:v>
                </c:pt>
                <c:pt idx="14">
                  <c:v>1|-23</c:v>
                </c:pt>
                <c:pt idx="15">
                  <c:v>4|-24</c:v>
                </c:pt>
                <c:pt idx="16">
                  <c:v>-14|28</c:v>
                </c:pt>
                <c:pt idx="17">
                  <c:v>10|-26</c:v>
                </c:pt>
                <c:pt idx="18">
                  <c:v>-7|20</c:v>
                </c:pt>
                <c:pt idx="19">
                  <c:v>-25|26</c:v>
                </c:pt>
                <c:pt idx="20">
                  <c:v>-6|20</c:v>
                </c:pt>
                <c:pt idx="21">
                  <c:v>-22|25</c:v>
                </c:pt>
                <c:pt idx="22">
                  <c:v>23|-28</c:v>
                </c:pt>
                <c:pt idx="23">
                  <c:v>-9|21</c:v>
                </c:pt>
                <c:pt idx="24">
                  <c:v>14|-30</c:v>
                </c:pt>
                <c:pt idx="25">
                  <c:v>-1|-21</c:v>
                </c:pt>
                <c:pt idx="26">
                  <c:v>3|-26</c:v>
                </c:pt>
                <c:pt idx="27">
                  <c:v>-5|20</c:v>
                </c:pt>
                <c:pt idx="28">
                  <c:v>-8|-24</c:v>
                </c:pt>
                <c:pt idx="29">
                  <c:v>-1|26</c:v>
                </c:pt>
                <c:pt idx="30">
                  <c:v>1|-25</c:v>
                </c:pt>
                <c:pt idx="31">
                  <c:v>-8|-17</c:v>
                </c:pt>
                <c:pt idx="32">
                  <c:v>-17|23</c:v>
                </c:pt>
                <c:pt idx="33">
                  <c:v>-13|-30</c:v>
                </c:pt>
                <c:pt idx="34">
                  <c:v>13|-26</c:v>
                </c:pt>
                <c:pt idx="35">
                  <c:v>12|22</c:v>
                </c:pt>
                <c:pt idx="36">
                  <c:v>-7|19</c:v>
                </c:pt>
                <c:pt idx="37">
                  <c:v>30|-22</c:v>
                </c:pt>
                <c:pt idx="38">
                  <c:v>19|-24</c:v>
                </c:pt>
                <c:pt idx="39">
                  <c:v>10|16</c:v>
                </c:pt>
                <c:pt idx="40">
                  <c:v>21|-22</c:v>
                </c:pt>
                <c:pt idx="41">
                  <c:v>-17|21</c:v>
                </c:pt>
                <c:pt idx="42">
                  <c:v>3|-20</c:v>
                </c:pt>
                <c:pt idx="43">
                  <c:v>23|-22</c:v>
                </c:pt>
                <c:pt idx="44">
                  <c:v>14|17</c:v>
                </c:pt>
                <c:pt idx="45">
                  <c:v>12|-22</c:v>
                </c:pt>
                <c:pt idx="46">
                  <c:v>22|-22</c:v>
                </c:pt>
                <c:pt idx="47">
                  <c:v>12|-19</c:v>
                </c:pt>
                <c:pt idx="48">
                  <c:v>12|-21</c:v>
                </c:pt>
                <c:pt idx="49">
                  <c:v>-5|18</c:v>
                </c:pt>
                <c:pt idx="50">
                  <c:v>1|18</c:v>
                </c:pt>
                <c:pt idx="51">
                  <c:v>-5|-18</c:v>
                </c:pt>
                <c:pt idx="52">
                  <c:v>-10|-26</c:v>
                </c:pt>
                <c:pt idx="53">
                  <c:v>-26|20</c:v>
                </c:pt>
                <c:pt idx="54">
                  <c:v>11|-20</c:v>
                </c:pt>
                <c:pt idx="55">
                  <c:v>26|-21</c:v>
                </c:pt>
                <c:pt idx="56">
                  <c:v>-16|-18</c:v>
                </c:pt>
                <c:pt idx="57">
                  <c:v>2|27</c:v>
                </c:pt>
                <c:pt idx="58">
                  <c:v>28|-25</c:v>
                </c:pt>
                <c:pt idx="59">
                  <c:v>-5|-25</c:v>
                </c:pt>
                <c:pt idx="60">
                  <c:v>-23|-14</c:v>
                </c:pt>
                <c:pt idx="61">
                  <c:v>-9|16</c:v>
                </c:pt>
                <c:pt idx="62">
                  <c:v>13|23</c:v>
                </c:pt>
                <c:pt idx="63">
                  <c:v>19|-21</c:v>
                </c:pt>
                <c:pt idx="64">
                  <c:v>21|11</c:v>
                </c:pt>
                <c:pt idx="65">
                  <c:v>7|-17</c:v>
                </c:pt>
                <c:pt idx="66">
                  <c:v>8|28</c:v>
                </c:pt>
                <c:pt idx="67">
                  <c:v>-23|17</c:v>
                </c:pt>
                <c:pt idx="68">
                  <c:v>-19|20</c:v>
                </c:pt>
                <c:pt idx="69">
                  <c:v>-12|-25</c:v>
                </c:pt>
                <c:pt idx="70">
                  <c:v>-13|16</c:v>
                </c:pt>
                <c:pt idx="71">
                  <c:v>-25|-11</c:v>
                </c:pt>
                <c:pt idx="72">
                  <c:v>-25|-14</c:v>
                </c:pt>
                <c:pt idx="73">
                  <c:v>-7|-26</c:v>
                </c:pt>
                <c:pt idx="74">
                  <c:v>16|-18</c:v>
                </c:pt>
                <c:pt idx="75">
                  <c:v>0|29</c:v>
                </c:pt>
                <c:pt idx="76">
                  <c:v>-5|16</c:v>
                </c:pt>
                <c:pt idx="77">
                  <c:v>-26|18</c:v>
                </c:pt>
                <c:pt idx="78">
                  <c:v>14|14</c:v>
                </c:pt>
                <c:pt idx="79">
                  <c:v>7|28</c:v>
                </c:pt>
                <c:pt idx="80">
                  <c:v>21|-16</c:v>
                </c:pt>
                <c:pt idx="81">
                  <c:v>6|-16</c:v>
                </c:pt>
                <c:pt idx="82">
                  <c:v>-7|-28</c:v>
                </c:pt>
                <c:pt idx="83">
                  <c:v>21|26</c:v>
                </c:pt>
                <c:pt idx="84">
                  <c:v>14|-16</c:v>
                </c:pt>
                <c:pt idx="85">
                  <c:v>24|-17</c:v>
                </c:pt>
                <c:pt idx="86">
                  <c:v>-27|12</c:v>
                </c:pt>
                <c:pt idx="87">
                  <c:v>-15|16</c:v>
                </c:pt>
                <c:pt idx="88">
                  <c:v>21|19</c:v>
                </c:pt>
                <c:pt idx="89">
                  <c:v>29|16</c:v>
                </c:pt>
                <c:pt idx="90">
                  <c:v>-12|-14</c:v>
                </c:pt>
                <c:pt idx="91">
                  <c:v>28|19</c:v>
                </c:pt>
                <c:pt idx="92">
                  <c:v>27|19</c:v>
                </c:pt>
                <c:pt idx="93">
                  <c:v>29|25</c:v>
                </c:pt>
                <c:pt idx="94">
                  <c:v>-19|-9</c:v>
                </c:pt>
                <c:pt idx="95">
                  <c:v>18|-17</c:v>
                </c:pt>
                <c:pt idx="96">
                  <c:v>20|23</c:v>
                </c:pt>
                <c:pt idx="97">
                  <c:v>-29|7</c:v>
                </c:pt>
                <c:pt idx="98">
                  <c:v>-28|-22</c:v>
                </c:pt>
                <c:pt idx="99">
                  <c:v>19|9</c:v>
                </c:pt>
                <c:pt idx="100">
                  <c:v>24|7</c:v>
                </c:pt>
                <c:pt idx="101">
                  <c:v>-1|-15</c:v>
                </c:pt>
                <c:pt idx="102">
                  <c:v>-25|-24</c:v>
                </c:pt>
                <c:pt idx="103">
                  <c:v>25|-7</c:v>
                </c:pt>
                <c:pt idx="104">
                  <c:v>17|11</c:v>
                </c:pt>
                <c:pt idx="105">
                  <c:v>-9|14</c:v>
                </c:pt>
                <c:pt idx="106">
                  <c:v>2|15</c:v>
                </c:pt>
                <c:pt idx="107">
                  <c:v>-26|-24</c:v>
                </c:pt>
                <c:pt idx="108">
                  <c:v>-18|-9</c:v>
                </c:pt>
                <c:pt idx="109">
                  <c:v>30|18</c:v>
                </c:pt>
                <c:pt idx="110">
                  <c:v>-13|-13</c:v>
                </c:pt>
                <c:pt idx="111">
                  <c:v>-25|-29</c:v>
                </c:pt>
                <c:pt idx="112">
                  <c:v>29|5</c:v>
                </c:pt>
                <c:pt idx="113">
                  <c:v>-23|-25</c:v>
                </c:pt>
                <c:pt idx="114">
                  <c:v>21|22</c:v>
                </c:pt>
                <c:pt idx="115">
                  <c:v>-29|-13</c:v>
                </c:pt>
                <c:pt idx="116">
                  <c:v>28|26</c:v>
                </c:pt>
                <c:pt idx="117">
                  <c:v>-28|-25</c:v>
                </c:pt>
                <c:pt idx="118">
                  <c:v>28|1</c:v>
                </c:pt>
                <c:pt idx="119">
                  <c:v>-29|16</c:v>
                </c:pt>
                <c:pt idx="120">
                  <c:v>-14|13</c:v>
                </c:pt>
                <c:pt idx="121">
                  <c:v>-26|-5</c:v>
                </c:pt>
                <c:pt idx="122">
                  <c:v>15|-13</c:v>
                </c:pt>
                <c:pt idx="123">
                  <c:v>-7|-13</c:v>
                </c:pt>
                <c:pt idx="124">
                  <c:v>16|-13</c:v>
                </c:pt>
                <c:pt idx="125">
                  <c:v>-25|-2</c:v>
                </c:pt>
                <c:pt idx="126">
                  <c:v>23|4</c:v>
                </c:pt>
                <c:pt idx="127">
                  <c:v>25|-3</c:v>
                </c:pt>
                <c:pt idx="128">
                  <c:v>21|-9</c:v>
                </c:pt>
                <c:pt idx="129">
                  <c:v>18|-13</c:v>
                </c:pt>
                <c:pt idx="130">
                  <c:v>-25|1</c:v>
                </c:pt>
                <c:pt idx="131">
                  <c:v>-17|12</c:v>
                </c:pt>
                <c:pt idx="132">
                  <c:v>17|8</c:v>
                </c:pt>
                <c:pt idx="133">
                  <c:v>20|5</c:v>
                </c:pt>
                <c:pt idx="134">
                  <c:v>-20|-4</c:v>
                </c:pt>
                <c:pt idx="135">
                  <c:v>18|7</c:v>
                </c:pt>
                <c:pt idx="136">
                  <c:v>-18|11</c:v>
                </c:pt>
                <c:pt idx="137">
                  <c:v>21|-4</c:v>
                </c:pt>
                <c:pt idx="138">
                  <c:v>-1|-13</c:v>
                </c:pt>
                <c:pt idx="139">
                  <c:v>19|5</c:v>
                </c:pt>
                <c:pt idx="140">
                  <c:v>19|-8</c:v>
                </c:pt>
                <c:pt idx="141">
                  <c:v>-20|5</c:v>
                </c:pt>
                <c:pt idx="142">
                  <c:v>16|-10</c:v>
                </c:pt>
                <c:pt idx="143">
                  <c:v>-17|9</c:v>
                </c:pt>
                <c:pt idx="144">
                  <c:v>18|-7</c:v>
                </c:pt>
                <c:pt idx="145">
                  <c:v>-13|-10</c:v>
                </c:pt>
                <c:pt idx="146">
                  <c:v>15|6</c:v>
                </c:pt>
                <c:pt idx="147">
                  <c:v>-19|1</c:v>
                </c:pt>
                <c:pt idx="148">
                  <c:v>16|-7</c:v>
                </c:pt>
                <c:pt idx="149">
                  <c:v>-13|-8</c:v>
                </c:pt>
                <c:pt idx="150">
                  <c:v>-11|-10</c:v>
                </c:pt>
                <c:pt idx="151">
                  <c:v>-17|6</c:v>
                </c:pt>
                <c:pt idx="152">
                  <c:v>-18|0</c:v>
                </c:pt>
                <c:pt idx="153">
                  <c:v>10|10</c:v>
                </c:pt>
                <c:pt idx="154">
                  <c:v>8|-11</c:v>
                </c:pt>
                <c:pt idx="155">
                  <c:v>-18|1</c:v>
                </c:pt>
                <c:pt idx="156">
                  <c:v>-17|5</c:v>
                </c:pt>
                <c:pt idx="157">
                  <c:v>15|4</c:v>
                </c:pt>
                <c:pt idx="158">
                  <c:v>-13|-5</c:v>
                </c:pt>
                <c:pt idx="159">
                  <c:v>15|-5</c:v>
                </c:pt>
                <c:pt idx="160">
                  <c:v>-14|-4</c:v>
                </c:pt>
                <c:pt idx="161">
                  <c:v>-4|-11</c:v>
                </c:pt>
                <c:pt idx="162">
                  <c:v>7|10</c:v>
                </c:pt>
                <c:pt idx="163">
                  <c:v>11|-7</c:v>
                </c:pt>
                <c:pt idx="164">
                  <c:v>6|9</c:v>
                </c:pt>
                <c:pt idx="165">
                  <c:v>-7|9</c:v>
                </c:pt>
                <c:pt idx="166">
                  <c:v>3|-10</c:v>
                </c:pt>
                <c:pt idx="167">
                  <c:v>-8|-7</c:v>
                </c:pt>
                <c:pt idx="168">
                  <c:v>11|1</c:v>
                </c:pt>
                <c:pt idx="169">
                  <c:v>2|9</c:v>
                </c:pt>
                <c:pt idx="170">
                  <c:v>10|1</c:v>
                </c:pt>
                <c:pt idx="171">
                  <c:v>9|2</c:v>
                </c:pt>
                <c:pt idx="172">
                  <c:v>-7|-5</c:v>
                </c:pt>
                <c:pt idx="173">
                  <c:v>-9|5</c:v>
                </c:pt>
                <c:pt idx="174">
                  <c:v>-9|4</c:v>
                </c:pt>
                <c:pt idx="175">
                  <c:v>-8|5</c:v>
                </c:pt>
                <c:pt idx="176">
                  <c:v>6|4</c:v>
                </c:pt>
                <c:pt idx="177">
                  <c:v>-6|-3</c:v>
                </c:pt>
                <c:pt idx="178">
                  <c:v>6|3</c:v>
                </c:pt>
                <c:pt idx="179">
                  <c:v>-5|-4</c:v>
                </c:pt>
                <c:pt idx="180">
                  <c:v>-6|-2</c:v>
                </c:pt>
                <c:pt idx="181">
                  <c:v>-5|-2</c:v>
                </c:pt>
                <c:pt idx="182">
                  <c:v>5|-2</c:v>
                </c:pt>
                <c:pt idx="183">
                  <c:v>4|-1</c:v>
                </c:pt>
                <c:pt idx="184">
                  <c:v>-2|1</c:v>
                </c:pt>
                <c:pt idx="185">
                  <c:v>-1|3</c:v>
                </c:pt>
                <c:pt idx="186">
                  <c:v>1|-3</c:v>
                </c:pt>
              </c:strCache>
            </c:strRef>
          </c:cat>
          <c:val>
            <c:numRef>
              <c:f>'101103 model 1'!$T$129:$T$315</c:f>
              <c:numCache>
                <c:formatCode>General</c:formatCode>
                <c:ptCount val="187"/>
                <c:pt idx="0">
                  <c:v>9.2362351715563999E-3</c:v>
                </c:pt>
                <c:pt idx="1">
                  <c:v>9.1635333374142005E-3</c:v>
                </c:pt>
                <c:pt idx="2">
                  <c:v>9.0931411832570995E-3</c:v>
                </c:pt>
                <c:pt idx="3">
                  <c:v>9.0702241286635E-3</c:v>
                </c:pt>
                <c:pt idx="4">
                  <c:v>9.0639637783169E-3</c:v>
                </c:pt>
                <c:pt idx="5">
                  <c:v>9.0257255360484002E-3</c:v>
                </c:pt>
                <c:pt idx="6">
                  <c:v>8.9935986325144004E-3</c:v>
                </c:pt>
                <c:pt idx="7">
                  <c:v>8.9844595640897005E-3</c:v>
                </c:pt>
                <c:pt idx="8">
                  <c:v>8.9731663465498993E-3</c:v>
                </c:pt>
                <c:pt idx="9">
                  <c:v>8.9553846046328007E-3</c:v>
                </c:pt>
                <c:pt idx="10">
                  <c:v>8.9443949982522999E-3</c:v>
                </c:pt>
                <c:pt idx="11">
                  <c:v>8.9123556390404007E-3</c:v>
                </c:pt>
                <c:pt idx="12">
                  <c:v>8.9086722582578E-3</c:v>
                </c:pt>
                <c:pt idx="13">
                  <c:v>8.9037315919994996E-3</c:v>
                </c:pt>
                <c:pt idx="14">
                  <c:v>8.9012440294026999E-3</c:v>
                </c:pt>
                <c:pt idx="15">
                  <c:v>8.8587505742907004E-3</c:v>
                </c:pt>
                <c:pt idx="16">
                  <c:v>8.8385855779051E-3</c:v>
                </c:pt>
                <c:pt idx="17">
                  <c:v>8.8298730552196E-3</c:v>
                </c:pt>
                <c:pt idx="18">
                  <c:v>8.8283196091650997E-3</c:v>
                </c:pt>
                <c:pt idx="19">
                  <c:v>8.8276425376533994E-3</c:v>
                </c:pt>
                <c:pt idx="20">
                  <c:v>8.8116405531763996E-3</c:v>
                </c:pt>
                <c:pt idx="21">
                  <c:v>8.8015254586935009E-3</c:v>
                </c:pt>
                <c:pt idx="22">
                  <c:v>8.7975328788161E-3</c:v>
                </c:pt>
                <c:pt idx="23">
                  <c:v>8.7875323370098998E-3</c:v>
                </c:pt>
                <c:pt idx="24">
                  <c:v>8.7835071608423996E-3</c:v>
                </c:pt>
                <c:pt idx="25">
                  <c:v>8.7661044672131001E-3</c:v>
                </c:pt>
                <c:pt idx="26">
                  <c:v>8.7560014799237008E-3</c:v>
                </c:pt>
                <c:pt idx="27">
                  <c:v>8.7424162775278005E-3</c:v>
                </c:pt>
                <c:pt idx="28">
                  <c:v>8.7423417717218E-3</c:v>
                </c:pt>
                <c:pt idx="29">
                  <c:v>8.7407706305383994E-3</c:v>
                </c:pt>
                <c:pt idx="30">
                  <c:v>8.7327267974614993E-3</c:v>
                </c:pt>
                <c:pt idx="31">
                  <c:v>8.7216673418879006E-3</c:v>
                </c:pt>
                <c:pt idx="32">
                  <c:v>8.7137948721647002E-3</c:v>
                </c:pt>
                <c:pt idx="33">
                  <c:v>8.7122833356260993E-3</c:v>
                </c:pt>
                <c:pt idx="34">
                  <c:v>8.6909709498286004E-3</c:v>
                </c:pt>
                <c:pt idx="35">
                  <c:v>8.6902221664785992E-3</c:v>
                </c:pt>
                <c:pt idx="36">
                  <c:v>8.6811184883116999E-3</c:v>
                </c:pt>
                <c:pt idx="37">
                  <c:v>8.6793331429362002E-3</c:v>
                </c:pt>
                <c:pt idx="38">
                  <c:v>8.6656929925083993E-3</c:v>
                </c:pt>
                <c:pt idx="39">
                  <c:v>8.6592575535177994E-3</c:v>
                </c:pt>
                <c:pt idx="40">
                  <c:v>8.5995718836783999E-3</c:v>
                </c:pt>
                <c:pt idx="41">
                  <c:v>8.5931206122040003E-3</c:v>
                </c:pt>
                <c:pt idx="42">
                  <c:v>8.5891410708426996E-3</c:v>
                </c:pt>
                <c:pt idx="43">
                  <c:v>8.5852062329649006E-3</c:v>
                </c:pt>
                <c:pt idx="44">
                  <c:v>8.5801612585783005E-3</c:v>
                </c:pt>
                <c:pt idx="45">
                  <c:v>8.5295457392929996E-3</c:v>
                </c:pt>
                <c:pt idx="46">
                  <c:v>8.5049401968717003E-3</c:v>
                </c:pt>
                <c:pt idx="47">
                  <c:v>8.4944386035202997E-3</c:v>
                </c:pt>
                <c:pt idx="48">
                  <c:v>8.4903985261916993E-3</c:v>
                </c:pt>
                <c:pt idx="49">
                  <c:v>8.4834750741719991E-3</c:v>
                </c:pt>
                <c:pt idx="50">
                  <c:v>8.4802014753221997E-3</c:v>
                </c:pt>
                <c:pt idx="51">
                  <c:v>8.4732500836252993E-3</c:v>
                </c:pt>
                <c:pt idx="52">
                  <c:v>8.4635447710752001E-3</c:v>
                </c:pt>
                <c:pt idx="53">
                  <c:v>8.4600718691945007E-3</c:v>
                </c:pt>
                <c:pt idx="54">
                  <c:v>8.4466589614748001E-3</c:v>
                </c:pt>
                <c:pt idx="55">
                  <c:v>8.4450300782917993E-3</c:v>
                </c:pt>
                <c:pt idx="56">
                  <c:v>8.4229838103055E-3</c:v>
                </c:pt>
                <c:pt idx="57">
                  <c:v>8.3937151357530992E-3</c:v>
                </c:pt>
                <c:pt idx="58">
                  <c:v>8.3907619118690005E-3</c:v>
                </c:pt>
                <c:pt idx="59">
                  <c:v>8.3871604874730006E-3</c:v>
                </c:pt>
                <c:pt idx="60">
                  <c:v>8.3814095705746997E-3</c:v>
                </c:pt>
                <c:pt idx="61">
                  <c:v>8.3765024319290993E-3</c:v>
                </c:pt>
                <c:pt idx="62">
                  <c:v>8.3687650039791991E-3</c:v>
                </c:pt>
                <c:pt idx="63">
                  <c:v>8.3672031760214996E-3</c:v>
                </c:pt>
                <c:pt idx="64">
                  <c:v>8.3605982363223995E-3</c:v>
                </c:pt>
                <c:pt idx="65">
                  <c:v>8.3245579153299002E-3</c:v>
                </c:pt>
                <c:pt idx="66">
                  <c:v>8.2999169826506996E-3</c:v>
                </c:pt>
                <c:pt idx="67">
                  <c:v>8.2846181467174998E-3</c:v>
                </c:pt>
                <c:pt idx="68">
                  <c:v>8.2833180204033002E-3</c:v>
                </c:pt>
                <c:pt idx="69">
                  <c:v>8.2612233236432006E-3</c:v>
                </c:pt>
                <c:pt idx="70">
                  <c:v>8.2437312230466998E-3</c:v>
                </c:pt>
                <c:pt idx="71">
                  <c:v>8.2041379064320998E-3</c:v>
                </c:pt>
                <c:pt idx="72">
                  <c:v>8.1949345767497999E-3</c:v>
                </c:pt>
                <c:pt idx="73">
                  <c:v>8.1723174080252006E-3</c:v>
                </c:pt>
                <c:pt idx="74">
                  <c:v>8.1591233611106005E-3</c:v>
                </c:pt>
                <c:pt idx="75">
                  <c:v>8.1579750403760996E-3</c:v>
                </c:pt>
                <c:pt idx="76">
                  <c:v>8.1555824726819992E-3</c:v>
                </c:pt>
                <c:pt idx="77">
                  <c:v>8.1416033208370001E-3</c:v>
                </c:pt>
                <c:pt idx="78">
                  <c:v>8.1325070932506995E-3</c:v>
                </c:pt>
                <c:pt idx="79">
                  <c:v>8.1210676580666993E-3</c:v>
                </c:pt>
                <c:pt idx="80">
                  <c:v>8.1124389544129007E-3</c:v>
                </c:pt>
                <c:pt idx="81">
                  <c:v>8.1119481474160992E-3</c:v>
                </c:pt>
                <c:pt idx="82">
                  <c:v>8.0977296456693996E-3</c:v>
                </c:pt>
                <c:pt idx="83">
                  <c:v>8.0825509503482992E-3</c:v>
                </c:pt>
                <c:pt idx="84">
                  <c:v>8.0570615828037002E-3</c:v>
                </c:pt>
                <c:pt idx="85">
                  <c:v>7.9773124307393993E-3</c:v>
                </c:pt>
                <c:pt idx="86">
                  <c:v>7.9467408359050005E-3</c:v>
                </c:pt>
                <c:pt idx="87">
                  <c:v>7.9291760921477994E-3</c:v>
                </c:pt>
                <c:pt idx="88">
                  <c:v>7.9267546534537991E-3</c:v>
                </c:pt>
                <c:pt idx="89">
                  <c:v>7.9148253425954992E-3</c:v>
                </c:pt>
                <c:pt idx="90">
                  <c:v>7.8936964273451996E-3</c:v>
                </c:pt>
                <c:pt idx="91">
                  <c:v>7.8925099223852001E-3</c:v>
                </c:pt>
                <c:pt idx="92">
                  <c:v>7.8900037333368995E-3</c:v>
                </c:pt>
                <c:pt idx="93">
                  <c:v>7.8725488856434007E-3</c:v>
                </c:pt>
                <c:pt idx="94">
                  <c:v>7.8720003366470007E-3</c:v>
                </c:pt>
                <c:pt idx="95">
                  <c:v>7.8688794746994001E-3</c:v>
                </c:pt>
                <c:pt idx="96">
                  <c:v>7.8680803999304008E-3</c:v>
                </c:pt>
                <c:pt idx="97">
                  <c:v>7.8600589185953001E-3</c:v>
                </c:pt>
                <c:pt idx="98">
                  <c:v>7.8418580815196003E-3</c:v>
                </c:pt>
                <c:pt idx="99">
                  <c:v>7.8378235921263001E-3</c:v>
                </c:pt>
                <c:pt idx="100">
                  <c:v>7.8345872461794992E-3</c:v>
                </c:pt>
                <c:pt idx="101">
                  <c:v>7.8323548659681996E-3</c:v>
                </c:pt>
                <c:pt idx="102">
                  <c:v>7.8320447355508006E-3</c:v>
                </c:pt>
                <c:pt idx="103">
                  <c:v>7.8300321474671E-3</c:v>
                </c:pt>
                <c:pt idx="104">
                  <c:v>7.7999117784202003E-3</c:v>
                </c:pt>
                <c:pt idx="105">
                  <c:v>7.7910702675579998E-3</c:v>
                </c:pt>
                <c:pt idx="106">
                  <c:v>7.7686407603323E-3</c:v>
                </c:pt>
                <c:pt idx="107">
                  <c:v>7.7648563310502997E-3</c:v>
                </c:pt>
                <c:pt idx="108">
                  <c:v>7.7436845749615998E-3</c:v>
                </c:pt>
                <c:pt idx="109">
                  <c:v>7.7290283516049003E-3</c:v>
                </c:pt>
                <c:pt idx="110">
                  <c:v>7.7119758352636996E-3</c:v>
                </c:pt>
                <c:pt idx="111">
                  <c:v>7.709220983088E-3</c:v>
                </c:pt>
                <c:pt idx="112">
                  <c:v>7.6868790201842004E-3</c:v>
                </c:pt>
                <c:pt idx="113">
                  <c:v>7.6683899387717004E-3</c:v>
                </c:pt>
                <c:pt idx="114">
                  <c:v>7.6645943336188004E-3</c:v>
                </c:pt>
                <c:pt idx="115">
                  <c:v>7.6095517724752001E-3</c:v>
                </c:pt>
                <c:pt idx="116">
                  <c:v>7.5926966965197996E-3</c:v>
                </c:pt>
                <c:pt idx="117">
                  <c:v>7.5920731760560998E-3</c:v>
                </c:pt>
                <c:pt idx="118">
                  <c:v>7.4969511479138998E-3</c:v>
                </c:pt>
                <c:pt idx="119">
                  <c:v>7.4803116731345003E-3</c:v>
                </c:pt>
                <c:pt idx="120">
                  <c:v>7.458817679435E-3</c:v>
                </c:pt>
                <c:pt idx="121">
                  <c:v>7.4534090235828998E-3</c:v>
                </c:pt>
                <c:pt idx="122">
                  <c:v>7.4230972677469002E-3</c:v>
                </c:pt>
                <c:pt idx="123">
                  <c:v>7.4001438915729002E-3</c:v>
                </c:pt>
                <c:pt idx="124">
                  <c:v>7.3880353011189998E-3</c:v>
                </c:pt>
                <c:pt idx="125">
                  <c:v>7.3473048396408003E-3</c:v>
                </c:pt>
                <c:pt idx="126">
                  <c:v>7.3301270604132999E-3</c:v>
                </c:pt>
                <c:pt idx="127">
                  <c:v>7.3148757219314003E-3</c:v>
                </c:pt>
                <c:pt idx="128">
                  <c:v>7.3048924095928001E-3</c:v>
                </c:pt>
                <c:pt idx="129">
                  <c:v>7.2939256206153999E-3</c:v>
                </c:pt>
                <c:pt idx="130">
                  <c:v>7.1722846478223003E-3</c:v>
                </c:pt>
                <c:pt idx="131">
                  <c:v>7.1352706290781004E-3</c:v>
                </c:pt>
                <c:pt idx="132">
                  <c:v>7.1143447421490999E-3</c:v>
                </c:pt>
                <c:pt idx="133">
                  <c:v>7.0727868005632999E-3</c:v>
                </c:pt>
                <c:pt idx="134">
                  <c:v>7.0677101612091004E-3</c:v>
                </c:pt>
                <c:pt idx="135">
                  <c:v>7.0567550137639002E-3</c:v>
                </c:pt>
                <c:pt idx="136">
                  <c:v>7.0128203369676997E-3</c:v>
                </c:pt>
                <c:pt idx="137">
                  <c:v>6.9626201875506999E-3</c:v>
                </c:pt>
                <c:pt idx="138">
                  <c:v>6.8737263791262999E-3</c:v>
                </c:pt>
                <c:pt idx="139">
                  <c:v>6.8723596632479997E-3</c:v>
                </c:pt>
                <c:pt idx="140">
                  <c:v>6.8627116270363001E-3</c:v>
                </c:pt>
                <c:pt idx="141">
                  <c:v>6.7607704550026997E-3</c:v>
                </c:pt>
                <c:pt idx="142">
                  <c:v>6.7303692921996004E-3</c:v>
                </c:pt>
                <c:pt idx="143">
                  <c:v>6.6497945226727997E-3</c:v>
                </c:pt>
                <c:pt idx="144">
                  <c:v>6.6163204610347002E-3</c:v>
                </c:pt>
                <c:pt idx="145">
                  <c:v>6.5737529657781003E-3</c:v>
                </c:pt>
                <c:pt idx="146">
                  <c:v>6.5394635312258998E-3</c:v>
                </c:pt>
                <c:pt idx="147">
                  <c:v>6.4964597113429997E-3</c:v>
                </c:pt>
                <c:pt idx="148">
                  <c:v>6.4326249994337004E-3</c:v>
                </c:pt>
                <c:pt idx="149">
                  <c:v>6.4159655012190004E-3</c:v>
                </c:pt>
                <c:pt idx="150">
                  <c:v>6.3482848927378004E-3</c:v>
                </c:pt>
                <c:pt idx="151">
                  <c:v>6.3234874978660999E-3</c:v>
                </c:pt>
                <c:pt idx="152">
                  <c:v>6.3159535638988001E-3</c:v>
                </c:pt>
                <c:pt idx="153">
                  <c:v>6.2987096607685002E-3</c:v>
                </c:pt>
                <c:pt idx="154">
                  <c:v>6.2961084768176001E-3</c:v>
                </c:pt>
                <c:pt idx="155">
                  <c:v>6.2370677478611001E-3</c:v>
                </c:pt>
                <c:pt idx="156">
                  <c:v>6.2107038684188999E-3</c:v>
                </c:pt>
                <c:pt idx="157">
                  <c:v>6.2041762284934E-3</c:v>
                </c:pt>
                <c:pt idx="158">
                  <c:v>6.1908750794827001E-3</c:v>
                </c:pt>
                <c:pt idx="159">
                  <c:v>6.1519341543316E-3</c:v>
                </c:pt>
                <c:pt idx="160">
                  <c:v>6.0986252501605996E-3</c:v>
                </c:pt>
                <c:pt idx="161">
                  <c:v>5.9707448817788999E-3</c:v>
                </c:pt>
                <c:pt idx="162">
                  <c:v>5.8917393907904E-3</c:v>
                </c:pt>
                <c:pt idx="163">
                  <c:v>5.4381340742110998E-3</c:v>
                </c:pt>
                <c:pt idx="164">
                  <c:v>5.1185078918933001E-3</c:v>
                </c:pt>
                <c:pt idx="165">
                  <c:v>5.1095657981931998E-3</c:v>
                </c:pt>
                <c:pt idx="166">
                  <c:v>4.9589471891522E-3</c:v>
                </c:pt>
                <c:pt idx="167">
                  <c:v>4.8847449943423002E-3</c:v>
                </c:pt>
                <c:pt idx="168">
                  <c:v>4.8614116385578996E-3</c:v>
                </c:pt>
                <c:pt idx="169">
                  <c:v>4.4081821106374004E-3</c:v>
                </c:pt>
                <c:pt idx="170">
                  <c:v>4.3957568705081003E-3</c:v>
                </c:pt>
                <c:pt idx="171">
                  <c:v>4.2550032958387999E-3</c:v>
                </c:pt>
                <c:pt idx="172">
                  <c:v>4.1250702925026E-3</c:v>
                </c:pt>
                <c:pt idx="173">
                  <c:v>4.1161738336086004E-3</c:v>
                </c:pt>
                <c:pt idx="174">
                  <c:v>3.9905877783894001E-3</c:v>
                </c:pt>
                <c:pt idx="175">
                  <c:v>3.6891431082040002E-3</c:v>
                </c:pt>
                <c:pt idx="176">
                  <c:v>3.5008066333830001E-3</c:v>
                </c:pt>
                <c:pt idx="177">
                  <c:v>3.4168588463216998E-3</c:v>
                </c:pt>
                <c:pt idx="178">
                  <c:v>3.4062815830111001E-3</c:v>
                </c:pt>
                <c:pt idx="179">
                  <c:v>3.3943795133382E-3</c:v>
                </c:pt>
                <c:pt idx="180">
                  <c:v>3.1105077359825E-3</c:v>
                </c:pt>
                <c:pt idx="181">
                  <c:v>2.870789496228E-3</c:v>
                </c:pt>
                <c:pt idx="182">
                  <c:v>2.0635470282285998E-3</c:v>
                </c:pt>
                <c:pt idx="183">
                  <c:v>1.4885949203743999E-3</c:v>
                </c:pt>
                <c:pt idx="184">
                  <c:v>1.2432324001565001E-3</c:v>
                </c:pt>
                <c:pt idx="185">
                  <c:v>7.1691715857010005E-4</c:v>
                </c:pt>
                <c:pt idx="186">
                  <c:v>7.0525438059120004E-4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9A-4C2B-9B29-03D20FFBE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2481568"/>
        <c:axId val="842483232"/>
      </c:lineChart>
      <c:catAx>
        <c:axId val="842481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[</a:t>
                </a:r>
                <a:r>
                  <a:rPr lang="en-US" sz="1400" dirty="0" err="1" smtClean="0"/>
                  <a:t>dr,dc</a:t>
                </a:r>
                <a:r>
                  <a:rPr lang="en-US" sz="1400" dirty="0" smtClean="0"/>
                  <a:t>]</a:t>
                </a:r>
                <a:endParaRPr lang="ru-RU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2483232"/>
        <c:crosses val="autoZero"/>
        <c:auto val="1"/>
        <c:lblAlgn val="ctr"/>
        <c:lblOffset val="100"/>
        <c:noMultiLvlLbl val="0"/>
      </c:catAx>
      <c:valAx>
        <c:axId val="84248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 smtClean="0"/>
                  <a:t>mse</a:t>
                </a:r>
                <a:endParaRPr lang="ru-RU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248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0B8F0-870C-41EF-8922-5123F812C53C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05ED3-160D-4FC7-A0FD-3FF3EBBE7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9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78A0-2F5C-4490-9C59-DD8F7BE41A0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4134C-18F5-4467-BC54-6F15A537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8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4134C-18F5-4467-BC54-6F15A53720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2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3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4134C-18F5-4467-BC54-6F15A53720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1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4134C-18F5-4467-BC54-6F15A53720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7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14.06.2022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Войтович Е.А.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9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0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15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2400"/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205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7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7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56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46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8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382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53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885F971-E582-4190-B14C-4006810A738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8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9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5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2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56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5F971-E582-4190-B14C-4006810A7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3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44683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cap="all" baseline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/>
              <a:t>Войтович Е.А.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885F971-E582-4190-B14C-4006810A7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3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91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4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889B9-685B-43A0-91A3-5B9D1DE65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7100" y="647700"/>
            <a:ext cx="7720875" cy="2505076"/>
          </a:xfrm>
        </p:spPr>
        <p:txBody>
          <a:bodyPr>
            <a:noAutofit/>
          </a:bodyPr>
          <a:lstStyle/>
          <a:p>
            <a:pPr algn="r"/>
            <a:r>
              <a:rPr lang="ru-RU" sz="4400" b="1" spc="100" dirty="0">
                <a:solidFill>
                  <a:srgbClr val="C00000"/>
                </a:solidFill>
                <a:ea typeface="Times New Roman" panose="02020603050405020304" pitchFamily="18" charset="0"/>
              </a:rPr>
              <a:t>Построение классификаторов для лесных и обрабатываемых земель по данным космических снимков БКА</a:t>
            </a:r>
            <a:endParaRPr lang="ru-RU" sz="4400" b="1" spc="1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04124-73E8-40CA-8E1E-1DBE1A738406}"/>
              </a:ext>
            </a:extLst>
          </p:cNvPr>
          <p:cNvSpPr txBox="1"/>
          <p:nvPr/>
        </p:nvSpPr>
        <p:spPr>
          <a:xfrm>
            <a:off x="5060026" y="6396335"/>
            <a:ext cx="2138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ентябрь 2022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100051" y="4467225"/>
            <a:ext cx="10058400" cy="113139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cap="none" spc="0" dirty="0" smtClean="0"/>
              <a:t>А.А. Золотой, Е.А. Войтович</a:t>
            </a:r>
          </a:p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cap="none" spc="0" dirty="0" smtClean="0"/>
              <a:t>УП «Геоинформационные системы» НАН Беларуси</a:t>
            </a:r>
            <a:endParaRPr lang="ru-RU" cap="none" spc="0" dirty="0"/>
          </a:p>
        </p:txBody>
      </p:sp>
    </p:spTree>
    <p:extLst>
      <p:ext uri="{BB962C8B-B14F-4D97-AF65-F5344CB8AC3E}">
        <p14:creationId xmlns:p14="http://schemas.microsoft.com/office/powerpoint/2010/main" val="179619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61579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ea typeface="Times New Roman" panose="02020603050405020304" pitchFamily="18" charset="0"/>
              </a:rPr>
              <a:t>Достоинства многослойного персептрона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09775"/>
            <a:ext cx="10058400" cy="3859319"/>
          </a:xfrm>
        </p:spPr>
        <p:txBody>
          <a:bodyPr/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Скромные требования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объёму обучающих выборок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Скромные требования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вычислительным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ресурсам для обучения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44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6157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Недостатки </a:t>
            </a:r>
            <a:r>
              <a:rPr lang="ru-RU" sz="4000" dirty="0">
                <a:solidFill>
                  <a:srgbClr val="C00000"/>
                </a:solidFill>
                <a:ea typeface="Times New Roman" panose="02020603050405020304" pitchFamily="18" charset="0"/>
              </a:rPr>
              <a:t>многослойного персептрона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265113" indent="-2651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Требовательны к качеству подготовки обучающей выборки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Сильная зависимость архитектуры 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специфики данных обучающих выборок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63484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ea typeface="Calibri" panose="020F0502020204030204" pitchFamily="34" charset="0"/>
              </a:rPr>
              <a:t>Формирование матриц «объект-признак»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7280" y="2135156"/>
            <a:ext cx="10058400" cy="2817793"/>
          </a:xfrm>
        </p:spPr>
        <p:txBody>
          <a:bodyPr>
            <a:noAutofit/>
          </a:bodyPr>
          <a:lstStyle/>
          <a:p>
            <a:pPr marL="265113" lvl="1" indent="-265113">
              <a:buClrTx/>
              <a:buFont typeface="Wingdings" panose="05000000000000000000" pitchFamily="2" charset="2"/>
              <a:buChar char="§"/>
            </a:pPr>
            <a:r>
              <a:rPr lang="ru-RU" sz="2700" dirty="0" smtClean="0"/>
              <a:t>4 признака </a:t>
            </a:r>
            <a:r>
              <a:rPr lang="ru-RU" sz="2700" dirty="0" err="1" smtClean="0"/>
              <a:t>Тамуры</a:t>
            </a:r>
            <a:r>
              <a:rPr lang="ru-RU" sz="2700" dirty="0" smtClean="0"/>
              <a:t> для фрагмента изображения исходного размера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2700" dirty="0" smtClean="0"/>
              <a:t>12 признаков </a:t>
            </a:r>
            <a:r>
              <a:rPr lang="ru-RU" sz="2700" dirty="0" err="1" smtClean="0"/>
              <a:t>Харалика</a:t>
            </a:r>
            <a:r>
              <a:rPr lang="ru-RU" sz="2700" dirty="0" smtClean="0"/>
              <a:t> </a:t>
            </a:r>
            <a:r>
              <a:rPr lang="ru-RU" sz="2700" dirty="0"/>
              <a:t>для фрагмента изображения исходного </a:t>
            </a:r>
            <a:r>
              <a:rPr lang="ru-RU" sz="2700" dirty="0" smtClean="0"/>
              <a:t>размера при различных вариантах соседства пикселей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2700" dirty="0" smtClean="0"/>
              <a:t>14 </a:t>
            </a:r>
            <a:r>
              <a:rPr lang="ru-RU" sz="2700" dirty="0"/>
              <a:t>признаков </a:t>
            </a:r>
            <a:r>
              <a:rPr lang="ru-RU" sz="2700" dirty="0" err="1" smtClean="0"/>
              <a:t>Лавса</a:t>
            </a:r>
            <a:r>
              <a:rPr lang="ru-RU" sz="2700" dirty="0" smtClean="0"/>
              <a:t> </a:t>
            </a:r>
            <a:r>
              <a:rPr lang="ru-RU" sz="2700" dirty="0"/>
              <a:t>для фрагмента изображения исходного </a:t>
            </a:r>
            <a:r>
              <a:rPr lang="ru-RU" sz="2700" dirty="0" smtClean="0"/>
              <a:t>размера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2700" dirty="0" smtClean="0"/>
              <a:t>14 признаков </a:t>
            </a:r>
            <a:r>
              <a:rPr lang="ru-RU" sz="2700" dirty="0" err="1"/>
              <a:t>Лавса</a:t>
            </a:r>
            <a:r>
              <a:rPr lang="ru-RU" sz="2700" dirty="0"/>
              <a:t> для фрагмента изображения </a:t>
            </a:r>
            <a:r>
              <a:rPr lang="ru-RU" sz="2700" dirty="0" smtClean="0"/>
              <a:t>сжатого в 2 раза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2700" dirty="0" smtClean="0"/>
              <a:t>14 </a:t>
            </a:r>
            <a:r>
              <a:rPr lang="ru-RU" sz="2700" dirty="0"/>
              <a:t>признаков </a:t>
            </a:r>
            <a:r>
              <a:rPr lang="ru-RU" sz="2700" dirty="0" err="1"/>
              <a:t>Лавса</a:t>
            </a:r>
            <a:r>
              <a:rPr lang="ru-RU" sz="2700" dirty="0"/>
              <a:t> для фрагмента изображения сжатого в </a:t>
            </a:r>
            <a:r>
              <a:rPr lang="ru-RU" sz="2700" dirty="0" smtClean="0"/>
              <a:t>4 раза</a:t>
            </a:r>
            <a:endParaRPr lang="ru-RU" sz="27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1425677"/>
            <a:ext cx="49692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/>
              <a:t>Состав вектора признаков: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243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430D-9CB0-4DDE-8726-E3406E3B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1082514"/>
          </a:xfrm>
        </p:spPr>
        <p:txBody>
          <a:bodyPr>
            <a:noAutofit/>
          </a:bodyPr>
          <a:lstStyle/>
          <a:p>
            <a:pPr algn="ctr"/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Исключение </a:t>
            </a:r>
            <a:r>
              <a:rPr lang="ru-RU" sz="4000" spc="0" dirty="0">
                <a:solidFill>
                  <a:srgbClr val="C00000"/>
                </a:solidFill>
                <a:cs typeface="Times New Roman" panose="02020603050405020304" pitchFamily="18" charset="0"/>
              </a:rPr>
              <a:t>ложноположительных и </a:t>
            </a:r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ложноотрицательных </a:t>
            </a:r>
            <a:r>
              <a:rPr lang="ru-RU" sz="4000" spc="0" dirty="0">
                <a:solidFill>
                  <a:srgbClr val="C00000"/>
                </a:solidFill>
                <a:cs typeface="Times New Roman" panose="02020603050405020304" pitchFamily="18" charset="0"/>
              </a:rPr>
              <a:t>объектов</a:t>
            </a:r>
            <a:endParaRPr lang="ru-RU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88CC8E-EA74-47FF-AEA2-67E97657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13</a:t>
            </a:fld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5A5C75-B446-416D-9D4D-122B80E7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298" y="19124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9">
            <a:extLst>
              <a:ext uri="{FF2B5EF4-FFF2-40B4-BE49-F238E27FC236}">
                <a16:creationId xmlns:a16="http://schemas.microsoft.com/office/drawing/2014/main" id="{D706F5FC-78C7-4B3E-9942-78FB9F29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07" y="1676399"/>
            <a:ext cx="6822176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F6A49521-8490-4C26-9CCA-6C0F5465E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4199631"/>
            <a:ext cx="343189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□ – объекты,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○ – не объекты,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■ – ложноотрицательные объекты,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– ложноположительные объекты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2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60626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Нормализация данных</a:t>
            </a:r>
            <a:endParaRPr lang="ru-RU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Cambria Math" panose="02040503050406030204" pitchFamily="18" charset="0"/>
                  </a:rPr>
                  <a:t>Метод стандартизации:</a:t>
                </a:r>
                <a:r>
                  <a:rPr lang="ru-RU" sz="4400" i="1" dirty="0">
                    <a:latin typeface="Cambria Math" panose="02040503050406030204" pitchFamily="18" charset="0"/>
                  </a:rPr>
                  <a:t/>
                </a:r>
                <a:br>
                  <a:rPr lang="ru-RU" sz="4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, станд.</m:t>
                          </m:r>
                        </m:sub>
                      </m:sSub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38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el-GR" sz="38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800" i="1"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  <m:r>
                        <a:rPr lang="en-US" sz="38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2400" dirty="0"/>
              </a:p>
              <a:p>
                <a:r>
                  <a:rPr lang="ru-RU" sz="2400" dirty="0" smtClean="0"/>
                  <a:t>где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станд.</m:t>
                        </m:r>
                      </m:sub>
                    </m:sSub>
                  </m:oMath>
                </a14:m>
                <a:r>
                  <a:rPr lang="ru-RU" sz="2400" dirty="0"/>
                  <a:t> – стандартизованный элемент признака</a:t>
                </a:r>
                <a:r>
                  <a:rPr lang="ru-RU" sz="2400" dirty="0" smtClean="0"/>
                  <a:t>,</a:t>
                </a:r>
                <a:r>
                  <a:rPr lang="ru-RU" sz="2400" dirty="0"/>
                  <a:t/>
                </a:r>
                <a:br>
                  <a:rPr lang="ru-RU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/>
                  <a:t>– исходный </a:t>
                </a:r>
                <a:r>
                  <a:rPr lang="ru-RU" sz="2400" dirty="0" smtClean="0"/>
                  <a:t>элемент,</a:t>
                </a:r>
                <a:r>
                  <a:rPr lang="ru-RU" sz="2400" dirty="0"/>
                  <a:t/>
                </a:r>
                <a:br>
                  <a:rPr lang="ru-RU" sz="2400" dirty="0"/>
                </a:br>
                <a:r>
                  <a:rPr lang="ru-RU" sz="2400" dirty="0"/>
                  <a:t>μ – среднее </a:t>
                </a:r>
                <a:r>
                  <a:rPr lang="ru-RU" sz="2400" dirty="0" smtClean="0"/>
                  <a:t>арифметическое,</a:t>
                </a:r>
                <a:r>
                  <a:rPr lang="ru-RU" sz="2400" dirty="0"/>
                  <a:t/>
                </a:r>
                <a:br>
                  <a:rPr lang="ru-RU" sz="2400" dirty="0"/>
                </a:br>
                <a:r>
                  <a:rPr lang="ru-RU" sz="2400" dirty="0"/>
                  <a:t>σ – стандартное отклонение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32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430D-9CB0-4DDE-8726-E3406E3B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057275"/>
            <a:ext cx="5133975" cy="452902"/>
          </a:xfrm>
        </p:spPr>
        <p:txBody>
          <a:bodyPr>
            <a:normAutofit/>
          </a:bodyPr>
          <a:lstStyle/>
          <a:p>
            <a:pPr algn="ctr"/>
            <a:r>
              <a:rPr lang="ru-RU" sz="2400" spc="0" dirty="0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Варианты</a:t>
            </a:r>
            <a:r>
              <a:rPr lang="ru-RU" sz="2400" spc="0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spc="0" dirty="0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соседства</a:t>
            </a:r>
            <a:r>
              <a:rPr lang="en-US" sz="2400" spc="0" dirty="0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[</a:t>
            </a:r>
            <a:r>
              <a:rPr lang="en-US" sz="2400" spc="0" dirty="0" err="1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dr</a:t>
            </a:r>
            <a:r>
              <a:rPr lang="en-US" sz="2400" spc="0" dirty="0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400" spc="0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dc]</a:t>
            </a:r>
            <a:endParaRPr lang="ru-RU" sz="2400" dirty="0">
              <a:solidFill>
                <a:schemeClr val="accent2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88CC8E-EA74-47FF-AEA2-67E97657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15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523994"/>
                  </p:ext>
                </p:extLst>
              </p:nvPr>
            </p:nvGraphicFramePr>
            <p:xfrm>
              <a:off x="609585" y="1584694"/>
              <a:ext cx="4641245" cy="2078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49">
                      <a:extLst>
                        <a:ext uri="{9D8B030D-6E8A-4147-A177-3AD203B41FA5}">
                          <a16:colId xmlns:a16="http://schemas.microsoft.com/office/drawing/2014/main" val="3626760324"/>
                        </a:ext>
                      </a:extLst>
                    </a:gridCol>
                    <a:gridCol w="928249">
                      <a:extLst>
                        <a:ext uri="{9D8B030D-6E8A-4147-A177-3AD203B41FA5}">
                          <a16:colId xmlns:a16="http://schemas.microsoft.com/office/drawing/2014/main" val="3699130232"/>
                        </a:ext>
                      </a:extLst>
                    </a:gridCol>
                    <a:gridCol w="928249">
                      <a:extLst>
                        <a:ext uri="{9D8B030D-6E8A-4147-A177-3AD203B41FA5}">
                          <a16:colId xmlns:a16="http://schemas.microsoft.com/office/drawing/2014/main" val="2783413781"/>
                        </a:ext>
                      </a:extLst>
                    </a:gridCol>
                    <a:gridCol w="928249">
                      <a:extLst>
                        <a:ext uri="{9D8B030D-6E8A-4147-A177-3AD203B41FA5}">
                          <a16:colId xmlns:a16="http://schemas.microsoft.com/office/drawing/2014/main" val="601568102"/>
                        </a:ext>
                      </a:extLst>
                    </a:gridCol>
                    <a:gridCol w="928249">
                      <a:extLst>
                        <a:ext uri="{9D8B030D-6E8A-4147-A177-3AD203B41FA5}">
                          <a16:colId xmlns:a16="http://schemas.microsoft.com/office/drawing/2014/main" val="27296156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4147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830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[0,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[0, 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[0,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4621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8217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1]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[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dirty="0" smtClean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428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523994"/>
                  </p:ext>
                </p:extLst>
              </p:nvPr>
            </p:nvGraphicFramePr>
            <p:xfrm>
              <a:off x="609585" y="1584694"/>
              <a:ext cx="4641245" cy="2078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49">
                      <a:extLst>
                        <a:ext uri="{9D8B030D-6E8A-4147-A177-3AD203B41FA5}">
                          <a16:colId xmlns:a16="http://schemas.microsoft.com/office/drawing/2014/main" val="3626760324"/>
                        </a:ext>
                      </a:extLst>
                    </a:gridCol>
                    <a:gridCol w="928249">
                      <a:extLst>
                        <a:ext uri="{9D8B030D-6E8A-4147-A177-3AD203B41FA5}">
                          <a16:colId xmlns:a16="http://schemas.microsoft.com/office/drawing/2014/main" val="3699130232"/>
                        </a:ext>
                      </a:extLst>
                    </a:gridCol>
                    <a:gridCol w="928249">
                      <a:extLst>
                        <a:ext uri="{9D8B030D-6E8A-4147-A177-3AD203B41FA5}">
                          <a16:colId xmlns:a16="http://schemas.microsoft.com/office/drawing/2014/main" val="2783413781"/>
                        </a:ext>
                      </a:extLst>
                    </a:gridCol>
                    <a:gridCol w="928249">
                      <a:extLst>
                        <a:ext uri="{9D8B030D-6E8A-4147-A177-3AD203B41FA5}">
                          <a16:colId xmlns:a16="http://schemas.microsoft.com/office/drawing/2014/main" val="601568102"/>
                        </a:ext>
                      </a:extLst>
                    </a:gridCol>
                    <a:gridCol w="928249">
                      <a:extLst>
                        <a:ext uri="{9D8B030D-6E8A-4147-A177-3AD203B41FA5}">
                          <a16:colId xmlns:a16="http://schemas.microsoft.com/office/drawing/2014/main" val="2729615658"/>
                        </a:ext>
                      </a:extLst>
                    </a:gridCol>
                  </a:tblGrid>
                  <a:tr h="4157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4" t="-1471" r="-400000" b="-4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1316" t="-1471" r="-302632" b="-4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471" r="-200654" b="-4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1974" t="-1471" r="-101974" b="-4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9346" t="-1471" r="-1307" b="-4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4147465"/>
                      </a:ext>
                    </a:extLst>
                  </a:tr>
                  <a:tr h="4157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4" t="-100000" r="-400000" b="-3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1316" t="-100000" r="-302632" b="-3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0000" r="-200654" b="-3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1974" t="-100000" r="-101974" b="-3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9346" t="-100000" r="-1307" b="-3115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830720"/>
                      </a:ext>
                    </a:extLst>
                  </a:tr>
                  <a:tr h="4157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4" t="-202941" r="-400000" b="-2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1316" t="-202941" r="-302632" b="-2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1974" t="-202941" r="-101974" b="-2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9346" t="-202941" r="-1307" b="-216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4621508"/>
                      </a:ext>
                    </a:extLst>
                  </a:tr>
                  <a:tr h="4157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4" t="-298551" r="-400000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1316" t="-298551" r="-302632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98551" r="-200654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1974" t="-298551" r="-101974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9346" t="-298551" r="-1307" b="-1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8217345"/>
                      </a:ext>
                    </a:extLst>
                  </a:tr>
                  <a:tr h="4157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4" t="-404412" r="-400000" b="-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1316" t="-404412" r="-302632" b="-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4412" r="-200654" b="-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1974" t="-404412" r="-101974" b="-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9346" t="-404412" r="-1307" b="-1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74288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Прямая со стрелкой 9"/>
          <p:cNvCxnSpPr/>
          <p:nvPr/>
        </p:nvCxnSpPr>
        <p:spPr>
          <a:xfrm flipV="1">
            <a:off x="2965852" y="2629325"/>
            <a:ext cx="571213" cy="18947"/>
          </a:xfrm>
          <a:prstGeom prst="straightConnector1">
            <a:avLst/>
          </a:prstGeom>
          <a:ln w="28575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43799" y="2639755"/>
            <a:ext cx="0" cy="312644"/>
          </a:xfrm>
          <a:prstGeom prst="straightConnector1">
            <a:avLst/>
          </a:prstGeom>
          <a:ln w="28575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943799" y="2382577"/>
            <a:ext cx="5398" cy="257180"/>
          </a:xfrm>
          <a:prstGeom prst="straightConnector1">
            <a:avLst/>
          </a:prstGeom>
          <a:ln w="28575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257712" y="2638799"/>
            <a:ext cx="686088" cy="3112"/>
          </a:xfrm>
          <a:prstGeom prst="straightConnector1">
            <a:avLst/>
          </a:prstGeom>
          <a:ln w="28575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49197" y="2374339"/>
            <a:ext cx="565815" cy="274939"/>
          </a:xfrm>
          <a:prstGeom prst="straightConnector1">
            <a:avLst/>
          </a:prstGeom>
          <a:ln w="28575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949197" y="2648800"/>
            <a:ext cx="565815" cy="280737"/>
          </a:xfrm>
          <a:prstGeom prst="straightConnector1">
            <a:avLst/>
          </a:prstGeom>
          <a:ln w="28575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2352962" y="2359715"/>
            <a:ext cx="590837" cy="280041"/>
          </a:xfrm>
          <a:prstGeom prst="straightConnector1">
            <a:avLst/>
          </a:prstGeom>
          <a:ln w="28575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2302638" y="2655402"/>
            <a:ext cx="641163" cy="296997"/>
          </a:xfrm>
          <a:prstGeom prst="straightConnector1">
            <a:avLst/>
          </a:prstGeom>
          <a:ln w="28575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86523"/>
              </p:ext>
            </p:extLst>
          </p:nvPr>
        </p:nvGraphicFramePr>
        <p:xfrm>
          <a:off x="597520" y="4677884"/>
          <a:ext cx="4653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987">
                  <a:extLst>
                    <a:ext uri="{9D8B030D-6E8A-4147-A177-3AD203B41FA5}">
                      <a16:colId xmlns:a16="http://schemas.microsoft.com/office/drawing/2014/main" val="1468414410"/>
                    </a:ext>
                  </a:extLst>
                </a:gridCol>
                <a:gridCol w="2987323">
                  <a:extLst>
                    <a:ext uri="{9D8B030D-6E8A-4147-A177-3AD203B41FA5}">
                      <a16:colId xmlns:a16="http://schemas.microsoft.com/office/drawing/2014/main" val="3004272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smtClean="0">
                          <a:latin typeface="JetBrains Mono"/>
                        </a:rPr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ru-RU" dirty="0" err="1" smtClean="0"/>
                        <a:t>оседства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smtClean="0">
                          <a:latin typeface="JetBrains Mono"/>
                        </a:rPr>
                        <a:t>«Поле»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ru-RU" dirty="0" smtClean="0">
                          <a:latin typeface="JetBrains Mono"/>
                        </a:rPr>
                        <a:t>[1, -3], [-1, 2], [-2, 2], [-3, 2]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46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dirty="0" smtClean="0">
                          <a:latin typeface="JetBrains Mono"/>
                        </a:rPr>
                        <a:t>«Лес»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dirty="0" smtClean="0">
                          <a:latin typeface="JetBrains Mono"/>
                        </a:rPr>
                        <a:t>[1, 1], [2, 1], [3, 1], [2, 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52731"/>
                  </a:ext>
                </a:extLst>
              </a:tr>
            </a:tbl>
          </a:graphicData>
        </a:graphic>
      </p:graphicFrame>
      <p:graphicFrame>
        <p:nvGraphicFramePr>
          <p:cNvPr id="76" name="Диаграмма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62279"/>
              </p:ext>
            </p:extLst>
          </p:nvPr>
        </p:nvGraphicFramePr>
        <p:xfrm>
          <a:off x="5807348" y="1510177"/>
          <a:ext cx="5929162" cy="366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0554430D-9CB0-4DDE-8726-E3406E3BB30D}"/>
              </a:ext>
            </a:extLst>
          </p:cNvPr>
          <p:cNvSpPr txBox="1">
            <a:spLocks/>
          </p:cNvSpPr>
          <p:nvPr/>
        </p:nvSpPr>
        <p:spPr>
          <a:xfrm>
            <a:off x="6031277" y="1057248"/>
            <a:ext cx="5693788" cy="452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pc="0" dirty="0" smtClean="0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Выбор оптимальных соседств класса «Поле»</a:t>
            </a:r>
            <a:endParaRPr lang="ru-RU" sz="2400" dirty="0">
              <a:solidFill>
                <a:schemeClr val="accent2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0554430D-9CB0-4DDE-8726-E3406E3BB30D}"/>
              </a:ext>
            </a:extLst>
          </p:cNvPr>
          <p:cNvSpPr txBox="1">
            <a:spLocks/>
          </p:cNvSpPr>
          <p:nvPr/>
        </p:nvSpPr>
        <p:spPr>
          <a:xfrm>
            <a:off x="96905" y="4119584"/>
            <a:ext cx="5693788" cy="452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pc="0" dirty="0" smtClean="0">
                <a:solidFill>
                  <a:schemeClr val="accent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Оптимальные соседства по классам</a:t>
            </a:r>
            <a:endParaRPr lang="ru-RU" sz="2400" dirty="0">
              <a:solidFill>
                <a:schemeClr val="accent2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1097280" y="355760"/>
            <a:ext cx="10058400" cy="6062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Признаки </a:t>
            </a:r>
            <a:r>
              <a:rPr lang="ru-RU" sz="4000" dirty="0" err="1" smtClean="0">
                <a:solidFill>
                  <a:srgbClr val="C00000"/>
                </a:solidFill>
              </a:rPr>
              <a:t>Харалика</a:t>
            </a:r>
            <a:endParaRPr lang="ru-RU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135145" y="5177717"/>
                <a:ext cx="348605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𝑚𝑠𝑒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[20, −29]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𝑚𝑠𝑒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 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/>
                  <a:t> = 13, 1</a:t>
                </a:r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145" y="5177717"/>
                <a:ext cx="3486051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8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430D-9CB0-4DDE-8726-E3406E3B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1092039"/>
          </a:xfrm>
        </p:spPr>
        <p:txBody>
          <a:bodyPr>
            <a:noAutofit/>
          </a:bodyPr>
          <a:lstStyle/>
          <a:p>
            <a:pPr algn="ctr"/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Первая схема классификатора на признаках </a:t>
            </a:r>
            <a:r>
              <a:rPr lang="ru-RU" sz="4000" spc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Тамуры</a:t>
            </a:r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ru-RU" sz="4000" spc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Лавса</a:t>
            </a:r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и </a:t>
            </a:r>
            <a:r>
              <a:rPr lang="ru-RU" sz="4000" spc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Харалика</a:t>
            </a:r>
            <a:endParaRPr lang="ru-RU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88CC8E-EA74-47FF-AEA2-67E97657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16</a:t>
            </a:fld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5A5C75-B446-416D-9D4D-122B80E7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298" y="19124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67" y="1733550"/>
            <a:ext cx="74390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430D-9CB0-4DDE-8726-E3406E3B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1092039"/>
          </a:xfrm>
        </p:spPr>
        <p:txBody>
          <a:bodyPr>
            <a:noAutofit/>
          </a:bodyPr>
          <a:lstStyle/>
          <a:p>
            <a:pPr algn="ctr"/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Вторая схема классификатора на признаках </a:t>
            </a:r>
            <a:r>
              <a:rPr lang="ru-RU" sz="4000" spc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Тамуры</a:t>
            </a:r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ru-RU" sz="4000" spc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Лавса</a:t>
            </a:r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и </a:t>
            </a:r>
            <a:r>
              <a:rPr lang="ru-RU" sz="4000" spc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Харалика</a:t>
            </a:r>
            <a:endParaRPr lang="ru-RU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88CC8E-EA74-47FF-AEA2-67E97657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17</a:t>
            </a:fld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5A5C75-B446-416D-9D4D-122B80E7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298" y="19124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05" y="1685925"/>
            <a:ext cx="95059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4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430D-9CB0-4DDE-8726-E3406E3B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634839"/>
          </a:xfrm>
        </p:spPr>
        <p:txBody>
          <a:bodyPr>
            <a:normAutofit/>
          </a:bodyPr>
          <a:lstStyle/>
          <a:p>
            <a:pPr algn="ctr"/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Классификатор на признаках </a:t>
            </a:r>
            <a:r>
              <a:rPr lang="ru-RU" sz="4000" spc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Харалика</a:t>
            </a:r>
            <a:endParaRPr lang="ru-RU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88CC8E-EA74-47FF-AEA2-67E97657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18</a:t>
            </a:fld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5A5C75-B446-416D-9D4D-122B80E7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298" y="19124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07" y="1643275"/>
            <a:ext cx="11262746" cy="3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430D-9CB0-4DDE-8726-E3406E3B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566062"/>
          </a:xfrm>
        </p:spPr>
        <p:txBody>
          <a:bodyPr>
            <a:noAutofit/>
          </a:bodyPr>
          <a:lstStyle/>
          <a:p>
            <a:pPr algn="ctr"/>
            <a:r>
              <a:rPr lang="ru-RU" sz="4000" spc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Классификатор на признаках </a:t>
            </a:r>
            <a:r>
              <a:rPr lang="ru-RU" sz="4000" spc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Лавса</a:t>
            </a:r>
            <a:endParaRPr lang="ru-RU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88CC8E-EA74-47FF-AEA2-67E97657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19</a:t>
            </a:fld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5A5C75-B446-416D-9D4D-122B80E7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298" y="19124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0" y="1185848"/>
            <a:ext cx="10926779" cy="45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2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altLang="ru-RU" sz="4000" cap="none" dirty="0">
                <a:solidFill>
                  <a:srgbClr val="C00000"/>
                </a:solidFill>
                <a:latin typeface="+mj-lt"/>
              </a:rPr>
              <a:t>Связанность работы с научными программами</a:t>
            </a:r>
            <a:endParaRPr lang="ru-RU" sz="4000" cap="none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2186247"/>
            <a:ext cx="10924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spc="100" dirty="0"/>
              <a:t>1.</a:t>
            </a:r>
            <a:r>
              <a:rPr lang="ru-RU" altLang="ru-RU" sz="2400" spc="100" dirty="0"/>
              <a:t> Работа выполняется в рамках Подпрограммы 6 «Исследование и использование космического пространства в мирных целях» Государственной программы Республики Беларусь «Наукоёмкие технологии и техника» на 2021 – 2025 годы.</a:t>
            </a:r>
          </a:p>
          <a:p>
            <a:endParaRPr lang="ru-RU" altLang="ru-RU" sz="2400" spc="100" dirty="0"/>
          </a:p>
          <a:p>
            <a:r>
              <a:rPr lang="ru-RU" altLang="ru-RU" sz="2400" b="1" spc="100" dirty="0"/>
              <a:t>2.</a:t>
            </a:r>
            <a:r>
              <a:rPr lang="ru-RU" altLang="ru-RU" sz="2400" spc="100" dirty="0"/>
              <a:t> </a:t>
            </a:r>
            <a:r>
              <a:rPr lang="ru-RU" altLang="ru-RU" sz="2400" b="1" spc="100" dirty="0"/>
              <a:t>Наименование мероприятия</a:t>
            </a:r>
            <a:r>
              <a:rPr lang="ru-RU" altLang="ru-RU" sz="2400" spc="100" dirty="0"/>
              <a:t> «</a:t>
            </a:r>
            <a:r>
              <a:rPr lang="ru-RU" sz="2400" spc="100" dirty="0"/>
              <a:t>Разработать программный комплекс автоматизированного сличения ретроспективных и оперативных данных дистанционного зондирования Земли для оптимизации работ по аэрофотосъёмке и ведению земельно-информационной системы Республики Беларусь</a:t>
            </a:r>
            <a:r>
              <a:rPr lang="ru-RU" altLang="ru-RU" sz="2400" spc="100" dirty="0"/>
              <a:t>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6CC3D7-5B93-40BB-AA22-4BF6E373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z="2400" noProof="0" smtClean="0"/>
              <a:t>2</a:t>
            </a:fld>
            <a:endParaRPr lang="ru-RU" sz="2400" noProof="0" dirty="0"/>
          </a:p>
        </p:txBody>
      </p:sp>
    </p:spTree>
    <p:extLst>
      <p:ext uri="{BB962C8B-B14F-4D97-AF65-F5344CB8AC3E}">
        <p14:creationId xmlns:p14="http://schemas.microsoft.com/office/powerpoint/2010/main" val="225004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1179138"/>
          </a:xfrm>
        </p:spPr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</a:rPr>
              <a:t>Результаты </a:t>
            </a:r>
            <a:r>
              <a:rPr lang="ru-RU" sz="4000" dirty="0">
                <a:solidFill>
                  <a:srgbClr val="C00000"/>
                </a:solidFill>
              </a:rPr>
              <a:t>классификации</a:t>
            </a:r>
            <a:r>
              <a:rPr lang="ru-RU" sz="400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класса «Поле» 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на </a:t>
            </a:r>
            <a:r>
              <a:rPr lang="ru-RU" sz="4000">
                <a:solidFill>
                  <a:srgbClr val="C00000"/>
                </a:solidFill>
              </a:rPr>
              <a:t>космическом изображении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9A708C8C-D9E2-4A18-938E-34C2E6FA3C25}"/>
              </a:ext>
            </a:extLst>
          </p:cNvPr>
          <p:cNvSpPr txBox="1">
            <a:spLocks/>
          </p:cNvSpPr>
          <p:nvPr/>
        </p:nvSpPr>
        <p:spPr>
          <a:xfrm>
            <a:off x="1485683" y="5264548"/>
            <a:ext cx="2134602" cy="29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Исходное КИ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B65762CB-123C-4BAA-87DF-4955A0ECC7A4}"/>
              </a:ext>
            </a:extLst>
          </p:cNvPr>
          <p:cNvSpPr txBox="1">
            <a:spLocks/>
          </p:cNvSpPr>
          <p:nvPr/>
        </p:nvSpPr>
        <p:spPr>
          <a:xfrm>
            <a:off x="4696669" y="5110330"/>
            <a:ext cx="2134602" cy="60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Ручная разметка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ru-RU" sz="1600" dirty="0">
                <a:latin typeface="+mn-lt"/>
              </a:rPr>
              <a:t>класса «Поле»</a:t>
            </a:r>
          </a:p>
        </p:txBody>
      </p:sp>
      <p:sp>
        <p:nvSpPr>
          <p:cNvPr id="7" name="Текст 28">
            <a:extLst>
              <a:ext uri="{FF2B5EF4-FFF2-40B4-BE49-F238E27FC236}">
                <a16:creationId xmlns:a16="http://schemas.microsoft.com/office/drawing/2014/main" id="{648C0A83-3E99-4230-B056-A7C922DE8599}"/>
              </a:ext>
            </a:extLst>
          </p:cNvPr>
          <p:cNvSpPr txBox="1">
            <a:spLocks/>
          </p:cNvSpPr>
          <p:nvPr/>
        </p:nvSpPr>
        <p:spPr>
          <a:xfrm>
            <a:off x="7907655" y="4962503"/>
            <a:ext cx="3248025" cy="38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Отклик </a:t>
            </a:r>
            <a:r>
              <a:rPr lang="ru-RU" sz="1600" dirty="0" smtClean="0">
                <a:latin typeface="+mn-lt"/>
              </a:rPr>
              <a:t>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7" y="1806517"/>
            <a:ext cx="3032194" cy="3032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75" y="1806517"/>
            <a:ext cx="3032194" cy="3032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56" y="1806517"/>
            <a:ext cx="3032194" cy="3032194"/>
          </a:xfrm>
          <a:prstGeom prst="rect">
            <a:avLst/>
          </a:prstGeom>
        </p:spPr>
      </p:pic>
      <p:sp>
        <p:nvSpPr>
          <p:cNvPr id="11" name="Текст 28">
            <a:extLst>
              <a:ext uri="{FF2B5EF4-FFF2-40B4-BE49-F238E27FC236}">
                <a16:creationId xmlns:a16="http://schemas.microsoft.com/office/drawing/2014/main" id="{648C0A83-3E99-4230-B056-A7C922DE8599}"/>
              </a:ext>
            </a:extLst>
          </p:cNvPr>
          <p:cNvSpPr txBox="1">
            <a:spLocks/>
          </p:cNvSpPr>
          <p:nvPr/>
        </p:nvSpPr>
        <p:spPr>
          <a:xfrm>
            <a:off x="7799740" y="5276806"/>
            <a:ext cx="3248025" cy="38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Точность </a:t>
            </a:r>
            <a:r>
              <a:rPr lang="en-US" sz="1600" dirty="0" smtClean="0">
                <a:solidFill>
                  <a:srgbClr val="FF0000"/>
                </a:solidFill>
              </a:rPr>
              <a:t>7</a:t>
            </a:r>
            <a:r>
              <a:rPr lang="ru-RU" sz="1600" dirty="0" smtClean="0">
                <a:solidFill>
                  <a:srgbClr val="FF0000"/>
                </a:solidFill>
              </a:rPr>
              <a:t>1, 45%</a:t>
            </a:r>
          </a:p>
        </p:txBody>
      </p:sp>
    </p:spTree>
    <p:extLst>
      <p:ext uri="{BB962C8B-B14F-4D97-AF65-F5344CB8AC3E}">
        <p14:creationId xmlns:p14="http://schemas.microsoft.com/office/powerpoint/2010/main" val="4069711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1179138"/>
          </a:xfrm>
        </p:spPr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</a:rPr>
              <a:t>Результаты </a:t>
            </a:r>
            <a:r>
              <a:rPr lang="ru-RU" sz="4000" dirty="0">
                <a:solidFill>
                  <a:srgbClr val="C00000"/>
                </a:solidFill>
              </a:rPr>
              <a:t>классификации</a:t>
            </a:r>
            <a:r>
              <a:rPr lang="ru-RU" sz="400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класса «Лес» 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на </a:t>
            </a:r>
            <a:r>
              <a:rPr lang="ru-RU" sz="4000">
                <a:solidFill>
                  <a:srgbClr val="C00000"/>
                </a:solidFill>
              </a:rPr>
              <a:t>космическом изображении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9A708C8C-D9E2-4A18-938E-34C2E6FA3C25}"/>
              </a:ext>
            </a:extLst>
          </p:cNvPr>
          <p:cNvSpPr txBox="1">
            <a:spLocks/>
          </p:cNvSpPr>
          <p:nvPr/>
        </p:nvSpPr>
        <p:spPr>
          <a:xfrm>
            <a:off x="1485683" y="5264548"/>
            <a:ext cx="2134602" cy="29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Исходное КИ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B65762CB-123C-4BAA-87DF-4955A0ECC7A4}"/>
              </a:ext>
            </a:extLst>
          </p:cNvPr>
          <p:cNvSpPr txBox="1">
            <a:spLocks/>
          </p:cNvSpPr>
          <p:nvPr/>
        </p:nvSpPr>
        <p:spPr>
          <a:xfrm>
            <a:off x="4696669" y="5110330"/>
            <a:ext cx="2134602" cy="60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Ручная разметка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ru-RU" sz="1600" dirty="0">
                <a:latin typeface="+mn-lt"/>
              </a:rPr>
              <a:t>класса </a:t>
            </a:r>
            <a:r>
              <a:rPr lang="ru-RU" sz="1600" dirty="0" smtClean="0">
                <a:latin typeface="+mn-lt"/>
              </a:rPr>
              <a:t>«Лес»</a:t>
            </a:r>
            <a:endParaRPr lang="ru-RU" sz="1600" dirty="0">
              <a:latin typeface="+mn-lt"/>
            </a:endParaRPr>
          </a:p>
        </p:txBody>
      </p:sp>
      <p:sp>
        <p:nvSpPr>
          <p:cNvPr id="7" name="Текст 28">
            <a:extLst>
              <a:ext uri="{FF2B5EF4-FFF2-40B4-BE49-F238E27FC236}">
                <a16:creationId xmlns:a16="http://schemas.microsoft.com/office/drawing/2014/main" id="{648C0A83-3E99-4230-B056-A7C922DE8599}"/>
              </a:ext>
            </a:extLst>
          </p:cNvPr>
          <p:cNvSpPr txBox="1">
            <a:spLocks/>
          </p:cNvSpPr>
          <p:nvPr/>
        </p:nvSpPr>
        <p:spPr>
          <a:xfrm>
            <a:off x="7907655" y="4962503"/>
            <a:ext cx="3248025" cy="60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Отклик </a:t>
            </a:r>
            <a:r>
              <a:rPr lang="ru-RU" sz="1600" dirty="0" smtClean="0">
                <a:latin typeface="+mn-lt"/>
              </a:rPr>
              <a:t>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7" y="1806517"/>
            <a:ext cx="3032194" cy="30321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76" y="1806517"/>
            <a:ext cx="3032194" cy="3032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65" y="1806517"/>
            <a:ext cx="3032194" cy="3032194"/>
          </a:xfrm>
          <a:prstGeom prst="rect">
            <a:avLst/>
          </a:prstGeom>
        </p:spPr>
      </p:pic>
      <p:sp>
        <p:nvSpPr>
          <p:cNvPr id="10" name="Текст 28">
            <a:extLst>
              <a:ext uri="{FF2B5EF4-FFF2-40B4-BE49-F238E27FC236}">
                <a16:creationId xmlns:a16="http://schemas.microsoft.com/office/drawing/2014/main" id="{648C0A83-3E99-4230-B056-A7C922DE8599}"/>
              </a:ext>
            </a:extLst>
          </p:cNvPr>
          <p:cNvSpPr txBox="1">
            <a:spLocks/>
          </p:cNvSpPr>
          <p:nvPr/>
        </p:nvSpPr>
        <p:spPr>
          <a:xfrm>
            <a:off x="7799740" y="5276806"/>
            <a:ext cx="3248025" cy="38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Точность </a:t>
            </a:r>
            <a:r>
              <a:rPr lang="en-US" sz="1600" dirty="0" smtClean="0">
                <a:solidFill>
                  <a:srgbClr val="FF0000"/>
                </a:solidFill>
              </a:rPr>
              <a:t>70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91</a:t>
            </a:r>
            <a:r>
              <a:rPr lang="ru-RU" sz="1600" dirty="0" smtClean="0">
                <a:solidFill>
                  <a:srgbClr val="FF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00780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1179138"/>
          </a:xfrm>
        </p:spPr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</a:rPr>
              <a:t>Результаты </a:t>
            </a:r>
            <a:r>
              <a:rPr lang="ru-RU" sz="4000" dirty="0">
                <a:solidFill>
                  <a:srgbClr val="C00000"/>
                </a:solidFill>
              </a:rPr>
              <a:t>классификации</a:t>
            </a:r>
            <a:r>
              <a:rPr lang="ru-RU" sz="400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класса «Поле» 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на </a:t>
            </a:r>
            <a:r>
              <a:rPr lang="ru-RU" sz="4000">
                <a:solidFill>
                  <a:srgbClr val="C00000"/>
                </a:solidFill>
              </a:rPr>
              <a:t>космическом изображении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9A708C8C-D9E2-4A18-938E-34C2E6FA3C25}"/>
              </a:ext>
            </a:extLst>
          </p:cNvPr>
          <p:cNvSpPr txBox="1">
            <a:spLocks/>
          </p:cNvSpPr>
          <p:nvPr/>
        </p:nvSpPr>
        <p:spPr>
          <a:xfrm>
            <a:off x="1485683" y="5264548"/>
            <a:ext cx="2134602" cy="29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Исходное КИ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B65762CB-123C-4BAA-87DF-4955A0ECC7A4}"/>
              </a:ext>
            </a:extLst>
          </p:cNvPr>
          <p:cNvSpPr txBox="1">
            <a:spLocks/>
          </p:cNvSpPr>
          <p:nvPr/>
        </p:nvSpPr>
        <p:spPr>
          <a:xfrm>
            <a:off x="4696669" y="5110330"/>
            <a:ext cx="2134602" cy="60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Ручная разметка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ru-RU" sz="1600" dirty="0">
                <a:latin typeface="+mn-lt"/>
              </a:rPr>
              <a:t>класса </a:t>
            </a:r>
            <a:r>
              <a:rPr lang="ru-RU" sz="1600" dirty="0" smtClean="0">
                <a:latin typeface="+mn-lt"/>
              </a:rPr>
              <a:t>«Лес»</a:t>
            </a:r>
            <a:endParaRPr lang="ru-RU" sz="1600" dirty="0">
              <a:latin typeface="+mn-lt"/>
            </a:endParaRPr>
          </a:p>
        </p:txBody>
      </p:sp>
      <p:sp>
        <p:nvSpPr>
          <p:cNvPr id="7" name="Текст 28">
            <a:extLst>
              <a:ext uri="{FF2B5EF4-FFF2-40B4-BE49-F238E27FC236}">
                <a16:creationId xmlns:a16="http://schemas.microsoft.com/office/drawing/2014/main" id="{648C0A83-3E99-4230-B056-A7C922DE8599}"/>
              </a:ext>
            </a:extLst>
          </p:cNvPr>
          <p:cNvSpPr txBox="1">
            <a:spLocks/>
          </p:cNvSpPr>
          <p:nvPr/>
        </p:nvSpPr>
        <p:spPr>
          <a:xfrm>
            <a:off x="7907655" y="4962503"/>
            <a:ext cx="3248025" cy="60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Отклик </a:t>
            </a:r>
            <a:r>
              <a:rPr lang="ru-RU" sz="1600" dirty="0" smtClean="0">
                <a:latin typeface="+mn-lt"/>
              </a:rPr>
              <a:t>классификатора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20" y="1806517"/>
            <a:ext cx="3033706" cy="3032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14" y="1806517"/>
            <a:ext cx="3033706" cy="30337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805005"/>
            <a:ext cx="3033706" cy="3033706"/>
          </a:xfrm>
          <a:prstGeom prst="rect">
            <a:avLst/>
          </a:prstGeom>
        </p:spPr>
      </p:pic>
      <p:sp>
        <p:nvSpPr>
          <p:cNvPr id="11" name="Текст 28">
            <a:extLst>
              <a:ext uri="{FF2B5EF4-FFF2-40B4-BE49-F238E27FC236}">
                <a16:creationId xmlns:a16="http://schemas.microsoft.com/office/drawing/2014/main" id="{648C0A83-3E99-4230-B056-A7C922DE8599}"/>
              </a:ext>
            </a:extLst>
          </p:cNvPr>
          <p:cNvSpPr txBox="1">
            <a:spLocks/>
          </p:cNvSpPr>
          <p:nvPr/>
        </p:nvSpPr>
        <p:spPr>
          <a:xfrm>
            <a:off x="7799740" y="5276806"/>
            <a:ext cx="3248025" cy="38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Точность </a:t>
            </a:r>
            <a:r>
              <a:rPr lang="en-US" sz="1600" dirty="0" smtClean="0">
                <a:solidFill>
                  <a:srgbClr val="FF0000"/>
                </a:solidFill>
              </a:rPr>
              <a:t>73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99</a:t>
            </a:r>
            <a:r>
              <a:rPr lang="ru-RU" sz="1600" dirty="0" smtClean="0">
                <a:solidFill>
                  <a:srgbClr val="FF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9768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1179138"/>
          </a:xfrm>
        </p:spPr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</a:rPr>
              <a:t>Результаты </a:t>
            </a:r>
            <a:r>
              <a:rPr lang="ru-RU" sz="4000" dirty="0">
                <a:solidFill>
                  <a:srgbClr val="C00000"/>
                </a:solidFill>
              </a:rPr>
              <a:t>классификации</a:t>
            </a:r>
            <a:r>
              <a:rPr lang="ru-RU" sz="400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класса «Лес» 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на </a:t>
            </a:r>
            <a:r>
              <a:rPr lang="ru-RU" sz="4000">
                <a:solidFill>
                  <a:srgbClr val="C00000"/>
                </a:solidFill>
              </a:rPr>
              <a:t>космическом изображении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9A708C8C-D9E2-4A18-938E-34C2E6FA3C25}"/>
              </a:ext>
            </a:extLst>
          </p:cNvPr>
          <p:cNvSpPr txBox="1">
            <a:spLocks/>
          </p:cNvSpPr>
          <p:nvPr/>
        </p:nvSpPr>
        <p:spPr>
          <a:xfrm>
            <a:off x="1485683" y="5264548"/>
            <a:ext cx="2134602" cy="29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Исходное КИ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B65762CB-123C-4BAA-87DF-4955A0ECC7A4}"/>
              </a:ext>
            </a:extLst>
          </p:cNvPr>
          <p:cNvSpPr txBox="1">
            <a:spLocks/>
          </p:cNvSpPr>
          <p:nvPr/>
        </p:nvSpPr>
        <p:spPr>
          <a:xfrm>
            <a:off x="4696669" y="5110330"/>
            <a:ext cx="2134602" cy="60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Ручная разметка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ru-RU" sz="1600" dirty="0">
                <a:latin typeface="+mn-lt"/>
              </a:rPr>
              <a:t>класса </a:t>
            </a:r>
            <a:r>
              <a:rPr lang="ru-RU" sz="1600" dirty="0" smtClean="0">
                <a:latin typeface="+mn-lt"/>
              </a:rPr>
              <a:t>«Лес»</a:t>
            </a:r>
            <a:endParaRPr lang="ru-RU" sz="1600" dirty="0">
              <a:latin typeface="+mn-lt"/>
            </a:endParaRPr>
          </a:p>
        </p:txBody>
      </p:sp>
      <p:sp>
        <p:nvSpPr>
          <p:cNvPr id="7" name="Текст 28">
            <a:extLst>
              <a:ext uri="{FF2B5EF4-FFF2-40B4-BE49-F238E27FC236}">
                <a16:creationId xmlns:a16="http://schemas.microsoft.com/office/drawing/2014/main" id="{648C0A83-3E99-4230-B056-A7C922DE8599}"/>
              </a:ext>
            </a:extLst>
          </p:cNvPr>
          <p:cNvSpPr txBox="1">
            <a:spLocks/>
          </p:cNvSpPr>
          <p:nvPr/>
        </p:nvSpPr>
        <p:spPr>
          <a:xfrm>
            <a:off x="7907655" y="4962503"/>
            <a:ext cx="3248025" cy="60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n-lt"/>
              </a:rPr>
              <a:t>Отклик </a:t>
            </a:r>
            <a:r>
              <a:rPr lang="ru-RU" sz="1600" dirty="0" smtClean="0">
                <a:latin typeface="+mn-lt"/>
              </a:rPr>
              <a:t>классификатора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05005"/>
            <a:ext cx="3033706" cy="3033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20" y="1805005"/>
            <a:ext cx="3033706" cy="30337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36" y="1805005"/>
            <a:ext cx="3035219" cy="3033706"/>
          </a:xfrm>
          <a:prstGeom prst="rect">
            <a:avLst/>
          </a:prstGeom>
        </p:spPr>
      </p:pic>
      <p:sp>
        <p:nvSpPr>
          <p:cNvPr id="11" name="Текст 28">
            <a:extLst>
              <a:ext uri="{FF2B5EF4-FFF2-40B4-BE49-F238E27FC236}">
                <a16:creationId xmlns:a16="http://schemas.microsoft.com/office/drawing/2014/main" id="{648C0A83-3E99-4230-B056-A7C922DE8599}"/>
              </a:ext>
            </a:extLst>
          </p:cNvPr>
          <p:cNvSpPr txBox="1">
            <a:spLocks/>
          </p:cNvSpPr>
          <p:nvPr/>
        </p:nvSpPr>
        <p:spPr>
          <a:xfrm>
            <a:off x="7799740" y="5276806"/>
            <a:ext cx="3248025" cy="38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Точность </a:t>
            </a:r>
            <a:r>
              <a:rPr lang="en-US" sz="1600" dirty="0" smtClean="0">
                <a:solidFill>
                  <a:srgbClr val="FF0000"/>
                </a:solidFill>
              </a:rPr>
              <a:t>76</a:t>
            </a:r>
            <a:r>
              <a:rPr lang="ru-RU" sz="1600" dirty="0" smtClean="0">
                <a:solidFill>
                  <a:srgbClr val="FF0000"/>
                </a:solidFill>
              </a:rPr>
              <a:t>, 45%</a:t>
            </a:r>
          </a:p>
        </p:txBody>
      </p:sp>
    </p:spTree>
    <p:extLst>
      <p:ext uri="{BB962C8B-B14F-4D97-AF65-F5344CB8AC3E}">
        <p14:creationId xmlns:p14="http://schemas.microsoft.com/office/powerpoint/2010/main" val="1407884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76511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Вывод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592826"/>
            <a:ext cx="10058400" cy="26940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На данном этапе работы </a:t>
            </a:r>
            <a:r>
              <a:rPr lang="ru-RU" sz="3200" dirty="0"/>
              <a:t>более перспективной представляется вторая схема построения классификатора </a:t>
            </a:r>
            <a:r>
              <a:rPr lang="ru-RU" sz="3200" dirty="0" smtClean="0"/>
              <a:t>как более </a:t>
            </a:r>
            <a:r>
              <a:rPr lang="ru-RU" sz="3200" dirty="0"/>
              <a:t>гибкая и обладающая лучшими возможностями для увеличения обобщающей способности нейронной </a:t>
            </a:r>
            <a:r>
              <a:rPr lang="ru-RU" sz="3200" dirty="0" smtClean="0"/>
              <a:t>сети.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37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83" y="2790825"/>
            <a:ext cx="10058400" cy="73971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B71E844-796C-432A-89FC-4C58E39D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65" y="353869"/>
            <a:ext cx="10058400" cy="7263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Космические снимки БКА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38CD3E-D393-4CD1-ABC5-8779CE4E8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1325" y="1377184"/>
            <a:ext cx="1624455" cy="458422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8D1B0F-C510-4B4A-A9BD-962C9E32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t>3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2CA34D-A915-4FDB-8223-510CA7A0A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908" y="3663800"/>
            <a:ext cx="2619293" cy="19902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53368C-70FE-4B27-9632-44B452342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851" y="3663800"/>
            <a:ext cx="2619245" cy="19902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DF08D5-B7F2-4C5C-A1D6-6ED8D7648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07" y="1381790"/>
            <a:ext cx="1836167" cy="45643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1BF11E-296B-44D0-801A-6DD25CF6F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851" y="1434371"/>
            <a:ext cx="2619245" cy="21532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3A1A0C3-AA99-452D-BD11-2BFF41057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908" y="1434371"/>
            <a:ext cx="2575768" cy="2153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5F1371-88C4-4E64-8EBB-2ED036B28885}"/>
              </a:ext>
            </a:extLst>
          </p:cNvPr>
          <p:cNvSpPr txBox="1"/>
          <p:nvPr/>
        </p:nvSpPr>
        <p:spPr>
          <a:xfrm>
            <a:off x="365381" y="5946125"/>
            <a:ext cx="426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Космические снимки формата </a:t>
            </a:r>
            <a:r>
              <a:rPr lang="en-US" dirty="0" err="1" smtClean="0"/>
              <a:t>GeoTiff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AEACB-6A5E-4D6A-99B1-766E2F0034EB}"/>
              </a:ext>
            </a:extLst>
          </p:cNvPr>
          <p:cNvSpPr txBox="1"/>
          <p:nvPr/>
        </p:nvSpPr>
        <p:spPr>
          <a:xfrm>
            <a:off x="5193669" y="5671651"/>
            <a:ext cx="536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Панхроматические и мультиспектральные космические изображения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81050" y="1434371"/>
            <a:ext cx="15875" cy="44647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700" y="2935418"/>
            <a:ext cx="461665" cy="11555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140 117 </a:t>
            </a:r>
            <a:r>
              <a:rPr lang="en-US" dirty="0" err="1"/>
              <a:t>px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901349" y="1349375"/>
            <a:ext cx="1524351" cy="89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14573" y="1065039"/>
            <a:ext cx="123693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/>
              <a:t>47 506 </a:t>
            </a:r>
            <a:r>
              <a:rPr lang="en-US" dirty="0" err="1"/>
              <a:t>px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94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CE909-CBFE-4C29-9229-BBCE0E3B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70151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Типы </a:t>
            </a:r>
            <a:r>
              <a:rPr lang="ru-RU" sz="4000" dirty="0">
                <a:solidFill>
                  <a:srgbClr val="C00000"/>
                </a:solidFill>
                <a:ea typeface="Times New Roman" panose="02020603050405020304" pitchFamily="18" charset="0"/>
              </a:rPr>
              <a:t>искусственных нейронных сетей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BD9357-A317-4F80-9573-A1477B82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84681" y="1303180"/>
            <a:ext cx="5827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Многослойный персептрон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Multilayer Perceptron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Нейросетевая система обнаружения компьютерных атак на основе анализа  сетевого траф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04" y="1918417"/>
            <a:ext cx="6377844" cy="350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3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CE909-CBFE-4C29-9229-BBCE0E3B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70151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Типы </a:t>
            </a:r>
            <a:r>
              <a:rPr lang="ru-RU" sz="4000" dirty="0">
                <a:solidFill>
                  <a:srgbClr val="C00000"/>
                </a:solidFill>
                <a:ea typeface="Times New Roman" panose="02020603050405020304" pitchFamily="18" charset="0"/>
              </a:rPr>
              <a:t>искусственных нейронных сетей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BD9357-A317-4F80-9573-A1477B82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9254" y="1374438"/>
            <a:ext cx="6814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Свёрточные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нейронные сети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Convolutional Neural Network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udfile.net/html/25049/349/html_FInU1oDAbK.hkDF/img-4aYF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44" y="1901922"/>
            <a:ext cx="6856469" cy="25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file.net/html/25049/349/html_FInU1oDAbK.hkDF/img-MN1x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01" y="4436324"/>
            <a:ext cx="4274479" cy="11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udfile.net/html/25049/349/html_FInU1oDAbK.hkDF/img-3HtJ0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406141"/>
            <a:ext cx="4979655" cy="116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39101" y="5481599"/>
            <a:ext cx="19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Сверточный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9610" y="5482810"/>
            <a:ext cx="301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убдискретизирующий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4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4809B-C1B7-4134-99FD-618BD310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65389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Исходные данные </a:t>
            </a:r>
            <a:r>
              <a:rPr lang="ru-RU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для класса </a:t>
            </a:r>
            <a:r>
              <a:rPr 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«Поле»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5FC9EA-CB3C-4006-A0B1-B7B48C50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5F971-E582-4190-B14C-4006810A7386}" type="slidenum"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046897-BFCA-4E4F-B20A-ACB4230663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341376"/>
            <a:ext cx="3912262" cy="41523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61330C-C84E-46DE-BD4C-ACC9314C63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75" y="1347787"/>
            <a:ext cx="4082125" cy="41651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CF6CA-AA3B-4749-9A6C-B5CC5BF6A21F}"/>
              </a:ext>
            </a:extLst>
          </p:cNvPr>
          <p:cNvSpPr txBox="1"/>
          <p:nvPr/>
        </p:nvSpPr>
        <p:spPr>
          <a:xfrm>
            <a:off x="2145559" y="5538803"/>
            <a:ext cx="244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Панхроматическое 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E80CBE-89F6-4175-A6BD-853A6579BE3F}"/>
              </a:ext>
            </a:extLst>
          </p:cNvPr>
          <p:cNvSpPr/>
          <p:nvPr/>
        </p:nvSpPr>
        <p:spPr>
          <a:xfrm>
            <a:off x="6800811" y="5538803"/>
            <a:ext cx="258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Мультиспектральное КИ</a:t>
            </a:r>
          </a:p>
        </p:txBody>
      </p:sp>
    </p:spTree>
    <p:extLst>
      <p:ext uri="{BB962C8B-B14F-4D97-AF65-F5344CB8AC3E}">
        <p14:creationId xmlns:p14="http://schemas.microsoft.com/office/powerpoint/2010/main" val="386457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A45E3-6116-4806-9A71-8963864A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760"/>
            <a:ext cx="10058400" cy="58721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Формирование </a:t>
            </a:r>
            <a:r>
              <a:rPr lang="ru-R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обучающей выборки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7844FC-CD98-4075-8C0A-C3A6769E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>
                <a:solidFill>
                  <a:srgbClr val="FFC000"/>
                </a:solidFill>
              </a:rPr>
              <a:t>7</a:t>
            </a:fld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DBCC72-A30B-485A-9DBC-5955D632C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2" y="20935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146CB17-DB14-4175-9789-055F55328EE1}"/>
              </a:ext>
            </a:extLst>
          </p:cNvPr>
          <p:cNvCxnSpPr/>
          <p:nvPr/>
        </p:nvCxnSpPr>
        <p:spPr>
          <a:xfrm>
            <a:off x="4838885" y="3483769"/>
            <a:ext cx="16571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Текст 28">
            <a:extLst>
              <a:ext uri="{FF2B5EF4-FFF2-40B4-BE49-F238E27FC236}">
                <a16:creationId xmlns:a16="http://schemas.microsoft.com/office/drawing/2014/main" id="{D87723C3-6254-4FFC-B997-EE8759C9E3A1}"/>
              </a:ext>
            </a:extLst>
          </p:cNvPr>
          <p:cNvSpPr txBox="1">
            <a:spLocks/>
          </p:cNvSpPr>
          <p:nvPr/>
        </p:nvSpPr>
        <p:spPr>
          <a:xfrm>
            <a:off x="1637243" y="5051847"/>
            <a:ext cx="2039407" cy="29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Исходный эталон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EB093EDC-FA18-4881-8646-F5175EEA0001}"/>
              </a:ext>
            </a:extLst>
          </p:cNvPr>
          <p:cNvSpPr txBox="1">
            <a:spLocks/>
          </p:cNvSpPr>
          <p:nvPr/>
        </p:nvSpPr>
        <p:spPr>
          <a:xfrm>
            <a:off x="7445262" y="5050353"/>
            <a:ext cx="2632188" cy="29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Вырезанные фрагменты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1CD2B3A-E27D-4B7D-AC65-36260C5D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8" y="1410040"/>
            <a:ext cx="3685834" cy="35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146CB17-DB14-4175-9789-055F55328EE1}"/>
              </a:ext>
            </a:extLst>
          </p:cNvPr>
          <p:cNvCxnSpPr/>
          <p:nvPr/>
        </p:nvCxnSpPr>
        <p:spPr>
          <a:xfrm>
            <a:off x="7765934" y="3479180"/>
            <a:ext cx="16571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32FDCF1-2AA2-4D4B-869B-BAEDAF3C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483" y="1405451"/>
            <a:ext cx="1770901" cy="1775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7C81CF-A68F-4337-8CDD-79732190B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384" y="1413377"/>
            <a:ext cx="1788623" cy="17820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86B9977-762A-4102-BB01-443103FAD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482" y="3163798"/>
            <a:ext cx="1770902" cy="1764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16E936-1CAE-42D0-A23D-090FF4BAC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1314" y="3160811"/>
            <a:ext cx="1768761" cy="17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1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61579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ea typeface="Times New Roman" panose="02020603050405020304" pitchFamily="18" charset="0"/>
              </a:rPr>
              <a:t>Достоинства </a:t>
            </a:r>
            <a:r>
              <a:rPr lang="ru-RU" sz="4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свёрточных</a:t>
            </a:r>
            <a:r>
              <a:rPr lang="ru-RU" sz="4000" dirty="0">
                <a:solidFill>
                  <a:srgbClr val="C00000"/>
                </a:solidFill>
                <a:ea typeface="Times New Roman" panose="02020603050405020304" pitchFamily="18" charset="0"/>
              </a:rPr>
              <a:t> нейронных сетей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86008"/>
            <a:ext cx="10058400" cy="385931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обучения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ограничений по сложности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сверхбольших объемах данных – за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счет этого превосходит все методы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прежних поколений по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качеству распознавания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автоматически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признаковое пространство, описывающее объекты целевого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</a:t>
            </a:r>
          </a:p>
          <a:p>
            <a:pPr marL="285750" indent="-285750"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 без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использование </a:t>
            </a:r>
            <a:r>
              <a:rPr lang="ru-RU" sz="32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классификатора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1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761"/>
            <a:ext cx="10058400" cy="6157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Недостатки </a:t>
            </a:r>
            <a:r>
              <a:rPr lang="ru-RU" sz="4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свёрточных</a:t>
            </a:r>
            <a:r>
              <a:rPr lang="ru-RU" sz="4000" dirty="0">
                <a:solidFill>
                  <a:srgbClr val="C00000"/>
                </a:solidFill>
                <a:ea typeface="Times New Roman" panose="02020603050405020304" pitchFamily="18" charset="0"/>
              </a:rPr>
              <a:t> нейронных сетей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F971-E582-4190-B14C-4006810A738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86008"/>
            <a:ext cx="10058400" cy="3859319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ru-RU" sz="3200" dirty="0" smtClean="0"/>
              <a:t>Требуют большие объемы обучающих выборок</a:t>
            </a:r>
            <a:endParaRPr lang="ru-RU" sz="3200" dirty="0"/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ru-RU" sz="3200" dirty="0"/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ru-RU" sz="3200" dirty="0" smtClean="0"/>
              <a:t>Требуют большие и дорогие вычислительные ресурсы для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403123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FFFF00"/>
      </a:accent1>
      <a:accent2>
        <a:srgbClr val="00206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Ретро">
  <a:themeElements>
    <a:clrScheme name="Другая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FFFF00"/>
      </a:accent1>
      <a:accent2>
        <a:srgbClr val="00206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695C928AA7C414A9CAE7A8DD63E5253" ma:contentTypeVersion="15" ma:contentTypeDescription="Создание документа." ma:contentTypeScope="" ma:versionID="22b36c51d92c9e856c9d114d7d21a646">
  <xsd:schema xmlns:xsd="http://www.w3.org/2001/XMLSchema" xmlns:xs="http://www.w3.org/2001/XMLSchema" xmlns:p="http://schemas.microsoft.com/office/2006/metadata/properties" xmlns:ns2="4509cf0c-4164-4ccb-a23a-598c4550debc" xmlns:ns3="1c675c22-93cb-4627-8055-4d97e7ca7c2d" targetNamespace="http://schemas.microsoft.com/office/2006/metadata/properties" ma:root="true" ma:fieldsID="6c508eb4d26a8829fb2266716cd0e567" ns2:_="" ns3:_="">
    <xsd:import namespace="4509cf0c-4164-4ccb-a23a-598c4550debc"/>
    <xsd:import namespace="1c675c22-93cb-4627-8055-4d97e7ca7c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cf0c-4164-4ccb-a23a-598c4550de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281468c-e5d4-4e4c-958b-023f43266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75c22-93cb-4627-8055-4d97e7ca7c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ba1e419-1958-4f8e-855d-f1bbf23f7f83}" ma:internalName="TaxCatchAll" ma:showField="CatchAllData" ma:web="1c675c22-93cb-4627-8055-4d97e7ca7c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09cf0c-4164-4ccb-a23a-598c4550debc">
      <Terms xmlns="http://schemas.microsoft.com/office/infopath/2007/PartnerControls"/>
    </lcf76f155ced4ddcb4097134ff3c332f>
    <TaxCatchAll xmlns="1c675c22-93cb-4627-8055-4d97e7ca7c2d" xsi:nil="true"/>
  </documentManagement>
</p:properties>
</file>

<file path=customXml/itemProps1.xml><?xml version="1.0" encoding="utf-8"?>
<ds:datastoreItem xmlns:ds="http://schemas.openxmlformats.org/officeDocument/2006/customXml" ds:itemID="{A3F37052-1FD1-4FB5-A4A2-C91716D8E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09cf0c-4164-4ccb-a23a-598c4550debc"/>
    <ds:schemaRef ds:uri="1c675c22-93cb-4627-8055-4d97e7ca7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90FE65-6DED-48B5-9005-70EEE5BA2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8D8B4-991F-4C15-BDF4-DF39CD35632F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1c675c22-93cb-4627-8055-4d97e7ca7c2d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4509cf0c-4164-4ccb-a23a-598c4550deb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5658</TotalTime>
  <Words>576</Words>
  <Application>Microsoft Office PowerPoint</Application>
  <PresentationFormat>Широкоэкранный</PresentationFormat>
  <Paragraphs>150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JetBrains Mono</vt:lpstr>
      <vt:lpstr>Times New Roman</vt:lpstr>
      <vt:lpstr>Wingdings</vt:lpstr>
      <vt:lpstr>Ретро</vt:lpstr>
      <vt:lpstr>1_Ретро</vt:lpstr>
      <vt:lpstr>Построение классификаторов для лесных и обрабатываемых земель по данным космических снимков БКА</vt:lpstr>
      <vt:lpstr>Связанность работы с научными программами</vt:lpstr>
      <vt:lpstr>Космические снимки БКА</vt:lpstr>
      <vt:lpstr>Типы искусственных нейронных сетей</vt:lpstr>
      <vt:lpstr>Типы искусственных нейронных сетей</vt:lpstr>
      <vt:lpstr>Исходные данные для класса «Поле»</vt:lpstr>
      <vt:lpstr>Формирование обучающей выборки</vt:lpstr>
      <vt:lpstr>Достоинства свёрточных нейронных сетей</vt:lpstr>
      <vt:lpstr>Недостатки свёрточных нейронных сетей</vt:lpstr>
      <vt:lpstr>Достоинства многослойного персептрона</vt:lpstr>
      <vt:lpstr>Недостатки многослойного персептрона</vt:lpstr>
      <vt:lpstr>Формирование матриц «объект-признак»</vt:lpstr>
      <vt:lpstr>Исключение ложноположительных и ложноотрицательных объектов</vt:lpstr>
      <vt:lpstr>Нормализация данных</vt:lpstr>
      <vt:lpstr>Варианты соседства [dr, dc]</vt:lpstr>
      <vt:lpstr>Первая схема классификатора на признаках Тамуры, Лавса и Харалика</vt:lpstr>
      <vt:lpstr>Вторая схема классификатора на признаках Тамуры, Лавса и Харалика</vt:lpstr>
      <vt:lpstr>Классификатор на признаках Харалика</vt:lpstr>
      <vt:lpstr>Классификатор на признаках Лавса</vt:lpstr>
      <vt:lpstr>Результаты классификации класса «Поле»  на космическом изображении</vt:lpstr>
      <vt:lpstr>Результаты классификации класса «Лес»  на космическом изображении</vt:lpstr>
      <vt:lpstr>Результаты классификации класса «Поле»  на космическом изображении</vt:lpstr>
      <vt:lpstr>Результаты классификации класса «Лес»  на космическом изображении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 Voytovich</dc:creator>
  <cp:lastModifiedBy>Евгений Войтович</cp:lastModifiedBy>
  <cp:revision>140</cp:revision>
  <dcterms:created xsi:type="dcterms:W3CDTF">2021-05-10T05:18:09Z</dcterms:created>
  <dcterms:modified xsi:type="dcterms:W3CDTF">2022-09-09T08:20:05Z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0x010100D695C928AA7C414A9CAE7A8DD63E5253</vt:lpwstr>
  </property>
  <property fmtid="{D5CDD505-2E9C-101B-9397-08002B2CF9AE}" pid="3" name="MediaServiceImageTags">
    <vt:lpwstr/>
  </property>
</Properties>
</file>