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74" r:id="rId4"/>
    <p:sldId id="275" r:id="rId5"/>
    <p:sldId id="276" r:id="rId6"/>
    <p:sldId id="259" r:id="rId7"/>
    <p:sldId id="260" r:id="rId8"/>
    <p:sldId id="278" r:id="rId9"/>
    <p:sldId id="261" r:id="rId10"/>
    <p:sldId id="279" r:id="rId11"/>
    <p:sldId id="282" r:id="rId12"/>
    <p:sldId id="262" r:id="rId13"/>
    <p:sldId id="280" r:id="rId14"/>
    <p:sldId id="281" r:id="rId15"/>
    <p:sldId id="263" r:id="rId16"/>
    <p:sldId id="284" r:id="rId17"/>
    <p:sldId id="287" r:id="rId18"/>
    <p:sldId id="265" r:id="rId19"/>
    <p:sldId id="286" r:id="rId20"/>
    <p:sldId id="285" r:id="rId21"/>
    <p:sldId id="266" r:id="rId22"/>
    <p:sldId id="267" r:id="rId23"/>
    <p:sldId id="268" r:id="rId24"/>
    <p:sldId id="269" r:id="rId25"/>
    <p:sldId id="270" r:id="rId26"/>
    <p:sldId id="288" r:id="rId27"/>
    <p:sldId id="271" r:id="rId28"/>
    <p:sldId id="273" r:id="rId29"/>
    <p:sldId id="289" r:id="rId30"/>
    <p:sldId id="290" r:id="rId31"/>
    <p:sldId id="257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 varScale="1">
        <p:scale>
          <a:sx n="77" d="100"/>
          <a:sy n="77" d="100"/>
        </p:scale>
        <p:origin x="-2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D4DCC-D1AC-442D-9D60-FF99A6378450}" type="datetimeFigureOut">
              <a:rPr lang="ru-RU" smtClean="0"/>
              <a:t>10.09.2022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BA5EA-3844-4110-9D1D-C064B89F3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26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44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494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127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127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127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482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482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482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847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847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847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449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154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980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343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0262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1003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1003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1372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4216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4216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421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44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44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427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270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270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494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9BA5EA-3844-4110-9D1D-C064B89F318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494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738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6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486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1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643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74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10.09.2022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10.09.2022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07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10.09.2022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24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30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ABFE-C8DB-4CCF-A2BC-A974D35494CF}" type="datetimeFigureOut">
              <a:rPr lang="ru-RU" smtClean="0"/>
              <a:t>10.09.2022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56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9ABFE-C8DB-4CCF-A2BC-A974D35494CF}" type="datetimeFigureOut">
              <a:rPr lang="ru-RU" smtClean="0"/>
              <a:t>10.09.2022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1DF2C-F9DB-4519-8BEF-17A0D67F4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04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emf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39244" y="2322976"/>
            <a:ext cx="7664334" cy="2387600"/>
          </a:xfrm>
        </p:spPr>
        <p:txBody>
          <a:bodyPr anchor="t">
            <a:normAutofit fontScale="90000"/>
          </a:bodyPr>
          <a:lstStyle/>
          <a:p>
            <a:r>
              <a:rPr lang="ru-RU" sz="2900" b="1" dirty="0">
                <a:solidFill>
                  <a:schemeClr val="accent5"/>
                </a:solidFill>
              </a:rPr>
              <a:t>Создание геоинформационной модели и интерактивной карты экологических рисков </a:t>
            </a:r>
            <a:r>
              <a:rPr lang="ru-RU" sz="2900" b="1" dirty="0" smtClean="0">
                <a:solidFill>
                  <a:schemeClr val="accent5"/>
                </a:solidFill>
              </a:rPr>
              <a:t>             бассейна </a:t>
            </a:r>
            <a:r>
              <a:rPr lang="ru-RU" sz="2900" b="1" dirty="0">
                <a:solidFill>
                  <a:schemeClr val="accent5"/>
                </a:solidFill>
              </a:rPr>
              <a:t>реки </a:t>
            </a:r>
            <a:r>
              <a:rPr lang="ru-RU" sz="2900" b="1" dirty="0" smtClean="0">
                <a:solidFill>
                  <a:schemeClr val="accent5"/>
                </a:solidFill>
              </a:rPr>
              <a:t>Оки</a:t>
            </a:r>
            <a:r>
              <a:rPr lang="ru-RU" sz="2800" b="1" dirty="0" smtClean="0">
                <a:solidFill>
                  <a:schemeClr val="accent5"/>
                </a:solidFill>
              </a:rPr>
              <a:t/>
            </a:r>
            <a:br>
              <a:rPr lang="ru-RU" sz="2800" b="1" dirty="0" smtClean="0">
                <a:solidFill>
                  <a:schemeClr val="accent5"/>
                </a:solidFill>
              </a:rPr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1800" b="1" dirty="0" smtClean="0"/>
              <a:t>Д-р </a:t>
            </a:r>
            <a:r>
              <a:rPr lang="ru-RU" sz="1800" b="1" dirty="0" err="1"/>
              <a:t>техн</a:t>
            </a:r>
            <a:r>
              <a:rPr lang="ru-RU" sz="1800" b="1" dirty="0"/>
              <a:t>. наук </a:t>
            </a:r>
            <a:r>
              <a:rPr lang="ru-RU" sz="1800" b="1" dirty="0" smtClean="0"/>
              <a:t>, профессор кафедры космического мониторинга и экологии МИИГАИК</a:t>
            </a: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800" b="1" dirty="0" smtClean="0"/>
              <a:t>Начальник Центра научно-технологического развития АО «</a:t>
            </a:r>
            <a:r>
              <a:rPr lang="ru-RU" sz="1800" b="1" dirty="0" err="1" smtClean="0"/>
              <a:t>Роскартография</a:t>
            </a:r>
            <a:r>
              <a:rPr lang="ru-RU" sz="1800" b="1" dirty="0" smtClean="0"/>
              <a:t>», </a:t>
            </a:r>
            <a:br>
              <a:rPr lang="ru-RU" sz="1800" b="1" dirty="0" smtClean="0"/>
            </a:br>
            <a:r>
              <a:rPr lang="ru-RU" sz="1800" b="1" dirty="0" smtClean="0"/>
              <a:t>Беленко Виктор Владимирович</a:t>
            </a:r>
            <a:r>
              <a:rPr lang="ru-RU" dirty="0"/>
              <a:t/>
            </a:r>
            <a:br>
              <a:rPr lang="ru-RU" dirty="0"/>
            </a:br>
            <a:endParaRPr lang="ru-RU" sz="12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973" y="596359"/>
            <a:ext cx="2918566" cy="553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47" y="5155003"/>
            <a:ext cx="3470350" cy="17029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7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4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3017" y="391849"/>
            <a:ext cx="8580753" cy="571979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>
                <a:solidFill>
                  <a:srgbClr val="00548B"/>
                </a:solidFill>
              </a:rPr>
              <a:t> Исследование температурного режима бассейна реки Оки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10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2572" y="106645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П</a:t>
            </a:r>
            <a:r>
              <a:rPr lang="ru-RU" dirty="0" smtClean="0"/>
              <a:t>одбор </a:t>
            </a:r>
            <a:r>
              <a:rPr lang="ru-RU" dirty="0"/>
              <a:t>космических </a:t>
            </a:r>
            <a:r>
              <a:rPr lang="ru-RU" dirty="0" smtClean="0"/>
              <a:t>снимков</a:t>
            </a:r>
            <a:r>
              <a:rPr lang="en-US" dirty="0"/>
              <a:t>.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Создание мозаики.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Перерасчёт </a:t>
            </a:r>
            <a:r>
              <a:rPr lang="ru-RU" dirty="0"/>
              <a:t>значений пикселей </a:t>
            </a:r>
            <a:r>
              <a:rPr lang="ru-RU" dirty="0" smtClean="0"/>
              <a:t>растров. </a:t>
            </a:r>
            <a:endParaRPr lang="ru-RU" dirty="0"/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Формирование </a:t>
            </a:r>
            <a:r>
              <a:rPr lang="ru-RU" dirty="0"/>
              <a:t>карты температурного </a:t>
            </a:r>
            <a:r>
              <a:rPr lang="ru-RU" dirty="0" smtClean="0"/>
              <a:t>режима</a:t>
            </a:r>
            <a:r>
              <a:rPr lang="ru-RU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Создание </a:t>
            </a:r>
            <a:r>
              <a:rPr lang="ru-RU" dirty="0"/>
              <a:t>векторной маски по границе русла </a:t>
            </a:r>
            <a:r>
              <a:rPr lang="ru-RU" dirty="0" smtClean="0"/>
              <a:t>реки</a:t>
            </a:r>
            <a:r>
              <a:rPr lang="ru-RU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Наблюдение </a:t>
            </a:r>
            <a:r>
              <a:rPr lang="ru-RU" dirty="0"/>
              <a:t>за динамикой изменения температурного режима водной поверхности.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535" y="2764878"/>
            <a:ext cx="453390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47535" y="5727153"/>
            <a:ext cx="536393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600" dirty="0"/>
              <a:t>Карта-схема температурного режима г. Серпухов по состоянию на 2019 г.</a:t>
            </a:r>
          </a:p>
        </p:txBody>
      </p:sp>
    </p:spTree>
    <p:extLst>
      <p:ext uri="{BB962C8B-B14F-4D97-AF65-F5344CB8AC3E}">
        <p14:creationId xmlns:p14="http://schemas.microsoft.com/office/powerpoint/2010/main" val="421753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3017" y="391849"/>
            <a:ext cx="8580753" cy="571979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>
                <a:solidFill>
                  <a:srgbClr val="00548B"/>
                </a:solidFill>
              </a:rPr>
              <a:t> Исследование температурного режима бассейна реки Оки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11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"/>
          <a:stretch/>
        </p:blipFill>
        <p:spPr bwMode="auto">
          <a:xfrm>
            <a:off x="1298519" y="947923"/>
            <a:ext cx="8898393" cy="568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09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3590" y="187011"/>
            <a:ext cx="8580753" cy="409676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 smtClean="0">
                <a:solidFill>
                  <a:srgbClr val="00548B"/>
                </a:solidFill>
              </a:rPr>
              <a:t>Технологическая </a:t>
            </a:r>
            <a:r>
              <a:rPr lang="ru-RU" sz="1800" b="1" dirty="0" smtClean="0">
                <a:solidFill>
                  <a:srgbClr val="00548B"/>
                </a:solidFill>
              </a:rPr>
              <a:t>схема исследования состояния полигонов ТБО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" t="1523" r="602" b="658"/>
          <a:stretch/>
        </p:blipFill>
        <p:spPr>
          <a:xfrm>
            <a:off x="2721804" y="485475"/>
            <a:ext cx="6002066" cy="620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0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3590" y="187011"/>
            <a:ext cx="8580753" cy="409676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 smtClean="0">
                <a:solidFill>
                  <a:srgbClr val="00548B"/>
                </a:solidFill>
              </a:rPr>
              <a:t>Карта </a:t>
            </a:r>
            <a:r>
              <a:rPr lang="ru-RU" sz="1800" b="1" dirty="0">
                <a:solidFill>
                  <a:srgbClr val="00548B"/>
                </a:solidFill>
              </a:rPr>
              <a:t>размещения полигонов ТБО на территорию бассейна р. Ока 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13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"/>
          <a:stretch/>
        </p:blipFill>
        <p:spPr bwMode="auto">
          <a:xfrm>
            <a:off x="1297460" y="836712"/>
            <a:ext cx="8639562" cy="589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1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3590" y="187011"/>
            <a:ext cx="8785787" cy="409676"/>
          </a:xfrm>
        </p:spPr>
        <p:txBody>
          <a:bodyPr anchor="ctr"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548B"/>
                </a:solidFill>
              </a:rPr>
              <a:t> Отображение исследуемых полигонов ТБО и </a:t>
            </a:r>
            <a:r>
              <a:rPr lang="ru-RU" sz="1800" b="1" dirty="0" err="1" smtClean="0">
                <a:solidFill>
                  <a:srgbClr val="00548B"/>
                </a:solidFill>
              </a:rPr>
              <a:t>водоохранной</a:t>
            </a:r>
            <a:r>
              <a:rPr lang="ru-RU" sz="1800" b="1" dirty="0" smtClean="0">
                <a:solidFill>
                  <a:srgbClr val="00548B"/>
                </a:solidFill>
              </a:rPr>
              <a:t> </a:t>
            </a:r>
            <a:r>
              <a:rPr lang="ru-RU" sz="1800" b="1" dirty="0">
                <a:solidFill>
                  <a:srgbClr val="00548B"/>
                </a:solidFill>
              </a:rPr>
              <a:t>зоны на тестовом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rgbClr val="00548B"/>
                </a:solidFill>
              </a:rPr>
              <a:t>участке Коломна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14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11" y="707896"/>
            <a:ext cx="7036169" cy="592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73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374" y="149143"/>
            <a:ext cx="8580753" cy="895085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 smtClean="0">
                <a:solidFill>
                  <a:srgbClr val="00548B"/>
                </a:solidFill>
              </a:rPr>
              <a:t>Методика выявления градостроительной освоенности бассейна </a:t>
            </a:r>
            <a:r>
              <a:rPr lang="ru-RU" sz="1800" b="1" dirty="0" smtClean="0">
                <a:solidFill>
                  <a:srgbClr val="00548B"/>
                </a:solidFill>
              </a:rPr>
              <a:t>реки Оки </a:t>
            </a:r>
            <a:r>
              <a:rPr lang="ru-RU" sz="1800" b="1" dirty="0" smtClean="0">
                <a:solidFill>
                  <a:srgbClr val="00548B"/>
                </a:solidFill>
              </a:rPr>
              <a:t>по данным ДЗЗ из космоса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49" y="758671"/>
            <a:ext cx="4433501" cy="604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9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374" y="149143"/>
            <a:ext cx="8580753" cy="895085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 smtClean="0">
                <a:solidFill>
                  <a:srgbClr val="00548B"/>
                </a:solidFill>
              </a:rPr>
              <a:t>Методика выявления градостроительной освоенности бассейна </a:t>
            </a:r>
            <a:r>
              <a:rPr lang="ru-RU" sz="1800" b="1" dirty="0" smtClean="0">
                <a:solidFill>
                  <a:srgbClr val="00548B"/>
                </a:solidFill>
              </a:rPr>
              <a:t>реки Оки </a:t>
            </a:r>
            <a:r>
              <a:rPr lang="ru-RU" sz="1800" b="1" dirty="0" smtClean="0">
                <a:solidFill>
                  <a:srgbClr val="00548B"/>
                </a:solidFill>
              </a:rPr>
              <a:t>по данным ДЗЗ из космоса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16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19" y="889768"/>
            <a:ext cx="9352520" cy="563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62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374" y="149143"/>
            <a:ext cx="8580753" cy="895085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 smtClean="0">
                <a:solidFill>
                  <a:srgbClr val="00548B"/>
                </a:solidFill>
              </a:rPr>
              <a:t>Методика выявления градостроительной освоенности бассейна </a:t>
            </a:r>
            <a:r>
              <a:rPr lang="ru-RU" sz="1800" b="1" dirty="0" smtClean="0">
                <a:solidFill>
                  <a:srgbClr val="00548B"/>
                </a:solidFill>
              </a:rPr>
              <a:t>реки Оки </a:t>
            </a:r>
            <a:r>
              <a:rPr lang="ru-RU" sz="1800" b="1" dirty="0" smtClean="0">
                <a:solidFill>
                  <a:srgbClr val="00548B"/>
                </a:solidFill>
              </a:rPr>
              <a:t>по данным ДЗЗ из космоса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17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171575"/>
            <a:ext cx="8877300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16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3590" y="238334"/>
            <a:ext cx="8580753" cy="584336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 smtClean="0">
                <a:solidFill>
                  <a:srgbClr val="00548B"/>
                </a:solidFill>
              </a:rPr>
              <a:t>Методика определения изменений береговой линии по </a:t>
            </a:r>
            <a:r>
              <a:rPr lang="ru-RU" sz="1800" b="1" dirty="0" err="1" smtClean="0">
                <a:solidFill>
                  <a:srgbClr val="00548B"/>
                </a:solidFill>
              </a:rPr>
              <a:t>разновремённым</a:t>
            </a:r>
            <a:r>
              <a:rPr lang="ru-RU" sz="1800" b="1" dirty="0" smtClean="0">
                <a:solidFill>
                  <a:srgbClr val="00548B"/>
                </a:solidFill>
              </a:rPr>
              <a:t> материалам космической съёмки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18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94" y="777721"/>
            <a:ext cx="4672305" cy="5969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563" y="777721"/>
            <a:ext cx="5648325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55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3590" y="238334"/>
            <a:ext cx="8580753" cy="584336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>
                <a:solidFill>
                  <a:srgbClr val="00548B"/>
                </a:solidFill>
              </a:rPr>
              <a:t>Оценка изменений береговой линии в Коломне за период </a:t>
            </a:r>
            <a:r>
              <a:rPr lang="ru-RU" sz="1800" b="1" dirty="0" smtClean="0">
                <a:solidFill>
                  <a:srgbClr val="00548B"/>
                </a:solidFill>
              </a:rPr>
              <a:t>2015-2019 </a:t>
            </a:r>
            <a:r>
              <a:rPr lang="ru-RU" sz="1800" b="1" dirty="0">
                <a:solidFill>
                  <a:srgbClr val="00548B"/>
                </a:solidFill>
              </a:rPr>
              <a:t>гг.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19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736" y="801524"/>
            <a:ext cx="7943886" cy="58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12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b="1" dirty="0" smtClean="0">
                <a:solidFill>
                  <a:srgbClr val="00548B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Научный коллектив</a:t>
            </a:r>
            <a:endParaRPr lang="ru-RU" sz="1800" b="1" dirty="0">
              <a:solidFill>
                <a:srgbClr val="00548B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29219" y="1705783"/>
            <a:ext cx="11284283" cy="3570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700" b="1" dirty="0" smtClean="0">
                <a:solidFill>
                  <a:srgbClr val="0070C0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Научный руководитель проекта: </a:t>
            </a:r>
            <a:r>
              <a:rPr lang="ru-RU" sz="1700" b="1" dirty="0" smtClean="0"/>
              <a:t>д-р </a:t>
            </a:r>
            <a:r>
              <a:rPr lang="ru-RU" sz="1700" b="1" dirty="0" err="1"/>
              <a:t>техн</a:t>
            </a:r>
            <a:r>
              <a:rPr lang="ru-RU" sz="1700" b="1" dirty="0"/>
              <a:t>. наук , </a:t>
            </a:r>
            <a:r>
              <a:rPr lang="ru-RU" sz="1700" b="1" dirty="0" smtClean="0"/>
              <a:t>профессор,  заведующий кафедрой </a:t>
            </a:r>
            <a:r>
              <a:rPr lang="ru-RU" sz="1700" b="1" dirty="0"/>
              <a:t>космического мониторинга и </a:t>
            </a:r>
            <a:r>
              <a:rPr lang="ru-RU" sz="1700" b="1" dirty="0" smtClean="0"/>
              <a:t>экологии МИИГАИК </a:t>
            </a:r>
            <a:r>
              <a:rPr lang="ru-RU" sz="1700" b="1" dirty="0" smtClean="0">
                <a:solidFill>
                  <a:srgbClr val="0070C0"/>
                </a:solidFill>
              </a:rPr>
              <a:t>Малинников</a:t>
            </a:r>
            <a:r>
              <a:rPr lang="ru-RU" sz="1700" b="1" dirty="0" smtClean="0">
                <a:solidFill>
                  <a:srgbClr val="00B0F0"/>
                </a:solidFill>
              </a:rPr>
              <a:t> </a:t>
            </a:r>
            <a:r>
              <a:rPr lang="ru-RU" sz="1700" b="1" dirty="0" smtClean="0">
                <a:solidFill>
                  <a:srgbClr val="0070C0"/>
                </a:solidFill>
              </a:rPr>
              <a:t>Василий Александрович</a:t>
            </a:r>
            <a:r>
              <a:rPr lang="ru-RU" sz="1700" b="1" dirty="0" smtClean="0">
                <a:solidFill>
                  <a:srgbClr val="0070C0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700" b="1" dirty="0" smtClean="0">
              <a:solidFill>
                <a:srgbClr val="00548B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700" b="1" dirty="0" smtClean="0"/>
              <a:t>Канд. </a:t>
            </a:r>
            <a:r>
              <a:rPr lang="ru-RU" sz="1700" b="1" dirty="0" err="1" smtClean="0"/>
              <a:t>техн</a:t>
            </a:r>
            <a:r>
              <a:rPr lang="ru-RU" sz="1700" b="1" dirty="0" smtClean="0"/>
              <a:t>. наук, декан картографического факультета </a:t>
            </a:r>
            <a:r>
              <a:rPr lang="ru-RU" sz="1700" b="1" dirty="0" err="1" smtClean="0"/>
              <a:t>МИИГАиК</a:t>
            </a:r>
            <a:r>
              <a:rPr lang="ru-RU" sz="1700" b="1" dirty="0" smtClean="0"/>
              <a:t>, </a:t>
            </a:r>
            <a:r>
              <a:rPr lang="ru-RU" sz="1700" b="1" dirty="0" err="1" smtClean="0">
                <a:solidFill>
                  <a:srgbClr val="0070C0"/>
                </a:solidFill>
              </a:rPr>
              <a:t>Загреин</a:t>
            </a:r>
            <a:r>
              <a:rPr lang="ru-RU" sz="1700" b="1" dirty="0" smtClean="0">
                <a:solidFill>
                  <a:srgbClr val="0070C0"/>
                </a:solidFill>
              </a:rPr>
              <a:t> Глеб Игоревич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700" b="1" dirty="0">
              <a:solidFill>
                <a:srgbClr val="0070C0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700" b="1" dirty="0"/>
              <a:t>Д-р </a:t>
            </a:r>
            <a:r>
              <a:rPr lang="ru-RU" sz="1700" b="1" dirty="0" err="1"/>
              <a:t>техн</a:t>
            </a:r>
            <a:r>
              <a:rPr lang="ru-RU" sz="1700" b="1" dirty="0"/>
              <a:t>. наук, профессор кафедры космического мониторинга и экологии МИИГАИК</a:t>
            </a:r>
            <a:br>
              <a:rPr lang="ru-RU" sz="1700" b="1" dirty="0"/>
            </a:br>
            <a:r>
              <a:rPr lang="ru-RU" sz="1700" b="1" dirty="0"/>
              <a:t>Начальник Центра научно-технологического развития АО «</a:t>
            </a:r>
            <a:r>
              <a:rPr lang="ru-RU" sz="1700" b="1" dirty="0" err="1"/>
              <a:t>Роскартография</a:t>
            </a:r>
            <a:r>
              <a:rPr lang="ru-RU" sz="1700" b="1" dirty="0"/>
              <a:t>», </a:t>
            </a:r>
            <a:r>
              <a:rPr lang="ru-RU" sz="1700" b="1" dirty="0">
                <a:solidFill>
                  <a:srgbClr val="0070C0"/>
                </a:solidFill>
              </a:rPr>
              <a:t>Беленко Виктор </a:t>
            </a:r>
            <a:r>
              <a:rPr lang="ru-RU" sz="1700" b="1" dirty="0" smtClean="0">
                <a:solidFill>
                  <a:srgbClr val="0070C0"/>
                </a:solidFill>
              </a:rPr>
              <a:t>Владимирович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700" b="1" dirty="0">
              <a:solidFill>
                <a:srgbClr val="0070C0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700" b="1" dirty="0" smtClean="0"/>
              <a:t>Д-р геогр. наук, доцент, заведующий кафедрой географии </a:t>
            </a:r>
            <a:r>
              <a:rPr lang="ru-RU" sz="1700" b="1" dirty="0" err="1" smtClean="0"/>
              <a:t>МИИГАиК</a:t>
            </a:r>
            <a:r>
              <a:rPr lang="ru-RU" sz="1700" b="1" dirty="0" smtClean="0"/>
              <a:t>, </a:t>
            </a:r>
            <a:r>
              <a:rPr lang="ru-RU" sz="1700" b="1" dirty="0" smtClean="0">
                <a:solidFill>
                  <a:srgbClr val="0070C0"/>
                </a:solidFill>
              </a:rPr>
              <a:t>Братков Виталий Викторович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700" b="1" dirty="0">
              <a:solidFill>
                <a:srgbClr val="0070C0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700" b="1" dirty="0"/>
              <a:t>Канд. </a:t>
            </a:r>
            <a:r>
              <a:rPr lang="ru-RU" sz="1700" b="1" dirty="0" err="1"/>
              <a:t>техн</a:t>
            </a:r>
            <a:r>
              <a:rPr lang="ru-RU" sz="1700" b="1" dirty="0"/>
              <a:t>. наук</a:t>
            </a:r>
            <a:r>
              <a:rPr lang="ru-RU" sz="1700" b="1" dirty="0" smtClean="0"/>
              <a:t>, заведующий кафедрой прикладной информатики </a:t>
            </a:r>
            <a:r>
              <a:rPr lang="ru-RU" sz="1700" b="1" dirty="0" err="1" smtClean="0"/>
              <a:t>МИИГАиК</a:t>
            </a:r>
            <a:r>
              <a:rPr lang="ru-RU" sz="1700" b="1" dirty="0" smtClean="0"/>
              <a:t>, </a:t>
            </a:r>
            <a:r>
              <a:rPr lang="ru-RU" sz="1700" b="1" dirty="0" smtClean="0">
                <a:solidFill>
                  <a:srgbClr val="0070C0"/>
                </a:solidFill>
              </a:rPr>
              <a:t>Учаев Денис Валентинович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700" b="1" dirty="0">
              <a:solidFill>
                <a:srgbClr val="0070C0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700" b="1" dirty="0" smtClean="0"/>
              <a:t>Канд. биол. </a:t>
            </a:r>
            <a:r>
              <a:rPr lang="ru-RU" sz="1700" b="1" dirty="0"/>
              <a:t>н</a:t>
            </a:r>
            <a:r>
              <a:rPr lang="ru-RU" sz="1700" b="1" dirty="0" smtClean="0"/>
              <a:t>аук, доцент кафедры космического мониторинга и экологии </a:t>
            </a:r>
            <a:r>
              <a:rPr lang="ru-RU" sz="1700" b="1" dirty="0" err="1" smtClean="0"/>
              <a:t>МИИГАиК</a:t>
            </a:r>
            <a:r>
              <a:rPr lang="ru-RU" sz="1700" b="1" dirty="0" smtClean="0"/>
              <a:t>, </a:t>
            </a:r>
            <a:r>
              <a:rPr lang="ru-RU" sz="1700" b="1" dirty="0" smtClean="0">
                <a:solidFill>
                  <a:srgbClr val="0070C0"/>
                </a:solidFill>
              </a:rPr>
              <a:t>Кузнецова Галина Дмитриевна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1700" b="1" dirty="0"/>
              <a:t>Канд. </a:t>
            </a:r>
            <a:r>
              <a:rPr lang="ru-RU" sz="1700" b="1" dirty="0" err="1"/>
              <a:t>техн</a:t>
            </a:r>
            <a:r>
              <a:rPr lang="ru-RU" sz="1700" b="1" dirty="0"/>
              <a:t>. </a:t>
            </a:r>
            <a:r>
              <a:rPr lang="ru-RU" sz="1700" b="1" dirty="0" smtClean="0"/>
              <a:t>наук, доцент кафедры картографии </a:t>
            </a:r>
            <a:r>
              <a:rPr lang="ru-RU" sz="1700" b="1" dirty="0" err="1" smtClean="0"/>
              <a:t>МИИГАиК</a:t>
            </a:r>
            <a:r>
              <a:rPr lang="ru-RU" sz="1700" b="1" dirty="0" smtClean="0"/>
              <a:t>, </a:t>
            </a:r>
            <a:r>
              <a:rPr lang="ru-RU" sz="1700" b="1" dirty="0" smtClean="0">
                <a:solidFill>
                  <a:srgbClr val="0070C0"/>
                </a:solidFill>
              </a:rPr>
              <a:t>Крылов Сергей Анатольевич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700" b="1" dirty="0"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700" b="1" dirty="0" smtClean="0">
                <a:ea typeface="Roboto" panose="02000000000000000000" pitchFamily="2" charset="0"/>
                <a:cs typeface="Roboto" panose="02000000000000000000" pitchFamily="2" charset="0"/>
              </a:rPr>
              <a:t>Старший преподаватель кафедры визуализации </a:t>
            </a:r>
            <a:r>
              <a:rPr lang="ru-RU" sz="1700" b="1" dirty="0" err="1" smtClean="0">
                <a:ea typeface="Roboto" panose="02000000000000000000" pitchFamily="2" charset="0"/>
                <a:cs typeface="Roboto" panose="02000000000000000000" pitchFamily="2" charset="0"/>
              </a:rPr>
              <a:t>геоданных</a:t>
            </a:r>
            <a:r>
              <a:rPr lang="ru-RU" sz="1700" b="1" dirty="0" smtClean="0">
                <a:ea typeface="Roboto" panose="02000000000000000000" pitchFamily="2" charset="0"/>
                <a:cs typeface="Roboto" panose="02000000000000000000" pitchFamily="2" charset="0"/>
              </a:rPr>
              <a:t> и картографического дизайна </a:t>
            </a:r>
            <a:r>
              <a:rPr lang="ru-RU" sz="1700" b="1" dirty="0" err="1" smtClean="0">
                <a:ea typeface="Roboto" panose="02000000000000000000" pitchFamily="2" charset="0"/>
                <a:cs typeface="Roboto" panose="02000000000000000000" pitchFamily="2" charset="0"/>
              </a:rPr>
              <a:t>МИИГАиК</a:t>
            </a:r>
            <a:r>
              <a:rPr lang="ru-RU" sz="1700" b="1" dirty="0" smtClean="0"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ru-RU" sz="1700" b="1" dirty="0" smtClean="0">
                <a:solidFill>
                  <a:srgbClr val="0070C0"/>
                </a:solidFill>
                <a:ea typeface="Roboto" panose="02000000000000000000" pitchFamily="2" charset="0"/>
                <a:cs typeface="Roboto" panose="02000000000000000000" pitchFamily="2" charset="0"/>
              </a:rPr>
              <a:t>Ковалёв Алексей Владимирович</a:t>
            </a:r>
            <a:endParaRPr lang="ru-RU" sz="1700" b="1" dirty="0">
              <a:solidFill>
                <a:srgbClr val="0070C0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49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3590" y="238334"/>
            <a:ext cx="8580753" cy="584336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>
                <a:solidFill>
                  <a:srgbClr val="00548B"/>
                </a:solidFill>
              </a:rPr>
              <a:t>Оценка изменений береговой линии в Коломне за период </a:t>
            </a:r>
            <a:r>
              <a:rPr lang="ru-RU" sz="1800" b="1" dirty="0" smtClean="0">
                <a:solidFill>
                  <a:srgbClr val="00548B"/>
                </a:solidFill>
              </a:rPr>
              <a:t>2015-2019 </a:t>
            </a:r>
            <a:r>
              <a:rPr lang="ru-RU" sz="1800" b="1" dirty="0">
                <a:solidFill>
                  <a:srgbClr val="00548B"/>
                </a:solidFill>
              </a:rPr>
              <a:t>гг.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20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46" y="1038998"/>
            <a:ext cx="10318922" cy="521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63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033" y="149143"/>
            <a:ext cx="8580753" cy="895085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>
                <a:solidFill>
                  <a:srgbClr val="00548B"/>
                </a:solidFill>
              </a:rPr>
              <a:t>Геоинформационное моделирование и картографирование речного бассейна реки Оки. Технологическая </a:t>
            </a:r>
            <a:r>
              <a:rPr lang="ru-RU" sz="1800" b="1" dirty="0" smtClean="0">
                <a:solidFill>
                  <a:srgbClr val="00548B"/>
                </a:solidFill>
              </a:rPr>
              <a:t>схема создания </a:t>
            </a:r>
            <a:r>
              <a:rPr lang="ru-RU" sz="1800" b="1" dirty="0" err="1" smtClean="0">
                <a:solidFill>
                  <a:srgbClr val="00548B"/>
                </a:solidFill>
              </a:rPr>
              <a:t>мультимасштабной</a:t>
            </a:r>
            <a:r>
              <a:rPr lang="ru-RU" sz="1800" b="1" dirty="0" smtClean="0">
                <a:solidFill>
                  <a:srgbClr val="00548B"/>
                </a:solidFill>
              </a:rPr>
              <a:t> интерактивной  карты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21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75" y="801524"/>
            <a:ext cx="5592074" cy="597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6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033" y="149143"/>
            <a:ext cx="8580753" cy="895085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>
                <a:solidFill>
                  <a:srgbClr val="00548B"/>
                </a:solidFill>
              </a:rPr>
              <a:t>Геоинформационное моделирование и картографирование речного бассейна реки </a:t>
            </a:r>
            <a:r>
              <a:rPr lang="ru-RU" sz="1800" b="1" dirty="0" smtClean="0">
                <a:solidFill>
                  <a:srgbClr val="00548B"/>
                </a:solidFill>
              </a:rPr>
              <a:t>Оки. Структура картографической базы данных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22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80" y="901271"/>
            <a:ext cx="5886450" cy="577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34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033" y="149143"/>
            <a:ext cx="8580753" cy="895085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>
                <a:solidFill>
                  <a:srgbClr val="00548B"/>
                </a:solidFill>
              </a:rPr>
              <a:t>Геоинформационное моделирование и картографирование речного бассейна реки </a:t>
            </a:r>
            <a:r>
              <a:rPr lang="ru-RU" sz="1800" b="1" dirty="0" smtClean="0">
                <a:solidFill>
                  <a:srgbClr val="00548B"/>
                </a:solidFill>
              </a:rPr>
              <a:t>Оки. Пространственная база данных: 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23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67" y="1122363"/>
            <a:ext cx="6580356" cy="494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3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033" y="149143"/>
            <a:ext cx="8580753" cy="895085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>
                <a:solidFill>
                  <a:srgbClr val="00548B"/>
                </a:solidFill>
              </a:rPr>
              <a:t>Геоинформационное моделирование и картографирование речного бассейна реки </a:t>
            </a:r>
            <a:r>
              <a:rPr lang="ru-RU" sz="1800" b="1" dirty="0" smtClean="0">
                <a:solidFill>
                  <a:srgbClr val="00548B"/>
                </a:solidFill>
              </a:rPr>
              <a:t>Оки. Алгоритм построения водосборных бассейнов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24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99" y="1231319"/>
            <a:ext cx="9498745" cy="500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033" y="149143"/>
            <a:ext cx="8580753" cy="895085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>
                <a:solidFill>
                  <a:srgbClr val="00548B"/>
                </a:solidFill>
              </a:rPr>
              <a:t>Оценка экологических рисков с использованием картографических методов и геоинформационного моделирования 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7E62D431-3215-9051-336D-52F1E7DDD305}"/>
                  </a:ext>
                </a:extLst>
              </p:cNvPr>
              <p:cNvSpPr txBox="1"/>
              <p:nvPr/>
            </p:nvSpPr>
            <p:spPr>
              <a:xfrm>
                <a:off x="7960639" y="1097406"/>
                <a:ext cx="2590800" cy="848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solidFill>
                                <a:srgbClr val="836967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  <m:sup/>
                      </m:sSubSup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</m:sSub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E62D431-3215-9051-336D-52F1E7DDD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639" y="1097406"/>
                <a:ext cx="2590800" cy="84856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53861B79-891F-AA04-AE85-CFEFBC84F4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5834698"/>
              </p:ext>
            </p:extLst>
          </p:nvPr>
        </p:nvGraphicFramePr>
        <p:xfrm>
          <a:off x="782337" y="1183904"/>
          <a:ext cx="6273371" cy="488326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67562">
                  <a:extLst>
                    <a:ext uri="{9D8B030D-6E8A-4147-A177-3AD203B41FA5}">
                      <a16:colId xmlns:a16="http://schemas.microsoft.com/office/drawing/2014/main" xmlns="" val="947172811"/>
                    </a:ext>
                  </a:extLst>
                </a:gridCol>
                <a:gridCol w="2187059">
                  <a:extLst>
                    <a:ext uri="{9D8B030D-6E8A-4147-A177-3AD203B41FA5}">
                      <a16:colId xmlns:a16="http://schemas.microsoft.com/office/drawing/2014/main" xmlns="" val="243858448"/>
                    </a:ext>
                  </a:extLst>
                </a:gridCol>
                <a:gridCol w="2666735">
                  <a:extLst>
                    <a:ext uri="{9D8B030D-6E8A-4147-A177-3AD203B41FA5}">
                      <a16:colId xmlns:a16="http://schemas.microsoft.com/office/drawing/2014/main" xmlns="" val="476705466"/>
                    </a:ext>
                  </a:extLst>
                </a:gridCol>
                <a:gridCol w="852015">
                  <a:extLst>
                    <a:ext uri="{9D8B030D-6E8A-4147-A177-3AD203B41FA5}">
                      <a16:colId xmlns:a16="http://schemas.microsoft.com/office/drawing/2014/main" xmlns="" val="398430361"/>
                    </a:ext>
                  </a:extLst>
                </a:gridCol>
              </a:tblGrid>
              <a:tr h="48184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Показатель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Вычисление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 dirty="0">
                          <a:effectLst/>
                        </a:rPr>
                        <a:t>Вес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extLst>
                  <a:ext uri="{0D108BD9-81ED-4DB2-BD59-A6C34878D82A}">
                    <a16:rowId xmlns:a16="http://schemas.microsoft.com/office/drawing/2014/main" xmlns="" val="2491811192"/>
                  </a:ext>
                </a:extLst>
              </a:tr>
              <a:tr h="48184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 dirty="0">
                          <a:effectLst/>
                        </a:rPr>
                        <a:t>ООПТ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Процент занимаемой территории от всего бассейна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+0,1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extLst>
                  <a:ext uri="{0D108BD9-81ED-4DB2-BD59-A6C34878D82A}">
                    <a16:rowId xmlns:a16="http://schemas.microsoft.com/office/drawing/2014/main" xmlns="" val="3166622000"/>
                  </a:ext>
                </a:extLst>
              </a:tr>
              <a:tr h="73812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 dirty="0">
                          <a:effectLst/>
                        </a:rPr>
                        <a:t>Степень покрытия лесной растительностью (выше 5 м.)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Процент занимаемой территории от всего бассейна * среднее значение показателя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+1,0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extLst>
                  <a:ext uri="{0D108BD9-81ED-4DB2-BD59-A6C34878D82A}">
                    <a16:rowId xmlns:a16="http://schemas.microsoft.com/office/drawing/2014/main" xmlns="" val="955203085"/>
                  </a:ext>
                </a:extLst>
              </a:tr>
              <a:tr h="73812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Восстановление лесной растительности с 2000 по 2012 годы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Процент занимаемой территории от всего бассейна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 dirty="0">
                          <a:effectLst/>
                        </a:rPr>
                        <a:t>+0,25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extLst>
                  <a:ext uri="{0D108BD9-81ED-4DB2-BD59-A6C34878D82A}">
                    <a16:rowId xmlns:a16="http://schemas.microsoft.com/office/drawing/2014/main" xmlns="" val="1653614640"/>
                  </a:ext>
                </a:extLst>
              </a:tr>
              <a:tr h="73812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Потери лесной растительности с 2000 по 2020 годы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Процент занимаемой территории от всего бассейна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−0,8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extLst>
                  <a:ext uri="{0D108BD9-81ED-4DB2-BD59-A6C34878D82A}">
                    <a16:rowId xmlns:a16="http://schemas.microsoft.com/office/drawing/2014/main" xmlns="" val="3566148808"/>
                  </a:ext>
                </a:extLst>
              </a:tr>
              <a:tr h="481842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Застроенные территории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Процент занимаемой территории от всего бассейна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−1,0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extLst>
                  <a:ext uri="{0D108BD9-81ED-4DB2-BD59-A6C34878D82A}">
                    <a16:rowId xmlns:a16="http://schemas.microsoft.com/office/drawing/2014/main" xmlns="" val="553519710"/>
                  </a:ext>
                </a:extLst>
              </a:tr>
              <a:tr h="738129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Источники загрязнения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Комплексная оценка на основе площади и количества источников загрязнения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−1,0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extLst>
                  <a:ext uri="{0D108BD9-81ED-4DB2-BD59-A6C34878D82A}">
                    <a16:rowId xmlns:a16="http://schemas.microsoft.com/office/drawing/2014/main" xmlns="" val="2078336885"/>
                  </a:ext>
                </a:extLst>
              </a:tr>
              <a:tr h="48522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Крутизна склонов более 40°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>
                          <a:effectLst/>
                        </a:rPr>
                        <a:t>Процент занимаемой территории от всего бассейна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tabLst>
                          <a:tab pos="5286375" algn="l"/>
                        </a:tabLst>
                      </a:pPr>
                      <a:r>
                        <a:rPr lang="ru-RU" sz="1000" dirty="0">
                          <a:effectLst/>
                        </a:rPr>
                        <a:t>−0,3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344" marR="48344" marT="0" marB="0" anchor="ctr"/>
                </a:tc>
                <a:extLst>
                  <a:ext uri="{0D108BD9-81ED-4DB2-BD59-A6C34878D82A}">
                    <a16:rowId xmlns:a16="http://schemas.microsoft.com/office/drawing/2014/main" xmlns="" val="4220989467"/>
                  </a:ext>
                </a:extLst>
              </a:tr>
            </a:tbl>
          </a:graphicData>
        </a:graphic>
      </p:graphicFrame>
      <p:pic>
        <p:nvPicPr>
          <p:cNvPr id="11" name="Объект 11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D0146C6-C0A5-2EF4-1544-D2402AA3C5C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85454" y="2266908"/>
            <a:ext cx="4589255" cy="231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0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033" y="149143"/>
            <a:ext cx="8580753" cy="895085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>
                <a:solidFill>
                  <a:srgbClr val="00548B"/>
                </a:solidFill>
              </a:rPr>
              <a:t>Оценка экологических рисков с использованием картографических методов и геоинформационного моделирования 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26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239" y="1001919"/>
            <a:ext cx="8043935" cy="551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94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033" y="149143"/>
            <a:ext cx="8580753" cy="895085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>
                <a:solidFill>
                  <a:srgbClr val="00548B"/>
                </a:solidFill>
              </a:rPr>
              <a:t>Оценка экологических рисков с использованием картографических методов и геоинформационного </a:t>
            </a:r>
            <a:r>
              <a:rPr lang="ru-RU" sz="1800" b="1" dirty="0" smtClean="0">
                <a:solidFill>
                  <a:srgbClr val="00548B"/>
                </a:solidFill>
              </a:rPr>
              <a:t>моделирования. </a:t>
            </a:r>
            <a:r>
              <a:rPr lang="ru-RU" sz="1800" b="1" dirty="0">
                <a:solidFill>
                  <a:srgbClr val="00548B"/>
                </a:solidFill>
              </a:rPr>
              <a:t>Общая схема работы элементов интерактивной системы </a:t>
            </a:r>
            <a:r>
              <a:rPr lang="ru-RU" sz="1800" b="1" dirty="0" smtClean="0">
                <a:solidFill>
                  <a:srgbClr val="00548B"/>
                </a:solidFill>
              </a:rPr>
              <a:t> </a:t>
            </a:r>
            <a:endParaRPr lang="ru-RU" sz="1800" b="1" dirty="0">
              <a:solidFill>
                <a:srgbClr val="00548B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27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599" y="1284872"/>
            <a:ext cx="7678917" cy="48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0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033" y="149143"/>
            <a:ext cx="8580753" cy="895085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>
                <a:solidFill>
                  <a:srgbClr val="00548B"/>
                </a:solidFill>
              </a:rPr>
              <a:t>Создание интерактивной карты «Экологические риски бассейна реки Оки</a:t>
            </a:r>
            <a:r>
              <a:rPr lang="ru-RU" sz="1800" b="1" dirty="0" smtClean="0">
                <a:solidFill>
                  <a:srgbClr val="00548B"/>
                </a:solidFill>
              </a:rPr>
              <a:t>». </a:t>
            </a:r>
            <a:r>
              <a:rPr lang="ru-RU" sz="1800" b="1" dirty="0">
                <a:solidFill>
                  <a:srgbClr val="00548B"/>
                </a:solidFill>
              </a:rPr>
              <a:t>Технологическая схема согласования общегеографического и тематического содержания </a:t>
            </a:r>
            <a:r>
              <a:rPr lang="ru-RU" sz="1800" b="1" dirty="0" err="1">
                <a:solidFill>
                  <a:srgbClr val="00548B"/>
                </a:solidFill>
              </a:rPr>
              <a:t>мультимасштабной</a:t>
            </a:r>
            <a:r>
              <a:rPr lang="ru-RU" sz="1800" b="1" dirty="0">
                <a:solidFill>
                  <a:srgbClr val="00548B"/>
                </a:solidFill>
              </a:rPr>
              <a:t> интерактивной карты </a:t>
            </a:r>
            <a:endParaRPr lang="ru-RU" sz="1800" b="1" dirty="0">
              <a:solidFill>
                <a:srgbClr val="00548B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28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523" y="1044228"/>
            <a:ext cx="8694915" cy="569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2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033" y="149143"/>
            <a:ext cx="8580753" cy="895085"/>
          </a:xfrm>
        </p:spPr>
        <p:txBody>
          <a:bodyPr anchor="ctr">
            <a:noAutofit/>
          </a:bodyPr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Инструменты: расстояние, площадь, </a:t>
            </a:r>
            <a:r>
              <a:rPr lang="ru-RU" sz="1800" b="1" dirty="0" smtClean="0">
                <a:solidFill>
                  <a:srgbClr val="0070C0"/>
                </a:solidFill>
              </a:rPr>
              <a:t>буферная зона</a:t>
            </a:r>
            <a:endParaRPr lang="ru-RU" sz="1800" b="1" dirty="0">
              <a:solidFill>
                <a:srgbClr val="0070C0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29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357" y="1455910"/>
            <a:ext cx="7707913" cy="391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54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b="1" dirty="0" smtClean="0">
                <a:solidFill>
                  <a:srgbClr val="00548B"/>
                </a:solidFill>
                <a:ea typeface="Roboto" panose="02000000000000000000" pitchFamily="2" charset="0"/>
                <a:cs typeface="Roboto" panose="02000000000000000000" pitchFamily="2" charset="0"/>
              </a:rPr>
              <a:t>Бассейн реки Оки</a:t>
            </a:r>
            <a:endParaRPr lang="ru-RU" sz="1800" b="1" dirty="0">
              <a:solidFill>
                <a:srgbClr val="00548B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35" y="801524"/>
            <a:ext cx="7379635" cy="58101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867135" y="1058726"/>
            <a:ext cx="40694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dirty="0" smtClean="0"/>
              <a:t>Состояние </a:t>
            </a:r>
            <a:r>
              <a:rPr lang="ru-RU" dirty="0"/>
              <a:t>рек Европейской части </a:t>
            </a:r>
            <a:r>
              <a:rPr lang="ru-RU" dirty="0" smtClean="0"/>
              <a:t>России </a:t>
            </a:r>
            <a:r>
              <a:rPr lang="ru-RU" dirty="0"/>
              <a:t>вызывает обеспокоенность на всех уровнях общества. Подтверждением служит принятие Федерального проекта «Оздоровление Волги» (Нацпроект Экология).</a:t>
            </a:r>
          </a:p>
          <a:p>
            <a:pPr indent="450000" algn="just"/>
            <a:r>
              <a:rPr lang="ru-RU" dirty="0"/>
              <a:t>Бассейн Оки (крупнейший правый приток Волги) – густонаселенный регион с растущей урбанизацией, активным аграрным и промышленным производством, и, как следствие этого, возрастание негативного антропогенного воздействия на экосистемы Окского бассейна.</a:t>
            </a:r>
          </a:p>
        </p:txBody>
      </p:sp>
    </p:spTree>
    <p:extLst>
      <p:ext uri="{BB962C8B-B14F-4D97-AF65-F5344CB8AC3E}">
        <p14:creationId xmlns:p14="http://schemas.microsoft.com/office/powerpoint/2010/main" val="149648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033" y="149143"/>
            <a:ext cx="8580753" cy="895085"/>
          </a:xfrm>
        </p:spPr>
        <p:txBody>
          <a:bodyPr anchor="ctr">
            <a:noAutofit/>
          </a:bodyPr>
          <a:lstStyle/>
          <a:p>
            <a:pPr algn="r"/>
            <a:r>
              <a:rPr lang="ru-RU" sz="1800" b="1" dirty="0">
                <a:solidFill>
                  <a:srgbClr val="0070C0"/>
                </a:solidFill>
              </a:rPr>
              <a:t>Инструменты</a:t>
            </a:r>
            <a:r>
              <a:rPr lang="en-US" sz="1800" b="1" dirty="0">
                <a:solidFill>
                  <a:srgbClr val="0070C0"/>
                </a:solidFill>
              </a:rPr>
              <a:t>: </a:t>
            </a:r>
            <a:r>
              <a:rPr lang="ru-RU" sz="1800" b="1" dirty="0">
                <a:solidFill>
                  <a:srgbClr val="0070C0"/>
                </a:solidFill>
              </a:rPr>
              <a:t>шторка</a:t>
            </a:r>
            <a:endParaRPr lang="ru-RU" sz="1800" b="1" dirty="0">
              <a:solidFill>
                <a:srgbClr val="0070C0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30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56" y="1403650"/>
            <a:ext cx="8064275" cy="40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52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17339" y="3602038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9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b="1" dirty="0" smtClean="0">
                <a:solidFill>
                  <a:srgbClr val="00548B"/>
                </a:solidFill>
                <a:ea typeface="Roboto" panose="02000000000000000000" pitchFamily="2" charset="0"/>
                <a:cs typeface="Roboto" panose="02000000000000000000" pitchFamily="2" charset="0"/>
              </a:rPr>
              <a:t>Цель и задачи научного исследования</a:t>
            </a:r>
            <a:endParaRPr lang="ru-RU" sz="1800" b="1" dirty="0">
              <a:solidFill>
                <a:srgbClr val="00548B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4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619728" y="1000076"/>
            <a:ext cx="11366326" cy="13567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b="1" dirty="0" smtClean="0">
                <a:solidFill>
                  <a:srgbClr val="0070C0"/>
                </a:solidFill>
              </a:rPr>
              <a:t>Цели исследования:</a:t>
            </a:r>
          </a:p>
          <a:p>
            <a:pPr algn="just"/>
            <a:r>
              <a:rPr lang="ru-RU" sz="1800" dirty="0" smtClean="0"/>
              <a:t>1. Выявление современной пространственно-временной структуры экосистем бассейна реки Ока, выявления источников их загрязнения и создания </a:t>
            </a:r>
            <a:r>
              <a:rPr lang="ru-RU" sz="1800" dirty="0" err="1" smtClean="0"/>
              <a:t>геопортала</a:t>
            </a:r>
            <a:r>
              <a:rPr lang="ru-RU" sz="1800" dirty="0" smtClean="0"/>
              <a:t> для целей экологического мониторинга с использованием геоинформационного картографирования и данных ДЗЗ из космоса.</a:t>
            </a:r>
          </a:p>
          <a:p>
            <a:pPr algn="just"/>
            <a:r>
              <a:rPr lang="ru-RU" sz="1800" dirty="0" smtClean="0"/>
              <a:t>2. Привлечение внимания к экологическим проблемам Большой Волги в контексте исследования бассейна реки Оки как одного из крупнейших её притоков.</a:t>
            </a: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70950" y="3018231"/>
            <a:ext cx="11215104" cy="331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70C0"/>
                </a:solidFill>
                <a:ea typeface="Calibri" panose="020F0502020204030204" pitchFamily="34" charset="0"/>
              </a:rPr>
              <a:t>Задачи исследования: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 smtClean="0">
                <a:solidFill>
                  <a:srgbClr val="00000A"/>
                </a:solidFill>
                <a:ea typeface="Calibri" panose="020F0502020204030204" pitchFamily="34" charset="0"/>
              </a:rPr>
              <a:t>Анализ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современного состояния экосистем в границах водосборного бассейна реки Оки и </a:t>
            </a:r>
            <a:r>
              <a:rPr lang="ru-RU" sz="1400" dirty="0" smtClean="0">
                <a:solidFill>
                  <a:srgbClr val="00000A"/>
                </a:solidFill>
                <a:ea typeface="Calibri" panose="020F0502020204030204" pitchFamily="34" charset="0"/>
              </a:rPr>
              <a:t>её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притоков на</a:t>
            </a:r>
            <a:r>
              <a:rPr lang="ru-RU" sz="1400" spc="-285" dirty="0">
                <a:solidFill>
                  <a:srgbClr val="00000A"/>
                </a:solidFill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предмет сохранности природных ландшафтов и их изменения под влиянием</a:t>
            </a:r>
            <a:r>
              <a:rPr lang="ru-RU" sz="1400" spc="5" dirty="0">
                <a:solidFill>
                  <a:srgbClr val="00000A"/>
                </a:solidFill>
                <a:ea typeface="Calibri" panose="020F0502020204030204" pitchFamily="34" charset="0"/>
              </a:rPr>
              <a:t> разных видов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антропогенного </a:t>
            </a:r>
            <a:r>
              <a:rPr lang="ru-RU" sz="1400" dirty="0" smtClean="0">
                <a:solidFill>
                  <a:srgbClr val="00000A"/>
                </a:solidFill>
                <a:ea typeface="Calibri" panose="020F0502020204030204" pitchFamily="34" charset="0"/>
              </a:rPr>
              <a:t>воздействия. </a:t>
            </a:r>
            <a:endParaRPr lang="ru-RU" sz="1400" dirty="0">
              <a:solidFill>
                <a:srgbClr val="00000A"/>
              </a:solidFill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Создание картографической базы данных современных ландшафтов и состояния экосистем в границах исследуемой </a:t>
            </a:r>
            <a:r>
              <a:rPr lang="ru-RU" sz="1400" dirty="0" smtClean="0">
                <a:solidFill>
                  <a:srgbClr val="00000A"/>
                </a:solidFill>
                <a:ea typeface="Calibri" panose="020F0502020204030204" pitchFamily="34" charset="0"/>
              </a:rPr>
              <a:t>территории.</a:t>
            </a:r>
            <a:endParaRPr lang="ru-RU" sz="1400" dirty="0">
              <a:solidFill>
                <a:srgbClr val="00000A"/>
              </a:solidFill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Разработка методики оценки состояния и экологических</a:t>
            </a:r>
            <a:r>
              <a:rPr lang="ru-RU" sz="1400" spc="5" dirty="0">
                <a:solidFill>
                  <a:srgbClr val="00000A"/>
                </a:solidFill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рисков на основе данных дистанционного зондирования тестовых участков бассейна реки Оки на примере </a:t>
            </a:r>
            <a:r>
              <a:rPr lang="ru-RU" sz="1400" dirty="0" err="1">
                <a:solidFill>
                  <a:srgbClr val="00000A"/>
                </a:solidFill>
                <a:ea typeface="Calibri" panose="020F0502020204030204" pitchFamily="34" charset="0"/>
              </a:rPr>
              <a:t>окресностей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 городов Коломна, Кашира (Каширская ГРЭС) и Серпухов.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Разработка геоинформационной модели, отражающей соотношение природных и антропогенных ландшафтов, и интерактивной карты экологических рисков бассейна реки Оки.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Разработка WEB-сайта</a:t>
            </a:r>
            <a:r>
              <a:rPr lang="ru-RU" sz="1400" spc="-20" dirty="0">
                <a:solidFill>
                  <a:srgbClr val="00000A"/>
                </a:solidFill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с</a:t>
            </a:r>
            <a:r>
              <a:rPr lang="ru-RU" sz="1400" spc="-20" dirty="0">
                <a:solidFill>
                  <a:srgbClr val="00000A"/>
                </a:solidFill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интерактивной</a:t>
            </a:r>
            <a:r>
              <a:rPr lang="ru-RU" sz="1400" spc="-20" dirty="0">
                <a:solidFill>
                  <a:srgbClr val="00000A"/>
                </a:solidFill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картой, содержащей</a:t>
            </a:r>
            <a:r>
              <a:rPr lang="ru-RU" sz="1400" b="1" spc="-20" dirty="0">
                <a:solidFill>
                  <a:srgbClr val="00000A"/>
                </a:solidFill>
                <a:ea typeface="Calibri" panose="020F0502020204030204" pitchFamily="34" charset="0"/>
              </a:rPr>
              <a:t> </a:t>
            </a:r>
            <a:r>
              <a:rPr lang="ru-RU" sz="1400" dirty="0" err="1">
                <a:solidFill>
                  <a:srgbClr val="00000A"/>
                </a:solidFill>
                <a:ea typeface="Calibri" panose="020F0502020204030204" pitchFamily="34" charset="0"/>
              </a:rPr>
              <a:t>мультимасштабную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 картографическую основу, метрическую</a:t>
            </a:r>
            <a:r>
              <a:rPr lang="ru-RU" sz="1400" spc="5" dirty="0">
                <a:solidFill>
                  <a:srgbClr val="00000A"/>
                </a:solidFill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атрибутивную информацию тематического содержания с интегрированными</a:t>
            </a:r>
            <a:r>
              <a:rPr lang="ru-RU" sz="1400" spc="5" dirty="0">
                <a:solidFill>
                  <a:srgbClr val="00000A"/>
                </a:solidFill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инструментами</a:t>
            </a:r>
            <a:r>
              <a:rPr lang="ru-RU" sz="1400" spc="-5" dirty="0">
                <a:solidFill>
                  <a:srgbClr val="00000A"/>
                </a:solidFill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моделирования экологических</a:t>
            </a:r>
            <a:r>
              <a:rPr lang="ru-RU" sz="1400" spc="-5" dirty="0">
                <a:solidFill>
                  <a:srgbClr val="00000A"/>
                </a:solidFill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рисков</a:t>
            </a:r>
            <a:r>
              <a:rPr lang="ru-RU" sz="1400" b="1" dirty="0">
                <a:solidFill>
                  <a:srgbClr val="00000A"/>
                </a:solidFill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и</a:t>
            </a:r>
            <a:r>
              <a:rPr lang="ru-RU" sz="1400" spc="-20" dirty="0">
                <a:solidFill>
                  <a:srgbClr val="00000A"/>
                </a:solidFill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элементами</a:t>
            </a:r>
            <a:r>
              <a:rPr lang="ru-RU" sz="1400" spc="-20" dirty="0">
                <a:solidFill>
                  <a:srgbClr val="00000A"/>
                </a:solidFill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экспертной</a:t>
            </a:r>
            <a:r>
              <a:rPr lang="ru-RU" sz="1400" spc="-15" dirty="0">
                <a:solidFill>
                  <a:srgbClr val="00000A"/>
                </a:solidFill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системы</a:t>
            </a:r>
            <a:r>
              <a:rPr lang="ru-RU" sz="1400" b="1" dirty="0">
                <a:solidFill>
                  <a:srgbClr val="00000A"/>
                </a:solidFill>
                <a:ea typeface="Calibri" panose="020F0502020204030204" pitchFamily="34" charset="0"/>
              </a:rPr>
              <a:t>.</a:t>
            </a:r>
            <a:r>
              <a:rPr lang="ru-RU" sz="1400" spc="-20" dirty="0">
                <a:solidFill>
                  <a:srgbClr val="00000A"/>
                </a:solidFill>
                <a:ea typeface="Calibri" panose="020F0502020204030204" pitchFamily="34" charset="0"/>
              </a:rPr>
              <a:t> </a:t>
            </a:r>
            <a:endParaRPr lang="ru-RU" sz="1400" dirty="0">
              <a:solidFill>
                <a:srgbClr val="00000A"/>
              </a:solidFill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Формирование </a:t>
            </a:r>
            <a:r>
              <a:rPr lang="ru-RU" sz="1400" dirty="0" err="1">
                <a:solidFill>
                  <a:srgbClr val="00000A"/>
                </a:solidFill>
                <a:ea typeface="Calibri" panose="020F0502020204030204" pitchFamily="34" charset="0"/>
              </a:rPr>
              <a:t>экопрофессионального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 сознания молодежи через вовлечение</a:t>
            </a:r>
            <a:r>
              <a:rPr lang="ru-RU" sz="1400" spc="5" dirty="0">
                <a:solidFill>
                  <a:srgbClr val="00000A"/>
                </a:solidFill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студентов в профессиональные исследовательские проекты экологической</a:t>
            </a:r>
            <a:r>
              <a:rPr lang="ru-RU" sz="1400" spc="5" dirty="0">
                <a:solidFill>
                  <a:srgbClr val="00000A"/>
                </a:solidFill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A"/>
                </a:solidFill>
                <a:ea typeface="Calibri" panose="020F0502020204030204" pitchFamily="34" charset="0"/>
              </a:rPr>
              <a:t>направленности.</a:t>
            </a:r>
            <a:endParaRPr lang="ru-RU" sz="1400" dirty="0">
              <a:solidFill>
                <a:srgbClr val="00000A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66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391849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b="1" dirty="0" smtClean="0">
                <a:solidFill>
                  <a:srgbClr val="00548B"/>
                </a:solidFill>
                <a:ea typeface="Roboto" panose="02000000000000000000" pitchFamily="2" charset="0"/>
                <a:cs typeface="Roboto" panose="02000000000000000000" pitchFamily="2" charset="0"/>
              </a:rPr>
              <a:t>Бассейн реки Оки</a:t>
            </a:r>
            <a:endParaRPr lang="ru-RU" sz="1800" b="1" dirty="0">
              <a:solidFill>
                <a:srgbClr val="00548B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5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35" y="801524"/>
            <a:ext cx="7379635" cy="581012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833108" y="864948"/>
            <a:ext cx="41158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dirty="0"/>
              <a:t> Площадь бассейна составляет примерно 245 тыс. </a:t>
            </a:r>
            <a:r>
              <a:rPr lang="ru-RU" dirty="0" smtClean="0"/>
              <a:t>км</a:t>
            </a:r>
            <a:r>
              <a:rPr lang="ru-RU" baseline="30000" dirty="0" smtClean="0"/>
              <a:t>2</a:t>
            </a:r>
            <a:r>
              <a:rPr lang="ru-RU" dirty="0" smtClean="0"/>
              <a:t>.  </a:t>
            </a:r>
            <a:r>
              <a:rPr lang="ru-RU" dirty="0"/>
              <a:t>Бассейн  находится  на  территории  Орловской,  </a:t>
            </a:r>
            <a:r>
              <a:rPr lang="ru-RU" dirty="0" smtClean="0"/>
              <a:t>Брянской, Калужской</a:t>
            </a:r>
            <a:r>
              <a:rPr lang="ru-RU" dirty="0"/>
              <a:t>,  </a:t>
            </a:r>
            <a:r>
              <a:rPr lang="ru-RU" dirty="0" smtClean="0"/>
              <a:t>Смоленской, Московской, Ярославской, Ивановской</a:t>
            </a:r>
            <a:r>
              <a:rPr lang="ru-RU" dirty="0"/>
              <a:t>, Владимирской, Рязанской, Липецкой, Пензенской, </a:t>
            </a:r>
            <a:r>
              <a:rPr lang="ru-RU" dirty="0" smtClean="0"/>
              <a:t>Тамбовской  </a:t>
            </a:r>
            <a:r>
              <a:rPr lang="ru-RU" dirty="0"/>
              <a:t>областей,  республики  Мордовия  и  города  Москвы,  при  этом  полностью  на </a:t>
            </a:r>
            <a:r>
              <a:rPr lang="ru-RU" dirty="0" smtClean="0"/>
              <a:t>территории  </a:t>
            </a:r>
            <a:r>
              <a:rPr lang="ru-RU" dirty="0"/>
              <a:t>бассейна  расположен  только  город  Москва.  Северная  граница  бассейна </a:t>
            </a:r>
            <a:r>
              <a:rPr lang="ru-RU" dirty="0" smtClean="0"/>
              <a:t>достигает </a:t>
            </a:r>
            <a:r>
              <a:rPr lang="ru-RU" dirty="0"/>
              <a:t>57° </a:t>
            </a:r>
            <a:r>
              <a:rPr lang="ru-RU" dirty="0" err="1"/>
              <a:t>с.ш</a:t>
            </a:r>
            <a:r>
              <a:rPr lang="ru-RU" dirty="0"/>
              <a:t>. (возле истока р. Тезы), южная – 52° </a:t>
            </a:r>
            <a:r>
              <a:rPr lang="ru-RU" dirty="0" err="1"/>
              <a:t>с.ш</a:t>
            </a:r>
            <a:r>
              <a:rPr lang="ru-RU" dirty="0"/>
              <a:t>. (близ истока р. </a:t>
            </a:r>
            <a:r>
              <a:rPr lang="ru-RU" dirty="0" err="1"/>
              <a:t>Цны</a:t>
            </a:r>
            <a:r>
              <a:rPr lang="ru-RU" dirty="0"/>
              <a:t>), западная </a:t>
            </a:r>
            <a:r>
              <a:rPr lang="ru-RU" dirty="0" smtClean="0"/>
              <a:t>– </a:t>
            </a:r>
            <a:r>
              <a:rPr lang="ru-RU" dirty="0"/>
              <a:t>33° </a:t>
            </a:r>
            <a:r>
              <a:rPr lang="ru-RU" dirty="0" err="1"/>
              <a:t>в.д</a:t>
            </a:r>
            <a:r>
              <a:rPr lang="ru-RU" dirty="0"/>
              <a:t>. (возле истока р. Угры), восточная – 33° </a:t>
            </a:r>
            <a:r>
              <a:rPr lang="ru-RU" dirty="0" err="1"/>
              <a:t>в.д</a:t>
            </a:r>
            <a:r>
              <a:rPr lang="ru-RU" dirty="0"/>
              <a:t>. (близ истока р. </a:t>
            </a:r>
            <a:r>
              <a:rPr lang="ru-RU" dirty="0" err="1"/>
              <a:t>Иссы</a:t>
            </a:r>
            <a:r>
              <a:rPr lang="ru-RU" dirty="0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32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100" y="459558"/>
            <a:ext cx="8580753" cy="409675"/>
          </a:xfrm>
        </p:spPr>
        <p:txBody>
          <a:bodyPr anchor="ctr">
            <a:normAutofit/>
          </a:bodyPr>
          <a:lstStyle/>
          <a:p>
            <a:pPr algn="r"/>
            <a:r>
              <a:rPr lang="ru-RU" sz="1800" b="1" dirty="0" smtClean="0">
                <a:solidFill>
                  <a:srgbClr val="00548B"/>
                </a:solidFill>
                <a:ea typeface="Roboto" panose="02000000000000000000" pitchFamily="2" charset="0"/>
                <a:cs typeface="Roboto" panose="02000000000000000000" pitchFamily="2" charset="0"/>
              </a:rPr>
              <a:t>Бассейн реки Оки. Ландшафтная карта</a:t>
            </a:r>
            <a:endParaRPr lang="ru-RU" sz="1800" b="1" dirty="0">
              <a:solidFill>
                <a:srgbClr val="00548B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6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44" y="948768"/>
            <a:ext cx="9715500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1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1233" y="391848"/>
            <a:ext cx="8580753" cy="409675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>
                <a:solidFill>
                  <a:srgbClr val="00548B"/>
                </a:solidFill>
              </a:rPr>
              <a:t>Методика оценки состояния экосистем речных бассейнов и оценки экологических рисков на основе </a:t>
            </a:r>
            <a:r>
              <a:rPr lang="ru-RU" sz="1800" b="1" dirty="0" smtClean="0">
                <a:solidFill>
                  <a:srgbClr val="00548B"/>
                </a:solidFill>
              </a:rPr>
              <a:t>данных ДЗЗ из космоса. Подсистема исходных данных 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7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013" y="1206283"/>
            <a:ext cx="8641741" cy="474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8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1233" y="391848"/>
            <a:ext cx="8580753" cy="409675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>
                <a:solidFill>
                  <a:srgbClr val="00548B"/>
                </a:solidFill>
              </a:rPr>
              <a:t>Методика оценки состояния экосистем речных бассейнов и оценки экологических рисков на основе </a:t>
            </a:r>
            <a:r>
              <a:rPr lang="ru-RU" sz="1800" b="1" dirty="0" smtClean="0">
                <a:solidFill>
                  <a:srgbClr val="00548B"/>
                </a:solidFill>
              </a:rPr>
              <a:t>данных ДЗЗ из космоса. Подсистема исходных данных 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8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907" y="863575"/>
            <a:ext cx="5176196" cy="5901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70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17339" y="1122363"/>
            <a:ext cx="9144000" cy="23876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1233" y="391848"/>
            <a:ext cx="8580753" cy="895085"/>
          </a:xfrm>
        </p:spPr>
        <p:txBody>
          <a:bodyPr anchor="ctr">
            <a:noAutofit/>
          </a:bodyPr>
          <a:lstStyle/>
          <a:p>
            <a:pPr algn="just"/>
            <a:r>
              <a:rPr lang="ru-RU" sz="1800" b="1" dirty="0">
                <a:solidFill>
                  <a:srgbClr val="00548B"/>
                </a:solidFill>
              </a:rPr>
              <a:t>Методика оценки состояния экосистем речных бассейнов и оценки экологических рисков на основе </a:t>
            </a:r>
            <a:r>
              <a:rPr lang="ru-RU" sz="1800" b="1" dirty="0" smtClean="0">
                <a:solidFill>
                  <a:srgbClr val="00548B"/>
                </a:solidFill>
              </a:rPr>
              <a:t>данных ДЗЗ из космоса. Подсистема тематической обработки данных ДЗЗ из космоса</a:t>
            </a:r>
            <a:endParaRPr lang="ru-RU" sz="1800" dirty="0">
              <a:solidFill>
                <a:srgbClr val="00548B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77" y="391849"/>
            <a:ext cx="2524125" cy="409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783" y="5954415"/>
            <a:ext cx="505926" cy="566881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8782" y="6055292"/>
            <a:ext cx="505927" cy="365125"/>
          </a:xfrm>
        </p:spPr>
        <p:txBody>
          <a:bodyPr/>
          <a:lstStyle/>
          <a:p>
            <a:pPr algn="ctr"/>
            <a:fld id="{7241DF2C-F9DB-4519-8BEF-17A0D67F4937}" type="slidenum">
              <a:rPr lang="ru-RU" sz="16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9</a:t>
            </a:fld>
            <a:endParaRPr lang="ru-RU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42" y="1166040"/>
            <a:ext cx="10774641" cy="489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8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981</Words>
  <Application>Microsoft Office PowerPoint</Application>
  <PresentationFormat>Произвольный</PresentationFormat>
  <Paragraphs>156</Paragraphs>
  <Slides>31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Создание геоинформационной модели и интерактивной карты экологических рисков              бассейна реки Оки  Д-р техн. наук , профессор кафедры космического мониторинга и экологии МИИГАИК Начальник Центра научно-технологического развития АО «Роскартография»,  Беленко Виктор Владимирович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ЗАГОЛОВКА ПРИМЕР ЗАГОЛОВКА</dc:title>
  <dc:creator>Ivan</dc:creator>
  <cp:lastModifiedBy>user</cp:lastModifiedBy>
  <cp:revision>55</cp:revision>
  <dcterms:created xsi:type="dcterms:W3CDTF">2022-02-28T06:25:48Z</dcterms:created>
  <dcterms:modified xsi:type="dcterms:W3CDTF">2022-09-10T11:07:58Z</dcterms:modified>
</cp:coreProperties>
</file>